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88" r:id="rId2"/>
    <p:sldId id="756" r:id="rId3"/>
    <p:sldId id="782" r:id="rId4"/>
    <p:sldId id="784" r:id="rId5"/>
    <p:sldId id="786" r:id="rId6"/>
    <p:sldId id="783" r:id="rId7"/>
    <p:sldId id="787" r:id="rId8"/>
    <p:sldId id="793" r:id="rId9"/>
    <p:sldId id="794" r:id="rId10"/>
    <p:sldId id="792" r:id="rId11"/>
    <p:sldId id="795" r:id="rId12"/>
    <p:sldId id="791" r:id="rId13"/>
    <p:sldId id="790" r:id="rId14"/>
    <p:sldId id="797" r:id="rId15"/>
    <p:sldId id="796" r:id="rId16"/>
    <p:sldId id="805" r:id="rId17"/>
    <p:sldId id="824" r:id="rId18"/>
    <p:sldId id="825" r:id="rId19"/>
    <p:sldId id="826" r:id="rId20"/>
    <p:sldId id="823" r:id="rId21"/>
    <p:sldId id="799" r:id="rId22"/>
    <p:sldId id="789" r:id="rId23"/>
    <p:sldId id="785" r:id="rId24"/>
    <p:sldId id="814" r:id="rId25"/>
    <p:sldId id="815" r:id="rId26"/>
    <p:sldId id="820" r:id="rId27"/>
    <p:sldId id="818" r:id="rId28"/>
    <p:sldId id="819" r:id="rId29"/>
    <p:sldId id="822" r:id="rId30"/>
    <p:sldId id="821" r:id="rId31"/>
    <p:sldId id="816" r:id="rId32"/>
    <p:sldId id="817" r:id="rId33"/>
    <p:sldId id="803" r:id="rId34"/>
    <p:sldId id="801" r:id="rId35"/>
    <p:sldId id="807" r:id="rId36"/>
    <p:sldId id="811" r:id="rId37"/>
    <p:sldId id="809" r:id="rId38"/>
    <p:sldId id="806" r:id="rId39"/>
    <p:sldId id="808" r:id="rId40"/>
    <p:sldId id="810" r:id="rId41"/>
    <p:sldId id="804" r:id="rId42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007A37"/>
    <a:srgbClr val="00682F"/>
    <a:srgbClr val="007434"/>
    <a:srgbClr val="CFCFCF"/>
    <a:srgbClr val="009242"/>
    <a:srgbClr val="009E47"/>
    <a:srgbClr val="511F44"/>
    <a:srgbClr val="3A163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3590" autoAdjust="0"/>
  </p:normalViewPr>
  <p:slideViewPr>
    <p:cSldViewPr>
      <p:cViewPr varScale="1">
        <p:scale>
          <a:sx n="70" d="100"/>
          <a:sy n="70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7CFE5-BAC4-41FB-9AD4-E438AD95862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9DC98AF-8245-4838-AE7A-6889A101674B}">
      <dgm:prSet phldrT="[Texto]"/>
      <dgm:spPr>
        <a:solidFill>
          <a:srgbClr val="006800">
            <a:alpha val="25000"/>
          </a:srgbClr>
        </a:solidFill>
        <a:ln w="38100" cmpd="dbl">
          <a:noFill/>
        </a:ln>
        <a:scene3d>
          <a:camera prst="orthographicFront"/>
          <a:lightRig rig="threePt" dir="t"/>
        </a:scene3d>
        <a:sp3d prstMaterial="dkEdge">
          <a:bevelT w="152400" h="50800" prst="softRound"/>
          <a:bevelB w="165100" prst="coolSlant"/>
        </a:sp3d>
      </dgm:spPr>
      <dgm:t>
        <a:bodyPr/>
        <a:lstStyle/>
        <a:p>
          <a:endParaRPr lang="pt-BR" dirty="0"/>
        </a:p>
      </dgm:t>
    </dgm:pt>
    <dgm:pt modelId="{031CEE74-FE51-43FB-96BC-B391C91D1F6F}" type="parTrans" cxnId="{9FA6C4FE-A763-475E-8175-B02AB3DF4D47}">
      <dgm:prSet/>
      <dgm:spPr/>
      <dgm:t>
        <a:bodyPr/>
        <a:lstStyle/>
        <a:p>
          <a:endParaRPr lang="pt-BR"/>
        </a:p>
      </dgm:t>
    </dgm:pt>
    <dgm:pt modelId="{6B940DC0-2631-48BF-9A3C-A40004EAFAA3}" type="sibTrans" cxnId="{9FA6C4FE-A763-475E-8175-B02AB3DF4D47}">
      <dgm:prSet/>
      <dgm:spPr/>
      <dgm:t>
        <a:bodyPr/>
        <a:lstStyle/>
        <a:p>
          <a:endParaRPr lang="pt-BR"/>
        </a:p>
      </dgm:t>
    </dgm:pt>
    <dgm:pt modelId="{FBB326D7-8F25-4D05-9074-8F077A7B1353}">
      <dgm:prSet phldrT="[Texto]"/>
      <dgm:spPr>
        <a:solidFill>
          <a:srgbClr val="006800">
            <a:alpha val="19000"/>
          </a:srgbClr>
        </a:solidFill>
        <a:ln w="38100" cmpd="thickThin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endParaRPr lang="pt-BR" dirty="0"/>
        </a:p>
      </dgm:t>
    </dgm:pt>
    <dgm:pt modelId="{88210B51-FDD5-40A0-8268-46C7B952612A}" type="parTrans" cxnId="{8E0AA6B2-4202-47CD-A6A1-63B76E855AD8}">
      <dgm:prSet/>
      <dgm:spPr/>
      <dgm:t>
        <a:bodyPr/>
        <a:lstStyle/>
        <a:p>
          <a:endParaRPr lang="pt-BR"/>
        </a:p>
      </dgm:t>
    </dgm:pt>
    <dgm:pt modelId="{20E10084-2297-400B-A51E-25A6A17B0D85}" type="sibTrans" cxnId="{8E0AA6B2-4202-47CD-A6A1-63B76E855AD8}">
      <dgm:prSet/>
      <dgm:spPr/>
      <dgm:t>
        <a:bodyPr/>
        <a:lstStyle/>
        <a:p>
          <a:endParaRPr lang="pt-BR"/>
        </a:p>
      </dgm:t>
    </dgm:pt>
    <dgm:pt modelId="{0467C259-367D-4ED8-B5C3-BB403717C098}">
      <dgm:prSet phldrT="[Texto]"/>
      <dgm:spPr>
        <a:solidFill>
          <a:srgbClr val="006800">
            <a:alpha val="14000"/>
          </a:srgbClr>
        </a:solidFill>
        <a:ln w="38100" cmpd="thickThin">
          <a:noFill/>
        </a:ln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endParaRPr lang="pt-BR" dirty="0"/>
        </a:p>
      </dgm:t>
    </dgm:pt>
    <dgm:pt modelId="{452223E0-7670-46FC-B1D7-3DEF275D9A59}" type="parTrans" cxnId="{6663845A-B7B4-457E-9B4D-0911B0016FE0}">
      <dgm:prSet/>
      <dgm:spPr/>
      <dgm:t>
        <a:bodyPr/>
        <a:lstStyle/>
        <a:p>
          <a:endParaRPr lang="pt-BR"/>
        </a:p>
      </dgm:t>
    </dgm:pt>
    <dgm:pt modelId="{48DD0C51-D5ED-441C-BB99-0F48FDBCEF0D}" type="sibTrans" cxnId="{6663845A-B7B4-457E-9B4D-0911B0016FE0}">
      <dgm:prSet/>
      <dgm:spPr/>
      <dgm:t>
        <a:bodyPr/>
        <a:lstStyle/>
        <a:p>
          <a:endParaRPr lang="pt-BR"/>
        </a:p>
      </dgm:t>
    </dgm:pt>
    <dgm:pt modelId="{BA2FF5DE-19E5-42F1-9795-61B57AD4DA43}">
      <dgm:prSet phldrT="[Texto]" custT="1"/>
      <dgm:spPr>
        <a:solidFill>
          <a:srgbClr val="006800">
            <a:alpha val="7000"/>
          </a:srgbClr>
        </a:solidFill>
        <a:ln w="38100" cmpd="thickThin">
          <a:noFill/>
        </a:ln>
        <a:scene3d>
          <a:camera prst="orthographicFront"/>
          <a:lightRig rig="threePt" dir="t"/>
        </a:scene3d>
        <a:sp3d>
          <a:bevelT w="152400" h="50800" prst="softRound"/>
          <a:bevelB w="165100" prst="coolSlant"/>
        </a:sp3d>
      </dgm:spPr>
      <dgm:t>
        <a:bodyPr/>
        <a:lstStyle/>
        <a:p>
          <a:endParaRPr lang="pt-BR" sz="1800" dirty="0"/>
        </a:p>
      </dgm:t>
    </dgm:pt>
    <dgm:pt modelId="{5EE227C5-0423-4826-89B3-E8056100BD4A}" type="parTrans" cxnId="{F197DC02-F883-4E67-A078-0C78E045253D}">
      <dgm:prSet/>
      <dgm:spPr/>
      <dgm:t>
        <a:bodyPr/>
        <a:lstStyle/>
        <a:p>
          <a:endParaRPr lang="pt-BR"/>
        </a:p>
      </dgm:t>
    </dgm:pt>
    <dgm:pt modelId="{A595841B-BEBA-4A1F-A6EF-E9349F140440}" type="sibTrans" cxnId="{F197DC02-F883-4E67-A078-0C78E045253D}">
      <dgm:prSet/>
      <dgm:spPr/>
      <dgm:t>
        <a:bodyPr/>
        <a:lstStyle/>
        <a:p>
          <a:endParaRPr lang="pt-BR"/>
        </a:p>
      </dgm:t>
    </dgm:pt>
    <dgm:pt modelId="{BA8B54F2-1E12-4949-861A-ED86FD0EC3A8}" type="pres">
      <dgm:prSet presAssocID="{C3F7CFE5-BAC4-41FB-9AD4-E438AD958627}" presName="Name0" presStyleCnt="0">
        <dgm:presLayoutVars>
          <dgm:dir/>
          <dgm:animLvl val="lvl"/>
          <dgm:resizeHandles val="exact"/>
        </dgm:presLayoutVars>
      </dgm:prSet>
      <dgm:spPr/>
    </dgm:pt>
    <dgm:pt modelId="{D09674F5-AA5F-4E08-8007-AF409517C4D0}" type="pres">
      <dgm:prSet presAssocID="{49DC98AF-8245-4838-AE7A-6889A101674B}" presName="Name8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D47B0C2-B062-4330-BFA1-27B9D049699B}" type="pres">
      <dgm:prSet presAssocID="{49DC98AF-8245-4838-AE7A-6889A101674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57AAC8-0424-4D1F-95B0-2EF8E9BE5007}" type="pres">
      <dgm:prSet presAssocID="{49DC98AF-8245-4838-AE7A-6889A10167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37FE27-1571-4E3C-A0C1-B23D47457656}" type="pres">
      <dgm:prSet presAssocID="{FBB326D7-8F25-4D05-9074-8F077A7B1353}" presName="Name8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265C5079-5E8A-4E82-BF22-6D353BC10D81}" type="pres">
      <dgm:prSet presAssocID="{FBB326D7-8F25-4D05-9074-8F077A7B135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45DDA0-8F4E-4E90-9F16-F0B52DBA83FB}" type="pres">
      <dgm:prSet presAssocID="{FBB326D7-8F25-4D05-9074-8F077A7B13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A168E0-73D4-4076-A676-0B50D43DE599}" type="pres">
      <dgm:prSet presAssocID="{0467C259-367D-4ED8-B5C3-BB403717C098}" presName="Name8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C76EB15-B0F8-48FB-A30A-E30098FD4FA6}" type="pres">
      <dgm:prSet presAssocID="{0467C259-367D-4ED8-B5C3-BB403717C09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0468E0-52EF-4612-8170-F7D2BFDC46F1}" type="pres">
      <dgm:prSet presAssocID="{0467C259-367D-4ED8-B5C3-BB403717C0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951D0E-0F2F-4D4A-A770-959A7758D9F3}" type="pres">
      <dgm:prSet presAssocID="{BA2FF5DE-19E5-42F1-9795-61B57AD4DA43}" presName="Name8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4A5DA90-4A4B-4A2C-802D-C5D89D13CFD3}" type="pres">
      <dgm:prSet presAssocID="{BA2FF5DE-19E5-42F1-9795-61B57AD4DA43}" presName="level" presStyleLbl="node1" presStyleIdx="3" presStyleCnt="4" custLinFactNeighborY="540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436386-677C-4D6D-AF92-A5A68761EB3B}" type="pres">
      <dgm:prSet presAssocID="{BA2FF5DE-19E5-42F1-9795-61B57AD4DA4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97DC02-F883-4E67-A078-0C78E045253D}" srcId="{C3F7CFE5-BAC4-41FB-9AD4-E438AD958627}" destId="{BA2FF5DE-19E5-42F1-9795-61B57AD4DA43}" srcOrd="3" destOrd="0" parTransId="{5EE227C5-0423-4826-89B3-E8056100BD4A}" sibTransId="{A595841B-BEBA-4A1F-A6EF-E9349F140440}"/>
    <dgm:cxn modelId="{6663845A-B7B4-457E-9B4D-0911B0016FE0}" srcId="{C3F7CFE5-BAC4-41FB-9AD4-E438AD958627}" destId="{0467C259-367D-4ED8-B5C3-BB403717C098}" srcOrd="2" destOrd="0" parTransId="{452223E0-7670-46FC-B1D7-3DEF275D9A59}" sibTransId="{48DD0C51-D5ED-441C-BB99-0F48FDBCEF0D}"/>
    <dgm:cxn modelId="{AE2F89C6-C147-4F1B-9908-EB88B5DC8431}" type="presOf" srcId="{0467C259-367D-4ED8-B5C3-BB403717C098}" destId="{9C76EB15-B0F8-48FB-A30A-E30098FD4FA6}" srcOrd="0" destOrd="0" presId="urn:microsoft.com/office/officeart/2005/8/layout/pyramid3"/>
    <dgm:cxn modelId="{49AFBCC0-4E09-4ADC-B46F-31F1CC762220}" type="presOf" srcId="{BA2FF5DE-19E5-42F1-9795-61B57AD4DA43}" destId="{D4A5DA90-4A4B-4A2C-802D-C5D89D13CFD3}" srcOrd="0" destOrd="0" presId="urn:microsoft.com/office/officeart/2005/8/layout/pyramid3"/>
    <dgm:cxn modelId="{DB2E5EE3-60D7-4AD7-9F3B-E41BC3A2AF75}" type="presOf" srcId="{FBB326D7-8F25-4D05-9074-8F077A7B1353}" destId="{1545DDA0-8F4E-4E90-9F16-F0B52DBA83FB}" srcOrd="1" destOrd="0" presId="urn:microsoft.com/office/officeart/2005/8/layout/pyramid3"/>
    <dgm:cxn modelId="{22227380-F23E-4782-966A-D4280C65122C}" type="presOf" srcId="{49DC98AF-8245-4838-AE7A-6889A101674B}" destId="{ED47B0C2-B062-4330-BFA1-27B9D049699B}" srcOrd="0" destOrd="0" presId="urn:microsoft.com/office/officeart/2005/8/layout/pyramid3"/>
    <dgm:cxn modelId="{9B447976-A1BC-47AA-9E5D-DB2E42F8BE52}" type="presOf" srcId="{0467C259-367D-4ED8-B5C3-BB403717C098}" destId="{620468E0-52EF-4612-8170-F7D2BFDC46F1}" srcOrd="1" destOrd="0" presId="urn:microsoft.com/office/officeart/2005/8/layout/pyramid3"/>
    <dgm:cxn modelId="{9FA6C4FE-A763-475E-8175-B02AB3DF4D47}" srcId="{C3F7CFE5-BAC4-41FB-9AD4-E438AD958627}" destId="{49DC98AF-8245-4838-AE7A-6889A101674B}" srcOrd="0" destOrd="0" parTransId="{031CEE74-FE51-43FB-96BC-B391C91D1F6F}" sibTransId="{6B940DC0-2631-48BF-9A3C-A40004EAFAA3}"/>
    <dgm:cxn modelId="{F853C560-29B0-48E3-9D93-6429119DBC2C}" type="presOf" srcId="{FBB326D7-8F25-4D05-9074-8F077A7B1353}" destId="{265C5079-5E8A-4E82-BF22-6D353BC10D81}" srcOrd="0" destOrd="0" presId="urn:microsoft.com/office/officeart/2005/8/layout/pyramid3"/>
    <dgm:cxn modelId="{04628AF5-6A49-4E69-83AE-60EB96013A74}" type="presOf" srcId="{C3F7CFE5-BAC4-41FB-9AD4-E438AD958627}" destId="{BA8B54F2-1E12-4949-861A-ED86FD0EC3A8}" srcOrd="0" destOrd="0" presId="urn:microsoft.com/office/officeart/2005/8/layout/pyramid3"/>
    <dgm:cxn modelId="{08211404-D3F2-425B-973B-1821F753CFFA}" type="presOf" srcId="{49DC98AF-8245-4838-AE7A-6889A101674B}" destId="{A157AAC8-0424-4D1F-95B0-2EF8E9BE5007}" srcOrd="1" destOrd="0" presId="urn:microsoft.com/office/officeart/2005/8/layout/pyramid3"/>
    <dgm:cxn modelId="{B8E39E09-F410-40F7-9A2A-43391C7F3C61}" type="presOf" srcId="{BA2FF5DE-19E5-42F1-9795-61B57AD4DA43}" destId="{5D436386-677C-4D6D-AF92-A5A68761EB3B}" srcOrd="1" destOrd="0" presId="urn:microsoft.com/office/officeart/2005/8/layout/pyramid3"/>
    <dgm:cxn modelId="{8E0AA6B2-4202-47CD-A6A1-63B76E855AD8}" srcId="{C3F7CFE5-BAC4-41FB-9AD4-E438AD958627}" destId="{FBB326D7-8F25-4D05-9074-8F077A7B1353}" srcOrd="1" destOrd="0" parTransId="{88210B51-FDD5-40A0-8268-46C7B952612A}" sibTransId="{20E10084-2297-400B-A51E-25A6A17B0D85}"/>
    <dgm:cxn modelId="{68198275-DC1E-4497-BCC8-5434F17E592D}" type="presParOf" srcId="{BA8B54F2-1E12-4949-861A-ED86FD0EC3A8}" destId="{D09674F5-AA5F-4E08-8007-AF409517C4D0}" srcOrd="0" destOrd="0" presId="urn:microsoft.com/office/officeart/2005/8/layout/pyramid3"/>
    <dgm:cxn modelId="{134151D1-5D72-4B8D-B99A-AE2AECE58407}" type="presParOf" srcId="{D09674F5-AA5F-4E08-8007-AF409517C4D0}" destId="{ED47B0C2-B062-4330-BFA1-27B9D049699B}" srcOrd="0" destOrd="0" presId="urn:microsoft.com/office/officeart/2005/8/layout/pyramid3"/>
    <dgm:cxn modelId="{47523721-B73D-41C6-9CC1-2C109000D926}" type="presParOf" srcId="{D09674F5-AA5F-4E08-8007-AF409517C4D0}" destId="{A157AAC8-0424-4D1F-95B0-2EF8E9BE5007}" srcOrd="1" destOrd="0" presId="urn:microsoft.com/office/officeart/2005/8/layout/pyramid3"/>
    <dgm:cxn modelId="{1B8289C1-452F-461F-AAD4-DA0714A33F7C}" type="presParOf" srcId="{BA8B54F2-1E12-4949-861A-ED86FD0EC3A8}" destId="{A337FE27-1571-4E3C-A0C1-B23D47457656}" srcOrd="1" destOrd="0" presId="urn:microsoft.com/office/officeart/2005/8/layout/pyramid3"/>
    <dgm:cxn modelId="{B7983C18-7272-4B71-9827-73E12EA2ADC8}" type="presParOf" srcId="{A337FE27-1571-4E3C-A0C1-B23D47457656}" destId="{265C5079-5E8A-4E82-BF22-6D353BC10D81}" srcOrd="0" destOrd="0" presId="urn:microsoft.com/office/officeart/2005/8/layout/pyramid3"/>
    <dgm:cxn modelId="{70AF8D2F-1432-4CBA-9FAB-7AF4E6789626}" type="presParOf" srcId="{A337FE27-1571-4E3C-A0C1-B23D47457656}" destId="{1545DDA0-8F4E-4E90-9F16-F0B52DBA83FB}" srcOrd="1" destOrd="0" presId="urn:microsoft.com/office/officeart/2005/8/layout/pyramid3"/>
    <dgm:cxn modelId="{74C390A2-2994-4020-90BA-85CA2D661774}" type="presParOf" srcId="{BA8B54F2-1E12-4949-861A-ED86FD0EC3A8}" destId="{30A168E0-73D4-4076-A676-0B50D43DE599}" srcOrd="2" destOrd="0" presId="urn:microsoft.com/office/officeart/2005/8/layout/pyramid3"/>
    <dgm:cxn modelId="{BC3A6DA7-96EB-4119-ABB4-56E9F078493C}" type="presParOf" srcId="{30A168E0-73D4-4076-A676-0B50D43DE599}" destId="{9C76EB15-B0F8-48FB-A30A-E30098FD4FA6}" srcOrd="0" destOrd="0" presId="urn:microsoft.com/office/officeart/2005/8/layout/pyramid3"/>
    <dgm:cxn modelId="{CCDC1F1D-692B-4AEE-ACE5-A4AAA92792D6}" type="presParOf" srcId="{30A168E0-73D4-4076-A676-0B50D43DE599}" destId="{620468E0-52EF-4612-8170-F7D2BFDC46F1}" srcOrd="1" destOrd="0" presId="urn:microsoft.com/office/officeart/2005/8/layout/pyramid3"/>
    <dgm:cxn modelId="{DCF0E6F9-882C-4605-8E99-0EC17FA50CAC}" type="presParOf" srcId="{BA8B54F2-1E12-4949-861A-ED86FD0EC3A8}" destId="{F0951D0E-0F2F-4D4A-A770-959A7758D9F3}" srcOrd="3" destOrd="0" presId="urn:microsoft.com/office/officeart/2005/8/layout/pyramid3"/>
    <dgm:cxn modelId="{FA0F8742-38E9-4687-9EA3-F32A78C0F966}" type="presParOf" srcId="{F0951D0E-0F2F-4D4A-A770-959A7758D9F3}" destId="{D4A5DA90-4A4B-4A2C-802D-C5D89D13CFD3}" srcOrd="0" destOrd="0" presId="urn:microsoft.com/office/officeart/2005/8/layout/pyramid3"/>
    <dgm:cxn modelId="{D6E3A2A7-CE46-42EF-BC7A-6EF94AF4AF55}" type="presParOf" srcId="{F0951D0E-0F2F-4D4A-A770-959A7758D9F3}" destId="{5D436386-677C-4D6D-AF92-A5A68761EB3B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5" tIns="46127" rIns="92255" bIns="461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80B122-654E-4C40-8068-244319E9A7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0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300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5300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1F3DF7-F572-4A42-8FC7-7B91DEA2FDBE}" type="datetimeFigureOut">
              <a:rPr lang="pt-BR"/>
              <a:pPr>
                <a:defRPr/>
              </a:pPr>
              <a:t>21/11/2016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5" tIns="46127" rIns="92255" bIns="46127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2255" tIns="46127" rIns="92255" bIns="46127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5300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9751"/>
            <a:ext cx="2946400" cy="495300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D4378E-15FC-4B98-9873-083DC93187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768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603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121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06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150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9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158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67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66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455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19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33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267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9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695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4378E-15FC-4B98-9873-083DC931879D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36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A82B9-76F8-490D-9F86-DFDA1BAB8F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8EDB-224E-403D-BF85-7FBA874871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3CE99-FACE-43E4-BD01-84EDDD2992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BFFF-C0F2-40E6-8D7F-AFDC4F3BEA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F0C7-CCD0-481C-BB82-4511C34C34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6BCD2-D36E-40A4-8686-9C2D3A8AF7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31D6-3F83-4526-8749-8B6E63DDBB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E095-1D00-4E1D-995C-990862BC2A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FF74E-091B-446C-B78C-87F230633E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8A42-0B3B-48DB-83E4-F346369597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0B51-99AF-4E75-A1F7-94FA8ACDE1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22C2F-7C98-493A-8B45-2E1B76C85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F1131F4-F8C4-4C65-BE84-DCD76A79C5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cam.org.br/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fecam@fecam.org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em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fecam@fecam.org.br" TargetMode="External"/><Relationship Id="rId5" Type="http://schemas.openxmlformats.org/officeDocument/2006/relationships/hyperlink" Target="http://www.fecam.org.br/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ecam.org.b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6632" y="-3382948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2088718"/>
            <a:ext cx="8951165" cy="2708434"/>
          </a:xfrm>
          <a:prstGeom prst="rect">
            <a:avLst/>
          </a:prstGeom>
          <a:noFill/>
          <a:ln>
            <a:solidFill>
              <a:srgbClr val="007A37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pt-BR" sz="1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5828"/>
              </a:solidFill>
            </a:endParaRPr>
          </a:p>
          <a:p>
            <a:pPr algn="ctr"/>
            <a:r>
              <a:rPr lang="pt-BR" sz="4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5828"/>
                </a:solidFill>
              </a:rPr>
              <a:t>ENCONTROS REGIONAIS COM PREFEITOS ELEITOS 2016</a:t>
            </a:r>
          </a:p>
          <a:p>
            <a:pPr algn="ctr"/>
            <a:endParaRPr lang="pt-BR" sz="1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5828"/>
              </a:solidFill>
            </a:endParaRPr>
          </a:p>
        </p:txBody>
      </p:sp>
      <p:pic>
        <p:nvPicPr>
          <p:cNvPr id="11" name="Picture 4" descr="C:\Documents and Settings\Windows\Desktop\VIII Congresso de Municípios - Logos\Associacoes_Municipios_LOGO_em_curvas_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3104" y="-2505441"/>
            <a:ext cx="1737897" cy="6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-2046698"/>
            <a:ext cx="733354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Federação Catarinense de Municípios </a:t>
            </a:r>
            <a:endParaRPr lang="pt-BR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5" descr="C:\Documents and Settings\Windows\Desktop\VIII Congresso de Municípios - Logos\fec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7391"/>
            <a:ext cx="1728192" cy="152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186466"/>
            <a:ext cx="3160773" cy="1586350"/>
          </a:xfrm>
          <a:prstGeom prst="rect">
            <a:avLst/>
          </a:prstGeom>
        </p:spPr>
      </p:pic>
      <p:sp>
        <p:nvSpPr>
          <p:cNvPr id="16" name="CaixaDeTexto 11"/>
          <p:cNvSpPr txBox="1">
            <a:spLocks noChangeArrowheads="1"/>
          </p:cNvSpPr>
          <p:nvPr/>
        </p:nvSpPr>
        <p:spPr bwMode="auto">
          <a:xfrm>
            <a:off x="827584" y="5284382"/>
            <a:ext cx="7666413" cy="138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dirty="0" smtClean="0">
                <a:latin typeface="Calibri" panose="020F0502020204030204" pitchFamily="34" charset="0"/>
              </a:rPr>
              <a:t>Federação Catarinense de Municípios - FECAM</a:t>
            </a:r>
            <a:endParaRPr lang="pt-BR" altLang="pt-BR" sz="24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 smtClean="0">
                <a:latin typeface="Calibri" panose="020F0502020204030204" pitchFamily="34" charset="0"/>
                <a:hlinkClick r:id="rId7"/>
              </a:rPr>
              <a:t>fecam@fecam.org.br</a:t>
            </a:r>
            <a:r>
              <a:rPr lang="pt-BR" altLang="pt-BR" sz="2000" dirty="0" smtClean="0">
                <a:latin typeface="Calibri" panose="020F0502020204030204" pitchFamily="34" charset="0"/>
              </a:rPr>
              <a:t>   -    </a:t>
            </a:r>
            <a:r>
              <a:rPr lang="pt-BR" altLang="pt-BR" sz="2000" dirty="0" smtClean="0">
                <a:latin typeface="Calibri" panose="020F0502020204030204" pitchFamily="34" charset="0"/>
                <a:hlinkClick r:id="rId8"/>
              </a:rPr>
              <a:t>www.fecam.org.br</a:t>
            </a:r>
            <a:r>
              <a:rPr lang="pt-BR" altLang="pt-BR" sz="2000" dirty="0" smtClean="0">
                <a:latin typeface="Calibri" panose="020F0502020204030204" pitchFamily="34" charset="0"/>
              </a:rPr>
              <a:t> 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 smtClean="0">
                <a:latin typeface="Calibri" panose="020F0502020204030204" pitchFamily="34" charset="0"/>
              </a:rPr>
              <a:t>(</a:t>
            </a:r>
            <a:r>
              <a:rPr lang="pt-BR" altLang="pt-BR" sz="2000" dirty="0">
                <a:latin typeface="Calibri" panose="020F0502020204030204" pitchFamily="34" charset="0"/>
              </a:rPr>
              <a:t>48) 3221 8800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Florianópolis – Santa Catarina</a:t>
            </a:r>
          </a:p>
        </p:txBody>
      </p:sp>
    </p:spTree>
    <p:extLst>
      <p:ext uri="{BB962C8B-B14F-4D97-AF65-F5344CB8AC3E}">
        <p14:creationId xmlns:p14="http://schemas.microsoft.com/office/powerpoint/2010/main" val="12752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116632"/>
            <a:ext cx="6228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Legislação Correlata 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67544" y="1170955"/>
            <a:ext cx="8890769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pt-BR" altLang="pt-BR" sz="1800" b="1" kern="0" dirty="0" smtClean="0"/>
              <a:t>Gestão e Formulação de Políticas Públicas</a:t>
            </a:r>
          </a:p>
          <a:p>
            <a:pPr algn="l" eaLnBrk="1" hangingPunct="1"/>
            <a:endParaRPr lang="pt-BR" altLang="pt-BR" sz="800" b="1" kern="0" dirty="0" smtClean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de Responsabilidade Fiscal (LC nº 101/00)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Geral de Contabilidade Pública (Lei nº 4.320/64)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da Improbidade Administrativa (Lei nº 8.429/02)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de Licitações e Contratos e Lei do Pregão (nº 8.666/93 e 10.520/02)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Geral de Concessões (Lei nº 8.987/95)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Código Tributário Nacional (Lei nº 5.172/66)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Geral do ISS (LC 116/03)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Simples Nacional (LC 123/06)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da Transparência (LC 131/09)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de Acesso à Informação (Lei nº 12.527/11)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de Processo Administrativo (Lei nº 9.784/99)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dos Consórcios Públicos (Lei nº 11.107/05)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Estatuto das Cidades (Lei nº 10.257/02)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Lei do Parcelamento do Solo (Lei nª 6.766/79)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pt-BR" altLang="pt-BR" sz="1800" kern="0" dirty="0" smtClean="0"/>
              <a:t>Código de Trânsito Brasileiro (Lei nº 9.503/97)</a:t>
            </a:r>
          </a:p>
        </p:txBody>
      </p:sp>
    </p:spTree>
    <p:extLst>
      <p:ext uri="{BB962C8B-B14F-4D97-AF65-F5344CB8AC3E}">
        <p14:creationId xmlns:p14="http://schemas.microsoft.com/office/powerpoint/2010/main" val="321526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116632"/>
            <a:ext cx="6228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Legislação Correlata 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288032" y="1358850"/>
            <a:ext cx="9036496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smtClean="0"/>
              <a:t>Lei de Diretrizes e Bases da Educação (Lei nº 9.394/96)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Sistema Único de Saúde (Lei nº 8.080/90)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Financiamento e competências no SUS (LC nº 141/12)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Sistema Único de Assistência Social (Lei nº 8.742/93 e 12.435/11)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Sistema Nacional de Habitação de Interesse Social (Lei nº 11.124/05)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Estatuto da Criança e do Adolescente (Lei nº 8.069/90)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Lei da acessibilidade das pessoas portadoras de deficiência (Lei nº 10.098/00)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Sistema Unificado de Atenção à Sanidade Agropecuária (Lei nº 8.171/91)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Sistema Nacional de Vigilância Sanitária (Lei nº 9.782/99)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Política Nacional de Proteção e Defesa Civil (Lei nº 12.608/12)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Política Nacional de Recursos Hídricos (Lei nº 9.433/97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Política Nacional de Saneamento Básico (Lei nº 11.445/07)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Política Nacional de Resíduos Sólidos (Lei nº 12.305/10)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Política Nacional do Meio Ambiente (Leis nº 6.938/81; 12.651/12)</a:t>
            </a:r>
          </a:p>
          <a:p>
            <a:pPr marL="368046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800" kern="0" dirty="0" smtClean="0"/>
              <a:t>Licenciamento Ambiental (LC nº 140/11)</a:t>
            </a:r>
          </a:p>
        </p:txBody>
      </p:sp>
    </p:spTree>
    <p:extLst>
      <p:ext uri="{BB962C8B-B14F-4D97-AF65-F5344CB8AC3E}">
        <p14:creationId xmlns:p14="http://schemas.microsoft.com/office/powerpoint/2010/main" val="303995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92288" y="44624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Competência Municipal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539552" y="1656095"/>
            <a:ext cx="8280920" cy="52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smtClean="0"/>
              <a:t>Lei Orgânica Municipal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smtClean="0"/>
              <a:t>Lei da Estrutura Administrativa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smtClean="0"/>
              <a:t>Lei do Estatuto dos Servidores Públicos (ou CLT,  se empregados públicos)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smtClean="0"/>
              <a:t>Código Tributário Municipal (</a:t>
            </a:r>
            <a:r>
              <a:rPr lang="pt-BR" sz="2400" kern="0" dirty="0" err="1" smtClean="0"/>
              <a:t>iptu</a:t>
            </a:r>
            <a:r>
              <a:rPr lang="pt-BR" sz="2400" kern="0" dirty="0" smtClean="0"/>
              <a:t>, </a:t>
            </a:r>
            <a:r>
              <a:rPr lang="pt-BR" sz="2400" kern="0" dirty="0" err="1" smtClean="0"/>
              <a:t>iss</a:t>
            </a:r>
            <a:r>
              <a:rPr lang="pt-BR" sz="2400" kern="0" dirty="0" smtClean="0"/>
              <a:t>, </a:t>
            </a:r>
            <a:r>
              <a:rPr lang="pt-BR" sz="2400" kern="0" dirty="0" err="1" smtClean="0"/>
              <a:t>itbi</a:t>
            </a:r>
            <a:r>
              <a:rPr lang="pt-BR" sz="2400" kern="0" dirty="0" smtClean="0"/>
              <a:t>, taxas, contr. Melhoria, dívida ativa)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smtClean="0"/>
              <a:t>Plano Diretor (Código de obras e Posturas, Lei do Parcelamento do solo e Lei do Zoneamento)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smtClean="0"/>
              <a:t>Planos municipais de Saneamento e Resíduos Sólidos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err="1" smtClean="0"/>
              <a:t>Pré</a:t>
            </a:r>
            <a:r>
              <a:rPr lang="pt-BR" sz="2400" kern="0" dirty="0" smtClean="0"/>
              <a:t> Escola, Ensino Fundamental e Saúde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smtClean="0"/>
              <a:t>Publicidade de atos oficiais (Dário Oficial)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kern="0" dirty="0" smtClean="0"/>
              <a:t>Criar,  organizar e suprimir Distritos.</a:t>
            </a:r>
          </a:p>
          <a:p>
            <a:pPr marL="425196" indent="-3429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kern="0" dirty="0"/>
          </a:p>
        </p:txBody>
      </p:sp>
      <p:sp>
        <p:nvSpPr>
          <p:cNvPr id="2" name="Retângulo 1"/>
          <p:cNvSpPr/>
          <p:nvPr/>
        </p:nvSpPr>
        <p:spPr>
          <a:xfrm>
            <a:off x="275095" y="1095127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25000"/>
                  </a:schemeClr>
                </a:solidFill>
              </a:rPr>
              <a:t> (</a:t>
            </a:r>
            <a:r>
              <a:rPr lang="pt-BR" sz="2400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25000"/>
                  </a:schemeClr>
                </a:solidFill>
              </a:rPr>
              <a:t>Arts</a:t>
            </a:r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25000"/>
                  </a:schemeClr>
                </a:solidFill>
              </a:rPr>
              <a:t>. 29 a 31 CF)</a:t>
            </a:r>
            <a:endParaRPr lang="pt-BR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8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44624"/>
            <a:ext cx="6588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Distribuição dos Encargos por Esfera de Governo</a:t>
            </a:r>
            <a:endParaRPr lang="pt-B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5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53912"/>
              </p:ext>
            </p:extLst>
          </p:nvPr>
        </p:nvGraphicFramePr>
        <p:xfrm>
          <a:off x="179511" y="1164222"/>
          <a:ext cx="8784977" cy="5319594"/>
        </p:xfrm>
        <a:graphic>
          <a:graphicData uri="http://schemas.openxmlformats.org/drawingml/2006/table">
            <a:tbl>
              <a:tblPr/>
              <a:tblGrid>
                <a:gridCol w="1181308"/>
                <a:gridCol w="3800954"/>
                <a:gridCol w="3802715"/>
              </a:tblGrid>
              <a:tr h="2742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Nível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Governo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Categoria de Gasto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Até 1988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Situação atual</a:t>
                      </a: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</a:tr>
              <a:tr h="274295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Federal</a:t>
                      </a:r>
                      <a:endParaRPr kumimoji="0" lang="pt-B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2" marB="4679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Defesa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Defesa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Relações exteriores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Relações exteriores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Comércio internacional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Comércio internacional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Emissão e controle da moeda e do sistema bancário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Emissão e controle da moeda e do sistema bancário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Uso de recursos hídricos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Uso de recursos hídricos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Rodovias federais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Rodovias federais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*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8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Planejamento regional e dos recursos naturais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Correios e telégrafos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Correio e telegrafia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Polícia Federal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Polícia federal (e em áreas de fronteira)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Seguridade social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7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Regulamentação do sistema financeiro, moeda, relações trabalhistas, transporte interestadual, desenvolvimento urbano, minas e energia, seguro-desemprego, educação, imigração, direitos civis e dos índios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Regulamentação da banca, moeda, relações trabalhistas, transporte interestadual,  minas e energia, seguro-desemprego, educação superior, imigração, direitos civis e dos índios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9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Seguridade social</a:t>
                      </a:r>
                      <a:endParaRPr kumimoji="0" 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Sistema estatístico nacional (IBGE)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Sistema estatístico nacional (IBGE)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3600400" y="6525344"/>
            <a:ext cx="5724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i="1" dirty="0">
                <a:latin typeface="Tahoma" panose="020B0604030504040204" pitchFamily="34" charset="0"/>
              </a:rPr>
              <a:t>Fonte: Constituição da República Federativa do </a:t>
            </a:r>
            <a:r>
              <a:rPr lang="pt-BR" altLang="pt-BR" sz="1200" i="1" dirty="0" smtClean="0">
                <a:latin typeface="Tahoma" panose="020B0604030504040204" pitchFamily="34" charset="0"/>
              </a:rPr>
              <a:t>Brasil       Autor: Celso </a:t>
            </a:r>
            <a:r>
              <a:rPr lang="pt-BR" altLang="pt-BR" sz="1200" i="1" dirty="0" err="1" smtClean="0">
                <a:latin typeface="Tahoma" panose="020B0604030504040204" pitchFamily="34" charset="0"/>
              </a:rPr>
              <a:t>Vedana</a:t>
            </a:r>
            <a:endParaRPr lang="pt-BR" altLang="pt-BR" sz="1200" i="1" dirty="0">
              <a:latin typeface="Tahoma" panose="020B0604030504040204" pitchFamily="34" charset="0"/>
            </a:endParaRPr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179512" y="6536377"/>
            <a:ext cx="26925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</a:rPr>
              <a:t>* encargos comuns: União e Estados</a:t>
            </a:r>
          </a:p>
        </p:txBody>
      </p:sp>
    </p:spTree>
    <p:extLst>
      <p:ext uri="{BB962C8B-B14F-4D97-AF65-F5344CB8AC3E}">
        <p14:creationId xmlns:p14="http://schemas.microsoft.com/office/powerpoint/2010/main" val="5552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44624"/>
            <a:ext cx="6588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Distribuição dos Encargos por Esfera de Governo</a:t>
            </a:r>
            <a:endParaRPr lang="pt-B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328592" y="6309320"/>
            <a:ext cx="5724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i="1" dirty="0">
                <a:latin typeface="Tahoma" panose="020B0604030504040204" pitchFamily="34" charset="0"/>
              </a:rPr>
              <a:t>Fonte: Constituição da República Federativa do </a:t>
            </a:r>
            <a:r>
              <a:rPr lang="pt-BR" altLang="pt-BR" sz="1200" i="1" dirty="0" smtClean="0">
                <a:latin typeface="Tahoma" panose="020B0604030504040204" pitchFamily="34" charset="0"/>
              </a:rPr>
              <a:t>Brasil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i="1" dirty="0" smtClean="0">
                <a:latin typeface="Tahoma" panose="020B0604030504040204" pitchFamily="34" charset="0"/>
              </a:rPr>
              <a:t>Autor: Celso </a:t>
            </a:r>
            <a:r>
              <a:rPr lang="pt-BR" altLang="pt-BR" sz="1200" i="1" dirty="0" err="1" smtClean="0">
                <a:latin typeface="Tahoma" panose="020B0604030504040204" pitchFamily="34" charset="0"/>
              </a:rPr>
              <a:t>Vedana</a:t>
            </a:r>
            <a:endParaRPr lang="pt-BR" altLang="pt-BR" sz="1200" i="1" dirty="0">
              <a:latin typeface="Tahoma" panose="020B0604030504040204" pitchFamily="34" charset="0"/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180906" y="6309320"/>
            <a:ext cx="309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 smtClean="0">
                <a:latin typeface="Tahoma" panose="020B0604030504040204" pitchFamily="34" charset="0"/>
              </a:rPr>
              <a:t>* </a:t>
            </a:r>
            <a:r>
              <a:rPr lang="pt-BR" altLang="pt-BR" sz="1200" dirty="0">
                <a:latin typeface="Tahoma" panose="020B0604030504040204" pitchFamily="34" charset="0"/>
              </a:rPr>
              <a:t>encargos comuns: </a:t>
            </a:r>
            <a:r>
              <a:rPr lang="pt-BR" altLang="pt-BR" sz="1200" dirty="0" smtClean="0">
                <a:latin typeface="Tahoma" panose="020B0604030504040204" pitchFamily="34" charset="0"/>
              </a:rPr>
              <a:t>União e Estados</a:t>
            </a:r>
            <a:endParaRPr lang="pt-BR" altLang="pt-BR" sz="12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 smtClean="0">
                <a:latin typeface="Tahoma" panose="020B0604030504040204" pitchFamily="34" charset="0"/>
              </a:rPr>
              <a:t>** </a:t>
            </a:r>
            <a:r>
              <a:rPr lang="pt-BR" altLang="pt-BR" sz="1200" dirty="0">
                <a:latin typeface="Tahoma" panose="020B0604030504040204" pitchFamily="34" charset="0"/>
              </a:rPr>
              <a:t>encargos comuns: </a:t>
            </a:r>
            <a:r>
              <a:rPr lang="pt-BR" altLang="pt-BR" sz="1200" dirty="0" smtClean="0">
                <a:latin typeface="Tahoma" panose="020B0604030504040204" pitchFamily="34" charset="0"/>
              </a:rPr>
              <a:t>Estados </a:t>
            </a:r>
            <a:r>
              <a:rPr lang="pt-BR" altLang="pt-BR" sz="1200" dirty="0">
                <a:latin typeface="Tahoma" panose="020B0604030504040204" pitchFamily="34" charset="0"/>
              </a:rPr>
              <a:t>e Municípios</a:t>
            </a:r>
          </a:p>
        </p:txBody>
      </p:sp>
      <p:graphicFrame>
        <p:nvGraphicFramePr>
          <p:cNvPr id="7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416710"/>
              </p:ext>
            </p:extLst>
          </p:nvPr>
        </p:nvGraphicFramePr>
        <p:xfrm>
          <a:off x="180906" y="1125538"/>
          <a:ext cx="8855590" cy="5005390"/>
        </p:xfrm>
        <a:graphic>
          <a:graphicData uri="http://schemas.openxmlformats.org/drawingml/2006/table">
            <a:tbl>
              <a:tblPr/>
              <a:tblGrid>
                <a:gridCol w="1218002"/>
                <a:gridCol w="3804465"/>
                <a:gridCol w="3833123"/>
              </a:tblGrid>
              <a:tr h="33148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Nível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de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Governo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Categoria de Gasto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Até 1988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Situação atual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</a:tr>
              <a:tr h="563520"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Estadual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Saúde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Educação de ensino médio e ensino profissionalizante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**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Educação (superior, 1º e 2º graus e ensino profissionalizante)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Infra-estrutura</a:t>
                      </a: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Cultura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Abastecimento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**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Proteção dos Recursos Naturais e do Meio Ambiente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Políticas Públicas*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Agricultura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Segurança pública </a:t>
                      </a:r>
                      <a:r>
                        <a:rPr kumimoji="0" 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**</a:t>
                      </a:r>
                      <a:endParaRPr kumimoji="0" lang="pt-BR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Abastecimento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Habitação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Saneamento básico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Assistência social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Polícia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Energia Hidroelétrica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446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44624"/>
            <a:ext cx="65882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Distribuição dos Encargos por Esfera de Governo</a:t>
            </a:r>
            <a:endParaRPr lang="pt-B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4104456" y="6479758"/>
            <a:ext cx="57241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i="1" dirty="0">
                <a:latin typeface="Tahoma" panose="020B0604030504040204" pitchFamily="34" charset="0"/>
              </a:rPr>
              <a:t>Fonte: Constituição da República Federativa do </a:t>
            </a:r>
            <a:r>
              <a:rPr lang="pt-BR" altLang="pt-BR" sz="1100" i="1" dirty="0" smtClean="0">
                <a:latin typeface="Tahoma" panose="020B0604030504040204" pitchFamily="34" charset="0"/>
              </a:rPr>
              <a:t>Brasil       Autor: Celso </a:t>
            </a:r>
            <a:r>
              <a:rPr lang="pt-BR" altLang="pt-BR" sz="1100" i="1" dirty="0" err="1" smtClean="0">
                <a:latin typeface="Tahoma" panose="020B0604030504040204" pitchFamily="34" charset="0"/>
              </a:rPr>
              <a:t>Vedana</a:t>
            </a:r>
            <a:endParaRPr lang="pt-BR" altLang="pt-BR" sz="1100" i="1" dirty="0">
              <a:latin typeface="Tahoma" panose="020B0604030504040204" pitchFamily="34" charset="0"/>
            </a:endParaRPr>
          </a:p>
        </p:txBody>
      </p:sp>
      <p:graphicFrame>
        <p:nvGraphicFramePr>
          <p:cNvPr id="8" name="Group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321742"/>
              </p:ext>
            </p:extLst>
          </p:nvPr>
        </p:nvGraphicFramePr>
        <p:xfrm>
          <a:off x="72010" y="1099268"/>
          <a:ext cx="8964486" cy="5301390"/>
        </p:xfrm>
        <a:graphic>
          <a:graphicData uri="http://schemas.openxmlformats.org/drawingml/2006/table">
            <a:tbl>
              <a:tblPr/>
              <a:tblGrid>
                <a:gridCol w="1481088"/>
                <a:gridCol w="2590659"/>
                <a:gridCol w="4892739"/>
              </a:tblGrid>
              <a:tr h="3010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NÍVEL DE GOVERNO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CATEGORIA DE GASTO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10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Até 1988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Situação atual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</a:tr>
              <a:tr h="293309"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MUNICIPAL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Transporte público urbano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Transporte público urbano/trânsito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Ensino pré-escolar e 1º grau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Ensino fundamental ** e infantil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Saúde preventiva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Saúde ***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Uso do solo urbano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Assistência Social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Conservação do patrimônio histórico e cultural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Uso do solo urbano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0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Conservação do patrimônio histórico e cultural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Proteção dos recursos naturais e de meio ambiente**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Desenvolvimento urbano, planejamento regional e dos recursos naturais***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0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Agricultura**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0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Habitação**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0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Saneamento Básico**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0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Programas de Emprego e Renda**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Telefonia/energia elétrica, água e saneamento rural**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118841" y="6381328"/>
            <a:ext cx="33730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</a:rPr>
              <a:t>** encargos comuns: Estados e Municípios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100" dirty="0">
                <a:latin typeface="Tahoma" panose="020B0604030504040204" pitchFamily="34" charset="0"/>
              </a:rPr>
              <a:t>*** encargos comuns: União, Estados e Municípios</a:t>
            </a:r>
          </a:p>
        </p:txBody>
      </p:sp>
    </p:spTree>
    <p:extLst>
      <p:ext uri="{BB962C8B-B14F-4D97-AF65-F5344CB8AC3E}">
        <p14:creationId xmlns:p14="http://schemas.microsoft.com/office/powerpoint/2010/main" val="61656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29842"/>
            <a:ext cx="7560840" cy="6064703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39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50959"/>
              </p:ext>
            </p:extLst>
          </p:nvPr>
        </p:nvGraphicFramePr>
        <p:xfrm>
          <a:off x="228894" y="1449519"/>
          <a:ext cx="8643999" cy="5072095"/>
        </p:xfrm>
        <a:graphic>
          <a:graphicData uri="http://schemas.openxmlformats.org/drawingml/2006/table">
            <a:tbl>
              <a:tblPr/>
              <a:tblGrid>
                <a:gridCol w="2791344"/>
                <a:gridCol w="2791344"/>
                <a:gridCol w="1670732"/>
                <a:gridCol w="1390579"/>
              </a:tblGrid>
              <a:tr h="5319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DIMENSÃO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SUBDIMENÇÃO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INDICADORES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VARIÁVEIS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02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SOCIOCULTURA 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Educação - 45%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429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Saúde - 35%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429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Cultura - 10%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429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Habitação 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6692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ECONÔMICA 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Economia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1"/>
                    </a:solidFill>
                  </a:tcPr>
                </a:tc>
              </a:tr>
              <a:tr h="6483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AMBIENTAL 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Meio Ambiente - 100%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C8"/>
                    </a:solidFill>
                  </a:tcPr>
                </a:tc>
              </a:tr>
              <a:tr h="6483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POLÍTICO-</a:t>
                      </a:r>
                    </a:p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INSTITUCIONAL </a:t>
                      </a:r>
                    </a:p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Participação Social - 30%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</a:tr>
              <a:tr h="429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Gestão Pública - 30%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</a:tr>
              <a:tr h="429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Finanças Públicas - 40%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FE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943"/>
            <a:ext cx="9144000" cy="11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536" y="306939"/>
            <a:ext cx="68188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 prst="relaxedInset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</a:rPr>
              <a:t>Composição do IDMS</a:t>
            </a:r>
          </a:p>
        </p:txBody>
      </p:sp>
    </p:spTree>
    <p:extLst>
      <p:ext uri="{BB962C8B-B14F-4D97-AF65-F5344CB8AC3E}">
        <p14:creationId xmlns:p14="http://schemas.microsoft.com/office/powerpoint/2010/main" val="366210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6732"/>
            <a:ext cx="4732421" cy="67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1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5680"/>
            <a:ext cx="4793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18864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Federação Catarinense de Municípios </a:t>
            </a:r>
            <a:endParaRPr lang="pt-BR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5828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60717"/>
              </p:ext>
            </p:extLst>
          </p:nvPr>
        </p:nvGraphicFramePr>
        <p:xfrm>
          <a:off x="214313" y="2084788"/>
          <a:ext cx="8786874" cy="3000396"/>
        </p:xfrm>
        <a:graphic>
          <a:graphicData uri="http://schemas.openxmlformats.org/drawingml/2006/table">
            <a:tbl>
              <a:tblPr/>
              <a:tblGrid>
                <a:gridCol w="2759514"/>
                <a:gridCol w="363094"/>
                <a:gridCol w="2806746"/>
                <a:gridCol w="357190"/>
                <a:gridCol w="2500330"/>
              </a:tblGrid>
              <a:tr h="3000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MISSÃO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Fortalecer a gestão pública municipal e o movimento municipalista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catarinenses.</a:t>
                      </a:r>
                      <a:endParaRPr lang="pt-BR" sz="40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VISÃO</a:t>
                      </a:r>
                      <a:endParaRPr lang="pt-BR" sz="2000" b="1" dirty="0" smtClean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Consolidar-se como entidade determinante no sucesso da gestão dos municípios catarinenses até </a:t>
                      </a: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2017.</a:t>
                      </a:r>
                      <a:endParaRPr lang="pt-BR" sz="40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VALORES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Integração</a:t>
                      </a:r>
                      <a:endParaRPr lang="pt-BR" sz="40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Moralidade</a:t>
                      </a:r>
                      <a:endParaRPr lang="pt-BR" sz="40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Credibilidade</a:t>
                      </a:r>
                      <a:endParaRPr lang="pt-BR" sz="40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Comprometimento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050" b="1" dirty="0" smtClean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458" y="1357298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75000"/>
                    <a:lumOff val="25000"/>
                  </a:schemeClr>
                </a:solidFill>
              </a:rPr>
              <a:t>Fundada em 03 de Julho de 1980 </a:t>
            </a:r>
            <a:endParaRPr lang="pt-B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5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267"/>
            <a:ext cx="6480720" cy="68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82467"/>
            <a:ext cx="5760640" cy="621015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0"/>
            <a:ext cx="6228183" cy="6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1561" y="0"/>
            <a:ext cx="9224543" cy="6858000"/>
            <a:chOff x="-1561" y="0"/>
            <a:chExt cx="9224543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61" y="0"/>
              <a:ext cx="9145561" cy="1026623"/>
            </a:xfrm>
            <a:prstGeom prst="rect">
              <a:avLst/>
            </a:prstGeom>
          </p:spPr>
        </p:pic>
        <p:sp>
          <p:nvSpPr>
            <p:cNvPr id="3" name="CaixaDeTexto 2"/>
            <p:cNvSpPr txBox="1"/>
            <p:nvPr/>
          </p:nvSpPr>
          <p:spPr>
            <a:xfrm>
              <a:off x="2555776" y="116632"/>
              <a:ext cx="6228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r>
                <a:rPr lang="pt-BR" sz="4000" b="1" dirty="0" smtClean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00B050"/>
                  </a:solidFill>
                </a:rPr>
                <a:t>Movimento Municipalista </a:t>
              </a:r>
              <a:endParaRPr lang="pt-BR" sz="40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endParaRPr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3" y="0"/>
              <a:ext cx="9208869" cy="6858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6605" y="896526"/>
              <a:ext cx="6561779" cy="591685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95989" y="863749"/>
              <a:ext cx="752475" cy="981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5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3"/>
            <a:ext cx="9144000" cy="71444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0" y="2316786"/>
            <a:ext cx="2793928" cy="14410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36712"/>
            <a:ext cx="2574535" cy="13753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26" y="2585716"/>
            <a:ext cx="2323356" cy="11983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54" y="3962959"/>
            <a:ext cx="2789991" cy="153449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18" y="4036142"/>
            <a:ext cx="2530377" cy="130514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517232"/>
            <a:ext cx="2736304" cy="141135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2595"/>
            <a:ext cx="2484737" cy="136660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38" y="5589240"/>
            <a:ext cx="2169790" cy="107918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53722"/>
            <a:ext cx="2558774" cy="14073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13291"/>
            <a:ext cx="2545609" cy="140008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51" y="869273"/>
            <a:ext cx="2758445" cy="151714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21" y="944564"/>
            <a:ext cx="2898139" cy="14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7" y="1128906"/>
            <a:ext cx="2898139" cy="1494829"/>
          </a:xfrm>
          <a:prstGeom prst="rect">
            <a:avLst/>
          </a:prstGeom>
        </p:spPr>
      </p:pic>
      <p:sp>
        <p:nvSpPr>
          <p:cNvPr id="11" name="Text Box 53"/>
          <p:cNvSpPr txBox="1">
            <a:spLocks noChangeArrowheads="1"/>
          </p:cNvSpPr>
          <p:nvPr/>
        </p:nvSpPr>
        <p:spPr bwMode="auto">
          <a:xfrm>
            <a:off x="318121" y="3212976"/>
            <a:ext cx="37257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Santa Catarina possui 19 municípios na primeira posição da escala Brasil Transparente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5221297" y="1128906"/>
            <a:ext cx="33515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Ferramenta que permite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ao Cidadão solicitar às informações públicas municipais, além de possibilitar a gestão das solicitações por parte do órgão público.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53"/>
          <p:cNvSpPr txBox="1">
            <a:spLocks noChangeArrowheads="1"/>
          </p:cNvSpPr>
          <p:nvPr/>
        </p:nvSpPr>
        <p:spPr bwMode="auto">
          <a:xfrm>
            <a:off x="4043919" y="4807419"/>
            <a:ext cx="46619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214 utilizam Portal FECAM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59 utilizam de Outros Fornecedores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22 Não Utilizam nenhum portal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06813" y="2780928"/>
            <a:ext cx="80950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Centraliza todas as publicações oficiais dos municípios,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Transmite transparência das ações do município a sociedade;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Facilita a busca de informações feitas pelo cidadão, empresários, servidores públicos, turistas, etc.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1" y="1138696"/>
            <a:ext cx="2574535" cy="13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29821" y="2780928"/>
            <a:ext cx="8095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/>
              <a:t>Servidor de e-mail </a:t>
            </a:r>
            <a:r>
              <a:rPr lang="pt-BR" sz="2400" dirty="0"/>
              <a:t>(correio eletrônico</a:t>
            </a:r>
            <a:r>
              <a:rPr lang="pt-BR" sz="2400" dirty="0" smtClean="0"/>
              <a:t>) para os municípios.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/>
              <a:t>Possibilita </a:t>
            </a:r>
            <a:r>
              <a:rPr lang="pt-BR" sz="2400" dirty="0"/>
              <a:t>ao município criar contas setoriais conforme sua necessidade.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" y="1026623"/>
            <a:ext cx="2323356" cy="119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29821" y="2780928"/>
            <a:ext cx="8095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Ferramenta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para a consulta dos principais repasses financeiros da União e do Estado aos Municípios de Santa Catarina. 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" y="1009760"/>
            <a:ext cx="2793928" cy="144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29821" y="2780928"/>
            <a:ext cx="809500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Ferramenta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para promoção e fomento do turismo no Estado, ampliando a visibilidade dos municípios Catarinenses. </a:t>
            </a:r>
            <a:endParaRPr lang="pt-B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 uma importante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base de informações sobre potenciais atrativos, história dos municípios, hospedagem, gastronomia, eventos e serviços turísticos. Disponibilizados via internet, gerenciado e alimentado pelas Prefeituras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Municipais.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" y="1026623"/>
            <a:ext cx="2758445" cy="15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29821" y="2780928"/>
            <a:ext cx="809500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Ferramenta para o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controle e emissão de notas de produtor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rural.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Desenvolvida pela AMESC e posteriormente transferida a FECAM que gerencia toda a manutenção e evolução do sistema.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0" y="1125679"/>
            <a:ext cx="2169790" cy="107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116632"/>
            <a:ext cx="6228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Movimento Municipalista 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Imagem 4" descr="EGEM - log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601" y="4619993"/>
            <a:ext cx="1320055" cy="140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Windows\Desktop\VIII Congresso de Municípios - Logos\feca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1412776"/>
            <a:ext cx="1656184" cy="154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Windows\Desktop\VIII Congresso de Municípios - Logos\Associacoes_Municipios_LOGO_em_curvas_we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9191" y="1714179"/>
            <a:ext cx="2877365" cy="10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944852" y="3467999"/>
            <a:ext cx="7227548" cy="6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33" tIns="40067" rIns="80133" bIns="40067">
            <a:spAutoFit/>
          </a:bodyPr>
          <a:lstStyle/>
          <a:p>
            <a:pPr algn="ctr"/>
            <a:r>
              <a:rPr lang="pt-BR" sz="3900" b="1" dirty="0">
                <a:latin typeface="Calibri" pitchFamily="34" charset="0"/>
              </a:rPr>
              <a:t>UNIÃO – PARCERIA - INTEGRAÇÃO</a:t>
            </a:r>
          </a:p>
        </p:txBody>
      </p:sp>
      <p:pic>
        <p:nvPicPr>
          <p:cNvPr id="9" name="Picture 3" descr="Z:\7 COLABORADORES\Edivan\ARIS_LOGO.png"/>
          <p:cNvPicPr>
            <a:picLocks noChangeAspect="1" noChangeArrowheads="1"/>
          </p:cNvPicPr>
          <p:nvPr/>
        </p:nvPicPr>
        <p:blipFill>
          <a:blip r:embed="rId6" cstate="print"/>
          <a:srcRect l="9669" t="22462" r="7678" b="20293"/>
          <a:stretch>
            <a:fillRect/>
          </a:stretch>
        </p:blipFill>
        <p:spPr bwMode="auto">
          <a:xfrm>
            <a:off x="3953875" y="4943490"/>
            <a:ext cx="2490333" cy="114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727376"/>
            <a:ext cx="2346093" cy="143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 descr="C:\Users\Souto\Desktop\cnm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3035" y="1700808"/>
            <a:ext cx="2594789" cy="113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4208" y="4941168"/>
            <a:ext cx="2666760" cy="11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7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29821" y="2780928"/>
            <a:ext cx="80950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/>
              <a:t>Ferramenta com 10 indicadores que disponibilizam </a:t>
            </a:r>
            <a:r>
              <a:rPr lang="pt-BR" sz="2400" dirty="0"/>
              <a:t>aos agentes públicos municipais informações consolidadas e simplificadas para subsidiar o planejamento e a avaliação de políticas públicas.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" y="1181876"/>
            <a:ext cx="2736304" cy="14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29821" y="2458029"/>
            <a:ext cx="8095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Área técnica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criada para atuar diretamente com as Associações de Municípios de Santa Catarina no apoio ao planejamento, controle e execução dos processos de captação de recursos e gestão de convênios municipais.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3" y="1026623"/>
            <a:ext cx="2558774" cy="14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29821" y="2780928"/>
            <a:ext cx="8095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Consulta Técnica por meio do qual consultores especializados nas áreas de Finanças Públicas, Contabilidade Pública, Jurídica, Tributária, Controle Interno e Assistência Social emitem pareceres a perguntas formuladas 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pelos municípios</a:t>
            </a:r>
            <a:endParaRPr lang="pt-BR" alt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" y="1026623"/>
            <a:ext cx="2484737" cy="13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2" y="0"/>
            <a:ext cx="7722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44" y="0"/>
            <a:ext cx="8314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208295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5828"/>
                </a:solidFill>
              </a:rPr>
              <a:t>Prefeito(a)...</a:t>
            </a:r>
            <a:endParaRPr lang="pt-BR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5828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74541" y="476672"/>
            <a:ext cx="5669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...você é fundamental para a qualidade de vida das pessoas de seu município.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2" y="5212357"/>
            <a:ext cx="5904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...os cidadãos precisam de lideres de coragem para gerir os municípios.</a:t>
            </a:r>
            <a:endParaRPr lang="pt-BR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12393"/>
            <a:ext cx="5904656" cy="27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3528" y="208295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5828"/>
                </a:solidFill>
              </a:rPr>
              <a:t>Prefeito(a)...</a:t>
            </a:r>
            <a:endParaRPr lang="pt-BR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5828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57092" y="404664"/>
            <a:ext cx="5886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 </a:t>
            </a:r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uma </a:t>
            </a:r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boa gestão começa na seleção de gestores qualificados... </a:t>
            </a:r>
            <a:endParaRPr lang="pt-BR" sz="12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  <a:p>
            <a:endParaRPr lang="pt-BR" sz="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  <a:p>
            <a:pPr algn="r"/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...escolha </a:t>
            </a:r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bem o seu </a:t>
            </a:r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secretariado.</a:t>
            </a:r>
            <a:endParaRPr lang="pt-B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496" y="4568785"/>
            <a:ext cx="578983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 a</a:t>
            </a:r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qualidade do quadro funcional impacta na produção de políticas públicas eficientes... </a:t>
            </a:r>
            <a:endParaRPr lang="pt-BR" sz="105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  <a:p>
            <a:endParaRPr lang="pt-BR" sz="105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  <a:p>
            <a:pPr algn="r"/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 invista na capacitação e valorize os servidores públicos.</a:t>
            </a:r>
            <a:endParaRPr lang="pt-B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1" y="1245695"/>
            <a:ext cx="2907000" cy="2233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400918"/>
            <a:ext cx="5328592" cy="205762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546" y="4149080"/>
            <a:ext cx="2907000" cy="22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208295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5828"/>
                </a:solidFill>
              </a:rPr>
              <a:t>Prefeito(a)...</a:t>
            </a:r>
            <a:endParaRPr lang="pt-BR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5828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03648" y="1055638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</a:t>
            </a:r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o</a:t>
            </a:r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interesse coletivo da comunidade é maior que as ideologias políticas...</a:t>
            </a:r>
          </a:p>
          <a:p>
            <a:pPr algn="r"/>
            <a:endParaRPr lang="pt-BR" sz="16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718048" y="2276872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...vamos unir esforços com o legislativo municipal em prol dos interesses da sociedade.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9000" b="6601"/>
          <a:stretch/>
        </p:blipFill>
        <p:spPr>
          <a:xfrm>
            <a:off x="859024" y="3477201"/>
            <a:ext cx="566124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71" y="2168754"/>
            <a:ext cx="2983500" cy="2175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15616" y="971681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 </a:t>
            </a:r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As conquistas do municipalismo dependem de você...</a:t>
            </a:r>
            <a:endParaRPr lang="pt-BR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208295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5828"/>
                </a:solidFill>
              </a:rPr>
              <a:t>Prefeito(a)...</a:t>
            </a:r>
            <a:endParaRPr lang="pt-BR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5828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856" y="2042843"/>
            <a:ext cx="56975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 </a:t>
            </a:r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participe</a:t>
            </a:r>
            <a:r>
              <a:rPr lang="pt-B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 contribua... que juntos os município serão mais fortes.</a:t>
            </a:r>
          </a:p>
        </p:txBody>
      </p:sp>
      <p:pic>
        <p:nvPicPr>
          <p:cNvPr id="8" name="Picture 2" descr="Y:\Multimídia\Fotos\2014\2 - Fevereiro\XII Congresso Catarinense de Municípios\1 dia\Solenidade de Abertura e Assembleia Geral da FECAM\selecionadas\mesa e publ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-1999552"/>
            <a:ext cx="2736304" cy="1823855"/>
          </a:xfrm>
          <a:prstGeom prst="rect">
            <a:avLst/>
          </a:prstGeom>
          <a:noFill/>
        </p:spPr>
      </p:pic>
      <p:pic>
        <p:nvPicPr>
          <p:cNvPr id="9" name="Picture 9" descr="Y:\Externa\Portfólio XII Congresso Catarinense de Municípios - 2014\fotos\2011\EDU_9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431807"/>
            <a:ext cx="3334422" cy="2214578"/>
          </a:xfrm>
          <a:prstGeom prst="rect">
            <a:avLst/>
          </a:prstGeom>
          <a:noFill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55495"/>
            <a:ext cx="3059832" cy="20546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3068960"/>
            <a:ext cx="3168352" cy="21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208295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5828"/>
                </a:solidFill>
              </a:rPr>
              <a:t>Prefeito(a)...</a:t>
            </a:r>
            <a:endParaRPr lang="pt-BR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5828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59632" y="105273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</a:t>
            </a:r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a</a:t>
            </a:r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união de esforços entre os entes federados é essencial para o atendimento das necessidades da população.</a:t>
            </a:r>
            <a:endParaRPr lang="pt-B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139952" y="266071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4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...busque o associativismo e a cooperação institucional em todas as esferas.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9" y="4142868"/>
            <a:ext cx="4346044" cy="244827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6"/>
          <a:stretch/>
        </p:blipFill>
        <p:spPr>
          <a:xfrm>
            <a:off x="4778855" y="4149080"/>
            <a:ext cx="4165562" cy="24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116632"/>
            <a:ext cx="6228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Movimento Municipalista 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Picture 2" descr="Z:\Áreas Técnicas\Desenvolvimento Regional\Apresentações SIDEMS\Colméia-Associaçõ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7298"/>
            <a:ext cx="297829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Users\Souto\Desktop\Sem títu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2" y="1428736"/>
            <a:ext cx="605303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14282" y="4822464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21 Associações de Municípios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14282" y="4038905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295 Municípios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5967731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13 Colegiados Setoriais </a:t>
            </a:r>
          </a:p>
        </p:txBody>
      </p:sp>
      <p:pic>
        <p:nvPicPr>
          <p:cNvPr id="10" name="Picture 4" descr="C:\Documents and Settings\Windows\Desktop\VIII Congresso de Municípios - Logos\Associacoes_Municipios_LOGO_em_curvas_we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6511" y="5657027"/>
            <a:ext cx="2385969" cy="86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55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208295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5828"/>
                </a:solidFill>
              </a:rPr>
              <a:t>Prefeito(a)...</a:t>
            </a:r>
            <a:endParaRPr lang="pt-BR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5828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447099" y="4066822"/>
            <a:ext cx="3928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...o diálogo e a parceria facilita </a:t>
            </a:r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no </a:t>
            </a:r>
            <a:r>
              <a:rPr lang="pt-B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encontro de </a:t>
            </a:r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soluções.</a:t>
            </a:r>
            <a:endParaRPr lang="pt-BR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55738" y="531460"/>
            <a:ext cx="509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... </a:t>
            </a:r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os </a:t>
            </a:r>
            <a:r>
              <a:rPr lang="pt-BR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órgãos de controle existem para contribuir no alcance da efetividade dos  serviços públicos...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" y="1275240"/>
            <a:ext cx="3548325" cy="222576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751" r="12100" b="35825"/>
          <a:stretch/>
        </p:blipFill>
        <p:spPr>
          <a:xfrm>
            <a:off x="3538315" y="2670507"/>
            <a:ext cx="4562077" cy="22379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3872" r="2966" b="21638"/>
          <a:stretch/>
        </p:blipFill>
        <p:spPr>
          <a:xfrm>
            <a:off x="5241662" y="4595214"/>
            <a:ext cx="3722826" cy="20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6632" y="-3382948"/>
            <a:ext cx="9145561" cy="1026623"/>
          </a:xfrm>
          <a:prstGeom prst="rect">
            <a:avLst/>
          </a:prstGeom>
        </p:spPr>
      </p:pic>
      <p:pic>
        <p:nvPicPr>
          <p:cNvPr id="11" name="Picture 4" descr="C:\Documents and Settings\Windows\Desktop\VIII Congresso de Municípios - Logos\Associacoes_Municipios_LOGO_em_curvas_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3104" y="-2505441"/>
            <a:ext cx="1737897" cy="63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-14560" y="7517727"/>
            <a:ext cx="9145561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hlinkClick r:id="rId5"/>
              </a:rPr>
              <a:t>www.fecam.org.br</a:t>
            </a:r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hlinkClick r:id="rId6"/>
              </a:rPr>
              <a:t>fecam@fecam.org.br</a:t>
            </a:r>
            <a:endParaRPr lang="pt-BR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t-BR" sz="20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(48) 3221 8800  </a:t>
            </a:r>
            <a:endParaRPr lang="pt-BR" sz="2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-2046698"/>
            <a:ext cx="733354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Federação Catarinense de Municípios </a:t>
            </a:r>
            <a:endParaRPr lang="pt-BR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5" descr="C:\Documents and Settings\Windows\Desktop\VIII Congresso de Municípios - Logos\fec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7391"/>
            <a:ext cx="1728192" cy="152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936" y="186466"/>
            <a:ext cx="3160773" cy="1586350"/>
          </a:xfrm>
          <a:prstGeom prst="rect">
            <a:avLst/>
          </a:prstGeom>
        </p:spPr>
      </p:pic>
      <p:sp>
        <p:nvSpPr>
          <p:cNvPr id="9" name="CaixaDeTexto 10"/>
          <p:cNvSpPr txBox="1">
            <a:spLocks noChangeArrowheads="1"/>
          </p:cNvSpPr>
          <p:nvPr/>
        </p:nvSpPr>
        <p:spPr bwMode="auto">
          <a:xfrm>
            <a:off x="2208150" y="2564904"/>
            <a:ext cx="4596098" cy="12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 wrap="none" lIns="91424" tIns="45712" rIns="91424" bIns="45712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2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+mn-cs"/>
              </a:rPr>
              <a:t>Obrigado!</a:t>
            </a:r>
          </a:p>
        </p:txBody>
      </p:sp>
      <p:sp>
        <p:nvSpPr>
          <p:cNvPr id="10" name="CaixaDeTexto 11"/>
          <p:cNvSpPr txBox="1">
            <a:spLocks noChangeArrowheads="1"/>
          </p:cNvSpPr>
          <p:nvPr/>
        </p:nvSpPr>
        <p:spPr bwMode="auto">
          <a:xfrm>
            <a:off x="1186367" y="4797152"/>
            <a:ext cx="7079021" cy="16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8CDD7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 dirty="0" smtClean="0">
                <a:latin typeface="Calibri" panose="020F0502020204030204" pitchFamily="34" charset="0"/>
              </a:rPr>
              <a:t>Federação Catarinense de Municípios - FECAM</a:t>
            </a:r>
            <a:endParaRPr lang="pt-BR" altLang="pt-BR" sz="2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 smtClean="0">
                <a:latin typeface="Calibri" panose="020F0502020204030204" pitchFamily="34" charset="0"/>
                <a:hlinkClick r:id="rId6"/>
              </a:rPr>
              <a:t>fecam@fecam.org.br</a:t>
            </a:r>
            <a:r>
              <a:rPr lang="pt-BR" altLang="pt-BR" sz="2400" dirty="0" smtClean="0">
                <a:latin typeface="Calibri" panose="020F0502020204030204" pitchFamily="34" charset="0"/>
              </a:rPr>
              <a:t>   -    </a:t>
            </a:r>
            <a:r>
              <a:rPr lang="pt-BR" altLang="pt-BR" sz="2400" dirty="0" smtClean="0">
                <a:latin typeface="Calibri" panose="020F0502020204030204" pitchFamily="34" charset="0"/>
                <a:hlinkClick r:id="rId5"/>
              </a:rPr>
              <a:t>www.fecam.org.br</a:t>
            </a:r>
            <a:r>
              <a:rPr lang="pt-BR" altLang="pt-BR" sz="2400" dirty="0" smtClean="0">
                <a:latin typeface="Calibri" panose="020F0502020204030204" pitchFamily="34" charset="0"/>
              </a:rPr>
              <a:t> </a:t>
            </a:r>
            <a:endParaRPr lang="pt-BR" altLang="pt-BR" sz="24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 smtClean="0">
                <a:latin typeface="Calibri" panose="020F0502020204030204" pitchFamily="34" charset="0"/>
              </a:rPr>
              <a:t>(</a:t>
            </a:r>
            <a:r>
              <a:rPr lang="pt-BR" altLang="pt-BR" sz="2400" dirty="0">
                <a:latin typeface="Calibri" panose="020F0502020204030204" pitchFamily="34" charset="0"/>
              </a:rPr>
              <a:t>48) 3221 8800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latin typeface="Calibri" panose="020F0502020204030204" pitchFamily="34" charset="0"/>
              </a:rPr>
              <a:t>Florianópolis – Santa Catarina</a:t>
            </a:r>
          </a:p>
        </p:txBody>
      </p:sp>
    </p:spTree>
    <p:extLst>
      <p:ext uri="{BB962C8B-B14F-4D97-AF65-F5344CB8AC3E}">
        <p14:creationId xmlns:p14="http://schemas.microsoft.com/office/powerpoint/2010/main" val="8123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71800" y="56818"/>
            <a:ext cx="6228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Níveis de Gestão 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5970081"/>
              </p:ext>
            </p:extLst>
          </p:nvPr>
        </p:nvGraphicFramePr>
        <p:xfrm>
          <a:off x="611560" y="1340768"/>
          <a:ext cx="7858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111890" y="1483644"/>
            <a:ext cx="2605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295 Municípios</a:t>
            </a:r>
          </a:p>
          <a:p>
            <a:pPr algn="ctr"/>
            <a:r>
              <a:rPr lang="pt-B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(Prefeitos)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97510" y="2744115"/>
            <a:ext cx="404149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Rede Municipalista</a:t>
            </a:r>
          </a:p>
          <a:p>
            <a:pPr algn="ctr"/>
            <a:r>
              <a:rPr lang="pt-B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(Associações/Consórcios)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183328" y="4101437"/>
            <a:ext cx="26500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FECAM</a:t>
            </a:r>
          </a:p>
          <a:p>
            <a:pPr algn="ctr"/>
            <a:r>
              <a:rPr lang="pt-B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(Conselhos)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26270" y="5341296"/>
            <a:ext cx="13516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FECAM</a:t>
            </a:r>
          </a:p>
        </p:txBody>
      </p:sp>
    </p:spTree>
    <p:extLst>
      <p:ext uri="{BB962C8B-B14F-4D97-AF65-F5344CB8AC3E}">
        <p14:creationId xmlns:p14="http://schemas.microsoft.com/office/powerpoint/2010/main" val="180196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79686" y="56818"/>
            <a:ext cx="62288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Eixos de Atuação 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569913" y="1428736"/>
            <a:ext cx="8128000" cy="2881683"/>
          </a:xfrm>
          <a:prstGeom prst="rect">
            <a:avLst/>
          </a:prstGeom>
          <a:solidFill>
            <a:srgbClr val="009E47">
              <a:alpha val="10000"/>
            </a:srgbClr>
          </a:solidFill>
          <a:ln w="9525">
            <a:noFill/>
            <a:miter lim="800000"/>
            <a:headEnd/>
            <a:tailEnd/>
          </a:ln>
        </p:spPr>
        <p:txBody>
          <a:bodyPr lIns="80133" tIns="40067" rIns="80133" bIns="40067">
            <a:spAutoFit/>
          </a:bodyPr>
          <a:lstStyle/>
          <a:p>
            <a:endParaRPr lang="pt-BR" sz="900" dirty="0">
              <a:latin typeface="Calibri" pitchFamily="34" charset="0"/>
            </a:endParaRPr>
          </a:p>
          <a:p>
            <a:endParaRPr lang="pt-BR" sz="900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dirty="0">
                <a:latin typeface="Calibri" pitchFamily="34" charset="0"/>
              </a:rPr>
              <a:t>  </a:t>
            </a:r>
            <a:r>
              <a:rPr lang="pt-BR" sz="3200" b="1" dirty="0">
                <a:latin typeface="Calibri" pitchFamily="34" charset="0"/>
              </a:rPr>
              <a:t>Representatividade institucional </a:t>
            </a:r>
            <a:r>
              <a:rPr lang="pt-BR" sz="3200" dirty="0">
                <a:latin typeface="Calibri" pitchFamily="34" charset="0"/>
              </a:rPr>
              <a:t>na defesa dos interesses municipalistas catarinenses</a:t>
            </a:r>
          </a:p>
          <a:p>
            <a:endParaRPr lang="pt-BR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200" dirty="0">
                <a:latin typeface="Calibri" pitchFamily="34" charset="0"/>
              </a:rPr>
              <a:t>  Entrega de </a:t>
            </a:r>
            <a:r>
              <a:rPr lang="pt-BR" sz="3200" b="1" dirty="0">
                <a:latin typeface="Calibri" pitchFamily="34" charset="0"/>
              </a:rPr>
              <a:t>produtos e serviços </a:t>
            </a:r>
            <a:r>
              <a:rPr lang="pt-BR" sz="3200" dirty="0">
                <a:latin typeface="Calibri" pitchFamily="34" charset="0"/>
              </a:rPr>
              <a:t>para melhoria da eficiência na gestão pública municipal</a:t>
            </a:r>
          </a:p>
          <a:p>
            <a:pPr>
              <a:buFont typeface="Wingdings" pitchFamily="2" charset="2"/>
              <a:buChar char="§"/>
            </a:pPr>
            <a:endParaRPr lang="pt-BR" sz="900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900" dirty="0"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915828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71406" y="464344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hlinkClick r:id="rId4"/>
              </a:rPr>
              <a:t>www.fecam.org.br</a:t>
            </a:r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   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7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63662" y="67271"/>
            <a:ext cx="622881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Federalismo no Brasil </a:t>
            </a:r>
            <a:endParaRPr lang="pt-BR" sz="4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539552" y="1412776"/>
            <a:ext cx="806489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pt-BR" altLang="pt-BR" kern="0" dirty="0" smtClean="0"/>
              <a:t>Constituição Federal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endParaRPr lang="pt-BR" altLang="pt-BR" b="1" kern="0" dirty="0" smtClean="0"/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pt-BR" altLang="pt-BR" b="1" kern="0" dirty="0" smtClean="0"/>
              <a:t>Art. 1º</a:t>
            </a:r>
            <a:r>
              <a:rPr lang="pt-BR" altLang="pt-BR" kern="0" dirty="0" smtClean="0"/>
              <a:t> Estado brasileiro formado pela: União, Estados e Municípios e do Distrito Federal.</a:t>
            </a:r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endParaRPr lang="pt-BR" altLang="pt-BR" kern="0" dirty="0" smtClean="0"/>
          </a:p>
          <a:p>
            <a:pPr marL="457200" indent="-457200" algn="just" eaLnBrk="1" hangingPunct="1">
              <a:buFont typeface="Wingdings" panose="05000000000000000000" pitchFamily="2" charset="2"/>
              <a:buChar char="q"/>
            </a:pPr>
            <a:r>
              <a:rPr lang="pt-BR" altLang="pt-BR" b="1" kern="0" dirty="0" smtClean="0"/>
              <a:t>Art. 18</a:t>
            </a:r>
            <a:r>
              <a:rPr lang="pt-BR" altLang="pt-BR" kern="0" dirty="0" smtClean="0"/>
              <a:t>. A organização político-administrativa são entes</a:t>
            </a:r>
            <a:r>
              <a:rPr lang="pt-BR" altLang="pt-BR" b="1" u="sng" kern="0" dirty="0" smtClean="0"/>
              <a:t> autônomos</a:t>
            </a:r>
            <a:r>
              <a:rPr lang="pt-BR" altLang="pt-BR" kern="0" dirty="0" smtClean="0"/>
              <a:t>, nos termos da Constituição.</a:t>
            </a:r>
          </a:p>
        </p:txBody>
      </p:sp>
    </p:spTree>
    <p:extLst>
      <p:ext uri="{BB962C8B-B14F-4D97-AF65-F5344CB8AC3E}">
        <p14:creationId xmlns:p14="http://schemas.microsoft.com/office/powerpoint/2010/main" val="44572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251520" y="1412776"/>
            <a:ext cx="835292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b="1" kern="0" dirty="0" smtClean="0"/>
              <a:t>Art. 23</a:t>
            </a:r>
            <a:r>
              <a:rPr lang="pt-BR" kern="0" dirty="0" smtClean="0"/>
              <a:t>. É competência comum da União, dos Estados, do Distrito Federal e dos Municípios:</a:t>
            </a:r>
          </a:p>
          <a:p>
            <a:pPr marL="402336" lvl="1" algn="just" eaLnBrk="1" fontAlgn="auto" hangingPunct="1">
              <a:spcAft>
                <a:spcPts val="0"/>
              </a:spcAft>
              <a:defRPr/>
            </a:pPr>
            <a:endParaRPr lang="pt-BR" sz="900" kern="0" dirty="0" smtClean="0"/>
          </a:p>
          <a:p>
            <a:pPr marL="402336" lvl="1" algn="just" eaLnBrk="1" fontAlgn="auto" hangingPunct="1">
              <a:spcAft>
                <a:spcPts val="0"/>
              </a:spcAft>
              <a:defRPr/>
            </a:pPr>
            <a:r>
              <a:rPr lang="pt-BR" kern="0" dirty="0" smtClean="0"/>
              <a:t>- Saúde, educação, meio ambiente, fauna, flora, patrimônio natural, cultura, ciência, agropecuária, habitação, saneamento básico, combate à pobreza, recursos hídricos, trânsito, ...</a:t>
            </a:r>
          </a:p>
          <a:p>
            <a:pPr marL="859536" lvl="1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t-BR" kern="0" dirty="0" smtClean="0"/>
          </a:p>
          <a:p>
            <a:pPr marL="82296" algn="just" eaLnBrk="1" fontAlgn="auto" hangingPunct="1">
              <a:spcAft>
                <a:spcPts val="0"/>
              </a:spcAft>
              <a:defRPr/>
            </a:pPr>
            <a:r>
              <a:rPr lang="pt-BR" b="1" kern="0" dirty="0" smtClean="0"/>
              <a:t>Parágrafo único</a:t>
            </a:r>
            <a:r>
              <a:rPr lang="pt-BR" kern="0" dirty="0" smtClean="0"/>
              <a:t>. Leis complementares fixarão normas para a cooperação entre a União e os Estados, o Distrito Federal e os Municípios, tendo em vista o equilíbrio do desenvolvimento e do bem-estar em âmbito nacional.</a:t>
            </a:r>
            <a:endParaRPr lang="pt-BR" kern="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56818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Federalismo Cooperativo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7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1" y="0"/>
            <a:ext cx="9145561" cy="10266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55776" y="56818"/>
            <a:ext cx="65882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pt-BR" sz="4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</a:rPr>
              <a:t>Federalismo Cooperativo</a:t>
            </a:r>
            <a:endParaRPr lang="pt-BR" sz="4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467544" y="1484784"/>
            <a:ext cx="813690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9496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b="1" kern="0" smtClean="0"/>
              <a:t>Art. 241</a:t>
            </a:r>
            <a:r>
              <a:rPr lang="pt-BR" kern="0" smtClean="0"/>
              <a:t>. A União, os Estados, o Distrito Federal e os Municípios </a:t>
            </a:r>
            <a:r>
              <a:rPr lang="pt-BR" b="1" kern="0" smtClean="0"/>
              <a:t>disciplinarão por meio de lei</a:t>
            </a:r>
            <a:r>
              <a:rPr lang="pt-BR" kern="0" smtClean="0"/>
              <a:t> os </a:t>
            </a:r>
            <a:r>
              <a:rPr lang="pt-BR" b="1" kern="0" smtClean="0"/>
              <a:t>consórcios públicos </a:t>
            </a:r>
            <a:r>
              <a:rPr lang="pt-BR" kern="0" smtClean="0"/>
              <a:t>e os </a:t>
            </a:r>
            <a:r>
              <a:rPr lang="pt-BR" b="1" kern="0" smtClean="0"/>
              <a:t>convênios de cooperação entre os entes federados, autorizando a gestão associada de serviços públicos, bem como a transferência total ou parcial de encargos, serviços, pessoal e bens essenciais à continuidade dos serviços transferidos</a:t>
            </a:r>
            <a:r>
              <a:rPr lang="pt-BR" kern="0" smtClean="0"/>
              <a:t>.</a:t>
            </a: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54022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11952</TotalTime>
  <Words>1721</Words>
  <Application>Microsoft Office PowerPoint</Application>
  <PresentationFormat>Apresentação na tela (4:3)</PresentationFormat>
  <Paragraphs>310</Paragraphs>
  <Slides>41</Slides>
  <Notes>15</Notes>
  <HiddenSlides>25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Gill Sans MT</vt:lpstr>
      <vt:lpstr>Tahoma</vt:lpstr>
      <vt:lpstr>Times New Roman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EGEM</dc:creator>
  <cp:lastModifiedBy>Financeiro</cp:lastModifiedBy>
  <cp:revision>868</cp:revision>
  <cp:lastPrinted>2016-10-14T19:48:15Z</cp:lastPrinted>
  <dcterms:created xsi:type="dcterms:W3CDTF">2008-11-27T17:40:13Z</dcterms:created>
  <dcterms:modified xsi:type="dcterms:W3CDTF">2016-11-21T13:29:17Z</dcterms:modified>
</cp:coreProperties>
</file>