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0" r:id="rId4"/>
    <p:sldId id="262" r:id="rId5"/>
    <p:sldId id="271" r:id="rId6"/>
    <p:sldId id="272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4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0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3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7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0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6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9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11/21/2016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11/21/2016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iga@ciga.sc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06" y="2267712"/>
            <a:ext cx="8093073" cy="18379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6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64" y="1092816"/>
            <a:ext cx="9492036" cy="57651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420" y="157735"/>
            <a:ext cx="10515600" cy="1325563"/>
          </a:xfrm>
        </p:spPr>
        <p:txBody>
          <a:bodyPr/>
          <a:lstStyle/>
          <a:p>
            <a:r>
              <a:rPr lang="pt-BR" dirty="0" smtClean="0"/>
              <a:t>Economia e transparência pública</a:t>
            </a:r>
            <a:br>
              <a:rPr lang="pt-BR" dirty="0" smtClean="0"/>
            </a:br>
            <a:r>
              <a:rPr lang="pt-BR" dirty="0" smtClean="0"/>
              <a:t>dom.sc.gov.br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Incremento da Arrecadação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Gestão do Simples Nacional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5" y="1825626"/>
            <a:ext cx="11761310" cy="49551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901" y="365124"/>
            <a:ext cx="4372545" cy="12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pt-BR" dirty="0" smtClean="0"/>
              <a:t>Incremento da Arrecadação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29" y="1170002"/>
            <a:ext cx="7517920" cy="54805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49" y="111510"/>
            <a:ext cx="3760660" cy="105849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145" y="3593592"/>
            <a:ext cx="4589505" cy="30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024" y="301117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Gestão de Obras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86" y="1914334"/>
            <a:ext cx="5019675" cy="4638675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938784" y="1914334"/>
            <a:ext cx="5169408" cy="4797361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Redução do tempo de elaboração dos projetos</a:t>
            </a:r>
          </a:p>
          <a:p>
            <a:r>
              <a:rPr lang="pt-BR" sz="3200" dirty="0" smtClean="0"/>
              <a:t>Integração com o Tribunal de Contas (Prestação de Contas)</a:t>
            </a:r>
          </a:p>
          <a:p>
            <a:r>
              <a:rPr lang="pt-BR" sz="3200" dirty="0" smtClean="0"/>
              <a:t>Emite os relatórios de prestação de contas no padrão da CEF e BADESC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2791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Licitações de sistemas compartilhadas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Gestão da Assistência Social (Vigente)</a:t>
            </a:r>
          </a:p>
          <a:p>
            <a:endParaRPr lang="pt-BR" sz="3600" dirty="0"/>
          </a:p>
          <a:p>
            <a:r>
              <a:rPr lang="pt-BR" sz="3600" dirty="0" smtClean="0"/>
              <a:t>Futuras:</a:t>
            </a:r>
          </a:p>
          <a:p>
            <a:r>
              <a:rPr lang="pt-BR" sz="3600" dirty="0" smtClean="0"/>
              <a:t>Geoprocessamento</a:t>
            </a:r>
          </a:p>
          <a:p>
            <a:r>
              <a:rPr lang="pt-BR" sz="3600" dirty="0" smtClean="0"/>
              <a:t>Trânsito</a:t>
            </a:r>
          </a:p>
          <a:p>
            <a:r>
              <a:rPr lang="pt-BR" sz="3600" dirty="0" smtClean="0"/>
              <a:t>Outros a definir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236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5360" y="200533"/>
            <a:ext cx="10515600" cy="1325563"/>
          </a:xfrm>
        </p:spPr>
        <p:txBody>
          <a:bodyPr/>
          <a:lstStyle/>
          <a:p>
            <a:r>
              <a:rPr lang="pt-BR" dirty="0" smtClean="0"/>
              <a:t>Apoio os poderes legislativos municipais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1894311"/>
            <a:ext cx="9113329" cy="44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784433"/>
            <a:ext cx="11594592" cy="5009559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 smtClean="0"/>
              <a:t>Site: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ciga.sc.gov.br</a:t>
            </a:r>
          </a:p>
          <a:p>
            <a:r>
              <a:rPr lang="pt-BR" sz="3200" dirty="0" smtClean="0"/>
              <a:t>E-mail: </a:t>
            </a:r>
            <a:r>
              <a:rPr lang="pt-BR" sz="3200" b="1" dirty="0" smtClean="0">
                <a:hlinkClick r:id="rId2"/>
              </a:rPr>
              <a:t>ciga@ciga.sc.gov.br</a:t>
            </a:r>
            <a:endParaRPr lang="pt-BR" sz="3200" b="1" dirty="0" smtClean="0"/>
          </a:p>
          <a:p>
            <a:r>
              <a:rPr lang="pt-BR" sz="3200" dirty="0" smtClean="0"/>
              <a:t>Telefone: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(48)3221-5300</a:t>
            </a:r>
          </a:p>
          <a:p>
            <a:endParaRPr lang="pt-BR" sz="3200" dirty="0"/>
          </a:p>
          <a:p>
            <a:r>
              <a:rPr lang="pt-BR" sz="3200" dirty="0" smtClean="0"/>
              <a:t>Diário Oficial: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dom.sc.gov.br</a:t>
            </a:r>
            <a:r>
              <a:rPr lang="pt-BR" sz="3200" dirty="0" smtClean="0"/>
              <a:t> </a:t>
            </a:r>
          </a:p>
          <a:p>
            <a:r>
              <a:rPr lang="pt-BR" sz="3200" dirty="0" smtClean="0"/>
              <a:t>Simples Nacional: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simples.ciga.sc.gov.br</a:t>
            </a:r>
          </a:p>
          <a:p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Gilsoni Lunardi Albino                       Ludovino Labas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Diretor do CIGA                    Prefeito de </a:t>
            </a:r>
            <a:r>
              <a:rPr lang="pt-BR" sz="3200" dirty="0" err="1" smtClean="0">
                <a:solidFill>
                  <a:schemeClr val="accent1">
                    <a:lumMod val="75000"/>
                  </a:schemeClr>
                </a:solidFill>
              </a:rPr>
              <a:t>Lebon</a:t>
            </a: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 Régis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Presidente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137160"/>
            <a:ext cx="6649528" cy="15101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1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0263" y="2118233"/>
            <a:ext cx="9951721" cy="38985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O CIGA é um consórcio público, fundado em 2007, por iniciativa da FECAM, voltado a sistemas de tecnologia da informação e ferramentas de comunicação. Atualmente, já conta com 290 municípios consorciados e possui como missão: “Prover soluções tecnológicas para a melhoria da gestão pública”.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58" y="547760"/>
            <a:ext cx="4395931" cy="9983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Espaço Reservado para Conteúdo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07" y="547761"/>
            <a:ext cx="1698831" cy="11438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31" y="547760"/>
            <a:ext cx="2627158" cy="9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9952" y="0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Abrangência</a:t>
            </a:r>
            <a:endParaRPr lang="pt-BR" b="1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56" y="1161152"/>
            <a:ext cx="2441276" cy="2449902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00" y="1449184"/>
            <a:ext cx="5226050" cy="3527584"/>
          </a:xfrm>
          <a:prstGeom prst="rect">
            <a:avLst/>
          </a:prstGeom>
        </p:spPr>
      </p:pic>
      <p:sp>
        <p:nvSpPr>
          <p:cNvPr id="6" name="CaixaDeTexto 6"/>
          <p:cNvSpPr txBox="1"/>
          <p:nvPr/>
        </p:nvSpPr>
        <p:spPr>
          <a:xfrm>
            <a:off x="1918049" y="3634745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BR" sz="3200" b="1" dirty="0" smtClean="0"/>
              <a:t>290 municípios consorciados</a:t>
            </a:r>
          </a:p>
          <a:p>
            <a:r>
              <a:rPr lang="pt-BR" sz="3200" b="1" dirty="0" smtClean="0"/>
              <a:t>281 de Santa Catarina (95,2%)</a:t>
            </a:r>
          </a:p>
          <a:p>
            <a:r>
              <a:rPr lang="pt-BR" sz="3200" b="1" dirty="0" smtClean="0"/>
              <a:t>9 municípios de outros Estados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0176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88" y="90805"/>
            <a:ext cx="11780520" cy="1043051"/>
          </a:xfrm>
        </p:spPr>
        <p:txBody>
          <a:bodyPr/>
          <a:lstStyle/>
          <a:p>
            <a:r>
              <a:rPr lang="pt-BR" dirty="0" smtClean="0"/>
              <a:t>Municípios da AMEOSC que fazem parte do CIGA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858107"/>
              </p:ext>
            </p:extLst>
          </p:nvPr>
        </p:nvGraphicFramePr>
        <p:xfrm>
          <a:off x="301752" y="877832"/>
          <a:ext cx="11649456" cy="5815582"/>
        </p:xfrm>
        <a:graphic>
          <a:graphicData uri="http://schemas.openxmlformats.org/drawingml/2006/table">
            <a:tbl>
              <a:tblPr/>
              <a:tblGrid>
                <a:gridCol w="4060535"/>
                <a:gridCol w="472517"/>
                <a:gridCol w="1604680"/>
                <a:gridCol w="5511724"/>
              </a:tblGrid>
              <a:tr h="450727"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 dirty="0">
                          <a:effectLst/>
                          <a:latin typeface="inherit"/>
                        </a:rPr>
                        <a:t>Municípios Consorciados</a:t>
                      </a:r>
                    </a:p>
                  </a:txBody>
                  <a:tcPr marL="24870" marR="44767" marT="7461" marB="7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>
                          <a:effectLst/>
                          <a:latin typeface="inherit"/>
                        </a:rPr>
                        <a:t>UF</a:t>
                      </a:r>
                    </a:p>
                  </a:txBody>
                  <a:tcPr marL="24870" marR="44767" marT="7461" marB="7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>
                          <a:effectLst/>
                          <a:latin typeface="inherit"/>
                        </a:rPr>
                        <a:t>Associação</a:t>
                      </a:r>
                    </a:p>
                  </a:txBody>
                  <a:tcPr marL="24870" marR="44767" marT="7461" marB="7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b="1">
                          <a:effectLst/>
                          <a:latin typeface="inherit"/>
                        </a:rPr>
                        <a:t>Sistemas</a:t>
                      </a:r>
                    </a:p>
                  </a:txBody>
                  <a:tcPr marL="24870" marR="44767" marT="7461" marB="74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ANCHIETA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BARRA BONITA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G-Obras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BELMONTE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REGIN - G-Câmara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DESCANSO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DIONISIO CERQUEIRA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GUARACIABA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GUARUJA DO SUL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IPORA DO OESTE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ITAPIRANGA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MONDAI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PALMA SOLA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PARAISO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PRINCESA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SAO JOAO DO OESTE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REGIN - G-Câmara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727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SAO JOSE DO CEDRO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G-Nota - G-Simples - REGIN - G-Câmara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SAO MIGUEL DO OESTE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smtClean="0">
                          <a:effectLst/>
                          <a:latin typeface="inherit"/>
                        </a:rPr>
                        <a:t>SC</a:t>
                      </a:r>
                      <a:endParaRPr lang="pt-BR" sz="1600" dirty="0">
                        <a:effectLst/>
                        <a:latin typeface="inherit"/>
                      </a:endParaRP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133"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TUNAPOLIS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>
                          <a:effectLst/>
                          <a:latin typeface="inherit"/>
                        </a:rPr>
                        <a:t>AMEOSC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600" dirty="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24870" marR="24870" marT="7461" marB="7461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88" y="90805"/>
            <a:ext cx="11780520" cy="1043051"/>
          </a:xfrm>
        </p:spPr>
        <p:txBody>
          <a:bodyPr/>
          <a:lstStyle/>
          <a:p>
            <a:r>
              <a:rPr lang="pt-BR" dirty="0" smtClean="0"/>
              <a:t>Municípios da AMMOC que fazem parte do CIGA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36051"/>
              </p:ext>
            </p:extLst>
          </p:nvPr>
        </p:nvGraphicFramePr>
        <p:xfrm>
          <a:off x="170688" y="987552"/>
          <a:ext cx="11935968" cy="5743149"/>
        </p:xfrm>
        <a:graphic>
          <a:graphicData uri="http://schemas.openxmlformats.org/drawingml/2006/table">
            <a:tbl>
              <a:tblPr/>
              <a:tblGrid>
                <a:gridCol w="4169707"/>
                <a:gridCol w="458524"/>
                <a:gridCol w="1647824"/>
                <a:gridCol w="5659913"/>
              </a:tblGrid>
              <a:tr h="557403">
                <a:tc>
                  <a:txBody>
                    <a:bodyPr/>
                    <a:lstStyle/>
                    <a:p>
                      <a:pPr fontAlgn="base"/>
                      <a:r>
                        <a:rPr lang="pt-BR" sz="2000" b="1">
                          <a:effectLst/>
                          <a:latin typeface="inherit"/>
                        </a:rPr>
                        <a:t>Municípios Consorciados</a:t>
                      </a:r>
                    </a:p>
                  </a:txBody>
                  <a:tcPr marL="31531" marR="56757" marT="9459" marB="9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b="1">
                          <a:effectLst/>
                          <a:latin typeface="inherit"/>
                        </a:rPr>
                        <a:t>UF</a:t>
                      </a:r>
                    </a:p>
                  </a:txBody>
                  <a:tcPr marL="31531" marR="56757" marT="9459" marB="9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b="1">
                          <a:effectLst/>
                          <a:latin typeface="inherit"/>
                        </a:rPr>
                        <a:t>Associação</a:t>
                      </a:r>
                    </a:p>
                  </a:txBody>
                  <a:tcPr marL="31531" marR="56757" marT="9459" marB="9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b="1">
                          <a:effectLst/>
                          <a:latin typeface="inherit"/>
                        </a:rPr>
                        <a:t>Sistemas</a:t>
                      </a:r>
                    </a:p>
                  </a:txBody>
                  <a:tcPr marL="31531" marR="56757" marT="9459" marB="9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AGUA DOCE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CAPINZAL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CATANDUVAS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ERVAL VELHO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HERVAL D'OESTE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IBICARE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654"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 smtClean="0">
                          <a:effectLst/>
                          <a:latin typeface="inherit"/>
                        </a:rPr>
                        <a:t>JOAÇABA</a:t>
                      </a:r>
                      <a:endParaRPr lang="pt-BR" sz="2000" dirty="0">
                        <a:effectLst/>
                        <a:latin typeface="inherit"/>
                      </a:endParaRP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G-Obras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LACERDOPOLIS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LUZERNA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OURO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TANGARA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TREZE TILIAS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769"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VARGEM BONITA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>
                          <a:effectLst/>
                          <a:latin typeface="inherit"/>
                        </a:rPr>
                        <a:t>AMMOC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2000" dirty="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31531" marR="31531" marT="9459" marB="9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88" y="90805"/>
            <a:ext cx="11780520" cy="1043051"/>
          </a:xfrm>
        </p:spPr>
        <p:txBody>
          <a:bodyPr/>
          <a:lstStyle/>
          <a:p>
            <a:r>
              <a:rPr lang="pt-BR" dirty="0" smtClean="0"/>
              <a:t>Municípios da AMPLASC que fazem parte do CIGA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02431"/>
              </p:ext>
            </p:extLst>
          </p:nvPr>
        </p:nvGraphicFramePr>
        <p:xfrm>
          <a:off x="374904" y="1133858"/>
          <a:ext cx="11576303" cy="5541260"/>
        </p:xfrm>
        <a:graphic>
          <a:graphicData uri="http://schemas.openxmlformats.org/drawingml/2006/table">
            <a:tbl>
              <a:tblPr/>
              <a:tblGrid>
                <a:gridCol w="4044063"/>
                <a:gridCol w="444707"/>
                <a:gridCol w="1598169"/>
                <a:gridCol w="5489364"/>
              </a:tblGrid>
              <a:tr h="960614"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latin typeface="inherit"/>
                        </a:rPr>
                        <a:t>Municípios Consorciados</a:t>
                      </a:r>
                    </a:p>
                  </a:txBody>
                  <a:tcPr marL="55615" marR="100107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b="1" dirty="0">
                        <a:effectLst/>
                        <a:latin typeface="inherit"/>
                      </a:endParaRPr>
                    </a:p>
                  </a:txBody>
                  <a:tcPr marL="55615" marR="100107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latin typeface="inherit"/>
                        </a:rPr>
                        <a:t>Associação</a:t>
                      </a:r>
                    </a:p>
                  </a:txBody>
                  <a:tcPr marL="55615" marR="100107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b="1">
                          <a:effectLst/>
                          <a:latin typeface="inherit"/>
                        </a:rPr>
                        <a:t>Sistemas</a:t>
                      </a:r>
                    </a:p>
                  </a:txBody>
                  <a:tcPr marL="55615" marR="100107" marT="16685" marB="166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378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ABDON BATISTA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dirty="0">
                        <a:effectLst/>
                        <a:latin typeface="inherit"/>
                      </a:endParaRP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AMPLASC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378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BRUNOPOLIS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dirty="0">
                        <a:effectLst/>
                        <a:latin typeface="inherit"/>
                      </a:endParaRP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AMPLASC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378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CAMPOS NOVOS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dirty="0">
                        <a:effectLst/>
                        <a:latin typeface="inherit"/>
                      </a:endParaRP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AMPLASC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G-Simples - REGIN - G-Câmara - DOM/SC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378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CELSO RAMOS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dirty="0">
                        <a:effectLst/>
                        <a:latin typeface="inherit"/>
                      </a:endParaRP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AMPLASC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378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MONTE CARLO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dirty="0">
                        <a:effectLst/>
                        <a:latin typeface="inherit"/>
                      </a:endParaRP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AMPLASC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DOM/SC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378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VARGEM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dirty="0">
                        <a:effectLst/>
                        <a:latin typeface="inherit"/>
                      </a:endParaRP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AMPLASC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REGIN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378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ZORTEA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pt-BR" sz="1800" dirty="0">
                        <a:effectLst/>
                        <a:latin typeface="inherit"/>
                      </a:endParaRP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  <a:latin typeface="inherit"/>
                        </a:rPr>
                        <a:t>AMPLASC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  <a:latin typeface="inherit"/>
                        </a:rPr>
                        <a:t>G-Simples - REGIN - DOM/SC</a:t>
                      </a:r>
                    </a:p>
                  </a:txBody>
                  <a:tcPr marL="55615" marR="55615" marT="16685" marB="1668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4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Programas disponibilizados</a:t>
            </a:r>
            <a:endParaRPr 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009855"/>
            <a:ext cx="11055096" cy="58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pt-BR" b="1" dirty="0" smtClean="0"/>
              <a:t>CIGA em números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784" y="1158112"/>
            <a:ext cx="10975848" cy="5553583"/>
          </a:xfrm>
        </p:spPr>
        <p:txBody>
          <a:bodyPr>
            <a:normAutofit/>
          </a:bodyPr>
          <a:lstStyle/>
          <a:p>
            <a:r>
              <a:rPr lang="pt-BR" dirty="0" smtClean="0"/>
              <a:t>17 empregados públicos (14 ingressos por concurso e 3 livre nomeação, todos CLT);</a:t>
            </a:r>
          </a:p>
          <a:p>
            <a:r>
              <a:rPr lang="pt-BR" dirty="0" smtClean="0"/>
              <a:t>1 Estagiário e 2 empregados terceirizados;</a:t>
            </a:r>
          </a:p>
          <a:p>
            <a:r>
              <a:rPr lang="pt-BR" dirty="0" smtClean="0"/>
              <a:t>4 programas mantidos com pessoal interno, dois programas mantidos com serviços terceirizados;</a:t>
            </a:r>
          </a:p>
          <a:p>
            <a:r>
              <a:rPr lang="pt-BR" dirty="0" smtClean="0"/>
              <a:t>380 contratos de prestação de serviços ativos com os consorciados;</a:t>
            </a:r>
          </a:p>
          <a:p>
            <a:r>
              <a:rPr lang="pt-BR" dirty="0" smtClean="0"/>
              <a:t>Mais de 5000 usuários atendidos nos 6 programas disponibilizados;</a:t>
            </a:r>
          </a:p>
          <a:p>
            <a:r>
              <a:rPr lang="pt-BR" dirty="0" smtClean="0"/>
              <a:t>Receita orçada em 3,2 milhões em 2016;</a:t>
            </a:r>
          </a:p>
          <a:p>
            <a:r>
              <a:rPr lang="pt-BR" dirty="0" smtClean="0"/>
              <a:t>Menos de 3% de inadimplência;</a:t>
            </a:r>
          </a:p>
          <a:p>
            <a:r>
              <a:rPr lang="pt-BR" dirty="0" smtClean="0"/>
              <a:t>Mais de 1 milhão de atos publicados no Diário Oficial (DOM/SC);</a:t>
            </a:r>
          </a:p>
          <a:p>
            <a:r>
              <a:rPr lang="pt-BR" dirty="0" smtClean="0"/>
              <a:t>Mais de 500 milhões de declarações processadas no Simples Nacional;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6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podemos ajudar os municípios?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8328" y="1825625"/>
            <a:ext cx="11015472" cy="4351338"/>
          </a:xfrm>
        </p:spPr>
        <p:txBody>
          <a:bodyPr>
            <a:noAutofit/>
          </a:bodyPr>
          <a:lstStyle/>
          <a:p>
            <a:r>
              <a:rPr lang="pt-BR" sz="4000" dirty="0" smtClean="0"/>
              <a:t>Economia de recursos públicos</a:t>
            </a:r>
          </a:p>
          <a:p>
            <a:r>
              <a:rPr lang="pt-BR" sz="4000" dirty="0" smtClean="0"/>
              <a:t>A economia pode chegar a 98% dos programas próprios</a:t>
            </a:r>
          </a:p>
          <a:p>
            <a:r>
              <a:rPr lang="pt-BR" sz="4000" dirty="0" smtClean="0"/>
              <a:t>E em média 70% dos programas terceirizados (licitações compartilhadas)</a:t>
            </a:r>
          </a:p>
        </p:txBody>
      </p:sp>
    </p:spTree>
    <p:extLst>
      <p:ext uri="{BB962C8B-B14F-4D97-AF65-F5344CB8AC3E}">
        <p14:creationId xmlns:p14="http://schemas.microsoft.com/office/powerpoint/2010/main" val="23827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679</Words>
  <Application>Microsoft Office PowerPoint</Application>
  <PresentationFormat>Widescreen</PresentationFormat>
  <Paragraphs>201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Tema do Office</vt:lpstr>
      <vt:lpstr>Apresentação do PowerPoint</vt:lpstr>
      <vt:lpstr>Apresentação do PowerPoint</vt:lpstr>
      <vt:lpstr>Abrangência</vt:lpstr>
      <vt:lpstr>Municípios da AMEOSC que fazem parte do CIGA</vt:lpstr>
      <vt:lpstr>Municípios da AMMOC que fazem parte do CIGA</vt:lpstr>
      <vt:lpstr>Municípios da AMPLASC que fazem parte do CIGA</vt:lpstr>
      <vt:lpstr>Programas disponibilizados</vt:lpstr>
      <vt:lpstr>CIGA em números</vt:lpstr>
      <vt:lpstr>Como podemos ajudar os municípios?</vt:lpstr>
      <vt:lpstr>Economia e transparência pública dom.sc.gov.br </vt:lpstr>
      <vt:lpstr>Incremento da Arrecadação</vt:lpstr>
      <vt:lpstr>Incremento da Arrecadação</vt:lpstr>
      <vt:lpstr>Gestão de Obras</vt:lpstr>
      <vt:lpstr>Licitações de sistemas compartilhadas</vt:lpstr>
      <vt:lpstr>Apoio os poderes legislativos municipais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Gilsoni Lunardi Albino</dc:creator>
  <cp:lastModifiedBy>GRUPO</cp:lastModifiedBy>
  <cp:revision>41</cp:revision>
  <dcterms:created xsi:type="dcterms:W3CDTF">2015-03-06T14:35:31Z</dcterms:created>
  <dcterms:modified xsi:type="dcterms:W3CDTF">2016-11-21T14:38:51Z</dcterms:modified>
</cp:coreProperties>
</file>