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diagrams/drawing7.xml" ContentType="application/vnd.ms-office.drawingml.diagramDrawing+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diagrams/quickStyle7.xml" ContentType="application/vnd.openxmlformats-officedocument.drawingml.diagramStyle+xml"/>
  <Override PartName="/ppt/diagrams/drawing5.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notesSlides/notesSlide19.xml" ContentType="application/vnd.openxmlformats-officedocument.presentationml.notesSlid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diagrams/layout6.xml" ContentType="application/vnd.openxmlformats-officedocument.drawingml.diagramLayout+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diagrams/data7.xml" ContentType="application/vnd.openxmlformats-officedocument.drawingml.diagramData+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diagrams/colors6.xml" ContentType="application/vnd.openxmlformats-officedocument.drawingml.diagramCol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908" r:id="rId1"/>
  </p:sldMasterIdLst>
  <p:notesMasterIdLst>
    <p:notesMasterId r:id="rId50"/>
  </p:notesMasterIdLst>
  <p:handoutMasterIdLst>
    <p:handoutMasterId r:id="rId51"/>
  </p:handoutMasterIdLst>
  <p:sldIdLst>
    <p:sldId id="259" r:id="rId2"/>
    <p:sldId id="261" r:id="rId3"/>
    <p:sldId id="262" r:id="rId4"/>
    <p:sldId id="263" r:id="rId5"/>
    <p:sldId id="266" r:id="rId6"/>
    <p:sldId id="265" r:id="rId7"/>
    <p:sldId id="352" r:id="rId8"/>
    <p:sldId id="267" r:id="rId9"/>
    <p:sldId id="305" r:id="rId10"/>
    <p:sldId id="326" r:id="rId11"/>
    <p:sldId id="268" r:id="rId12"/>
    <p:sldId id="271" r:id="rId13"/>
    <p:sldId id="274" r:id="rId14"/>
    <p:sldId id="325" r:id="rId15"/>
    <p:sldId id="275" r:id="rId16"/>
    <p:sldId id="278" r:id="rId17"/>
    <p:sldId id="279" r:id="rId18"/>
    <p:sldId id="327" r:id="rId19"/>
    <p:sldId id="280" r:id="rId20"/>
    <p:sldId id="288" r:id="rId21"/>
    <p:sldId id="328" r:id="rId22"/>
    <p:sldId id="329" r:id="rId23"/>
    <p:sldId id="290" r:id="rId24"/>
    <p:sldId id="330" r:id="rId25"/>
    <p:sldId id="332" r:id="rId26"/>
    <p:sldId id="333" r:id="rId27"/>
    <p:sldId id="334" r:id="rId28"/>
    <p:sldId id="335" r:id="rId29"/>
    <p:sldId id="336" r:id="rId30"/>
    <p:sldId id="337" r:id="rId31"/>
    <p:sldId id="338" r:id="rId32"/>
    <p:sldId id="339" r:id="rId33"/>
    <p:sldId id="340" r:id="rId34"/>
    <p:sldId id="341" r:id="rId35"/>
    <p:sldId id="342" r:id="rId36"/>
    <p:sldId id="343" r:id="rId37"/>
    <p:sldId id="344" r:id="rId38"/>
    <p:sldId id="345" r:id="rId39"/>
    <p:sldId id="346" r:id="rId40"/>
    <p:sldId id="347" r:id="rId41"/>
    <p:sldId id="348" r:id="rId42"/>
    <p:sldId id="349" r:id="rId43"/>
    <p:sldId id="317" r:id="rId44"/>
    <p:sldId id="350" r:id="rId45"/>
    <p:sldId id="320" r:id="rId46"/>
    <p:sldId id="351" r:id="rId47"/>
    <p:sldId id="322" r:id="rId48"/>
    <p:sldId id="287" r:id="rId49"/>
  </p:sldIdLst>
  <p:sldSz cx="9144000" cy="6858000" type="screen4x3"/>
  <p:notesSz cx="6797675" cy="9926638"/>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2F2F"/>
    <a:srgbClr val="FF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Estilo Médio 1 - Ênfase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1E4AEA4-8DFA-4A89-87EB-49C32662AFE0}" styleName="Estilo Médio 2 - Ênfas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799B23B-EC83-4686-B30A-512413B5E67A}" styleName="Estilo Claro 3 - Ênfase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8550" autoAdjust="0"/>
    <p:restoredTop sz="94660"/>
  </p:normalViewPr>
  <p:slideViewPr>
    <p:cSldViewPr>
      <p:cViewPr>
        <p:scale>
          <a:sx n="70" d="100"/>
          <a:sy n="70" d="100"/>
        </p:scale>
        <p:origin x="114" y="19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s>
</file>

<file path=ppt/diagrams/_rels/data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diagrams/_rels/drawing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71.png"/><Relationship Id="rId1" Type="http://schemas.openxmlformats.org/officeDocument/2006/relationships/image" Target="../media/image61.png"/></Relationships>
</file>

<file path=ppt/diagrams/colors1.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A20D435-6A3B-4103-B700-9530BA786AC1}" type="doc">
      <dgm:prSet loTypeId="urn:microsoft.com/office/officeart/2005/8/layout/hProcess10#1" loCatId="process" qsTypeId="urn:microsoft.com/office/officeart/2005/8/quickstyle/simple1" qsCatId="simple" csTypeId="urn:microsoft.com/office/officeart/2005/8/colors/accent3_4" csCatId="accent3" phldr="1"/>
      <dgm:spPr/>
      <dgm:t>
        <a:bodyPr/>
        <a:lstStyle/>
        <a:p>
          <a:endParaRPr lang="pt-BR"/>
        </a:p>
      </dgm:t>
    </dgm:pt>
    <dgm:pt modelId="{5C55F3C4-0894-4CED-8EB5-00DC3860DC09}">
      <dgm:prSet phldrT="[Texto]"/>
      <dgm:spPr/>
      <dgm:t>
        <a:bodyPr/>
        <a:lstStyle/>
        <a:p>
          <a:pPr algn="l"/>
          <a:r>
            <a:rPr lang="en-US" dirty="0" smtClean="0"/>
            <a:t>-OS</a:t>
          </a:r>
        </a:p>
        <a:p>
          <a:pPr algn="l"/>
          <a:r>
            <a:rPr lang="pt-BR" dirty="0" smtClean="0"/>
            <a:t>-Movimentos sociais</a:t>
          </a:r>
        </a:p>
        <a:p>
          <a:pPr algn="l"/>
          <a:r>
            <a:rPr lang="pt-BR" dirty="0" smtClean="0"/>
            <a:t>-Cidadãos</a:t>
          </a:r>
          <a:endParaRPr lang="pt-BR" dirty="0"/>
        </a:p>
      </dgm:t>
    </dgm:pt>
    <dgm:pt modelId="{57BD2790-CFF9-4EA8-B267-541F88C1AA02}" type="parTrans" cxnId="{4A55C980-5E74-41E3-B8BB-AF382A20C2E8}">
      <dgm:prSet/>
      <dgm:spPr/>
      <dgm:t>
        <a:bodyPr/>
        <a:lstStyle/>
        <a:p>
          <a:endParaRPr lang="pt-BR"/>
        </a:p>
      </dgm:t>
    </dgm:pt>
    <dgm:pt modelId="{D8B6711F-69DD-47FF-B974-3EB49AA7D720}" type="sibTrans" cxnId="{4A55C980-5E74-41E3-B8BB-AF382A20C2E8}">
      <dgm:prSet/>
      <dgm:spPr/>
      <dgm:t>
        <a:bodyPr/>
        <a:lstStyle/>
        <a:p>
          <a:endParaRPr lang="pt-BR"/>
        </a:p>
      </dgm:t>
    </dgm:pt>
    <dgm:pt modelId="{468F2F80-930E-464D-BDE6-8E372A2182FA}">
      <dgm:prSet phldrT="[Texto]" custT="1"/>
      <dgm:spPr/>
      <dgm:t>
        <a:bodyPr/>
        <a:lstStyle/>
        <a:p>
          <a:pPr algn="l"/>
          <a:r>
            <a:rPr lang="en-US" sz="1900" dirty="0" smtClean="0"/>
            <a:t>-</a:t>
          </a:r>
          <a:r>
            <a:rPr lang="en-US" sz="1900" dirty="0" err="1" smtClean="0"/>
            <a:t>Proponente</a:t>
          </a:r>
          <a:endParaRPr lang="en-US" sz="1900" dirty="0" smtClean="0"/>
        </a:p>
        <a:p>
          <a:pPr algn="l"/>
          <a:r>
            <a:rPr lang="en-US" sz="1900" dirty="0" smtClean="0"/>
            <a:t>-</a:t>
          </a:r>
          <a:r>
            <a:rPr lang="en-US" sz="1900" dirty="0" err="1" smtClean="0"/>
            <a:t>Interesse</a:t>
          </a:r>
          <a:r>
            <a:rPr lang="en-US" sz="1900" dirty="0" smtClean="0"/>
            <a:t> </a:t>
          </a:r>
          <a:r>
            <a:rPr lang="en-US" sz="1900" dirty="0" err="1" smtClean="0"/>
            <a:t>Público</a:t>
          </a:r>
          <a:endParaRPr lang="en-US" sz="1900" dirty="0" smtClean="0"/>
        </a:p>
        <a:p>
          <a:pPr algn="l"/>
          <a:r>
            <a:rPr lang="en-US" sz="1900" dirty="0" smtClean="0"/>
            <a:t>-</a:t>
          </a:r>
          <a:r>
            <a:rPr lang="en-US" sz="1900" dirty="0" err="1" smtClean="0"/>
            <a:t>Diagnóstico</a:t>
          </a:r>
          <a:r>
            <a:rPr lang="en-US" sz="1900" dirty="0" smtClean="0"/>
            <a:t> (</a:t>
          </a:r>
          <a:r>
            <a:rPr lang="en-US" sz="1200" dirty="0" err="1" smtClean="0"/>
            <a:t>viabilidade</a:t>
          </a:r>
          <a:r>
            <a:rPr lang="en-US" sz="1200" dirty="0" smtClean="0"/>
            <a:t>, </a:t>
          </a:r>
          <a:r>
            <a:rPr lang="en-US" sz="1200" dirty="0" err="1" smtClean="0"/>
            <a:t>custos</a:t>
          </a:r>
          <a:r>
            <a:rPr lang="en-US" sz="1200" dirty="0" smtClean="0"/>
            <a:t>, </a:t>
          </a:r>
          <a:r>
            <a:rPr lang="en-US" sz="1200" dirty="0" err="1" smtClean="0"/>
            <a:t>benefícios</a:t>
          </a:r>
          <a:r>
            <a:rPr lang="en-US" sz="1200" dirty="0" smtClean="0"/>
            <a:t> e </a:t>
          </a:r>
          <a:r>
            <a:rPr lang="en-US" sz="1200" dirty="0" err="1" smtClean="0"/>
            <a:t>prazo</a:t>
          </a:r>
          <a:r>
            <a:rPr lang="en-US" sz="1200" dirty="0" smtClean="0"/>
            <a:t>)</a:t>
          </a:r>
          <a:endParaRPr lang="pt-BR" sz="1200" dirty="0"/>
        </a:p>
      </dgm:t>
    </dgm:pt>
    <dgm:pt modelId="{09F2367D-4864-42A5-94C1-022F37748534}" type="parTrans" cxnId="{36F2FBC9-2797-498B-A72B-EC3EDF507A7E}">
      <dgm:prSet/>
      <dgm:spPr/>
      <dgm:t>
        <a:bodyPr/>
        <a:lstStyle/>
        <a:p>
          <a:endParaRPr lang="pt-BR"/>
        </a:p>
      </dgm:t>
    </dgm:pt>
    <dgm:pt modelId="{83163C0E-F9A2-4573-BBB7-22E4B3928CA1}" type="sibTrans" cxnId="{36F2FBC9-2797-498B-A72B-EC3EDF507A7E}">
      <dgm:prSet/>
      <dgm:spPr/>
      <dgm:t>
        <a:bodyPr/>
        <a:lstStyle/>
        <a:p>
          <a:endParaRPr lang="pt-BR"/>
        </a:p>
      </dgm:t>
    </dgm:pt>
    <dgm:pt modelId="{D97CCDFA-5624-46B0-B933-3E7F16CC8C10}">
      <dgm:prSet phldrT="[Texto]"/>
      <dgm:spPr/>
      <dgm:t>
        <a:bodyPr/>
        <a:lstStyle/>
        <a:p>
          <a:pPr algn="l"/>
          <a:r>
            <a:rPr lang="en-US" dirty="0" smtClean="0"/>
            <a:t>-</a:t>
          </a:r>
          <a:r>
            <a:rPr lang="en-US" dirty="0" err="1" smtClean="0"/>
            <a:t>Decisão</a:t>
          </a:r>
          <a:endParaRPr lang="en-US" dirty="0" smtClean="0"/>
        </a:p>
        <a:p>
          <a:pPr algn="l"/>
          <a:r>
            <a:rPr lang="en-US" dirty="0" smtClean="0"/>
            <a:t>-</a:t>
          </a:r>
          <a:r>
            <a:rPr lang="en-US" dirty="0" err="1" smtClean="0"/>
            <a:t>Publicidade</a:t>
          </a:r>
          <a:r>
            <a:rPr lang="en-US" dirty="0" smtClean="0"/>
            <a:t> Internet</a:t>
          </a:r>
        </a:p>
        <a:p>
          <a:pPr algn="l"/>
          <a:r>
            <a:rPr lang="en-US" dirty="0" smtClean="0"/>
            <a:t>-</a:t>
          </a:r>
          <a:r>
            <a:rPr lang="en-US" dirty="0" err="1" smtClean="0"/>
            <a:t>Ouvir</a:t>
          </a:r>
          <a:r>
            <a:rPr lang="en-US" dirty="0" smtClean="0"/>
            <a:t> </a:t>
          </a:r>
          <a:r>
            <a:rPr lang="en-US" dirty="0" err="1" smtClean="0"/>
            <a:t>Sociedade</a:t>
          </a:r>
          <a:endParaRPr lang="pt-BR" dirty="0"/>
        </a:p>
      </dgm:t>
    </dgm:pt>
    <dgm:pt modelId="{5ED1754B-4BE2-460E-A3C2-8B1B0E338965}" type="parTrans" cxnId="{B32AAFEB-CE5B-4BD5-BAA0-0B57182B69E1}">
      <dgm:prSet/>
      <dgm:spPr/>
      <dgm:t>
        <a:bodyPr/>
        <a:lstStyle/>
        <a:p>
          <a:endParaRPr lang="pt-BR"/>
        </a:p>
      </dgm:t>
    </dgm:pt>
    <dgm:pt modelId="{4DF3213D-077B-4264-91AD-075516155BC0}" type="sibTrans" cxnId="{B32AAFEB-CE5B-4BD5-BAA0-0B57182B69E1}">
      <dgm:prSet/>
      <dgm:spPr/>
      <dgm:t>
        <a:bodyPr/>
        <a:lstStyle/>
        <a:p>
          <a:endParaRPr lang="pt-BR"/>
        </a:p>
      </dgm:t>
    </dgm:pt>
    <dgm:pt modelId="{193F3A38-C141-43FC-AD39-3ADB241EC9DC}" type="pres">
      <dgm:prSet presAssocID="{CA20D435-6A3B-4103-B700-9530BA786AC1}" presName="Name0" presStyleCnt="0">
        <dgm:presLayoutVars>
          <dgm:dir/>
          <dgm:resizeHandles val="exact"/>
        </dgm:presLayoutVars>
      </dgm:prSet>
      <dgm:spPr/>
      <dgm:t>
        <a:bodyPr/>
        <a:lstStyle/>
        <a:p>
          <a:endParaRPr lang="pt-BR"/>
        </a:p>
      </dgm:t>
    </dgm:pt>
    <dgm:pt modelId="{CB94B6F4-2E17-4BED-A0E4-4E49E8F13B8B}" type="pres">
      <dgm:prSet presAssocID="{5C55F3C4-0894-4CED-8EB5-00DC3860DC09}" presName="composite" presStyleCnt="0"/>
      <dgm:spPr/>
    </dgm:pt>
    <dgm:pt modelId="{18FA15B8-755E-4B8D-BBC7-CE0B10A0A883}" type="pres">
      <dgm:prSet presAssocID="{5C55F3C4-0894-4CED-8EB5-00DC3860DC09}" presName="imagSh" presStyleLbl="bgImgPlace1" presStyleIdx="0" presStyleCnt="3"/>
      <dgm:spPr>
        <a:blipFill rotWithShape="1">
          <a:blip xmlns:r="http://schemas.openxmlformats.org/officeDocument/2006/relationships" r:embed="rId1"/>
          <a:stretch>
            <a:fillRect/>
          </a:stretch>
        </a:blipFill>
      </dgm:spPr>
    </dgm:pt>
    <dgm:pt modelId="{CDB613AE-FEF4-45CE-9407-99693F5F174E}" type="pres">
      <dgm:prSet presAssocID="{5C55F3C4-0894-4CED-8EB5-00DC3860DC09}" presName="txNode" presStyleLbl="node1" presStyleIdx="0" presStyleCnt="3">
        <dgm:presLayoutVars>
          <dgm:bulletEnabled val="1"/>
        </dgm:presLayoutVars>
      </dgm:prSet>
      <dgm:spPr/>
      <dgm:t>
        <a:bodyPr/>
        <a:lstStyle/>
        <a:p>
          <a:endParaRPr lang="pt-BR"/>
        </a:p>
      </dgm:t>
    </dgm:pt>
    <dgm:pt modelId="{CBAA2F55-EFD4-44A4-BEF1-1BAB6BFB84D5}" type="pres">
      <dgm:prSet presAssocID="{D8B6711F-69DD-47FF-B974-3EB49AA7D720}" presName="sibTrans" presStyleLbl="sibTrans2D1" presStyleIdx="0" presStyleCnt="2"/>
      <dgm:spPr/>
      <dgm:t>
        <a:bodyPr/>
        <a:lstStyle/>
        <a:p>
          <a:endParaRPr lang="pt-BR"/>
        </a:p>
      </dgm:t>
    </dgm:pt>
    <dgm:pt modelId="{32FAB03C-F8D8-4231-97CD-DC088DCA5B2B}" type="pres">
      <dgm:prSet presAssocID="{D8B6711F-69DD-47FF-B974-3EB49AA7D720}" presName="connTx" presStyleLbl="sibTrans2D1" presStyleIdx="0" presStyleCnt="2"/>
      <dgm:spPr/>
      <dgm:t>
        <a:bodyPr/>
        <a:lstStyle/>
        <a:p>
          <a:endParaRPr lang="pt-BR"/>
        </a:p>
      </dgm:t>
    </dgm:pt>
    <dgm:pt modelId="{89268666-023B-4C89-A301-3598EFDF6873}" type="pres">
      <dgm:prSet presAssocID="{468F2F80-930E-464D-BDE6-8E372A2182FA}" presName="composite" presStyleCnt="0"/>
      <dgm:spPr/>
    </dgm:pt>
    <dgm:pt modelId="{9C295AF2-0A8D-463E-9E9E-088443174A10}" type="pres">
      <dgm:prSet presAssocID="{468F2F80-930E-464D-BDE6-8E372A2182FA}" presName="imagSh" presStyleLbl="bgImgPlace1" presStyleIdx="1" presStyleCnt="3"/>
      <dgm:spPr>
        <a:blipFill rotWithShape="1">
          <a:blip xmlns:r="http://schemas.openxmlformats.org/officeDocument/2006/relationships" r:embed="rId2"/>
          <a:stretch>
            <a:fillRect/>
          </a:stretch>
        </a:blipFill>
      </dgm:spPr>
    </dgm:pt>
    <dgm:pt modelId="{35F2091B-74DF-4E8A-B2DC-3420B4016F1B}" type="pres">
      <dgm:prSet presAssocID="{468F2F80-930E-464D-BDE6-8E372A2182FA}" presName="txNode" presStyleLbl="node1" presStyleIdx="1" presStyleCnt="3">
        <dgm:presLayoutVars>
          <dgm:bulletEnabled val="1"/>
        </dgm:presLayoutVars>
      </dgm:prSet>
      <dgm:spPr/>
      <dgm:t>
        <a:bodyPr/>
        <a:lstStyle/>
        <a:p>
          <a:endParaRPr lang="pt-BR"/>
        </a:p>
      </dgm:t>
    </dgm:pt>
    <dgm:pt modelId="{E659098E-9B41-4282-A712-DBC06B12429B}" type="pres">
      <dgm:prSet presAssocID="{83163C0E-F9A2-4573-BBB7-22E4B3928CA1}" presName="sibTrans" presStyleLbl="sibTrans2D1" presStyleIdx="1" presStyleCnt="2"/>
      <dgm:spPr/>
      <dgm:t>
        <a:bodyPr/>
        <a:lstStyle/>
        <a:p>
          <a:endParaRPr lang="pt-BR"/>
        </a:p>
      </dgm:t>
    </dgm:pt>
    <dgm:pt modelId="{D6A2988F-33C5-46E3-8127-B3A509A02D48}" type="pres">
      <dgm:prSet presAssocID="{83163C0E-F9A2-4573-BBB7-22E4B3928CA1}" presName="connTx" presStyleLbl="sibTrans2D1" presStyleIdx="1" presStyleCnt="2"/>
      <dgm:spPr/>
      <dgm:t>
        <a:bodyPr/>
        <a:lstStyle/>
        <a:p>
          <a:endParaRPr lang="pt-BR"/>
        </a:p>
      </dgm:t>
    </dgm:pt>
    <dgm:pt modelId="{B3236785-A24F-47BC-9531-C7D912A4E538}" type="pres">
      <dgm:prSet presAssocID="{D97CCDFA-5624-46B0-B933-3E7F16CC8C10}" presName="composite" presStyleCnt="0"/>
      <dgm:spPr/>
    </dgm:pt>
    <dgm:pt modelId="{41F58DFC-419E-4FC4-B041-DB3CA2FC92FA}" type="pres">
      <dgm:prSet presAssocID="{D97CCDFA-5624-46B0-B933-3E7F16CC8C10}" presName="imagSh" presStyleLbl="bgImgPlace1" presStyleIdx="2" presStyleCnt="3"/>
      <dgm:spPr>
        <a:blipFill rotWithShape="1">
          <a:blip xmlns:r="http://schemas.openxmlformats.org/officeDocument/2006/relationships" r:embed="rId3"/>
          <a:stretch>
            <a:fillRect/>
          </a:stretch>
        </a:blipFill>
      </dgm:spPr>
    </dgm:pt>
    <dgm:pt modelId="{0DE98DE6-8AD6-46DF-9B33-FFA7E48F4D10}" type="pres">
      <dgm:prSet presAssocID="{D97CCDFA-5624-46B0-B933-3E7F16CC8C10}" presName="txNode" presStyleLbl="node1" presStyleIdx="2" presStyleCnt="3">
        <dgm:presLayoutVars>
          <dgm:bulletEnabled val="1"/>
        </dgm:presLayoutVars>
      </dgm:prSet>
      <dgm:spPr/>
      <dgm:t>
        <a:bodyPr/>
        <a:lstStyle/>
        <a:p>
          <a:endParaRPr lang="pt-BR"/>
        </a:p>
      </dgm:t>
    </dgm:pt>
  </dgm:ptLst>
  <dgm:cxnLst>
    <dgm:cxn modelId="{4A55C980-5E74-41E3-B8BB-AF382A20C2E8}" srcId="{CA20D435-6A3B-4103-B700-9530BA786AC1}" destId="{5C55F3C4-0894-4CED-8EB5-00DC3860DC09}" srcOrd="0" destOrd="0" parTransId="{57BD2790-CFF9-4EA8-B267-541F88C1AA02}" sibTransId="{D8B6711F-69DD-47FF-B974-3EB49AA7D720}"/>
    <dgm:cxn modelId="{36F2FBC9-2797-498B-A72B-EC3EDF507A7E}" srcId="{CA20D435-6A3B-4103-B700-9530BA786AC1}" destId="{468F2F80-930E-464D-BDE6-8E372A2182FA}" srcOrd="1" destOrd="0" parTransId="{09F2367D-4864-42A5-94C1-022F37748534}" sibTransId="{83163C0E-F9A2-4573-BBB7-22E4B3928CA1}"/>
    <dgm:cxn modelId="{4F366893-6111-44EA-884E-B777D9098D63}" type="presOf" srcId="{CA20D435-6A3B-4103-B700-9530BA786AC1}" destId="{193F3A38-C141-43FC-AD39-3ADB241EC9DC}" srcOrd="0" destOrd="0" presId="urn:microsoft.com/office/officeart/2005/8/layout/hProcess10#1"/>
    <dgm:cxn modelId="{BE9AC6B8-B2DB-4EC0-9679-64595CC312E0}" type="presOf" srcId="{D97CCDFA-5624-46B0-B933-3E7F16CC8C10}" destId="{0DE98DE6-8AD6-46DF-9B33-FFA7E48F4D10}" srcOrd="0" destOrd="0" presId="urn:microsoft.com/office/officeart/2005/8/layout/hProcess10#1"/>
    <dgm:cxn modelId="{54AD7BCB-0887-41D0-AB46-5A0C12792A94}" type="presOf" srcId="{D8B6711F-69DD-47FF-B974-3EB49AA7D720}" destId="{32FAB03C-F8D8-4231-97CD-DC088DCA5B2B}" srcOrd="1" destOrd="0" presId="urn:microsoft.com/office/officeart/2005/8/layout/hProcess10#1"/>
    <dgm:cxn modelId="{34456728-E12B-4A78-8DF6-C7FB6F8DC72C}" type="presOf" srcId="{5C55F3C4-0894-4CED-8EB5-00DC3860DC09}" destId="{CDB613AE-FEF4-45CE-9407-99693F5F174E}" srcOrd="0" destOrd="0" presId="urn:microsoft.com/office/officeart/2005/8/layout/hProcess10#1"/>
    <dgm:cxn modelId="{B32AAFEB-CE5B-4BD5-BAA0-0B57182B69E1}" srcId="{CA20D435-6A3B-4103-B700-9530BA786AC1}" destId="{D97CCDFA-5624-46B0-B933-3E7F16CC8C10}" srcOrd="2" destOrd="0" parTransId="{5ED1754B-4BE2-460E-A3C2-8B1B0E338965}" sibTransId="{4DF3213D-077B-4264-91AD-075516155BC0}"/>
    <dgm:cxn modelId="{A162063E-E8C9-41DE-B4F0-255A37D209DC}" type="presOf" srcId="{D8B6711F-69DD-47FF-B974-3EB49AA7D720}" destId="{CBAA2F55-EFD4-44A4-BEF1-1BAB6BFB84D5}" srcOrd="0" destOrd="0" presId="urn:microsoft.com/office/officeart/2005/8/layout/hProcess10#1"/>
    <dgm:cxn modelId="{7F4DE89F-41DD-4899-8AD6-E9F8FAB46266}" type="presOf" srcId="{83163C0E-F9A2-4573-BBB7-22E4B3928CA1}" destId="{D6A2988F-33C5-46E3-8127-B3A509A02D48}" srcOrd="1" destOrd="0" presId="urn:microsoft.com/office/officeart/2005/8/layout/hProcess10#1"/>
    <dgm:cxn modelId="{67FF6C8A-3FA5-4CA7-B414-F0490F1F4054}" type="presOf" srcId="{83163C0E-F9A2-4573-BBB7-22E4B3928CA1}" destId="{E659098E-9B41-4282-A712-DBC06B12429B}" srcOrd="0" destOrd="0" presId="urn:microsoft.com/office/officeart/2005/8/layout/hProcess10#1"/>
    <dgm:cxn modelId="{70E50F28-FA30-45D8-A463-CE4FA392F7E6}" type="presOf" srcId="{468F2F80-930E-464D-BDE6-8E372A2182FA}" destId="{35F2091B-74DF-4E8A-B2DC-3420B4016F1B}" srcOrd="0" destOrd="0" presId="urn:microsoft.com/office/officeart/2005/8/layout/hProcess10#1"/>
    <dgm:cxn modelId="{82C753DA-9647-4868-85D5-B9C23534FC3D}" type="presParOf" srcId="{193F3A38-C141-43FC-AD39-3ADB241EC9DC}" destId="{CB94B6F4-2E17-4BED-A0E4-4E49E8F13B8B}" srcOrd="0" destOrd="0" presId="urn:microsoft.com/office/officeart/2005/8/layout/hProcess10#1"/>
    <dgm:cxn modelId="{57E38B8C-EF9C-424F-BE69-3319D384ECE8}" type="presParOf" srcId="{CB94B6F4-2E17-4BED-A0E4-4E49E8F13B8B}" destId="{18FA15B8-755E-4B8D-BBC7-CE0B10A0A883}" srcOrd="0" destOrd="0" presId="urn:microsoft.com/office/officeart/2005/8/layout/hProcess10#1"/>
    <dgm:cxn modelId="{F88A33D6-F40C-4498-A61E-ABB73E20491D}" type="presParOf" srcId="{CB94B6F4-2E17-4BED-A0E4-4E49E8F13B8B}" destId="{CDB613AE-FEF4-45CE-9407-99693F5F174E}" srcOrd="1" destOrd="0" presId="urn:microsoft.com/office/officeart/2005/8/layout/hProcess10#1"/>
    <dgm:cxn modelId="{C7BB8AA2-0E06-443A-96B1-EEE8870FDBBC}" type="presParOf" srcId="{193F3A38-C141-43FC-AD39-3ADB241EC9DC}" destId="{CBAA2F55-EFD4-44A4-BEF1-1BAB6BFB84D5}" srcOrd="1" destOrd="0" presId="urn:microsoft.com/office/officeart/2005/8/layout/hProcess10#1"/>
    <dgm:cxn modelId="{F6215579-EF1B-4656-AA59-E7DD01A4269F}" type="presParOf" srcId="{CBAA2F55-EFD4-44A4-BEF1-1BAB6BFB84D5}" destId="{32FAB03C-F8D8-4231-97CD-DC088DCA5B2B}" srcOrd="0" destOrd="0" presId="urn:microsoft.com/office/officeart/2005/8/layout/hProcess10#1"/>
    <dgm:cxn modelId="{8FAF2E6B-1B66-4E9F-976D-263FC003CD3E}" type="presParOf" srcId="{193F3A38-C141-43FC-AD39-3ADB241EC9DC}" destId="{89268666-023B-4C89-A301-3598EFDF6873}" srcOrd="2" destOrd="0" presId="urn:microsoft.com/office/officeart/2005/8/layout/hProcess10#1"/>
    <dgm:cxn modelId="{B87E0055-4693-4DEC-96C1-3716219C6E37}" type="presParOf" srcId="{89268666-023B-4C89-A301-3598EFDF6873}" destId="{9C295AF2-0A8D-463E-9E9E-088443174A10}" srcOrd="0" destOrd="0" presId="urn:microsoft.com/office/officeart/2005/8/layout/hProcess10#1"/>
    <dgm:cxn modelId="{158CEC37-E6FA-40F9-95D9-2ADBF9488A7F}" type="presParOf" srcId="{89268666-023B-4C89-A301-3598EFDF6873}" destId="{35F2091B-74DF-4E8A-B2DC-3420B4016F1B}" srcOrd="1" destOrd="0" presId="urn:microsoft.com/office/officeart/2005/8/layout/hProcess10#1"/>
    <dgm:cxn modelId="{81796EA1-B303-409D-B6D4-206BC4EC5C76}" type="presParOf" srcId="{193F3A38-C141-43FC-AD39-3ADB241EC9DC}" destId="{E659098E-9B41-4282-A712-DBC06B12429B}" srcOrd="3" destOrd="0" presId="urn:microsoft.com/office/officeart/2005/8/layout/hProcess10#1"/>
    <dgm:cxn modelId="{B6EBE1EC-3877-4132-B95D-F6B7C8F708B3}" type="presParOf" srcId="{E659098E-9B41-4282-A712-DBC06B12429B}" destId="{D6A2988F-33C5-46E3-8127-B3A509A02D48}" srcOrd="0" destOrd="0" presId="urn:microsoft.com/office/officeart/2005/8/layout/hProcess10#1"/>
    <dgm:cxn modelId="{6C5B7FEC-4A1A-494D-BF66-11A61075A68A}" type="presParOf" srcId="{193F3A38-C141-43FC-AD39-3ADB241EC9DC}" destId="{B3236785-A24F-47BC-9531-C7D912A4E538}" srcOrd="4" destOrd="0" presId="urn:microsoft.com/office/officeart/2005/8/layout/hProcess10#1"/>
    <dgm:cxn modelId="{704DC6FD-1BFA-4EED-B97A-ECFC3D8A50EB}" type="presParOf" srcId="{B3236785-A24F-47BC-9531-C7D912A4E538}" destId="{41F58DFC-419E-4FC4-B041-DB3CA2FC92FA}" srcOrd="0" destOrd="0" presId="urn:microsoft.com/office/officeart/2005/8/layout/hProcess10#1"/>
    <dgm:cxn modelId="{6560C17A-A32D-4380-8317-09A64A319FD4}" type="presParOf" srcId="{B3236785-A24F-47BC-9531-C7D912A4E538}" destId="{0DE98DE6-8AD6-46DF-9B33-FFA7E48F4D10}" srcOrd="1" destOrd="0" presId="urn:microsoft.com/office/officeart/2005/8/layout/hProcess10#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734C31B-2125-4104-87AD-EB9DFD50FD0C}" type="doc">
      <dgm:prSet loTypeId="urn:microsoft.com/office/officeart/2005/8/layout/hierarchy3" loCatId="hierarchy" qsTypeId="urn:microsoft.com/office/officeart/2005/8/quickstyle/simple1" qsCatId="simple" csTypeId="urn:microsoft.com/office/officeart/2005/8/colors/accent0_2" csCatId="mainScheme" phldr="1"/>
      <dgm:spPr/>
      <dgm:t>
        <a:bodyPr/>
        <a:lstStyle/>
        <a:p>
          <a:endParaRPr lang="pt-BR"/>
        </a:p>
      </dgm:t>
    </dgm:pt>
    <dgm:pt modelId="{AD92D3CF-7252-4725-B4DD-65076E2134DD}">
      <dgm:prSet phldrT="[Texto]"/>
      <dgm:spPr/>
      <dgm:t>
        <a:bodyPr/>
        <a:lstStyle/>
        <a:p>
          <a:r>
            <a:rPr lang="en-US" dirty="0" smtClean="0"/>
            <a:t>13019</a:t>
          </a:r>
          <a:endParaRPr lang="pt-BR" dirty="0"/>
        </a:p>
      </dgm:t>
    </dgm:pt>
    <dgm:pt modelId="{5D3C647F-9699-493A-B6F7-BB4FE7C4FB10}" type="parTrans" cxnId="{04E6A796-1967-469E-BB9C-0C088DE36876}">
      <dgm:prSet/>
      <dgm:spPr/>
      <dgm:t>
        <a:bodyPr/>
        <a:lstStyle/>
        <a:p>
          <a:endParaRPr lang="pt-BR"/>
        </a:p>
      </dgm:t>
    </dgm:pt>
    <dgm:pt modelId="{20D14427-FD16-4AC4-B8DE-847A6C966388}" type="sibTrans" cxnId="{04E6A796-1967-469E-BB9C-0C088DE36876}">
      <dgm:prSet/>
      <dgm:spPr/>
      <dgm:t>
        <a:bodyPr/>
        <a:lstStyle/>
        <a:p>
          <a:endParaRPr lang="pt-BR"/>
        </a:p>
      </dgm:t>
    </dgm:pt>
    <dgm:pt modelId="{FBEC8D0A-6E35-4533-869C-CB6EE887462E}">
      <dgm:prSet phldrT="[Texto]"/>
      <dgm:spPr/>
      <dgm:t>
        <a:bodyPr/>
        <a:lstStyle/>
        <a:p>
          <a:r>
            <a:rPr lang="en-US" dirty="0" smtClean="0"/>
            <a:t>335043</a:t>
          </a:r>
          <a:endParaRPr lang="pt-BR" dirty="0"/>
        </a:p>
      </dgm:t>
    </dgm:pt>
    <dgm:pt modelId="{274AC218-486B-4AEB-BF96-E737A4BA5367}" type="parTrans" cxnId="{5C96CC25-6218-4486-AD3F-7F2CD74C0C23}">
      <dgm:prSet/>
      <dgm:spPr/>
      <dgm:t>
        <a:bodyPr/>
        <a:lstStyle/>
        <a:p>
          <a:endParaRPr lang="pt-BR"/>
        </a:p>
      </dgm:t>
    </dgm:pt>
    <dgm:pt modelId="{7E088636-5C2C-4D40-8CDB-128CEEE11BFA}" type="sibTrans" cxnId="{5C96CC25-6218-4486-AD3F-7F2CD74C0C23}">
      <dgm:prSet/>
      <dgm:spPr/>
      <dgm:t>
        <a:bodyPr/>
        <a:lstStyle/>
        <a:p>
          <a:endParaRPr lang="pt-BR"/>
        </a:p>
      </dgm:t>
    </dgm:pt>
    <dgm:pt modelId="{B682D37F-8806-4502-AEE7-F1DE782FB60A}">
      <dgm:prSet phldrT="[Texto]"/>
      <dgm:spPr/>
      <dgm:t>
        <a:bodyPr/>
        <a:lstStyle/>
        <a:p>
          <a:r>
            <a:rPr lang="en-US" dirty="0" smtClean="0"/>
            <a:t>335039</a:t>
          </a:r>
          <a:endParaRPr lang="pt-BR" dirty="0"/>
        </a:p>
      </dgm:t>
    </dgm:pt>
    <dgm:pt modelId="{1077BDF6-EB42-4E2A-B0D1-B21F47CDFD63}" type="parTrans" cxnId="{CBD3E810-FBAB-40A4-A3D5-39914DE6199F}">
      <dgm:prSet/>
      <dgm:spPr/>
      <dgm:t>
        <a:bodyPr/>
        <a:lstStyle/>
        <a:p>
          <a:endParaRPr lang="pt-BR"/>
        </a:p>
      </dgm:t>
    </dgm:pt>
    <dgm:pt modelId="{3C15A730-DCB1-419E-87D6-CA3DF46584AE}" type="sibTrans" cxnId="{CBD3E810-FBAB-40A4-A3D5-39914DE6199F}">
      <dgm:prSet/>
      <dgm:spPr/>
      <dgm:t>
        <a:bodyPr/>
        <a:lstStyle/>
        <a:p>
          <a:endParaRPr lang="pt-BR"/>
        </a:p>
      </dgm:t>
    </dgm:pt>
    <dgm:pt modelId="{C0A6E9C9-B69F-4ED6-9C94-B7D3E3EE2D9B}">
      <dgm:prSet phldrT="[Texto]"/>
      <dgm:spPr/>
      <dgm:t>
        <a:bodyPr/>
        <a:lstStyle/>
        <a:p>
          <a:r>
            <a:rPr lang="en-US" dirty="0" smtClean="0"/>
            <a:t>Art. 26 LRF</a:t>
          </a:r>
          <a:endParaRPr lang="pt-BR" dirty="0"/>
        </a:p>
      </dgm:t>
    </dgm:pt>
    <dgm:pt modelId="{1C1994C4-BAF1-446D-B5E4-24C88A8D5074}" type="parTrans" cxnId="{CCD4D66F-2C68-4474-976A-2CC223049FB0}">
      <dgm:prSet/>
      <dgm:spPr/>
      <dgm:t>
        <a:bodyPr/>
        <a:lstStyle/>
        <a:p>
          <a:endParaRPr lang="pt-BR"/>
        </a:p>
      </dgm:t>
    </dgm:pt>
    <dgm:pt modelId="{D3559224-EBA4-4780-9F6A-4E2230BEB306}" type="sibTrans" cxnId="{CCD4D66F-2C68-4474-976A-2CC223049FB0}">
      <dgm:prSet/>
      <dgm:spPr/>
      <dgm:t>
        <a:bodyPr/>
        <a:lstStyle/>
        <a:p>
          <a:endParaRPr lang="pt-BR"/>
        </a:p>
      </dgm:t>
    </dgm:pt>
    <dgm:pt modelId="{894CB24A-6868-40FA-8C08-9AB64DD39E0B}">
      <dgm:prSet phldrT="[Texto]"/>
      <dgm:spPr/>
      <dgm:t>
        <a:bodyPr/>
        <a:lstStyle/>
        <a:p>
          <a:r>
            <a:rPr lang="en-US" dirty="0" smtClean="0"/>
            <a:t>33XX41</a:t>
          </a:r>
          <a:endParaRPr lang="pt-BR" dirty="0"/>
        </a:p>
      </dgm:t>
    </dgm:pt>
    <dgm:pt modelId="{2425F39B-626B-4458-8F77-CE663C7E0DA4}" type="parTrans" cxnId="{D58B46EA-F5EB-4C40-8E70-C9B65ACDA099}">
      <dgm:prSet/>
      <dgm:spPr/>
      <dgm:t>
        <a:bodyPr/>
        <a:lstStyle/>
        <a:p>
          <a:endParaRPr lang="pt-BR"/>
        </a:p>
      </dgm:t>
    </dgm:pt>
    <dgm:pt modelId="{DC8A0C97-FA5C-47A0-99CF-403F4DD12273}" type="sibTrans" cxnId="{D58B46EA-F5EB-4C40-8E70-C9B65ACDA099}">
      <dgm:prSet/>
      <dgm:spPr/>
      <dgm:t>
        <a:bodyPr/>
        <a:lstStyle/>
        <a:p>
          <a:endParaRPr lang="pt-BR"/>
        </a:p>
      </dgm:t>
    </dgm:pt>
    <dgm:pt modelId="{F5AE9841-44C4-4F6E-A63A-1C533721CFA2}">
      <dgm:prSet phldrT="[Texto]"/>
      <dgm:spPr/>
      <dgm:t>
        <a:bodyPr/>
        <a:lstStyle/>
        <a:p>
          <a:r>
            <a:rPr lang="en-US" dirty="0" smtClean="0"/>
            <a:t>44XX42</a:t>
          </a:r>
          <a:endParaRPr lang="pt-BR" dirty="0"/>
        </a:p>
      </dgm:t>
    </dgm:pt>
    <dgm:pt modelId="{0323F3F6-3FFB-441A-910D-A6A4DA1E334F}" type="parTrans" cxnId="{A11704C2-E067-4EE6-BF11-C9E2728047E8}">
      <dgm:prSet/>
      <dgm:spPr/>
      <dgm:t>
        <a:bodyPr/>
        <a:lstStyle/>
        <a:p>
          <a:endParaRPr lang="pt-BR"/>
        </a:p>
      </dgm:t>
    </dgm:pt>
    <dgm:pt modelId="{650A8C99-72A0-420C-86B4-ED7868FDCA1E}" type="sibTrans" cxnId="{A11704C2-E067-4EE6-BF11-C9E2728047E8}">
      <dgm:prSet/>
      <dgm:spPr/>
      <dgm:t>
        <a:bodyPr/>
        <a:lstStyle/>
        <a:p>
          <a:endParaRPr lang="pt-BR"/>
        </a:p>
      </dgm:t>
    </dgm:pt>
    <dgm:pt modelId="{48A7D836-D248-4EA6-BD1C-238EADDB7973}" type="pres">
      <dgm:prSet presAssocID="{F734C31B-2125-4104-87AD-EB9DFD50FD0C}" presName="diagram" presStyleCnt="0">
        <dgm:presLayoutVars>
          <dgm:chPref val="1"/>
          <dgm:dir/>
          <dgm:animOne val="branch"/>
          <dgm:animLvl val="lvl"/>
          <dgm:resizeHandles/>
        </dgm:presLayoutVars>
      </dgm:prSet>
      <dgm:spPr/>
      <dgm:t>
        <a:bodyPr/>
        <a:lstStyle/>
        <a:p>
          <a:endParaRPr lang="pt-BR"/>
        </a:p>
      </dgm:t>
    </dgm:pt>
    <dgm:pt modelId="{3A5B60B9-4DB5-4A7D-BB28-33667D64BF1A}" type="pres">
      <dgm:prSet presAssocID="{AD92D3CF-7252-4725-B4DD-65076E2134DD}" presName="root" presStyleCnt="0"/>
      <dgm:spPr/>
      <dgm:t>
        <a:bodyPr/>
        <a:lstStyle/>
        <a:p>
          <a:endParaRPr lang="pt-BR"/>
        </a:p>
      </dgm:t>
    </dgm:pt>
    <dgm:pt modelId="{56A0C46B-4DE8-41B6-9756-725C6D1C956D}" type="pres">
      <dgm:prSet presAssocID="{AD92D3CF-7252-4725-B4DD-65076E2134DD}" presName="rootComposite" presStyleCnt="0"/>
      <dgm:spPr/>
      <dgm:t>
        <a:bodyPr/>
        <a:lstStyle/>
        <a:p>
          <a:endParaRPr lang="pt-BR"/>
        </a:p>
      </dgm:t>
    </dgm:pt>
    <dgm:pt modelId="{EB7DB781-4131-474E-B2DE-6CA08A1D18D0}" type="pres">
      <dgm:prSet presAssocID="{AD92D3CF-7252-4725-B4DD-65076E2134DD}" presName="rootText" presStyleLbl="node1" presStyleIdx="0" presStyleCnt="2"/>
      <dgm:spPr/>
      <dgm:t>
        <a:bodyPr/>
        <a:lstStyle/>
        <a:p>
          <a:endParaRPr lang="pt-BR"/>
        </a:p>
      </dgm:t>
    </dgm:pt>
    <dgm:pt modelId="{937CF16B-C5D5-4CDF-BEE7-201C0A8CAA31}" type="pres">
      <dgm:prSet presAssocID="{AD92D3CF-7252-4725-B4DD-65076E2134DD}" presName="rootConnector" presStyleLbl="node1" presStyleIdx="0" presStyleCnt="2"/>
      <dgm:spPr/>
      <dgm:t>
        <a:bodyPr/>
        <a:lstStyle/>
        <a:p>
          <a:endParaRPr lang="pt-BR"/>
        </a:p>
      </dgm:t>
    </dgm:pt>
    <dgm:pt modelId="{B42881E6-9EAB-49C9-AD2D-D21FFB106A83}" type="pres">
      <dgm:prSet presAssocID="{AD92D3CF-7252-4725-B4DD-65076E2134DD}" presName="childShape" presStyleCnt="0"/>
      <dgm:spPr/>
      <dgm:t>
        <a:bodyPr/>
        <a:lstStyle/>
        <a:p>
          <a:endParaRPr lang="pt-BR"/>
        </a:p>
      </dgm:t>
    </dgm:pt>
    <dgm:pt modelId="{AB328D33-410C-4CAA-ABBC-8D32D76082CA}" type="pres">
      <dgm:prSet presAssocID="{274AC218-486B-4AEB-BF96-E737A4BA5367}" presName="Name13" presStyleLbl="parChTrans1D2" presStyleIdx="0" presStyleCnt="4"/>
      <dgm:spPr/>
      <dgm:t>
        <a:bodyPr/>
        <a:lstStyle/>
        <a:p>
          <a:endParaRPr lang="pt-BR"/>
        </a:p>
      </dgm:t>
    </dgm:pt>
    <dgm:pt modelId="{27A23BA0-4BFF-457A-AFAF-E8FD90779C20}" type="pres">
      <dgm:prSet presAssocID="{FBEC8D0A-6E35-4533-869C-CB6EE887462E}" presName="childText" presStyleLbl="bgAcc1" presStyleIdx="0" presStyleCnt="4">
        <dgm:presLayoutVars>
          <dgm:bulletEnabled val="1"/>
        </dgm:presLayoutVars>
      </dgm:prSet>
      <dgm:spPr/>
      <dgm:t>
        <a:bodyPr/>
        <a:lstStyle/>
        <a:p>
          <a:endParaRPr lang="pt-BR"/>
        </a:p>
      </dgm:t>
    </dgm:pt>
    <dgm:pt modelId="{8345DE54-9460-421E-A6FB-809A8007995B}" type="pres">
      <dgm:prSet presAssocID="{1077BDF6-EB42-4E2A-B0D1-B21F47CDFD63}" presName="Name13" presStyleLbl="parChTrans1D2" presStyleIdx="1" presStyleCnt="4"/>
      <dgm:spPr/>
      <dgm:t>
        <a:bodyPr/>
        <a:lstStyle/>
        <a:p>
          <a:endParaRPr lang="pt-BR"/>
        </a:p>
      </dgm:t>
    </dgm:pt>
    <dgm:pt modelId="{7F14DE91-E12E-4747-9907-0599F09BD06D}" type="pres">
      <dgm:prSet presAssocID="{B682D37F-8806-4502-AEE7-F1DE782FB60A}" presName="childText" presStyleLbl="bgAcc1" presStyleIdx="1" presStyleCnt="4">
        <dgm:presLayoutVars>
          <dgm:bulletEnabled val="1"/>
        </dgm:presLayoutVars>
      </dgm:prSet>
      <dgm:spPr/>
      <dgm:t>
        <a:bodyPr/>
        <a:lstStyle/>
        <a:p>
          <a:endParaRPr lang="pt-BR"/>
        </a:p>
      </dgm:t>
    </dgm:pt>
    <dgm:pt modelId="{3454FE49-34E5-43F9-B22D-398C396C5672}" type="pres">
      <dgm:prSet presAssocID="{C0A6E9C9-B69F-4ED6-9C94-B7D3E3EE2D9B}" presName="root" presStyleCnt="0"/>
      <dgm:spPr/>
      <dgm:t>
        <a:bodyPr/>
        <a:lstStyle/>
        <a:p>
          <a:endParaRPr lang="pt-BR"/>
        </a:p>
      </dgm:t>
    </dgm:pt>
    <dgm:pt modelId="{2FCF890F-F21A-4B3A-94FC-15915348824B}" type="pres">
      <dgm:prSet presAssocID="{C0A6E9C9-B69F-4ED6-9C94-B7D3E3EE2D9B}" presName="rootComposite" presStyleCnt="0"/>
      <dgm:spPr/>
      <dgm:t>
        <a:bodyPr/>
        <a:lstStyle/>
        <a:p>
          <a:endParaRPr lang="pt-BR"/>
        </a:p>
      </dgm:t>
    </dgm:pt>
    <dgm:pt modelId="{18534690-AE97-4647-9E48-C530E24EAB7C}" type="pres">
      <dgm:prSet presAssocID="{C0A6E9C9-B69F-4ED6-9C94-B7D3E3EE2D9B}" presName="rootText" presStyleLbl="node1" presStyleIdx="1" presStyleCnt="2"/>
      <dgm:spPr/>
      <dgm:t>
        <a:bodyPr/>
        <a:lstStyle/>
        <a:p>
          <a:endParaRPr lang="pt-BR"/>
        </a:p>
      </dgm:t>
    </dgm:pt>
    <dgm:pt modelId="{F7389499-30E3-4FA5-8EAE-E97EA8AFED01}" type="pres">
      <dgm:prSet presAssocID="{C0A6E9C9-B69F-4ED6-9C94-B7D3E3EE2D9B}" presName="rootConnector" presStyleLbl="node1" presStyleIdx="1" presStyleCnt="2"/>
      <dgm:spPr/>
      <dgm:t>
        <a:bodyPr/>
        <a:lstStyle/>
        <a:p>
          <a:endParaRPr lang="pt-BR"/>
        </a:p>
      </dgm:t>
    </dgm:pt>
    <dgm:pt modelId="{AE8461DC-A58B-4567-B4BB-350D1409D2A0}" type="pres">
      <dgm:prSet presAssocID="{C0A6E9C9-B69F-4ED6-9C94-B7D3E3EE2D9B}" presName="childShape" presStyleCnt="0"/>
      <dgm:spPr/>
      <dgm:t>
        <a:bodyPr/>
        <a:lstStyle/>
        <a:p>
          <a:endParaRPr lang="pt-BR"/>
        </a:p>
      </dgm:t>
    </dgm:pt>
    <dgm:pt modelId="{914C48F6-BB10-48E4-870A-5E127F3578F3}" type="pres">
      <dgm:prSet presAssocID="{2425F39B-626B-4458-8F77-CE663C7E0DA4}" presName="Name13" presStyleLbl="parChTrans1D2" presStyleIdx="2" presStyleCnt="4"/>
      <dgm:spPr/>
      <dgm:t>
        <a:bodyPr/>
        <a:lstStyle/>
        <a:p>
          <a:endParaRPr lang="pt-BR"/>
        </a:p>
      </dgm:t>
    </dgm:pt>
    <dgm:pt modelId="{E386A137-FFFF-4857-A748-2EAFA3BDCCCC}" type="pres">
      <dgm:prSet presAssocID="{894CB24A-6868-40FA-8C08-9AB64DD39E0B}" presName="childText" presStyleLbl="bgAcc1" presStyleIdx="2" presStyleCnt="4">
        <dgm:presLayoutVars>
          <dgm:bulletEnabled val="1"/>
        </dgm:presLayoutVars>
      </dgm:prSet>
      <dgm:spPr/>
      <dgm:t>
        <a:bodyPr/>
        <a:lstStyle/>
        <a:p>
          <a:endParaRPr lang="pt-BR"/>
        </a:p>
      </dgm:t>
    </dgm:pt>
    <dgm:pt modelId="{FE3502A5-B164-4ED6-85CD-006D001B7122}" type="pres">
      <dgm:prSet presAssocID="{0323F3F6-3FFB-441A-910D-A6A4DA1E334F}" presName="Name13" presStyleLbl="parChTrans1D2" presStyleIdx="3" presStyleCnt="4"/>
      <dgm:spPr/>
      <dgm:t>
        <a:bodyPr/>
        <a:lstStyle/>
        <a:p>
          <a:endParaRPr lang="pt-BR"/>
        </a:p>
      </dgm:t>
    </dgm:pt>
    <dgm:pt modelId="{CFB64F31-F859-4C32-8CD2-8D4AB9E0D0B4}" type="pres">
      <dgm:prSet presAssocID="{F5AE9841-44C4-4F6E-A63A-1C533721CFA2}" presName="childText" presStyleLbl="bgAcc1" presStyleIdx="3" presStyleCnt="4">
        <dgm:presLayoutVars>
          <dgm:bulletEnabled val="1"/>
        </dgm:presLayoutVars>
      </dgm:prSet>
      <dgm:spPr/>
      <dgm:t>
        <a:bodyPr/>
        <a:lstStyle/>
        <a:p>
          <a:endParaRPr lang="pt-BR"/>
        </a:p>
      </dgm:t>
    </dgm:pt>
  </dgm:ptLst>
  <dgm:cxnLst>
    <dgm:cxn modelId="{8E1F89E4-679A-474D-9357-E224A57FD6F6}" type="presOf" srcId="{F5AE9841-44C4-4F6E-A63A-1C533721CFA2}" destId="{CFB64F31-F859-4C32-8CD2-8D4AB9E0D0B4}" srcOrd="0" destOrd="0" presId="urn:microsoft.com/office/officeart/2005/8/layout/hierarchy3"/>
    <dgm:cxn modelId="{0969C25B-67E6-44E1-BB04-307D86722EB0}" type="presOf" srcId="{FBEC8D0A-6E35-4533-869C-CB6EE887462E}" destId="{27A23BA0-4BFF-457A-AFAF-E8FD90779C20}" srcOrd="0" destOrd="0" presId="urn:microsoft.com/office/officeart/2005/8/layout/hierarchy3"/>
    <dgm:cxn modelId="{648BBA71-929D-491A-BE01-2892AAEB9F1E}" type="presOf" srcId="{C0A6E9C9-B69F-4ED6-9C94-B7D3E3EE2D9B}" destId="{18534690-AE97-4647-9E48-C530E24EAB7C}" srcOrd="0" destOrd="0" presId="urn:microsoft.com/office/officeart/2005/8/layout/hierarchy3"/>
    <dgm:cxn modelId="{6BC95C4B-2DE6-4D59-881E-DF1BFB9E1522}" type="presOf" srcId="{1077BDF6-EB42-4E2A-B0D1-B21F47CDFD63}" destId="{8345DE54-9460-421E-A6FB-809A8007995B}" srcOrd="0" destOrd="0" presId="urn:microsoft.com/office/officeart/2005/8/layout/hierarchy3"/>
    <dgm:cxn modelId="{FC4DCFC1-8F0C-4BF5-91D9-A338BE8FC346}" type="presOf" srcId="{AD92D3CF-7252-4725-B4DD-65076E2134DD}" destId="{EB7DB781-4131-474E-B2DE-6CA08A1D18D0}" srcOrd="0" destOrd="0" presId="urn:microsoft.com/office/officeart/2005/8/layout/hierarchy3"/>
    <dgm:cxn modelId="{96ACAE9F-33A9-4631-813F-F2C00DC3E5E5}" type="presOf" srcId="{C0A6E9C9-B69F-4ED6-9C94-B7D3E3EE2D9B}" destId="{F7389499-30E3-4FA5-8EAE-E97EA8AFED01}" srcOrd="1" destOrd="0" presId="urn:microsoft.com/office/officeart/2005/8/layout/hierarchy3"/>
    <dgm:cxn modelId="{E5A2746C-ADF0-4969-BF9E-0B59597B5207}" type="presOf" srcId="{894CB24A-6868-40FA-8C08-9AB64DD39E0B}" destId="{E386A137-FFFF-4857-A748-2EAFA3BDCCCC}" srcOrd="0" destOrd="0" presId="urn:microsoft.com/office/officeart/2005/8/layout/hierarchy3"/>
    <dgm:cxn modelId="{5C96CC25-6218-4486-AD3F-7F2CD74C0C23}" srcId="{AD92D3CF-7252-4725-B4DD-65076E2134DD}" destId="{FBEC8D0A-6E35-4533-869C-CB6EE887462E}" srcOrd="0" destOrd="0" parTransId="{274AC218-486B-4AEB-BF96-E737A4BA5367}" sibTransId="{7E088636-5C2C-4D40-8CDB-128CEEE11BFA}"/>
    <dgm:cxn modelId="{F94E928C-26F3-45A9-8322-4A14685A9552}" type="presOf" srcId="{2425F39B-626B-4458-8F77-CE663C7E0DA4}" destId="{914C48F6-BB10-48E4-870A-5E127F3578F3}" srcOrd="0" destOrd="0" presId="urn:microsoft.com/office/officeart/2005/8/layout/hierarchy3"/>
    <dgm:cxn modelId="{902BB74A-F724-4CC5-8B31-77B87A27FA9E}" type="presOf" srcId="{B682D37F-8806-4502-AEE7-F1DE782FB60A}" destId="{7F14DE91-E12E-4747-9907-0599F09BD06D}" srcOrd="0" destOrd="0" presId="urn:microsoft.com/office/officeart/2005/8/layout/hierarchy3"/>
    <dgm:cxn modelId="{A71C29A7-C396-4DB4-B186-BE6AEC7E8536}" type="presOf" srcId="{0323F3F6-3FFB-441A-910D-A6A4DA1E334F}" destId="{FE3502A5-B164-4ED6-85CD-006D001B7122}" srcOrd="0" destOrd="0" presId="urn:microsoft.com/office/officeart/2005/8/layout/hierarchy3"/>
    <dgm:cxn modelId="{CCD4D66F-2C68-4474-976A-2CC223049FB0}" srcId="{F734C31B-2125-4104-87AD-EB9DFD50FD0C}" destId="{C0A6E9C9-B69F-4ED6-9C94-B7D3E3EE2D9B}" srcOrd="1" destOrd="0" parTransId="{1C1994C4-BAF1-446D-B5E4-24C88A8D5074}" sibTransId="{D3559224-EBA4-4780-9F6A-4E2230BEB306}"/>
    <dgm:cxn modelId="{ED068792-7630-4004-8272-2F1EF54B7920}" type="presOf" srcId="{F734C31B-2125-4104-87AD-EB9DFD50FD0C}" destId="{48A7D836-D248-4EA6-BD1C-238EADDB7973}" srcOrd="0" destOrd="0" presId="urn:microsoft.com/office/officeart/2005/8/layout/hierarchy3"/>
    <dgm:cxn modelId="{A11704C2-E067-4EE6-BF11-C9E2728047E8}" srcId="{C0A6E9C9-B69F-4ED6-9C94-B7D3E3EE2D9B}" destId="{F5AE9841-44C4-4F6E-A63A-1C533721CFA2}" srcOrd="1" destOrd="0" parTransId="{0323F3F6-3FFB-441A-910D-A6A4DA1E334F}" sibTransId="{650A8C99-72A0-420C-86B4-ED7868FDCA1E}"/>
    <dgm:cxn modelId="{BCBB3C6F-3C6A-432D-9ED1-E452CD355F27}" type="presOf" srcId="{274AC218-486B-4AEB-BF96-E737A4BA5367}" destId="{AB328D33-410C-4CAA-ABBC-8D32D76082CA}" srcOrd="0" destOrd="0" presId="urn:microsoft.com/office/officeart/2005/8/layout/hierarchy3"/>
    <dgm:cxn modelId="{C0EC1677-6ABC-4F35-90E2-66B620E16A87}" type="presOf" srcId="{AD92D3CF-7252-4725-B4DD-65076E2134DD}" destId="{937CF16B-C5D5-4CDF-BEE7-201C0A8CAA31}" srcOrd="1" destOrd="0" presId="urn:microsoft.com/office/officeart/2005/8/layout/hierarchy3"/>
    <dgm:cxn modelId="{CBD3E810-FBAB-40A4-A3D5-39914DE6199F}" srcId="{AD92D3CF-7252-4725-B4DD-65076E2134DD}" destId="{B682D37F-8806-4502-AEE7-F1DE782FB60A}" srcOrd="1" destOrd="0" parTransId="{1077BDF6-EB42-4E2A-B0D1-B21F47CDFD63}" sibTransId="{3C15A730-DCB1-419E-87D6-CA3DF46584AE}"/>
    <dgm:cxn modelId="{04E6A796-1967-469E-BB9C-0C088DE36876}" srcId="{F734C31B-2125-4104-87AD-EB9DFD50FD0C}" destId="{AD92D3CF-7252-4725-B4DD-65076E2134DD}" srcOrd="0" destOrd="0" parTransId="{5D3C647F-9699-493A-B6F7-BB4FE7C4FB10}" sibTransId="{20D14427-FD16-4AC4-B8DE-847A6C966388}"/>
    <dgm:cxn modelId="{D58B46EA-F5EB-4C40-8E70-C9B65ACDA099}" srcId="{C0A6E9C9-B69F-4ED6-9C94-B7D3E3EE2D9B}" destId="{894CB24A-6868-40FA-8C08-9AB64DD39E0B}" srcOrd="0" destOrd="0" parTransId="{2425F39B-626B-4458-8F77-CE663C7E0DA4}" sibTransId="{DC8A0C97-FA5C-47A0-99CF-403F4DD12273}"/>
    <dgm:cxn modelId="{4F32BBBC-3212-445A-8BDC-BB36EC17E52E}" type="presParOf" srcId="{48A7D836-D248-4EA6-BD1C-238EADDB7973}" destId="{3A5B60B9-4DB5-4A7D-BB28-33667D64BF1A}" srcOrd="0" destOrd="0" presId="urn:microsoft.com/office/officeart/2005/8/layout/hierarchy3"/>
    <dgm:cxn modelId="{783778B1-37B3-46B5-A935-BBB3F4306EFA}" type="presParOf" srcId="{3A5B60B9-4DB5-4A7D-BB28-33667D64BF1A}" destId="{56A0C46B-4DE8-41B6-9756-725C6D1C956D}" srcOrd="0" destOrd="0" presId="urn:microsoft.com/office/officeart/2005/8/layout/hierarchy3"/>
    <dgm:cxn modelId="{CDD7249E-831C-49E2-85E7-2D2E680BFB77}" type="presParOf" srcId="{56A0C46B-4DE8-41B6-9756-725C6D1C956D}" destId="{EB7DB781-4131-474E-B2DE-6CA08A1D18D0}" srcOrd="0" destOrd="0" presId="urn:microsoft.com/office/officeart/2005/8/layout/hierarchy3"/>
    <dgm:cxn modelId="{13C0926B-21D8-4C18-A75C-FC303B49572F}" type="presParOf" srcId="{56A0C46B-4DE8-41B6-9756-725C6D1C956D}" destId="{937CF16B-C5D5-4CDF-BEE7-201C0A8CAA31}" srcOrd="1" destOrd="0" presId="urn:microsoft.com/office/officeart/2005/8/layout/hierarchy3"/>
    <dgm:cxn modelId="{57073B01-4453-4032-A143-3CBA8DE5CE16}" type="presParOf" srcId="{3A5B60B9-4DB5-4A7D-BB28-33667D64BF1A}" destId="{B42881E6-9EAB-49C9-AD2D-D21FFB106A83}" srcOrd="1" destOrd="0" presId="urn:microsoft.com/office/officeart/2005/8/layout/hierarchy3"/>
    <dgm:cxn modelId="{B8072D60-3B20-4BC7-96C6-C3C6DC28ACCF}" type="presParOf" srcId="{B42881E6-9EAB-49C9-AD2D-D21FFB106A83}" destId="{AB328D33-410C-4CAA-ABBC-8D32D76082CA}" srcOrd="0" destOrd="0" presId="urn:microsoft.com/office/officeart/2005/8/layout/hierarchy3"/>
    <dgm:cxn modelId="{FF739D8A-4C37-4DD8-81B0-3F0D5067779A}" type="presParOf" srcId="{B42881E6-9EAB-49C9-AD2D-D21FFB106A83}" destId="{27A23BA0-4BFF-457A-AFAF-E8FD90779C20}" srcOrd="1" destOrd="0" presId="urn:microsoft.com/office/officeart/2005/8/layout/hierarchy3"/>
    <dgm:cxn modelId="{21554D8A-29A6-4D52-82E5-49FD792A7B72}" type="presParOf" srcId="{B42881E6-9EAB-49C9-AD2D-D21FFB106A83}" destId="{8345DE54-9460-421E-A6FB-809A8007995B}" srcOrd="2" destOrd="0" presId="urn:microsoft.com/office/officeart/2005/8/layout/hierarchy3"/>
    <dgm:cxn modelId="{798A493F-6A5D-4FE1-BA96-EB4255E39696}" type="presParOf" srcId="{B42881E6-9EAB-49C9-AD2D-D21FFB106A83}" destId="{7F14DE91-E12E-4747-9907-0599F09BD06D}" srcOrd="3" destOrd="0" presId="urn:microsoft.com/office/officeart/2005/8/layout/hierarchy3"/>
    <dgm:cxn modelId="{FBD0EFE9-80DA-44A0-B0B3-85799445C9A4}" type="presParOf" srcId="{48A7D836-D248-4EA6-BD1C-238EADDB7973}" destId="{3454FE49-34E5-43F9-B22D-398C396C5672}" srcOrd="1" destOrd="0" presId="urn:microsoft.com/office/officeart/2005/8/layout/hierarchy3"/>
    <dgm:cxn modelId="{3AD69E0F-16A1-443B-9049-C2168CFF99F2}" type="presParOf" srcId="{3454FE49-34E5-43F9-B22D-398C396C5672}" destId="{2FCF890F-F21A-4B3A-94FC-15915348824B}" srcOrd="0" destOrd="0" presId="urn:microsoft.com/office/officeart/2005/8/layout/hierarchy3"/>
    <dgm:cxn modelId="{A6C8EFE3-7A1E-4903-AEC3-AC63516FC75B}" type="presParOf" srcId="{2FCF890F-F21A-4B3A-94FC-15915348824B}" destId="{18534690-AE97-4647-9E48-C530E24EAB7C}" srcOrd="0" destOrd="0" presId="urn:microsoft.com/office/officeart/2005/8/layout/hierarchy3"/>
    <dgm:cxn modelId="{8D760169-9EEF-4524-B319-9202C13C5DE2}" type="presParOf" srcId="{2FCF890F-F21A-4B3A-94FC-15915348824B}" destId="{F7389499-30E3-4FA5-8EAE-E97EA8AFED01}" srcOrd="1" destOrd="0" presId="urn:microsoft.com/office/officeart/2005/8/layout/hierarchy3"/>
    <dgm:cxn modelId="{844D293F-8E41-4A9D-8C4D-282C0E75B3B8}" type="presParOf" srcId="{3454FE49-34E5-43F9-B22D-398C396C5672}" destId="{AE8461DC-A58B-4567-B4BB-350D1409D2A0}" srcOrd="1" destOrd="0" presId="urn:microsoft.com/office/officeart/2005/8/layout/hierarchy3"/>
    <dgm:cxn modelId="{15EA87D4-6447-48C2-88B3-7997B1D9C73E}" type="presParOf" srcId="{AE8461DC-A58B-4567-B4BB-350D1409D2A0}" destId="{914C48F6-BB10-48E4-870A-5E127F3578F3}" srcOrd="0" destOrd="0" presId="urn:microsoft.com/office/officeart/2005/8/layout/hierarchy3"/>
    <dgm:cxn modelId="{235BA0BD-AF73-4140-9CC5-E4BB9DC015E8}" type="presParOf" srcId="{AE8461DC-A58B-4567-B4BB-350D1409D2A0}" destId="{E386A137-FFFF-4857-A748-2EAFA3BDCCCC}" srcOrd="1" destOrd="0" presId="urn:microsoft.com/office/officeart/2005/8/layout/hierarchy3"/>
    <dgm:cxn modelId="{2CC65CCC-7B50-4695-8207-688CF1216C02}" type="presParOf" srcId="{AE8461DC-A58B-4567-B4BB-350D1409D2A0}" destId="{FE3502A5-B164-4ED6-85CD-006D001B7122}" srcOrd="2" destOrd="0" presId="urn:microsoft.com/office/officeart/2005/8/layout/hierarchy3"/>
    <dgm:cxn modelId="{40180828-FD34-46AA-9C29-9AF15491C84D}" type="presParOf" srcId="{AE8461DC-A58B-4567-B4BB-350D1409D2A0}" destId="{CFB64F31-F859-4C32-8CD2-8D4AB9E0D0B4}" srcOrd="3" destOrd="0" presId="urn:microsoft.com/office/officeart/2005/8/layout/hierarchy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C8278DB-C69E-4D96-B6DD-D983DC3F1212}" type="doc">
      <dgm:prSet loTypeId="urn:microsoft.com/office/officeart/2005/8/layout/pyramid2" loCatId="list" qsTypeId="urn:microsoft.com/office/officeart/2005/8/quickstyle/simple1" qsCatId="simple" csTypeId="urn:microsoft.com/office/officeart/2005/8/colors/accent1_3" csCatId="accent1" phldr="1"/>
      <dgm:spPr/>
    </dgm:pt>
    <dgm:pt modelId="{037B25D6-317D-43E2-85E3-123CC67C89B5}">
      <dgm:prSet/>
      <dgm:spPr>
        <a:solidFill>
          <a:srgbClr val="00B050">
            <a:alpha val="90000"/>
          </a:srgbClr>
        </a:solidFill>
      </dgm:spPr>
      <dgm:t>
        <a:bodyPr/>
        <a:lstStyle/>
        <a:p>
          <a:r>
            <a:rPr lang="pt-BR" b="0" smtClean="0">
              <a:effectLst>
                <a:outerShdw blurRad="38100" dist="38100" dir="2700000" algn="tl">
                  <a:srgbClr val="000000">
                    <a:alpha val="43137"/>
                  </a:srgbClr>
                </a:outerShdw>
              </a:effectLst>
            </a:rPr>
            <a:t>Advertência</a:t>
          </a:r>
          <a:endParaRPr lang="pt-BR" b="0">
            <a:effectLst>
              <a:outerShdw blurRad="38100" dist="38100" dir="2700000" algn="tl">
                <a:srgbClr val="000000">
                  <a:alpha val="43137"/>
                </a:srgbClr>
              </a:outerShdw>
            </a:effectLst>
          </a:endParaRPr>
        </a:p>
      </dgm:t>
    </dgm:pt>
    <dgm:pt modelId="{ADB33085-82C9-4EAE-9735-4ABB738CE5ED}" type="parTrans" cxnId="{E8D86171-F00D-4AD8-95CD-4B97977B2476}">
      <dgm:prSet/>
      <dgm:spPr/>
      <dgm:t>
        <a:bodyPr/>
        <a:lstStyle/>
        <a:p>
          <a:endParaRPr lang="pt-BR"/>
        </a:p>
      </dgm:t>
    </dgm:pt>
    <dgm:pt modelId="{48372A2A-2B9E-4A52-852B-508BD4ADDE76}" type="sibTrans" cxnId="{E8D86171-F00D-4AD8-95CD-4B97977B2476}">
      <dgm:prSet/>
      <dgm:spPr/>
      <dgm:t>
        <a:bodyPr/>
        <a:lstStyle/>
        <a:p>
          <a:endParaRPr lang="pt-BR"/>
        </a:p>
      </dgm:t>
    </dgm:pt>
    <dgm:pt modelId="{6EA93DBD-5917-4D4A-8306-6E04A5458D46}">
      <dgm:prSet/>
      <dgm:spPr>
        <a:solidFill>
          <a:srgbClr val="FFFF00">
            <a:alpha val="90000"/>
          </a:srgbClr>
        </a:solidFill>
      </dgm:spPr>
      <dgm:t>
        <a:bodyPr/>
        <a:lstStyle/>
        <a:p>
          <a:r>
            <a:rPr lang="pt-BR" b="0" smtClean="0">
              <a:effectLst>
                <a:outerShdw blurRad="38100" dist="38100" dir="2700000" algn="tl">
                  <a:srgbClr val="000000">
                    <a:alpha val="43137"/>
                  </a:srgbClr>
                </a:outerShdw>
              </a:effectLst>
            </a:rPr>
            <a:t>Suspensão de 2 anos para chamaneto público e celebrar Termos na  esfera de governo sancionadora</a:t>
          </a:r>
          <a:endParaRPr lang="pt-BR" b="0">
            <a:effectLst>
              <a:outerShdw blurRad="38100" dist="38100" dir="2700000" algn="tl">
                <a:srgbClr val="000000">
                  <a:alpha val="43137"/>
                </a:srgbClr>
              </a:outerShdw>
            </a:effectLst>
          </a:endParaRPr>
        </a:p>
      </dgm:t>
    </dgm:pt>
    <dgm:pt modelId="{EEB0093E-7773-48FC-8E85-E267434E105D}" type="parTrans" cxnId="{559384A9-FEE8-4736-8122-2DC868AE9793}">
      <dgm:prSet/>
      <dgm:spPr/>
      <dgm:t>
        <a:bodyPr/>
        <a:lstStyle/>
        <a:p>
          <a:endParaRPr lang="pt-BR"/>
        </a:p>
      </dgm:t>
    </dgm:pt>
    <dgm:pt modelId="{E60742A9-58E4-4E3D-B0F8-4BBD37D201FE}" type="sibTrans" cxnId="{559384A9-FEE8-4736-8122-2DC868AE9793}">
      <dgm:prSet/>
      <dgm:spPr/>
      <dgm:t>
        <a:bodyPr/>
        <a:lstStyle/>
        <a:p>
          <a:endParaRPr lang="pt-BR"/>
        </a:p>
      </dgm:t>
    </dgm:pt>
    <dgm:pt modelId="{1B62B3AD-C46A-412A-BFF1-EA581A30B70C}">
      <dgm:prSet/>
      <dgm:spPr>
        <a:solidFill>
          <a:srgbClr val="FF2F2F">
            <a:alpha val="89804"/>
          </a:srgbClr>
        </a:solidFill>
      </dgm:spPr>
      <dgm:t>
        <a:bodyPr/>
        <a:lstStyle/>
        <a:p>
          <a:r>
            <a:rPr lang="pt-BR" b="0" smtClean="0">
              <a:effectLst>
                <a:outerShdw blurRad="38100" dist="38100" dir="2700000" algn="tl">
                  <a:srgbClr val="000000">
                    <a:alpha val="43137"/>
                  </a:srgbClr>
                </a:outerShdw>
              </a:effectLst>
            </a:rPr>
            <a:t>Inidoneidade – todas as esferas de governo</a:t>
          </a:r>
          <a:endParaRPr lang="pt-BR" b="0">
            <a:effectLst>
              <a:outerShdw blurRad="38100" dist="38100" dir="2700000" algn="tl">
                <a:srgbClr val="000000">
                  <a:alpha val="43137"/>
                </a:srgbClr>
              </a:outerShdw>
            </a:effectLst>
          </a:endParaRPr>
        </a:p>
      </dgm:t>
    </dgm:pt>
    <dgm:pt modelId="{96728C22-5456-419C-8CB4-2414DAFE1AFE}" type="parTrans" cxnId="{FC0243F5-CDCD-4D3C-8D6D-28568E50523C}">
      <dgm:prSet/>
      <dgm:spPr/>
      <dgm:t>
        <a:bodyPr/>
        <a:lstStyle/>
        <a:p>
          <a:endParaRPr lang="pt-BR"/>
        </a:p>
      </dgm:t>
    </dgm:pt>
    <dgm:pt modelId="{9D46287A-AECE-441C-B3AE-E32DD3C54EDA}" type="sibTrans" cxnId="{FC0243F5-CDCD-4D3C-8D6D-28568E50523C}">
      <dgm:prSet/>
      <dgm:spPr/>
      <dgm:t>
        <a:bodyPr/>
        <a:lstStyle/>
        <a:p>
          <a:endParaRPr lang="pt-BR"/>
        </a:p>
      </dgm:t>
    </dgm:pt>
    <dgm:pt modelId="{DF0189C8-F752-472E-8C9F-C19C8E97FFA4}" type="pres">
      <dgm:prSet presAssocID="{8C8278DB-C69E-4D96-B6DD-D983DC3F1212}" presName="compositeShape" presStyleCnt="0">
        <dgm:presLayoutVars>
          <dgm:dir/>
          <dgm:resizeHandles/>
        </dgm:presLayoutVars>
      </dgm:prSet>
      <dgm:spPr/>
    </dgm:pt>
    <dgm:pt modelId="{915EE66B-B845-4D1C-8F79-2207617D4B63}" type="pres">
      <dgm:prSet presAssocID="{8C8278DB-C69E-4D96-B6DD-D983DC3F1212}" presName="pyramid" presStyleLbl="node1" presStyleIdx="0" presStyleCnt="1"/>
      <dgm:spPr>
        <a:solidFill>
          <a:schemeClr val="tx2">
            <a:lumMod val="40000"/>
            <a:lumOff val="60000"/>
          </a:schemeClr>
        </a:solidFill>
      </dgm:spPr>
    </dgm:pt>
    <dgm:pt modelId="{A88FD768-EB7B-451A-8118-DD473E73F796}" type="pres">
      <dgm:prSet presAssocID="{8C8278DB-C69E-4D96-B6DD-D983DC3F1212}" presName="theList" presStyleCnt="0"/>
      <dgm:spPr/>
    </dgm:pt>
    <dgm:pt modelId="{4ED7094D-A384-41E5-A137-A99D06CF48AB}" type="pres">
      <dgm:prSet presAssocID="{037B25D6-317D-43E2-85E3-123CC67C89B5}" presName="aNode" presStyleLbl="fgAcc1" presStyleIdx="0" presStyleCnt="3" custLinFactNeighborX="2313">
        <dgm:presLayoutVars>
          <dgm:bulletEnabled val="1"/>
        </dgm:presLayoutVars>
      </dgm:prSet>
      <dgm:spPr/>
      <dgm:t>
        <a:bodyPr/>
        <a:lstStyle/>
        <a:p>
          <a:endParaRPr lang="pt-BR"/>
        </a:p>
      </dgm:t>
    </dgm:pt>
    <dgm:pt modelId="{16B40776-D16B-4E1F-B9AE-F43CF50F09DF}" type="pres">
      <dgm:prSet presAssocID="{037B25D6-317D-43E2-85E3-123CC67C89B5}" presName="aSpace" presStyleCnt="0"/>
      <dgm:spPr/>
    </dgm:pt>
    <dgm:pt modelId="{0969F7D3-F33B-4C25-8E50-69F51EC85DF2}" type="pres">
      <dgm:prSet presAssocID="{6EA93DBD-5917-4D4A-8306-6E04A5458D46}" presName="aNode" presStyleLbl="fgAcc1" presStyleIdx="1" presStyleCnt="3">
        <dgm:presLayoutVars>
          <dgm:bulletEnabled val="1"/>
        </dgm:presLayoutVars>
      </dgm:prSet>
      <dgm:spPr/>
      <dgm:t>
        <a:bodyPr/>
        <a:lstStyle/>
        <a:p>
          <a:endParaRPr lang="pt-BR"/>
        </a:p>
      </dgm:t>
    </dgm:pt>
    <dgm:pt modelId="{A5F958BD-5702-4133-BE66-6410231744C6}" type="pres">
      <dgm:prSet presAssocID="{6EA93DBD-5917-4D4A-8306-6E04A5458D46}" presName="aSpace" presStyleCnt="0"/>
      <dgm:spPr/>
    </dgm:pt>
    <dgm:pt modelId="{A93F88A3-23F7-414A-B9B9-BBF4D8E077C9}" type="pres">
      <dgm:prSet presAssocID="{1B62B3AD-C46A-412A-BFF1-EA581A30B70C}" presName="aNode" presStyleLbl="fgAcc1" presStyleIdx="2" presStyleCnt="3">
        <dgm:presLayoutVars>
          <dgm:bulletEnabled val="1"/>
        </dgm:presLayoutVars>
      </dgm:prSet>
      <dgm:spPr/>
      <dgm:t>
        <a:bodyPr/>
        <a:lstStyle/>
        <a:p>
          <a:endParaRPr lang="pt-BR"/>
        </a:p>
      </dgm:t>
    </dgm:pt>
    <dgm:pt modelId="{97A4C572-117D-41CC-B963-4B71411FEE2B}" type="pres">
      <dgm:prSet presAssocID="{1B62B3AD-C46A-412A-BFF1-EA581A30B70C}" presName="aSpace" presStyleCnt="0"/>
      <dgm:spPr/>
    </dgm:pt>
  </dgm:ptLst>
  <dgm:cxnLst>
    <dgm:cxn modelId="{FC0243F5-CDCD-4D3C-8D6D-28568E50523C}" srcId="{8C8278DB-C69E-4D96-B6DD-D983DC3F1212}" destId="{1B62B3AD-C46A-412A-BFF1-EA581A30B70C}" srcOrd="2" destOrd="0" parTransId="{96728C22-5456-419C-8CB4-2414DAFE1AFE}" sibTransId="{9D46287A-AECE-441C-B3AE-E32DD3C54EDA}"/>
    <dgm:cxn modelId="{14DCDD6B-3641-421A-8E6A-E68569BDA4F3}" type="presOf" srcId="{8C8278DB-C69E-4D96-B6DD-D983DC3F1212}" destId="{DF0189C8-F752-472E-8C9F-C19C8E97FFA4}" srcOrd="0" destOrd="0" presId="urn:microsoft.com/office/officeart/2005/8/layout/pyramid2"/>
    <dgm:cxn modelId="{3B0747FD-0223-417B-8B1D-79A0C638F3DD}" type="presOf" srcId="{1B62B3AD-C46A-412A-BFF1-EA581A30B70C}" destId="{A93F88A3-23F7-414A-B9B9-BBF4D8E077C9}" srcOrd="0" destOrd="0" presId="urn:microsoft.com/office/officeart/2005/8/layout/pyramid2"/>
    <dgm:cxn modelId="{ABADEC03-9D3E-4304-9B5D-DCF981EB8406}" type="presOf" srcId="{037B25D6-317D-43E2-85E3-123CC67C89B5}" destId="{4ED7094D-A384-41E5-A137-A99D06CF48AB}" srcOrd="0" destOrd="0" presId="urn:microsoft.com/office/officeart/2005/8/layout/pyramid2"/>
    <dgm:cxn modelId="{924ADE5D-E17A-4DB6-AD2D-70ACF371FDE8}" type="presOf" srcId="{6EA93DBD-5917-4D4A-8306-6E04A5458D46}" destId="{0969F7D3-F33B-4C25-8E50-69F51EC85DF2}" srcOrd="0" destOrd="0" presId="urn:microsoft.com/office/officeart/2005/8/layout/pyramid2"/>
    <dgm:cxn modelId="{E8D86171-F00D-4AD8-95CD-4B97977B2476}" srcId="{8C8278DB-C69E-4D96-B6DD-D983DC3F1212}" destId="{037B25D6-317D-43E2-85E3-123CC67C89B5}" srcOrd="0" destOrd="0" parTransId="{ADB33085-82C9-4EAE-9735-4ABB738CE5ED}" sibTransId="{48372A2A-2B9E-4A52-852B-508BD4ADDE76}"/>
    <dgm:cxn modelId="{559384A9-FEE8-4736-8122-2DC868AE9793}" srcId="{8C8278DB-C69E-4D96-B6DD-D983DC3F1212}" destId="{6EA93DBD-5917-4D4A-8306-6E04A5458D46}" srcOrd="1" destOrd="0" parTransId="{EEB0093E-7773-48FC-8E85-E267434E105D}" sibTransId="{E60742A9-58E4-4E3D-B0F8-4BBD37D201FE}"/>
    <dgm:cxn modelId="{68B82E87-AF8E-43A4-8F70-4C70D0B64A7A}" type="presParOf" srcId="{DF0189C8-F752-472E-8C9F-C19C8E97FFA4}" destId="{915EE66B-B845-4D1C-8F79-2207617D4B63}" srcOrd="0" destOrd="0" presId="urn:microsoft.com/office/officeart/2005/8/layout/pyramid2"/>
    <dgm:cxn modelId="{5069AE7C-B3D1-432B-A4F7-9E08444CD58C}" type="presParOf" srcId="{DF0189C8-F752-472E-8C9F-C19C8E97FFA4}" destId="{A88FD768-EB7B-451A-8118-DD473E73F796}" srcOrd="1" destOrd="0" presId="urn:microsoft.com/office/officeart/2005/8/layout/pyramid2"/>
    <dgm:cxn modelId="{73E58B00-5F3F-41EC-BF09-5D53D6407963}" type="presParOf" srcId="{A88FD768-EB7B-451A-8118-DD473E73F796}" destId="{4ED7094D-A384-41E5-A137-A99D06CF48AB}" srcOrd="0" destOrd="0" presId="urn:microsoft.com/office/officeart/2005/8/layout/pyramid2"/>
    <dgm:cxn modelId="{52F23A2E-C79B-4E0A-9C3D-7B22DC794173}" type="presParOf" srcId="{A88FD768-EB7B-451A-8118-DD473E73F796}" destId="{16B40776-D16B-4E1F-B9AE-F43CF50F09DF}" srcOrd="1" destOrd="0" presId="urn:microsoft.com/office/officeart/2005/8/layout/pyramid2"/>
    <dgm:cxn modelId="{8B0EA405-D882-4A41-AFFA-36E0250EC2E3}" type="presParOf" srcId="{A88FD768-EB7B-451A-8118-DD473E73F796}" destId="{0969F7D3-F33B-4C25-8E50-69F51EC85DF2}" srcOrd="2" destOrd="0" presId="urn:microsoft.com/office/officeart/2005/8/layout/pyramid2"/>
    <dgm:cxn modelId="{D43378CC-6EBC-413E-BDFC-11697431075E}" type="presParOf" srcId="{A88FD768-EB7B-451A-8118-DD473E73F796}" destId="{A5F958BD-5702-4133-BE66-6410231744C6}" srcOrd="3" destOrd="0" presId="urn:microsoft.com/office/officeart/2005/8/layout/pyramid2"/>
    <dgm:cxn modelId="{BE0200CA-83A2-4C87-B171-A5846C8EE500}" type="presParOf" srcId="{A88FD768-EB7B-451A-8118-DD473E73F796}" destId="{A93F88A3-23F7-414A-B9B9-BBF4D8E077C9}" srcOrd="4" destOrd="0" presId="urn:microsoft.com/office/officeart/2005/8/layout/pyramid2"/>
    <dgm:cxn modelId="{E62811F9-0954-4272-A8FC-5D62A308053A}" type="presParOf" srcId="{A88FD768-EB7B-451A-8118-DD473E73F796}" destId="{97A4C572-117D-41CC-B963-4B71411FEE2B}" srcOrd="5" destOrd="0" presId="urn:microsoft.com/office/officeart/2005/8/layout/pyramid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508AA27-78C4-4F22-9586-A6AA4B162A73}" type="doc">
      <dgm:prSet loTypeId="urn:microsoft.com/office/officeart/2005/8/layout/process2" loCatId="process" qsTypeId="urn:microsoft.com/office/officeart/2005/8/quickstyle/simple4" qsCatId="simple" csTypeId="urn:microsoft.com/office/officeart/2005/8/colors/accent1_3" csCatId="accent1" phldr="1"/>
      <dgm:spPr/>
    </dgm:pt>
    <dgm:pt modelId="{CDB94E4D-F956-4DFD-9A3C-1C3440097EC8}">
      <dgm:prSet phldrT="[Texto]" custT="1"/>
      <dgm:spPr/>
      <dgm:t>
        <a:bodyPr/>
        <a:lstStyle/>
        <a:p>
          <a:r>
            <a:rPr lang="en-US" sz="1400" b="1" dirty="0" err="1" smtClean="0"/>
            <a:t>Processo</a:t>
          </a:r>
          <a:r>
            <a:rPr lang="en-US" sz="1400" b="1" dirty="0" smtClean="0"/>
            <a:t> </a:t>
          </a:r>
        </a:p>
        <a:p>
          <a:r>
            <a:rPr lang="en-US" sz="1400" b="1" dirty="0" err="1" smtClean="0"/>
            <a:t>Administrativo</a:t>
          </a:r>
          <a:endParaRPr lang="pt-BR" sz="1400" b="1" dirty="0"/>
        </a:p>
      </dgm:t>
    </dgm:pt>
    <dgm:pt modelId="{CE866D78-D5A0-4FF2-9004-8C1D8D80609C}" type="parTrans" cxnId="{C99FED22-8229-4531-8908-3AB30167E27E}">
      <dgm:prSet/>
      <dgm:spPr/>
      <dgm:t>
        <a:bodyPr/>
        <a:lstStyle/>
        <a:p>
          <a:endParaRPr lang="pt-BR" sz="2400" b="1"/>
        </a:p>
      </dgm:t>
    </dgm:pt>
    <dgm:pt modelId="{A2A3C42B-0766-4704-87C6-AB0C30230386}" type="sibTrans" cxnId="{C99FED22-8229-4531-8908-3AB30167E27E}">
      <dgm:prSet custT="1"/>
      <dgm:spPr/>
      <dgm:t>
        <a:bodyPr/>
        <a:lstStyle/>
        <a:p>
          <a:endParaRPr lang="pt-BR" sz="3200" b="1"/>
        </a:p>
      </dgm:t>
    </dgm:pt>
    <dgm:pt modelId="{59428681-4E7A-488A-86C0-CE8AC724FA03}">
      <dgm:prSet phldrT="[Texto]" custT="1"/>
      <dgm:spPr/>
      <dgm:t>
        <a:bodyPr/>
        <a:lstStyle/>
        <a:p>
          <a:r>
            <a:rPr lang="en-US" sz="1400" b="1" dirty="0" err="1" smtClean="0"/>
            <a:t>Defesa</a:t>
          </a:r>
          <a:r>
            <a:rPr lang="en-US" sz="1400" b="1" dirty="0" smtClean="0"/>
            <a:t> </a:t>
          </a:r>
          <a:r>
            <a:rPr lang="en-US" sz="1400" b="1" dirty="0" err="1" smtClean="0"/>
            <a:t>Prévia</a:t>
          </a:r>
          <a:endParaRPr lang="pt-BR" sz="1400" b="1" dirty="0"/>
        </a:p>
      </dgm:t>
    </dgm:pt>
    <dgm:pt modelId="{2CEFD11C-3BD9-4953-9F3D-7D3A25C4E1C6}" type="parTrans" cxnId="{1D2BB948-C56E-40B7-A6F4-AE9798943A70}">
      <dgm:prSet/>
      <dgm:spPr/>
      <dgm:t>
        <a:bodyPr/>
        <a:lstStyle/>
        <a:p>
          <a:endParaRPr lang="pt-BR" sz="2400" b="1"/>
        </a:p>
      </dgm:t>
    </dgm:pt>
    <dgm:pt modelId="{498B9FA7-B080-4CDB-BF50-A4310E6518BE}" type="sibTrans" cxnId="{1D2BB948-C56E-40B7-A6F4-AE9798943A70}">
      <dgm:prSet custT="1"/>
      <dgm:spPr/>
      <dgm:t>
        <a:bodyPr/>
        <a:lstStyle/>
        <a:p>
          <a:endParaRPr lang="pt-BR" sz="3200" b="1"/>
        </a:p>
      </dgm:t>
    </dgm:pt>
    <dgm:pt modelId="{6CC6BA3E-6E87-4036-9D68-625348C868C5}">
      <dgm:prSet phldrT="[Texto]" custT="1"/>
      <dgm:spPr/>
      <dgm:t>
        <a:bodyPr/>
        <a:lstStyle/>
        <a:p>
          <a:r>
            <a:rPr lang="en-US" sz="1400" b="1" dirty="0" err="1" smtClean="0"/>
            <a:t>Penalidade</a:t>
          </a:r>
          <a:r>
            <a:rPr lang="en-US" sz="1400" b="1" dirty="0" smtClean="0"/>
            <a:t> </a:t>
          </a:r>
          <a:r>
            <a:rPr lang="en-US" sz="1400" b="1" dirty="0" err="1" smtClean="0"/>
            <a:t>aplicada</a:t>
          </a:r>
          <a:r>
            <a:rPr lang="en-US" sz="1400" b="1" dirty="0" smtClean="0"/>
            <a:t> </a:t>
          </a:r>
          <a:r>
            <a:rPr lang="en-US" sz="1400" b="1" dirty="0" err="1" smtClean="0"/>
            <a:t>pelo</a:t>
          </a:r>
          <a:r>
            <a:rPr lang="en-US" sz="1400" b="1" dirty="0" smtClean="0"/>
            <a:t> </a:t>
          </a:r>
          <a:r>
            <a:rPr lang="en-US" sz="1400" b="1" dirty="0" err="1" smtClean="0"/>
            <a:t>Secretário</a:t>
          </a:r>
          <a:endParaRPr lang="pt-BR" sz="1400" b="1" dirty="0"/>
        </a:p>
      </dgm:t>
    </dgm:pt>
    <dgm:pt modelId="{3510C855-EED7-4227-888B-EFC89EF09D8F}" type="parTrans" cxnId="{A0908401-2232-4F9E-8C5A-D677E32408DA}">
      <dgm:prSet/>
      <dgm:spPr/>
      <dgm:t>
        <a:bodyPr/>
        <a:lstStyle/>
        <a:p>
          <a:endParaRPr lang="pt-BR" sz="2400" b="1"/>
        </a:p>
      </dgm:t>
    </dgm:pt>
    <dgm:pt modelId="{7EB6FDCE-366D-4D23-A0AC-8EB36DAFA24B}" type="sibTrans" cxnId="{A0908401-2232-4F9E-8C5A-D677E32408DA}">
      <dgm:prSet custT="1"/>
      <dgm:spPr/>
      <dgm:t>
        <a:bodyPr/>
        <a:lstStyle/>
        <a:p>
          <a:endParaRPr lang="pt-BR" sz="3200" b="1"/>
        </a:p>
      </dgm:t>
    </dgm:pt>
    <dgm:pt modelId="{741A3B22-95AE-429E-9B3B-3E758A9FDEDB}">
      <dgm:prSet phldrT="[Texto]" custT="1"/>
      <dgm:spPr/>
      <dgm:t>
        <a:bodyPr/>
        <a:lstStyle/>
        <a:p>
          <a:r>
            <a:rPr lang="en-US" sz="1400" b="1" dirty="0" err="1" smtClean="0"/>
            <a:t>Só</a:t>
          </a:r>
          <a:r>
            <a:rPr lang="en-US" sz="1400" b="1" dirty="0" smtClean="0"/>
            <a:t> o </a:t>
          </a:r>
          <a:r>
            <a:rPr lang="en-US" sz="1400" b="1" dirty="0" err="1" smtClean="0"/>
            <a:t>Secretário</a:t>
          </a:r>
          <a:r>
            <a:rPr lang="en-US" sz="1400" b="1" dirty="0" smtClean="0"/>
            <a:t> </a:t>
          </a:r>
          <a:r>
            <a:rPr lang="en-US" sz="1400" b="1" dirty="0" err="1" smtClean="0"/>
            <a:t>pode</a:t>
          </a:r>
          <a:r>
            <a:rPr lang="en-US" sz="1400" b="1" dirty="0" smtClean="0"/>
            <a:t> </a:t>
          </a:r>
          <a:r>
            <a:rPr lang="en-US" sz="1400" b="1" dirty="0" err="1" smtClean="0"/>
            <a:t>reabilitar</a:t>
          </a:r>
          <a:r>
            <a:rPr lang="en-US" sz="1400" b="1" dirty="0" smtClean="0"/>
            <a:t> a OSC</a:t>
          </a:r>
          <a:endParaRPr lang="pt-BR" sz="1400" b="1" dirty="0"/>
        </a:p>
      </dgm:t>
    </dgm:pt>
    <dgm:pt modelId="{859BC275-FD18-46EE-9DD5-4A658967102D}" type="parTrans" cxnId="{47F66E0D-0100-4D75-8575-BE6179100B43}">
      <dgm:prSet/>
      <dgm:spPr/>
      <dgm:t>
        <a:bodyPr/>
        <a:lstStyle/>
        <a:p>
          <a:endParaRPr lang="pt-BR" sz="2400" b="1"/>
        </a:p>
      </dgm:t>
    </dgm:pt>
    <dgm:pt modelId="{4F6D8077-56E6-4489-8B43-AD073F55CA27}" type="sibTrans" cxnId="{47F66E0D-0100-4D75-8575-BE6179100B43}">
      <dgm:prSet custT="1"/>
      <dgm:spPr/>
      <dgm:t>
        <a:bodyPr/>
        <a:lstStyle/>
        <a:p>
          <a:endParaRPr lang="pt-BR" sz="3200" b="1"/>
        </a:p>
      </dgm:t>
    </dgm:pt>
    <dgm:pt modelId="{738572BA-BBD2-401B-845F-476331E0D836}">
      <dgm:prSet phldrT="[Texto]" custT="1"/>
      <dgm:spPr/>
      <dgm:t>
        <a:bodyPr/>
        <a:lstStyle/>
        <a:p>
          <a:r>
            <a:rPr lang="en-US" sz="1400" b="1" dirty="0" err="1" smtClean="0"/>
            <a:t>Reabilitação</a:t>
          </a:r>
          <a:r>
            <a:rPr lang="en-US" sz="1400" b="1" dirty="0" smtClean="0"/>
            <a:t> </a:t>
          </a:r>
          <a:r>
            <a:rPr lang="en-US" sz="1400" b="1" dirty="0" err="1" smtClean="0"/>
            <a:t>depende</a:t>
          </a:r>
          <a:r>
            <a:rPr lang="en-US" sz="1400" b="1" dirty="0" smtClean="0"/>
            <a:t> do </a:t>
          </a:r>
          <a:r>
            <a:rPr lang="en-US" sz="1400" b="1" dirty="0" err="1" smtClean="0"/>
            <a:t>transcurso</a:t>
          </a:r>
          <a:r>
            <a:rPr lang="en-US" sz="1400" b="1" dirty="0" smtClean="0"/>
            <a:t> do </a:t>
          </a:r>
          <a:r>
            <a:rPr lang="en-US" sz="1400" b="1" dirty="0" err="1" smtClean="0"/>
            <a:t>prazo</a:t>
          </a:r>
          <a:r>
            <a:rPr lang="en-US" sz="1400" b="1" dirty="0" smtClean="0"/>
            <a:t> e </a:t>
          </a:r>
          <a:r>
            <a:rPr lang="en-US" sz="1400" b="1" dirty="0" err="1" smtClean="0"/>
            <a:t>ressarcimento</a:t>
          </a:r>
          <a:r>
            <a:rPr lang="en-US" sz="1400" b="1" dirty="0" smtClean="0"/>
            <a:t> do  </a:t>
          </a:r>
          <a:r>
            <a:rPr lang="en-US" sz="1400" b="1" dirty="0" err="1" smtClean="0"/>
            <a:t>prejuízo</a:t>
          </a:r>
          <a:endParaRPr lang="pt-BR" sz="1400" b="1" dirty="0"/>
        </a:p>
      </dgm:t>
    </dgm:pt>
    <dgm:pt modelId="{CC231075-3AD8-4AA6-8919-F95F19191945}" type="parTrans" cxnId="{AD8529A2-12F5-4863-996B-3BB8A319E085}">
      <dgm:prSet/>
      <dgm:spPr/>
      <dgm:t>
        <a:bodyPr/>
        <a:lstStyle/>
        <a:p>
          <a:endParaRPr lang="pt-BR" sz="2400" b="1"/>
        </a:p>
      </dgm:t>
    </dgm:pt>
    <dgm:pt modelId="{A86B070E-8479-46EE-9A92-365486CBDD5C}" type="sibTrans" cxnId="{AD8529A2-12F5-4863-996B-3BB8A319E085}">
      <dgm:prSet/>
      <dgm:spPr/>
      <dgm:t>
        <a:bodyPr/>
        <a:lstStyle/>
        <a:p>
          <a:endParaRPr lang="pt-BR" sz="2400" b="1"/>
        </a:p>
      </dgm:t>
    </dgm:pt>
    <dgm:pt modelId="{985B08FC-60D0-46BE-B3B8-672C5FCAAD44}" type="pres">
      <dgm:prSet presAssocID="{2508AA27-78C4-4F22-9586-A6AA4B162A73}" presName="linearFlow" presStyleCnt="0">
        <dgm:presLayoutVars>
          <dgm:resizeHandles val="exact"/>
        </dgm:presLayoutVars>
      </dgm:prSet>
      <dgm:spPr/>
    </dgm:pt>
    <dgm:pt modelId="{BDEFB16B-471C-4BC0-9DE4-35A41382B98F}" type="pres">
      <dgm:prSet presAssocID="{CDB94E4D-F956-4DFD-9A3C-1C3440097EC8}" presName="node" presStyleLbl="node1" presStyleIdx="0" presStyleCnt="5" custScaleX="117924" custLinFactNeighborX="-2948">
        <dgm:presLayoutVars>
          <dgm:bulletEnabled val="1"/>
        </dgm:presLayoutVars>
      </dgm:prSet>
      <dgm:spPr/>
      <dgm:t>
        <a:bodyPr/>
        <a:lstStyle/>
        <a:p>
          <a:endParaRPr lang="pt-BR"/>
        </a:p>
      </dgm:t>
    </dgm:pt>
    <dgm:pt modelId="{53C76A7F-64B3-47E5-9D88-72343623A237}" type="pres">
      <dgm:prSet presAssocID="{A2A3C42B-0766-4704-87C6-AB0C30230386}" presName="sibTrans" presStyleLbl="sibTrans2D1" presStyleIdx="0" presStyleCnt="4"/>
      <dgm:spPr/>
      <dgm:t>
        <a:bodyPr/>
        <a:lstStyle/>
        <a:p>
          <a:endParaRPr lang="pt-BR"/>
        </a:p>
      </dgm:t>
    </dgm:pt>
    <dgm:pt modelId="{959A2343-EDDF-41F4-B8B8-387C52F2D205}" type="pres">
      <dgm:prSet presAssocID="{A2A3C42B-0766-4704-87C6-AB0C30230386}" presName="connectorText" presStyleLbl="sibTrans2D1" presStyleIdx="0" presStyleCnt="4"/>
      <dgm:spPr/>
      <dgm:t>
        <a:bodyPr/>
        <a:lstStyle/>
        <a:p>
          <a:endParaRPr lang="pt-BR"/>
        </a:p>
      </dgm:t>
    </dgm:pt>
    <dgm:pt modelId="{33D8D5D4-4D36-494C-9011-1591E9BA749E}" type="pres">
      <dgm:prSet presAssocID="{59428681-4E7A-488A-86C0-CE8AC724FA03}" presName="node" presStyleLbl="node1" presStyleIdx="1" presStyleCnt="5" custScaleX="117924" custLinFactNeighborX="1187" custLinFactNeighborY="26021">
        <dgm:presLayoutVars>
          <dgm:bulletEnabled val="1"/>
        </dgm:presLayoutVars>
      </dgm:prSet>
      <dgm:spPr/>
      <dgm:t>
        <a:bodyPr/>
        <a:lstStyle/>
        <a:p>
          <a:endParaRPr lang="pt-BR"/>
        </a:p>
      </dgm:t>
    </dgm:pt>
    <dgm:pt modelId="{082E1988-4BC5-427F-8AF3-5F89E18D8F34}" type="pres">
      <dgm:prSet presAssocID="{498B9FA7-B080-4CDB-BF50-A4310E6518BE}" presName="sibTrans" presStyleLbl="sibTrans2D1" presStyleIdx="1" presStyleCnt="4"/>
      <dgm:spPr/>
      <dgm:t>
        <a:bodyPr/>
        <a:lstStyle/>
        <a:p>
          <a:endParaRPr lang="pt-BR"/>
        </a:p>
      </dgm:t>
    </dgm:pt>
    <dgm:pt modelId="{820C46AF-D255-4C17-ABCE-FDEAAFC96A1C}" type="pres">
      <dgm:prSet presAssocID="{498B9FA7-B080-4CDB-BF50-A4310E6518BE}" presName="connectorText" presStyleLbl="sibTrans2D1" presStyleIdx="1" presStyleCnt="4"/>
      <dgm:spPr/>
      <dgm:t>
        <a:bodyPr/>
        <a:lstStyle/>
        <a:p>
          <a:endParaRPr lang="pt-BR"/>
        </a:p>
      </dgm:t>
    </dgm:pt>
    <dgm:pt modelId="{A6E7E518-E2BD-4CDC-80DF-89E49EA14083}" type="pres">
      <dgm:prSet presAssocID="{6CC6BA3E-6E87-4036-9D68-625348C868C5}" presName="node" presStyleLbl="node1" presStyleIdx="2" presStyleCnt="5" custScaleX="117924">
        <dgm:presLayoutVars>
          <dgm:bulletEnabled val="1"/>
        </dgm:presLayoutVars>
      </dgm:prSet>
      <dgm:spPr/>
      <dgm:t>
        <a:bodyPr/>
        <a:lstStyle/>
        <a:p>
          <a:endParaRPr lang="pt-BR"/>
        </a:p>
      </dgm:t>
    </dgm:pt>
    <dgm:pt modelId="{7DBB3AC2-373C-4916-94C6-9F61AF7498E1}" type="pres">
      <dgm:prSet presAssocID="{7EB6FDCE-366D-4D23-A0AC-8EB36DAFA24B}" presName="sibTrans" presStyleLbl="sibTrans2D1" presStyleIdx="2" presStyleCnt="4"/>
      <dgm:spPr/>
      <dgm:t>
        <a:bodyPr/>
        <a:lstStyle/>
        <a:p>
          <a:endParaRPr lang="pt-BR"/>
        </a:p>
      </dgm:t>
    </dgm:pt>
    <dgm:pt modelId="{9918181F-2D2A-4834-8555-2EAE28380FF8}" type="pres">
      <dgm:prSet presAssocID="{7EB6FDCE-366D-4D23-A0AC-8EB36DAFA24B}" presName="connectorText" presStyleLbl="sibTrans2D1" presStyleIdx="2" presStyleCnt="4"/>
      <dgm:spPr/>
      <dgm:t>
        <a:bodyPr/>
        <a:lstStyle/>
        <a:p>
          <a:endParaRPr lang="pt-BR"/>
        </a:p>
      </dgm:t>
    </dgm:pt>
    <dgm:pt modelId="{2A7B747D-3CD8-493F-8B01-6C439D6D4A26}" type="pres">
      <dgm:prSet presAssocID="{741A3B22-95AE-429E-9B3B-3E758A9FDEDB}" presName="node" presStyleLbl="node1" presStyleIdx="3" presStyleCnt="5" custScaleX="117924">
        <dgm:presLayoutVars>
          <dgm:bulletEnabled val="1"/>
        </dgm:presLayoutVars>
      </dgm:prSet>
      <dgm:spPr/>
      <dgm:t>
        <a:bodyPr/>
        <a:lstStyle/>
        <a:p>
          <a:endParaRPr lang="pt-BR"/>
        </a:p>
      </dgm:t>
    </dgm:pt>
    <dgm:pt modelId="{B2CA61FC-8078-49EB-9AB3-46134071BDD7}" type="pres">
      <dgm:prSet presAssocID="{4F6D8077-56E6-4489-8B43-AD073F55CA27}" presName="sibTrans" presStyleLbl="sibTrans2D1" presStyleIdx="3" presStyleCnt="4"/>
      <dgm:spPr/>
      <dgm:t>
        <a:bodyPr/>
        <a:lstStyle/>
        <a:p>
          <a:endParaRPr lang="pt-BR"/>
        </a:p>
      </dgm:t>
    </dgm:pt>
    <dgm:pt modelId="{BC65BC9F-8A21-47AD-8AFD-EEEDC08BBD38}" type="pres">
      <dgm:prSet presAssocID="{4F6D8077-56E6-4489-8B43-AD073F55CA27}" presName="connectorText" presStyleLbl="sibTrans2D1" presStyleIdx="3" presStyleCnt="4"/>
      <dgm:spPr/>
      <dgm:t>
        <a:bodyPr/>
        <a:lstStyle/>
        <a:p>
          <a:endParaRPr lang="pt-BR"/>
        </a:p>
      </dgm:t>
    </dgm:pt>
    <dgm:pt modelId="{F506EB24-F6EA-4BB4-AE54-CA5E30BD3B7A}" type="pres">
      <dgm:prSet presAssocID="{738572BA-BBD2-401B-845F-476331E0D836}" presName="node" presStyleLbl="node1" presStyleIdx="4" presStyleCnt="5" custScaleX="117924">
        <dgm:presLayoutVars>
          <dgm:bulletEnabled val="1"/>
        </dgm:presLayoutVars>
      </dgm:prSet>
      <dgm:spPr/>
      <dgm:t>
        <a:bodyPr/>
        <a:lstStyle/>
        <a:p>
          <a:endParaRPr lang="pt-BR"/>
        </a:p>
      </dgm:t>
    </dgm:pt>
  </dgm:ptLst>
  <dgm:cxnLst>
    <dgm:cxn modelId="{1D2BB948-C56E-40B7-A6F4-AE9798943A70}" srcId="{2508AA27-78C4-4F22-9586-A6AA4B162A73}" destId="{59428681-4E7A-488A-86C0-CE8AC724FA03}" srcOrd="1" destOrd="0" parTransId="{2CEFD11C-3BD9-4953-9F3D-7D3A25C4E1C6}" sibTransId="{498B9FA7-B080-4CDB-BF50-A4310E6518BE}"/>
    <dgm:cxn modelId="{E365DB1E-79DF-4088-883C-386A174DA91D}" type="presOf" srcId="{CDB94E4D-F956-4DFD-9A3C-1C3440097EC8}" destId="{BDEFB16B-471C-4BC0-9DE4-35A41382B98F}" srcOrd="0" destOrd="0" presId="urn:microsoft.com/office/officeart/2005/8/layout/process2"/>
    <dgm:cxn modelId="{486601A9-B39A-4516-986C-0CF02414F38D}" type="presOf" srcId="{A2A3C42B-0766-4704-87C6-AB0C30230386}" destId="{959A2343-EDDF-41F4-B8B8-387C52F2D205}" srcOrd="1" destOrd="0" presId="urn:microsoft.com/office/officeart/2005/8/layout/process2"/>
    <dgm:cxn modelId="{6D46C6EC-601D-4309-B086-BECEE3BB23F5}" type="presOf" srcId="{7EB6FDCE-366D-4D23-A0AC-8EB36DAFA24B}" destId="{9918181F-2D2A-4834-8555-2EAE28380FF8}" srcOrd="1" destOrd="0" presId="urn:microsoft.com/office/officeart/2005/8/layout/process2"/>
    <dgm:cxn modelId="{F8288D6B-2F2F-4413-A40A-CDA39CB62D01}" type="presOf" srcId="{6CC6BA3E-6E87-4036-9D68-625348C868C5}" destId="{A6E7E518-E2BD-4CDC-80DF-89E49EA14083}" srcOrd="0" destOrd="0" presId="urn:microsoft.com/office/officeart/2005/8/layout/process2"/>
    <dgm:cxn modelId="{B09FF810-7F7C-4A93-BF6D-AD5614D17B4E}" type="presOf" srcId="{2508AA27-78C4-4F22-9586-A6AA4B162A73}" destId="{985B08FC-60D0-46BE-B3B8-672C5FCAAD44}" srcOrd="0" destOrd="0" presId="urn:microsoft.com/office/officeart/2005/8/layout/process2"/>
    <dgm:cxn modelId="{60C8D2A0-86EA-4746-BD41-B5AABA97B06C}" type="presOf" srcId="{738572BA-BBD2-401B-845F-476331E0D836}" destId="{F506EB24-F6EA-4BB4-AE54-CA5E30BD3B7A}" srcOrd="0" destOrd="0" presId="urn:microsoft.com/office/officeart/2005/8/layout/process2"/>
    <dgm:cxn modelId="{B2AEBF30-6B82-4BF3-8B44-0D4FFDA7B6E7}" type="presOf" srcId="{59428681-4E7A-488A-86C0-CE8AC724FA03}" destId="{33D8D5D4-4D36-494C-9011-1591E9BA749E}" srcOrd="0" destOrd="0" presId="urn:microsoft.com/office/officeart/2005/8/layout/process2"/>
    <dgm:cxn modelId="{628B7552-01A4-435D-9CEA-16FACF243020}" type="presOf" srcId="{741A3B22-95AE-429E-9B3B-3E758A9FDEDB}" destId="{2A7B747D-3CD8-493F-8B01-6C439D6D4A26}" srcOrd="0" destOrd="0" presId="urn:microsoft.com/office/officeart/2005/8/layout/process2"/>
    <dgm:cxn modelId="{47F66E0D-0100-4D75-8575-BE6179100B43}" srcId="{2508AA27-78C4-4F22-9586-A6AA4B162A73}" destId="{741A3B22-95AE-429E-9B3B-3E758A9FDEDB}" srcOrd="3" destOrd="0" parTransId="{859BC275-FD18-46EE-9DD5-4A658967102D}" sibTransId="{4F6D8077-56E6-4489-8B43-AD073F55CA27}"/>
    <dgm:cxn modelId="{9528835A-E969-4ADA-9DDF-F67A511F4951}" type="presOf" srcId="{498B9FA7-B080-4CDB-BF50-A4310E6518BE}" destId="{820C46AF-D255-4C17-ABCE-FDEAAFC96A1C}" srcOrd="1" destOrd="0" presId="urn:microsoft.com/office/officeart/2005/8/layout/process2"/>
    <dgm:cxn modelId="{AD8529A2-12F5-4863-996B-3BB8A319E085}" srcId="{2508AA27-78C4-4F22-9586-A6AA4B162A73}" destId="{738572BA-BBD2-401B-845F-476331E0D836}" srcOrd="4" destOrd="0" parTransId="{CC231075-3AD8-4AA6-8919-F95F19191945}" sibTransId="{A86B070E-8479-46EE-9A92-365486CBDD5C}"/>
    <dgm:cxn modelId="{A0908401-2232-4F9E-8C5A-D677E32408DA}" srcId="{2508AA27-78C4-4F22-9586-A6AA4B162A73}" destId="{6CC6BA3E-6E87-4036-9D68-625348C868C5}" srcOrd="2" destOrd="0" parTransId="{3510C855-EED7-4227-888B-EFC89EF09D8F}" sibTransId="{7EB6FDCE-366D-4D23-A0AC-8EB36DAFA24B}"/>
    <dgm:cxn modelId="{C99FED22-8229-4531-8908-3AB30167E27E}" srcId="{2508AA27-78C4-4F22-9586-A6AA4B162A73}" destId="{CDB94E4D-F956-4DFD-9A3C-1C3440097EC8}" srcOrd="0" destOrd="0" parTransId="{CE866D78-D5A0-4FF2-9004-8C1D8D80609C}" sibTransId="{A2A3C42B-0766-4704-87C6-AB0C30230386}"/>
    <dgm:cxn modelId="{9CB98C6D-A6AD-4E0F-815D-E942F0E6E38C}" type="presOf" srcId="{7EB6FDCE-366D-4D23-A0AC-8EB36DAFA24B}" destId="{7DBB3AC2-373C-4916-94C6-9F61AF7498E1}" srcOrd="0" destOrd="0" presId="urn:microsoft.com/office/officeart/2005/8/layout/process2"/>
    <dgm:cxn modelId="{83C13B1C-260B-4C9F-9FD3-71B62B12BF96}" type="presOf" srcId="{498B9FA7-B080-4CDB-BF50-A4310E6518BE}" destId="{082E1988-4BC5-427F-8AF3-5F89E18D8F34}" srcOrd="0" destOrd="0" presId="urn:microsoft.com/office/officeart/2005/8/layout/process2"/>
    <dgm:cxn modelId="{0BE8C829-0790-4C4C-B59D-1569B79460A8}" type="presOf" srcId="{4F6D8077-56E6-4489-8B43-AD073F55CA27}" destId="{BC65BC9F-8A21-47AD-8AFD-EEEDC08BBD38}" srcOrd="1" destOrd="0" presId="urn:microsoft.com/office/officeart/2005/8/layout/process2"/>
    <dgm:cxn modelId="{FEF10A94-5479-41F1-A572-B9FFF8F563DE}" type="presOf" srcId="{A2A3C42B-0766-4704-87C6-AB0C30230386}" destId="{53C76A7F-64B3-47E5-9D88-72343623A237}" srcOrd="0" destOrd="0" presId="urn:microsoft.com/office/officeart/2005/8/layout/process2"/>
    <dgm:cxn modelId="{E40AAE30-746E-4360-9310-4B9083899ED2}" type="presOf" srcId="{4F6D8077-56E6-4489-8B43-AD073F55CA27}" destId="{B2CA61FC-8078-49EB-9AB3-46134071BDD7}" srcOrd="0" destOrd="0" presId="urn:microsoft.com/office/officeart/2005/8/layout/process2"/>
    <dgm:cxn modelId="{69777F14-D843-4AF7-A802-27B175827073}" type="presParOf" srcId="{985B08FC-60D0-46BE-B3B8-672C5FCAAD44}" destId="{BDEFB16B-471C-4BC0-9DE4-35A41382B98F}" srcOrd="0" destOrd="0" presId="urn:microsoft.com/office/officeart/2005/8/layout/process2"/>
    <dgm:cxn modelId="{5501A5A4-D369-42B2-9452-F0AB516459C3}" type="presParOf" srcId="{985B08FC-60D0-46BE-B3B8-672C5FCAAD44}" destId="{53C76A7F-64B3-47E5-9D88-72343623A237}" srcOrd="1" destOrd="0" presId="urn:microsoft.com/office/officeart/2005/8/layout/process2"/>
    <dgm:cxn modelId="{CF937F84-AF53-447A-A0B1-ECD77CD05301}" type="presParOf" srcId="{53C76A7F-64B3-47E5-9D88-72343623A237}" destId="{959A2343-EDDF-41F4-B8B8-387C52F2D205}" srcOrd="0" destOrd="0" presId="urn:microsoft.com/office/officeart/2005/8/layout/process2"/>
    <dgm:cxn modelId="{8FE9DECC-61BE-4FDC-80FF-2DE717188501}" type="presParOf" srcId="{985B08FC-60D0-46BE-B3B8-672C5FCAAD44}" destId="{33D8D5D4-4D36-494C-9011-1591E9BA749E}" srcOrd="2" destOrd="0" presId="urn:microsoft.com/office/officeart/2005/8/layout/process2"/>
    <dgm:cxn modelId="{64EC0390-9628-4529-8944-8A3267F2F272}" type="presParOf" srcId="{985B08FC-60D0-46BE-B3B8-672C5FCAAD44}" destId="{082E1988-4BC5-427F-8AF3-5F89E18D8F34}" srcOrd="3" destOrd="0" presId="urn:microsoft.com/office/officeart/2005/8/layout/process2"/>
    <dgm:cxn modelId="{025CE4BA-20C4-4EC0-B63F-1AD1EFB269DA}" type="presParOf" srcId="{082E1988-4BC5-427F-8AF3-5F89E18D8F34}" destId="{820C46AF-D255-4C17-ABCE-FDEAAFC96A1C}" srcOrd="0" destOrd="0" presId="urn:microsoft.com/office/officeart/2005/8/layout/process2"/>
    <dgm:cxn modelId="{104F9A7B-B545-4265-AA04-C657AC731887}" type="presParOf" srcId="{985B08FC-60D0-46BE-B3B8-672C5FCAAD44}" destId="{A6E7E518-E2BD-4CDC-80DF-89E49EA14083}" srcOrd="4" destOrd="0" presId="urn:microsoft.com/office/officeart/2005/8/layout/process2"/>
    <dgm:cxn modelId="{91B7B7BF-8592-4426-BF56-BF5A12F04D8D}" type="presParOf" srcId="{985B08FC-60D0-46BE-B3B8-672C5FCAAD44}" destId="{7DBB3AC2-373C-4916-94C6-9F61AF7498E1}" srcOrd="5" destOrd="0" presId="urn:microsoft.com/office/officeart/2005/8/layout/process2"/>
    <dgm:cxn modelId="{247716AD-A5B6-4583-AC73-E02D2B7D5ACD}" type="presParOf" srcId="{7DBB3AC2-373C-4916-94C6-9F61AF7498E1}" destId="{9918181F-2D2A-4834-8555-2EAE28380FF8}" srcOrd="0" destOrd="0" presId="urn:microsoft.com/office/officeart/2005/8/layout/process2"/>
    <dgm:cxn modelId="{91EE5F7C-4D55-4D63-8C1F-E1BC523B8651}" type="presParOf" srcId="{985B08FC-60D0-46BE-B3B8-672C5FCAAD44}" destId="{2A7B747D-3CD8-493F-8B01-6C439D6D4A26}" srcOrd="6" destOrd="0" presId="urn:microsoft.com/office/officeart/2005/8/layout/process2"/>
    <dgm:cxn modelId="{3A8B2EF4-47D4-4AFD-A0D0-A5D633BD4B20}" type="presParOf" srcId="{985B08FC-60D0-46BE-B3B8-672C5FCAAD44}" destId="{B2CA61FC-8078-49EB-9AB3-46134071BDD7}" srcOrd="7" destOrd="0" presId="urn:microsoft.com/office/officeart/2005/8/layout/process2"/>
    <dgm:cxn modelId="{901C0D50-2777-4E5A-BB69-9D0FB7D327A4}" type="presParOf" srcId="{B2CA61FC-8078-49EB-9AB3-46134071BDD7}" destId="{BC65BC9F-8A21-47AD-8AFD-EEEDC08BBD38}" srcOrd="0" destOrd="0" presId="urn:microsoft.com/office/officeart/2005/8/layout/process2"/>
    <dgm:cxn modelId="{93A021E8-04C0-49B1-97DB-653FEA682CCA}" type="presParOf" srcId="{985B08FC-60D0-46BE-B3B8-672C5FCAAD44}" destId="{F506EB24-F6EA-4BB4-AE54-CA5E30BD3B7A}" srcOrd="8" destOrd="0" presId="urn:microsoft.com/office/officeart/2005/8/layout/process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6442703-5639-48BB-AE3C-FF80EE50B06C}" type="doc">
      <dgm:prSet loTypeId="urn:microsoft.com/office/officeart/2005/8/layout/vList2" loCatId="list" qsTypeId="urn:microsoft.com/office/officeart/2005/8/quickstyle/simple5" qsCatId="simple" csTypeId="urn:microsoft.com/office/officeart/2005/8/colors/accent1_1" csCatId="accent1" phldr="1"/>
      <dgm:spPr/>
      <dgm:t>
        <a:bodyPr/>
        <a:lstStyle/>
        <a:p>
          <a:endParaRPr lang="pt-BR"/>
        </a:p>
      </dgm:t>
    </dgm:pt>
    <dgm:pt modelId="{B5DBEBDB-143A-43DE-8AC2-57AF382BAD9A}">
      <dgm:prSet phldrT="[Texto]"/>
      <dgm:spPr>
        <a:solidFill>
          <a:schemeClr val="bg2">
            <a:lumMod val="20000"/>
            <a:lumOff val="80000"/>
          </a:schemeClr>
        </a:solidFill>
        <a:ln w="38100">
          <a:solidFill>
            <a:srgbClr val="FF2F2F"/>
          </a:solidFill>
        </a:ln>
      </dgm:spPr>
      <dgm:t>
        <a:bodyPr/>
        <a:lstStyle/>
        <a:p>
          <a:r>
            <a:rPr lang="pt-BR" dirty="0" smtClean="0"/>
            <a:t>IRREGULARES, quando comprovada qualquer das seguintes ocorrências:</a:t>
          </a:r>
          <a:br>
            <a:rPr lang="pt-BR" dirty="0" smtClean="0"/>
          </a:br>
          <a:r>
            <a:rPr lang="pt-BR" dirty="0" smtClean="0"/>
            <a:t>a)</a:t>
          </a:r>
          <a:r>
            <a:rPr lang="pt-BR" i="1" dirty="0" smtClean="0"/>
            <a:t> </a:t>
          </a:r>
          <a:r>
            <a:rPr lang="pt-BR" dirty="0" smtClean="0"/>
            <a:t>omissão no dever de prestar contas;</a:t>
          </a:r>
          <a:br>
            <a:rPr lang="pt-BR" dirty="0" smtClean="0"/>
          </a:br>
          <a:r>
            <a:rPr lang="pt-BR" dirty="0" smtClean="0"/>
            <a:t>b) prática de ato de gestão ilegal, ilegítimo ou antieconômico, ou de infração a norma legal ou regulamentar de natureza contábil, financeira, orçamentária, operacional ou patrimonial;</a:t>
          </a:r>
          <a:br>
            <a:rPr lang="pt-BR" dirty="0" smtClean="0"/>
          </a:br>
          <a:r>
            <a:rPr lang="pt-BR" dirty="0" smtClean="0"/>
            <a:t>c) dano ao erário decorrente de ato de gestão ilegítimo ou antieconômico;</a:t>
          </a:r>
          <a:br>
            <a:rPr lang="pt-BR" dirty="0" smtClean="0"/>
          </a:br>
          <a:r>
            <a:rPr lang="pt-BR" dirty="0" smtClean="0"/>
            <a:t>d) desfalque ou desvio de dinheiro, bens ou valores públicos.</a:t>
          </a:r>
          <a:endParaRPr lang="pt-BR" dirty="0"/>
        </a:p>
      </dgm:t>
    </dgm:pt>
    <dgm:pt modelId="{156C0029-03E7-4BBE-8DBD-BB0072F0DA79}" type="parTrans" cxnId="{90451BD9-61BA-438D-AC6C-2A0BBC6E9385}">
      <dgm:prSet/>
      <dgm:spPr/>
      <dgm:t>
        <a:bodyPr/>
        <a:lstStyle/>
        <a:p>
          <a:endParaRPr lang="pt-BR"/>
        </a:p>
      </dgm:t>
    </dgm:pt>
    <dgm:pt modelId="{58FF7DA0-A612-4BB2-BCCD-DE460B9A427C}" type="sibTrans" cxnId="{90451BD9-61BA-438D-AC6C-2A0BBC6E9385}">
      <dgm:prSet/>
      <dgm:spPr/>
      <dgm:t>
        <a:bodyPr/>
        <a:lstStyle/>
        <a:p>
          <a:endParaRPr lang="pt-BR"/>
        </a:p>
      </dgm:t>
    </dgm:pt>
    <dgm:pt modelId="{9B843B98-9204-40F9-AF50-3C5E61995617}">
      <dgm:prSet/>
      <dgm:spPr>
        <a:solidFill>
          <a:schemeClr val="accent1">
            <a:lumMod val="20000"/>
            <a:lumOff val="80000"/>
          </a:schemeClr>
        </a:solidFill>
        <a:ln w="38100">
          <a:solidFill>
            <a:srgbClr val="00B050"/>
          </a:solidFill>
        </a:ln>
      </dgm:spPr>
      <dgm:t>
        <a:bodyPr/>
        <a:lstStyle/>
        <a:p>
          <a:r>
            <a:rPr lang="pt-BR" dirty="0" smtClean="0"/>
            <a:t>REGULARES, quando expressarem, de forma clara e objetiva, a exatidão dos demonstrativos contábeis, a legalidade, a legitimidade e a economicidade dos atos de gestão do responsável;</a:t>
          </a:r>
          <a:endParaRPr lang="pt-BR" dirty="0"/>
        </a:p>
      </dgm:t>
    </dgm:pt>
    <dgm:pt modelId="{F3C3DC36-2F4A-40E8-8D46-441FEFC752FE}" type="parTrans" cxnId="{5364A7BE-A4F4-41CB-9570-D9FCC63A5122}">
      <dgm:prSet/>
      <dgm:spPr/>
      <dgm:t>
        <a:bodyPr/>
        <a:lstStyle/>
        <a:p>
          <a:endParaRPr lang="pt-BR"/>
        </a:p>
      </dgm:t>
    </dgm:pt>
    <dgm:pt modelId="{86B02A5C-270E-4797-B14D-18D76CCD29AB}" type="sibTrans" cxnId="{5364A7BE-A4F4-41CB-9570-D9FCC63A5122}">
      <dgm:prSet/>
      <dgm:spPr/>
      <dgm:t>
        <a:bodyPr/>
        <a:lstStyle/>
        <a:p>
          <a:endParaRPr lang="pt-BR"/>
        </a:p>
      </dgm:t>
    </dgm:pt>
    <dgm:pt modelId="{302397EA-3F9A-42EC-8F15-90BFFF07D511}">
      <dgm:prSet/>
      <dgm:spPr>
        <a:solidFill>
          <a:schemeClr val="accent5">
            <a:lumMod val="20000"/>
            <a:lumOff val="80000"/>
          </a:schemeClr>
        </a:solidFill>
        <a:ln w="38100">
          <a:solidFill>
            <a:srgbClr val="FFFF00"/>
          </a:solidFill>
        </a:ln>
      </dgm:spPr>
      <dgm:t>
        <a:bodyPr/>
        <a:lstStyle/>
        <a:p>
          <a:r>
            <a:rPr lang="pt-BR" dirty="0" smtClean="0"/>
            <a:t>REGULARES COM RESALVA, quando evidenciarem impropriedade ou qualquer outra falta de natureza formal de que não resulte em dano ao erário;</a:t>
          </a:r>
          <a:endParaRPr lang="pt-BR" dirty="0"/>
        </a:p>
      </dgm:t>
    </dgm:pt>
    <dgm:pt modelId="{77DE838B-2F91-4746-875F-20FE6161CD6F}" type="parTrans" cxnId="{3ABFB41F-F0FD-4789-A9C9-567AB573803D}">
      <dgm:prSet/>
      <dgm:spPr/>
      <dgm:t>
        <a:bodyPr/>
        <a:lstStyle/>
        <a:p>
          <a:endParaRPr lang="pt-BR"/>
        </a:p>
      </dgm:t>
    </dgm:pt>
    <dgm:pt modelId="{DF6049F1-1DA1-409F-9E04-C389DBC8F38A}" type="sibTrans" cxnId="{3ABFB41F-F0FD-4789-A9C9-567AB573803D}">
      <dgm:prSet/>
      <dgm:spPr/>
      <dgm:t>
        <a:bodyPr/>
        <a:lstStyle/>
        <a:p>
          <a:endParaRPr lang="pt-BR"/>
        </a:p>
      </dgm:t>
    </dgm:pt>
    <dgm:pt modelId="{69F0BC96-5D87-4C25-8177-689298FE0A75}" type="pres">
      <dgm:prSet presAssocID="{F6442703-5639-48BB-AE3C-FF80EE50B06C}" presName="linear" presStyleCnt="0">
        <dgm:presLayoutVars>
          <dgm:animLvl val="lvl"/>
          <dgm:resizeHandles val="exact"/>
        </dgm:presLayoutVars>
      </dgm:prSet>
      <dgm:spPr/>
      <dgm:t>
        <a:bodyPr/>
        <a:lstStyle/>
        <a:p>
          <a:endParaRPr lang="pt-BR"/>
        </a:p>
      </dgm:t>
    </dgm:pt>
    <dgm:pt modelId="{6F1758CA-5B28-442F-9814-83595B66F8D7}" type="pres">
      <dgm:prSet presAssocID="{9B843B98-9204-40F9-AF50-3C5E61995617}" presName="parentText" presStyleLbl="node1" presStyleIdx="0" presStyleCnt="3" custScaleY="79009" custLinFactY="-578" custLinFactNeighborY="-100000">
        <dgm:presLayoutVars>
          <dgm:chMax val="0"/>
          <dgm:bulletEnabled val="1"/>
        </dgm:presLayoutVars>
      </dgm:prSet>
      <dgm:spPr/>
      <dgm:t>
        <a:bodyPr/>
        <a:lstStyle/>
        <a:p>
          <a:endParaRPr lang="pt-BR"/>
        </a:p>
      </dgm:t>
    </dgm:pt>
    <dgm:pt modelId="{FEC26677-5C09-4D11-B98E-D079D3ED15A0}" type="pres">
      <dgm:prSet presAssocID="{86B02A5C-270E-4797-B14D-18D76CCD29AB}" presName="spacer" presStyleCnt="0"/>
      <dgm:spPr/>
    </dgm:pt>
    <dgm:pt modelId="{0CE0968E-4403-4336-9427-0223500D6DF9}" type="pres">
      <dgm:prSet presAssocID="{302397EA-3F9A-42EC-8F15-90BFFF07D511}" presName="parentText" presStyleLbl="node1" presStyleIdx="1" presStyleCnt="3" custScaleY="71069" custLinFactNeighborY="66247">
        <dgm:presLayoutVars>
          <dgm:chMax val="0"/>
          <dgm:bulletEnabled val="1"/>
        </dgm:presLayoutVars>
      </dgm:prSet>
      <dgm:spPr/>
      <dgm:t>
        <a:bodyPr/>
        <a:lstStyle/>
        <a:p>
          <a:endParaRPr lang="pt-BR"/>
        </a:p>
      </dgm:t>
    </dgm:pt>
    <dgm:pt modelId="{5028D0CF-FFB5-4C28-A4FB-A02BB4B1D8A7}" type="pres">
      <dgm:prSet presAssocID="{DF6049F1-1DA1-409F-9E04-C389DBC8F38A}" presName="spacer" presStyleCnt="0"/>
      <dgm:spPr/>
    </dgm:pt>
    <dgm:pt modelId="{34FF55AC-695C-4F96-A1E3-79851705E6AB}" type="pres">
      <dgm:prSet presAssocID="{B5DBEBDB-143A-43DE-8AC2-57AF382BAD9A}" presName="parentText" presStyleLbl="node1" presStyleIdx="2" presStyleCnt="3" custScaleY="113690" custLinFactY="7064" custLinFactNeighborY="100000">
        <dgm:presLayoutVars>
          <dgm:chMax val="0"/>
          <dgm:bulletEnabled val="1"/>
        </dgm:presLayoutVars>
      </dgm:prSet>
      <dgm:spPr/>
      <dgm:t>
        <a:bodyPr/>
        <a:lstStyle/>
        <a:p>
          <a:endParaRPr lang="pt-BR"/>
        </a:p>
      </dgm:t>
    </dgm:pt>
  </dgm:ptLst>
  <dgm:cxnLst>
    <dgm:cxn modelId="{5AA98628-FEAB-4013-9691-E0AA828D431F}" type="presOf" srcId="{302397EA-3F9A-42EC-8F15-90BFFF07D511}" destId="{0CE0968E-4403-4336-9427-0223500D6DF9}" srcOrd="0" destOrd="0" presId="urn:microsoft.com/office/officeart/2005/8/layout/vList2"/>
    <dgm:cxn modelId="{90451BD9-61BA-438D-AC6C-2A0BBC6E9385}" srcId="{F6442703-5639-48BB-AE3C-FF80EE50B06C}" destId="{B5DBEBDB-143A-43DE-8AC2-57AF382BAD9A}" srcOrd="2" destOrd="0" parTransId="{156C0029-03E7-4BBE-8DBD-BB0072F0DA79}" sibTransId="{58FF7DA0-A612-4BB2-BCCD-DE460B9A427C}"/>
    <dgm:cxn modelId="{424BD177-12C6-42AC-ACA0-B54EE024EE68}" type="presOf" srcId="{B5DBEBDB-143A-43DE-8AC2-57AF382BAD9A}" destId="{34FF55AC-695C-4F96-A1E3-79851705E6AB}" srcOrd="0" destOrd="0" presId="urn:microsoft.com/office/officeart/2005/8/layout/vList2"/>
    <dgm:cxn modelId="{C3CADE99-C76A-4892-8CEF-5E208246CC8F}" type="presOf" srcId="{9B843B98-9204-40F9-AF50-3C5E61995617}" destId="{6F1758CA-5B28-442F-9814-83595B66F8D7}" srcOrd="0" destOrd="0" presId="urn:microsoft.com/office/officeart/2005/8/layout/vList2"/>
    <dgm:cxn modelId="{5364A7BE-A4F4-41CB-9570-D9FCC63A5122}" srcId="{F6442703-5639-48BB-AE3C-FF80EE50B06C}" destId="{9B843B98-9204-40F9-AF50-3C5E61995617}" srcOrd="0" destOrd="0" parTransId="{F3C3DC36-2F4A-40E8-8D46-441FEFC752FE}" sibTransId="{86B02A5C-270E-4797-B14D-18D76CCD29AB}"/>
    <dgm:cxn modelId="{3ABFB41F-F0FD-4789-A9C9-567AB573803D}" srcId="{F6442703-5639-48BB-AE3C-FF80EE50B06C}" destId="{302397EA-3F9A-42EC-8F15-90BFFF07D511}" srcOrd="1" destOrd="0" parTransId="{77DE838B-2F91-4746-875F-20FE6161CD6F}" sibTransId="{DF6049F1-1DA1-409F-9E04-C389DBC8F38A}"/>
    <dgm:cxn modelId="{9B977CDA-01AD-4AA3-801A-F2CE2D824525}" type="presOf" srcId="{F6442703-5639-48BB-AE3C-FF80EE50B06C}" destId="{69F0BC96-5D87-4C25-8177-689298FE0A75}" srcOrd="0" destOrd="0" presId="urn:microsoft.com/office/officeart/2005/8/layout/vList2"/>
    <dgm:cxn modelId="{806A0DF9-DF43-43B3-A303-45B8163FE1DB}" type="presParOf" srcId="{69F0BC96-5D87-4C25-8177-689298FE0A75}" destId="{6F1758CA-5B28-442F-9814-83595B66F8D7}" srcOrd="0" destOrd="0" presId="urn:microsoft.com/office/officeart/2005/8/layout/vList2"/>
    <dgm:cxn modelId="{9B696793-D941-4A52-BFAD-9EC415BAFDC0}" type="presParOf" srcId="{69F0BC96-5D87-4C25-8177-689298FE0A75}" destId="{FEC26677-5C09-4D11-B98E-D079D3ED15A0}" srcOrd="1" destOrd="0" presId="urn:microsoft.com/office/officeart/2005/8/layout/vList2"/>
    <dgm:cxn modelId="{69DAA7C6-A54F-4FD6-8E69-633A3CB24F4D}" type="presParOf" srcId="{69F0BC96-5D87-4C25-8177-689298FE0A75}" destId="{0CE0968E-4403-4336-9427-0223500D6DF9}" srcOrd="2" destOrd="0" presId="urn:microsoft.com/office/officeart/2005/8/layout/vList2"/>
    <dgm:cxn modelId="{E30FB198-6078-42E0-8097-74F3102D237E}" type="presParOf" srcId="{69F0BC96-5D87-4C25-8177-689298FE0A75}" destId="{5028D0CF-FFB5-4C28-A4FB-A02BB4B1D8A7}" srcOrd="3" destOrd="0" presId="urn:microsoft.com/office/officeart/2005/8/layout/vList2"/>
    <dgm:cxn modelId="{932568A7-FDF9-4E8F-8288-C40CC6320BD4}" type="presParOf" srcId="{69F0BC96-5D87-4C25-8177-689298FE0A75}" destId="{34FF55AC-695C-4F96-A1E3-79851705E6AB}" srcOrd="4"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2210F61-9896-4095-9A29-1BFE77B6F312}" type="doc">
      <dgm:prSet loTypeId="urn:microsoft.com/office/officeart/2005/8/layout/hierarchy1" loCatId="hierarchy" qsTypeId="urn:microsoft.com/office/officeart/2005/8/quickstyle/simple1" qsCatId="simple" csTypeId="urn:microsoft.com/office/officeart/2005/8/colors/accent1_4" csCatId="accent1" phldr="1"/>
      <dgm:spPr/>
      <dgm:t>
        <a:bodyPr/>
        <a:lstStyle/>
        <a:p>
          <a:endParaRPr lang="pt-BR"/>
        </a:p>
      </dgm:t>
    </dgm:pt>
    <dgm:pt modelId="{E741E5AB-1B8F-41FA-9A96-3F2BD80FBA63}">
      <dgm:prSet phldrT="[Texto]" custT="1"/>
      <dgm:spPr/>
      <dgm:t>
        <a:bodyPr/>
        <a:lstStyle/>
        <a:p>
          <a:r>
            <a:rPr lang="pt-BR" sz="1700" b="0" dirty="0" smtClean="0"/>
            <a:t>PREFEITO</a:t>
          </a:r>
        </a:p>
      </dgm:t>
    </dgm:pt>
    <dgm:pt modelId="{B486EE04-AAC5-458B-BCBB-E545F09D7A81}" type="parTrans" cxnId="{AEAFD287-8093-4A90-933E-DD82FF58D6D6}">
      <dgm:prSet/>
      <dgm:spPr/>
      <dgm:t>
        <a:bodyPr/>
        <a:lstStyle/>
        <a:p>
          <a:endParaRPr lang="pt-BR" sz="1700" b="0" dirty="0"/>
        </a:p>
      </dgm:t>
    </dgm:pt>
    <dgm:pt modelId="{1A1D7C5A-CA9E-4EE9-818B-FD7395E4ACCD}" type="sibTrans" cxnId="{AEAFD287-8093-4A90-933E-DD82FF58D6D6}">
      <dgm:prSet/>
      <dgm:spPr/>
      <dgm:t>
        <a:bodyPr/>
        <a:lstStyle/>
        <a:p>
          <a:endParaRPr lang="pt-BR" sz="1700" b="0" dirty="0"/>
        </a:p>
      </dgm:t>
    </dgm:pt>
    <dgm:pt modelId="{D1BE93D6-56A0-409B-8E83-E5ABEF9C85A7}">
      <dgm:prSet phldrT="[Texto]" custT="1"/>
      <dgm:spPr/>
      <dgm:t>
        <a:bodyPr/>
        <a:lstStyle/>
        <a:p>
          <a:r>
            <a:rPr lang="pt-BR" sz="1700" b="0" dirty="0" smtClean="0"/>
            <a:t>SECRETÁRIO</a:t>
          </a:r>
          <a:endParaRPr lang="pt-BR" sz="1700" b="0" dirty="0"/>
        </a:p>
      </dgm:t>
    </dgm:pt>
    <dgm:pt modelId="{DBF018F1-943C-4107-8987-FA789F7DFC0B}" type="parTrans" cxnId="{44F1B06E-5CE8-412E-ACFC-FFDCCB112CF7}">
      <dgm:prSet/>
      <dgm:spPr/>
      <dgm:t>
        <a:bodyPr/>
        <a:lstStyle/>
        <a:p>
          <a:endParaRPr lang="pt-BR" sz="1700" b="0" dirty="0"/>
        </a:p>
      </dgm:t>
    </dgm:pt>
    <dgm:pt modelId="{DE9F81E2-83EF-444B-9B26-923C67291FB5}" type="sibTrans" cxnId="{44F1B06E-5CE8-412E-ACFC-FFDCCB112CF7}">
      <dgm:prSet/>
      <dgm:spPr/>
      <dgm:t>
        <a:bodyPr/>
        <a:lstStyle/>
        <a:p>
          <a:endParaRPr lang="pt-BR" sz="1700" b="0" dirty="0"/>
        </a:p>
      </dgm:t>
    </dgm:pt>
    <dgm:pt modelId="{77A7F6A9-169F-45EF-AE88-52CA4D2601AC}" type="pres">
      <dgm:prSet presAssocID="{62210F61-9896-4095-9A29-1BFE77B6F312}" presName="hierChild1" presStyleCnt="0">
        <dgm:presLayoutVars>
          <dgm:chPref val="1"/>
          <dgm:dir/>
          <dgm:animOne val="branch"/>
          <dgm:animLvl val="lvl"/>
          <dgm:resizeHandles/>
        </dgm:presLayoutVars>
      </dgm:prSet>
      <dgm:spPr/>
      <dgm:t>
        <a:bodyPr/>
        <a:lstStyle/>
        <a:p>
          <a:endParaRPr lang="pt-BR"/>
        </a:p>
      </dgm:t>
    </dgm:pt>
    <dgm:pt modelId="{230506CA-C6D7-4C9F-B43A-376E9B1C0720}" type="pres">
      <dgm:prSet presAssocID="{E741E5AB-1B8F-41FA-9A96-3F2BD80FBA63}" presName="hierRoot1" presStyleCnt="0"/>
      <dgm:spPr/>
      <dgm:t>
        <a:bodyPr/>
        <a:lstStyle/>
        <a:p>
          <a:endParaRPr lang="pt-BR"/>
        </a:p>
      </dgm:t>
    </dgm:pt>
    <dgm:pt modelId="{909B8232-BEFD-46B7-BC83-4DDD9D14E5D1}" type="pres">
      <dgm:prSet presAssocID="{E741E5AB-1B8F-41FA-9A96-3F2BD80FBA63}" presName="composite" presStyleCnt="0"/>
      <dgm:spPr/>
      <dgm:t>
        <a:bodyPr/>
        <a:lstStyle/>
        <a:p>
          <a:endParaRPr lang="pt-BR"/>
        </a:p>
      </dgm:t>
    </dgm:pt>
    <dgm:pt modelId="{32C0EBCA-F471-4C8E-8D4E-721EC5248C19}" type="pres">
      <dgm:prSet presAssocID="{E741E5AB-1B8F-41FA-9A96-3F2BD80FBA63}" presName="background" presStyleLbl="node0" presStyleIdx="0" presStyleCnt="1"/>
      <dgm:spPr/>
      <dgm:t>
        <a:bodyPr/>
        <a:lstStyle/>
        <a:p>
          <a:endParaRPr lang="pt-BR"/>
        </a:p>
      </dgm:t>
    </dgm:pt>
    <dgm:pt modelId="{F1F2E035-9047-4F74-ABF9-A9B837003386}" type="pres">
      <dgm:prSet presAssocID="{E741E5AB-1B8F-41FA-9A96-3F2BD80FBA63}" presName="text" presStyleLbl="fgAcc0" presStyleIdx="0" presStyleCnt="1">
        <dgm:presLayoutVars>
          <dgm:chPref val="3"/>
        </dgm:presLayoutVars>
      </dgm:prSet>
      <dgm:spPr/>
      <dgm:t>
        <a:bodyPr/>
        <a:lstStyle/>
        <a:p>
          <a:endParaRPr lang="pt-BR"/>
        </a:p>
      </dgm:t>
    </dgm:pt>
    <dgm:pt modelId="{60FB3B82-B26C-4D38-9146-C42E55BBB828}" type="pres">
      <dgm:prSet presAssocID="{E741E5AB-1B8F-41FA-9A96-3F2BD80FBA63}" presName="hierChild2" presStyleCnt="0"/>
      <dgm:spPr/>
      <dgm:t>
        <a:bodyPr/>
        <a:lstStyle/>
        <a:p>
          <a:endParaRPr lang="pt-BR"/>
        </a:p>
      </dgm:t>
    </dgm:pt>
    <dgm:pt modelId="{78E40CBB-5CC6-490C-9838-78A632843080}" type="pres">
      <dgm:prSet presAssocID="{DBF018F1-943C-4107-8987-FA789F7DFC0B}" presName="Name10" presStyleLbl="parChTrans1D2" presStyleIdx="0" presStyleCnt="1"/>
      <dgm:spPr/>
      <dgm:t>
        <a:bodyPr/>
        <a:lstStyle/>
        <a:p>
          <a:endParaRPr lang="pt-BR"/>
        </a:p>
      </dgm:t>
    </dgm:pt>
    <dgm:pt modelId="{CF48DD97-3DDF-404C-BAEA-44A1A2F0C76C}" type="pres">
      <dgm:prSet presAssocID="{D1BE93D6-56A0-409B-8E83-E5ABEF9C85A7}" presName="hierRoot2" presStyleCnt="0"/>
      <dgm:spPr/>
      <dgm:t>
        <a:bodyPr/>
        <a:lstStyle/>
        <a:p>
          <a:endParaRPr lang="pt-BR"/>
        </a:p>
      </dgm:t>
    </dgm:pt>
    <dgm:pt modelId="{DF2BDBCF-F4B1-4D0F-9251-78B95E449700}" type="pres">
      <dgm:prSet presAssocID="{D1BE93D6-56A0-409B-8E83-E5ABEF9C85A7}" presName="composite2" presStyleCnt="0"/>
      <dgm:spPr/>
      <dgm:t>
        <a:bodyPr/>
        <a:lstStyle/>
        <a:p>
          <a:endParaRPr lang="pt-BR"/>
        </a:p>
      </dgm:t>
    </dgm:pt>
    <dgm:pt modelId="{BBC3A51A-7B35-42B6-AD45-A3AD38F5BC28}" type="pres">
      <dgm:prSet presAssocID="{D1BE93D6-56A0-409B-8E83-E5ABEF9C85A7}" presName="background2" presStyleLbl="node2" presStyleIdx="0" presStyleCnt="1"/>
      <dgm:spPr/>
      <dgm:t>
        <a:bodyPr/>
        <a:lstStyle/>
        <a:p>
          <a:endParaRPr lang="pt-BR"/>
        </a:p>
      </dgm:t>
    </dgm:pt>
    <dgm:pt modelId="{1B874EB2-EF1E-45C4-80F4-2E18BE517B5B}" type="pres">
      <dgm:prSet presAssocID="{D1BE93D6-56A0-409B-8E83-E5ABEF9C85A7}" presName="text2" presStyleLbl="fgAcc2" presStyleIdx="0" presStyleCnt="1">
        <dgm:presLayoutVars>
          <dgm:chPref val="3"/>
        </dgm:presLayoutVars>
      </dgm:prSet>
      <dgm:spPr/>
      <dgm:t>
        <a:bodyPr/>
        <a:lstStyle/>
        <a:p>
          <a:endParaRPr lang="pt-BR"/>
        </a:p>
      </dgm:t>
    </dgm:pt>
    <dgm:pt modelId="{86729BF6-F558-4348-B97C-2EFCB0B68EBF}" type="pres">
      <dgm:prSet presAssocID="{D1BE93D6-56A0-409B-8E83-E5ABEF9C85A7}" presName="hierChild3" presStyleCnt="0"/>
      <dgm:spPr/>
      <dgm:t>
        <a:bodyPr/>
        <a:lstStyle/>
        <a:p>
          <a:endParaRPr lang="pt-BR"/>
        </a:p>
      </dgm:t>
    </dgm:pt>
  </dgm:ptLst>
  <dgm:cxnLst>
    <dgm:cxn modelId="{AEAFD287-8093-4A90-933E-DD82FF58D6D6}" srcId="{62210F61-9896-4095-9A29-1BFE77B6F312}" destId="{E741E5AB-1B8F-41FA-9A96-3F2BD80FBA63}" srcOrd="0" destOrd="0" parTransId="{B486EE04-AAC5-458B-BCBB-E545F09D7A81}" sibTransId="{1A1D7C5A-CA9E-4EE9-818B-FD7395E4ACCD}"/>
    <dgm:cxn modelId="{73964A82-D5B8-438D-9EB8-DA8DCD44220F}" type="presOf" srcId="{62210F61-9896-4095-9A29-1BFE77B6F312}" destId="{77A7F6A9-169F-45EF-AE88-52CA4D2601AC}" srcOrd="0" destOrd="0" presId="urn:microsoft.com/office/officeart/2005/8/layout/hierarchy1"/>
    <dgm:cxn modelId="{B9F238EC-21AF-4E87-88F7-9D0BF5A9E27E}" type="presOf" srcId="{DBF018F1-943C-4107-8987-FA789F7DFC0B}" destId="{78E40CBB-5CC6-490C-9838-78A632843080}" srcOrd="0" destOrd="0" presId="urn:microsoft.com/office/officeart/2005/8/layout/hierarchy1"/>
    <dgm:cxn modelId="{D17AA97F-C0E7-42A4-8BDD-2A73C2C77CC3}" type="presOf" srcId="{E741E5AB-1B8F-41FA-9A96-3F2BD80FBA63}" destId="{F1F2E035-9047-4F74-ABF9-A9B837003386}" srcOrd="0" destOrd="0" presId="urn:microsoft.com/office/officeart/2005/8/layout/hierarchy1"/>
    <dgm:cxn modelId="{0A166953-2A03-4D6D-A316-4F7B83F2604E}" type="presOf" srcId="{D1BE93D6-56A0-409B-8E83-E5ABEF9C85A7}" destId="{1B874EB2-EF1E-45C4-80F4-2E18BE517B5B}" srcOrd="0" destOrd="0" presId="urn:microsoft.com/office/officeart/2005/8/layout/hierarchy1"/>
    <dgm:cxn modelId="{44F1B06E-5CE8-412E-ACFC-FFDCCB112CF7}" srcId="{E741E5AB-1B8F-41FA-9A96-3F2BD80FBA63}" destId="{D1BE93D6-56A0-409B-8E83-E5ABEF9C85A7}" srcOrd="0" destOrd="0" parTransId="{DBF018F1-943C-4107-8987-FA789F7DFC0B}" sibTransId="{DE9F81E2-83EF-444B-9B26-923C67291FB5}"/>
    <dgm:cxn modelId="{1CD5B8A0-4983-48A3-9FAB-4FB4E03DEF7C}" type="presParOf" srcId="{77A7F6A9-169F-45EF-AE88-52CA4D2601AC}" destId="{230506CA-C6D7-4C9F-B43A-376E9B1C0720}" srcOrd="0" destOrd="0" presId="urn:microsoft.com/office/officeart/2005/8/layout/hierarchy1"/>
    <dgm:cxn modelId="{70839BEB-56A5-4F41-89A0-FFE607FA4B07}" type="presParOf" srcId="{230506CA-C6D7-4C9F-B43A-376E9B1C0720}" destId="{909B8232-BEFD-46B7-BC83-4DDD9D14E5D1}" srcOrd="0" destOrd="0" presId="urn:microsoft.com/office/officeart/2005/8/layout/hierarchy1"/>
    <dgm:cxn modelId="{75A2B297-DA51-4539-9A31-DCA36BA6EB8B}" type="presParOf" srcId="{909B8232-BEFD-46B7-BC83-4DDD9D14E5D1}" destId="{32C0EBCA-F471-4C8E-8D4E-721EC5248C19}" srcOrd="0" destOrd="0" presId="urn:microsoft.com/office/officeart/2005/8/layout/hierarchy1"/>
    <dgm:cxn modelId="{6E9D7F14-00D7-45C4-BC2D-7B2AF0BAAE46}" type="presParOf" srcId="{909B8232-BEFD-46B7-BC83-4DDD9D14E5D1}" destId="{F1F2E035-9047-4F74-ABF9-A9B837003386}" srcOrd="1" destOrd="0" presId="urn:microsoft.com/office/officeart/2005/8/layout/hierarchy1"/>
    <dgm:cxn modelId="{D3936F8C-B218-433C-BA04-E2B7876E0276}" type="presParOf" srcId="{230506CA-C6D7-4C9F-B43A-376E9B1C0720}" destId="{60FB3B82-B26C-4D38-9146-C42E55BBB828}" srcOrd="1" destOrd="0" presId="urn:microsoft.com/office/officeart/2005/8/layout/hierarchy1"/>
    <dgm:cxn modelId="{3B1CD6E7-AB66-4369-BB80-83EBCCB94F19}" type="presParOf" srcId="{60FB3B82-B26C-4D38-9146-C42E55BBB828}" destId="{78E40CBB-5CC6-490C-9838-78A632843080}" srcOrd="0" destOrd="0" presId="urn:microsoft.com/office/officeart/2005/8/layout/hierarchy1"/>
    <dgm:cxn modelId="{D0C94405-5388-4356-92C7-6FB99A087B6B}" type="presParOf" srcId="{60FB3B82-B26C-4D38-9146-C42E55BBB828}" destId="{CF48DD97-3DDF-404C-BAEA-44A1A2F0C76C}" srcOrd="1" destOrd="0" presId="urn:microsoft.com/office/officeart/2005/8/layout/hierarchy1"/>
    <dgm:cxn modelId="{5811DE71-6D03-4158-8D90-B1FE20551322}" type="presParOf" srcId="{CF48DD97-3DDF-404C-BAEA-44A1A2F0C76C}" destId="{DF2BDBCF-F4B1-4D0F-9251-78B95E449700}" srcOrd="0" destOrd="0" presId="urn:microsoft.com/office/officeart/2005/8/layout/hierarchy1"/>
    <dgm:cxn modelId="{5635F9F9-002D-4217-9C43-05C9C26DFFA1}" type="presParOf" srcId="{DF2BDBCF-F4B1-4D0F-9251-78B95E449700}" destId="{BBC3A51A-7B35-42B6-AD45-A3AD38F5BC28}" srcOrd="0" destOrd="0" presId="urn:microsoft.com/office/officeart/2005/8/layout/hierarchy1"/>
    <dgm:cxn modelId="{F77245DC-7A7C-485C-A5B1-EE280097C7D6}" type="presParOf" srcId="{DF2BDBCF-F4B1-4D0F-9251-78B95E449700}" destId="{1B874EB2-EF1E-45C4-80F4-2E18BE517B5B}" srcOrd="1" destOrd="0" presId="urn:microsoft.com/office/officeart/2005/8/layout/hierarchy1"/>
    <dgm:cxn modelId="{C639B96C-0B35-4F39-8C2A-4ECE7DD8D2E6}" type="presParOf" srcId="{CF48DD97-3DDF-404C-BAEA-44A1A2F0C76C}" destId="{86729BF6-F558-4348-B97C-2EFCB0B68EBF}" srcOrd="1" destOrd="0" presId="urn:microsoft.com/office/officeart/2005/8/layout/hierarchy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2210F61-9896-4095-9A29-1BFE77B6F312}" type="doc">
      <dgm:prSet loTypeId="urn:microsoft.com/office/officeart/2005/8/layout/hierarchy1" loCatId="hierarchy" qsTypeId="urn:microsoft.com/office/officeart/2005/8/quickstyle/simple1" qsCatId="simple" csTypeId="urn:microsoft.com/office/officeart/2005/8/colors/accent1_4" csCatId="accent1" phldr="1"/>
      <dgm:spPr/>
      <dgm:t>
        <a:bodyPr/>
        <a:lstStyle/>
        <a:p>
          <a:endParaRPr lang="pt-BR"/>
        </a:p>
      </dgm:t>
    </dgm:pt>
    <dgm:pt modelId="{E741E5AB-1B8F-41FA-9A96-3F2BD80FBA63}">
      <dgm:prSet phldrT="[Texto]" custT="1"/>
      <dgm:spPr/>
      <dgm:t>
        <a:bodyPr/>
        <a:lstStyle/>
        <a:p>
          <a:r>
            <a:rPr lang="pt-BR" sz="1700" dirty="0" smtClean="0"/>
            <a:t>SECRETÁRIO</a:t>
          </a:r>
        </a:p>
      </dgm:t>
    </dgm:pt>
    <dgm:pt modelId="{B486EE04-AAC5-458B-BCBB-E545F09D7A81}" type="parTrans" cxnId="{AEAFD287-8093-4A90-933E-DD82FF58D6D6}">
      <dgm:prSet/>
      <dgm:spPr/>
      <dgm:t>
        <a:bodyPr/>
        <a:lstStyle/>
        <a:p>
          <a:endParaRPr lang="pt-BR" sz="1700" dirty="0"/>
        </a:p>
      </dgm:t>
    </dgm:pt>
    <dgm:pt modelId="{1A1D7C5A-CA9E-4EE9-818B-FD7395E4ACCD}" type="sibTrans" cxnId="{AEAFD287-8093-4A90-933E-DD82FF58D6D6}">
      <dgm:prSet/>
      <dgm:spPr/>
      <dgm:t>
        <a:bodyPr/>
        <a:lstStyle/>
        <a:p>
          <a:endParaRPr lang="pt-BR" sz="1700" dirty="0"/>
        </a:p>
      </dgm:t>
    </dgm:pt>
    <dgm:pt modelId="{D1BE93D6-56A0-409B-8E83-E5ABEF9C85A7}">
      <dgm:prSet phldrT="[Texto]" custT="1"/>
      <dgm:spPr/>
      <dgm:t>
        <a:bodyPr/>
        <a:lstStyle/>
        <a:p>
          <a:r>
            <a:rPr lang="pt-BR" sz="1700" dirty="0" smtClean="0"/>
            <a:t>DIRETOR</a:t>
          </a:r>
          <a:endParaRPr lang="pt-BR" sz="1700" dirty="0"/>
        </a:p>
      </dgm:t>
    </dgm:pt>
    <dgm:pt modelId="{DBF018F1-943C-4107-8987-FA789F7DFC0B}" type="parTrans" cxnId="{44F1B06E-5CE8-412E-ACFC-FFDCCB112CF7}">
      <dgm:prSet/>
      <dgm:spPr/>
      <dgm:t>
        <a:bodyPr/>
        <a:lstStyle/>
        <a:p>
          <a:endParaRPr lang="pt-BR" sz="1700" dirty="0"/>
        </a:p>
      </dgm:t>
    </dgm:pt>
    <dgm:pt modelId="{DE9F81E2-83EF-444B-9B26-923C67291FB5}" type="sibTrans" cxnId="{44F1B06E-5CE8-412E-ACFC-FFDCCB112CF7}">
      <dgm:prSet/>
      <dgm:spPr/>
      <dgm:t>
        <a:bodyPr/>
        <a:lstStyle/>
        <a:p>
          <a:endParaRPr lang="pt-BR" sz="1700" dirty="0"/>
        </a:p>
      </dgm:t>
    </dgm:pt>
    <dgm:pt modelId="{77A7F6A9-169F-45EF-AE88-52CA4D2601AC}" type="pres">
      <dgm:prSet presAssocID="{62210F61-9896-4095-9A29-1BFE77B6F312}" presName="hierChild1" presStyleCnt="0">
        <dgm:presLayoutVars>
          <dgm:chPref val="1"/>
          <dgm:dir/>
          <dgm:animOne val="branch"/>
          <dgm:animLvl val="lvl"/>
          <dgm:resizeHandles/>
        </dgm:presLayoutVars>
      </dgm:prSet>
      <dgm:spPr/>
      <dgm:t>
        <a:bodyPr/>
        <a:lstStyle/>
        <a:p>
          <a:endParaRPr lang="pt-BR"/>
        </a:p>
      </dgm:t>
    </dgm:pt>
    <dgm:pt modelId="{230506CA-C6D7-4C9F-B43A-376E9B1C0720}" type="pres">
      <dgm:prSet presAssocID="{E741E5AB-1B8F-41FA-9A96-3F2BD80FBA63}" presName="hierRoot1" presStyleCnt="0"/>
      <dgm:spPr/>
      <dgm:t>
        <a:bodyPr/>
        <a:lstStyle/>
        <a:p>
          <a:endParaRPr lang="pt-BR"/>
        </a:p>
      </dgm:t>
    </dgm:pt>
    <dgm:pt modelId="{909B8232-BEFD-46B7-BC83-4DDD9D14E5D1}" type="pres">
      <dgm:prSet presAssocID="{E741E5AB-1B8F-41FA-9A96-3F2BD80FBA63}" presName="composite" presStyleCnt="0"/>
      <dgm:spPr/>
      <dgm:t>
        <a:bodyPr/>
        <a:lstStyle/>
        <a:p>
          <a:endParaRPr lang="pt-BR"/>
        </a:p>
      </dgm:t>
    </dgm:pt>
    <dgm:pt modelId="{32C0EBCA-F471-4C8E-8D4E-721EC5248C19}" type="pres">
      <dgm:prSet presAssocID="{E741E5AB-1B8F-41FA-9A96-3F2BD80FBA63}" presName="background" presStyleLbl="node0" presStyleIdx="0" presStyleCnt="1"/>
      <dgm:spPr/>
      <dgm:t>
        <a:bodyPr/>
        <a:lstStyle/>
        <a:p>
          <a:endParaRPr lang="pt-BR"/>
        </a:p>
      </dgm:t>
    </dgm:pt>
    <dgm:pt modelId="{F1F2E035-9047-4F74-ABF9-A9B837003386}" type="pres">
      <dgm:prSet presAssocID="{E741E5AB-1B8F-41FA-9A96-3F2BD80FBA63}" presName="text" presStyleLbl="fgAcc0" presStyleIdx="0" presStyleCnt="1">
        <dgm:presLayoutVars>
          <dgm:chPref val="3"/>
        </dgm:presLayoutVars>
      </dgm:prSet>
      <dgm:spPr/>
      <dgm:t>
        <a:bodyPr/>
        <a:lstStyle/>
        <a:p>
          <a:endParaRPr lang="pt-BR"/>
        </a:p>
      </dgm:t>
    </dgm:pt>
    <dgm:pt modelId="{60FB3B82-B26C-4D38-9146-C42E55BBB828}" type="pres">
      <dgm:prSet presAssocID="{E741E5AB-1B8F-41FA-9A96-3F2BD80FBA63}" presName="hierChild2" presStyleCnt="0"/>
      <dgm:spPr/>
      <dgm:t>
        <a:bodyPr/>
        <a:lstStyle/>
        <a:p>
          <a:endParaRPr lang="pt-BR"/>
        </a:p>
      </dgm:t>
    </dgm:pt>
    <dgm:pt modelId="{78E40CBB-5CC6-490C-9838-78A632843080}" type="pres">
      <dgm:prSet presAssocID="{DBF018F1-943C-4107-8987-FA789F7DFC0B}" presName="Name10" presStyleLbl="parChTrans1D2" presStyleIdx="0" presStyleCnt="1"/>
      <dgm:spPr/>
      <dgm:t>
        <a:bodyPr/>
        <a:lstStyle/>
        <a:p>
          <a:endParaRPr lang="pt-BR"/>
        </a:p>
      </dgm:t>
    </dgm:pt>
    <dgm:pt modelId="{CF48DD97-3DDF-404C-BAEA-44A1A2F0C76C}" type="pres">
      <dgm:prSet presAssocID="{D1BE93D6-56A0-409B-8E83-E5ABEF9C85A7}" presName="hierRoot2" presStyleCnt="0"/>
      <dgm:spPr/>
      <dgm:t>
        <a:bodyPr/>
        <a:lstStyle/>
        <a:p>
          <a:endParaRPr lang="pt-BR"/>
        </a:p>
      </dgm:t>
    </dgm:pt>
    <dgm:pt modelId="{DF2BDBCF-F4B1-4D0F-9251-78B95E449700}" type="pres">
      <dgm:prSet presAssocID="{D1BE93D6-56A0-409B-8E83-E5ABEF9C85A7}" presName="composite2" presStyleCnt="0"/>
      <dgm:spPr/>
      <dgm:t>
        <a:bodyPr/>
        <a:lstStyle/>
        <a:p>
          <a:endParaRPr lang="pt-BR"/>
        </a:p>
      </dgm:t>
    </dgm:pt>
    <dgm:pt modelId="{BBC3A51A-7B35-42B6-AD45-A3AD38F5BC28}" type="pres">
      <dgm:prSet presAssocID="{D1BE93D6-56A0-409B-8E83-E5ABEF9C85A7}" presName="background2" presStyleLbl="node2" presStyleIdx="0" presStyleCnt="1"/>
      <dgm:spPr/>
      <dgm:t>
        <a:bodyPr/>
        <a:lstStyle/>
        <a:p>
          <a:endParaRPr lang="pt-BR"/>
        </a:p>
      </dgm:t>
    </dgm:pt>
    <dgm:pt modelId="{1B874EB2-EF1E-45C4-80F4-2E18BE517B5B}" type="pres">
      <dgm:prSet presAssocID="{D1BE93D6-56A0-409B-8E83-E5ABEF9C85A7}" presName="text2" presStyleLbl="fgAcc2" presStyleIdx="0" presStyleCnt="1">
        <dgm:presLayoutVars>
          <dgm:chPref val="3"/>
        </dgm:presLayoutVars>
      </dgm:prSet>
      <dgm:spPr/>
      <dgm:t>
        <a:bodyPr/>
        <a:lstStyle/>
        <a:p>
          <a:endParaRPr lang="pt-BR"/>
        </a:p>
      </dgm:t>
    </dgm:pt>
    <dgm:pt modelId="{86729BF6-F558-4348-B97C-2EFCB0B68EBF}" type="pres">
      <dgm:prSet presAssocID="{D1BE93D6-56A0-409B-8E83-E5ABEF9C85A7}" presName="hierChild3" presStyleCnt="0"/>
      <dgm:spPr/>
      <dgm:t>
        <a:bodyPr/>
        <a:lstStyle/>
        <a:p>
          <a:endParaRPr lang="pt-BR"/>
        </a:p>
      </dgm:t>
    </dgm:pt>
  </dgm:ptLst>
  <dgm:cxnLst>
    <dgm:cxn modelId="{AEAFD287-8093-4A90-933E-DD82FF58D6D6}" srcId="{62210F61-9896-4095-9A29-1BFE77B6F312}" destId="{E741E5AB-1B8F-41FA-9A96-3F2BD80FBA63}" srcOrd="0" destOrd="0" parTransId="{B486EE04-AAC5-458B-BCBB-E545F09D7A81}" sibTransId="{1A1D7C5A-CA9E-4EE9-818B-FD7395E4ACCD}"/>
    <dgm:cxn modelId="{103A0306-CD1B-4BC3-81D4-F4A81C7AD1EA}" type="presOf" srcId="{62210F61-9896-4095-9A29-1BFE77B6F312}" destId="{77A7F6A9-169F-45EF-AE88-52CA4D2601AC}" srcOrd="0" destOrd="0" presId="urn:microsoft.com/office/officeart/2005/8/layout/hierarchy1"/>
    <dgm:cxn modelId="{7E8676FA-2993-404D-B094-AFFEE84FBB02}" type="presOf" srcId="{E741E5AB-1B8F-41FA-9A96-3F2BD80FBA63}" destId="{F1F2E035-9047-4F74-ABF9-A9B837003386}" srcOrd="0" destOrd="0" presId="urn:microsoft.com/office/officeart/2005/8/layout/hierarchy1"/>
    <dgm:cxn modelId="{A09391DB-6544-4C04-82D2-1E7F6B517F7E}" type="presOf" srcId="{DBF018F1-943C-4107-8987-FA789F7DFC0B}" destId="{78E40CBB-5CC6-490C-9838-78A632843080}" srcOrd="0" destOrd="0" presId="urn:microsoft.com/office/officeart/2005/8/layout/hierarchy1"/>
    <dgm:cxn modelId="{CBAE5EA4-BBBB-4620-9EA8-6086BA62A035}" type="presOf" srcId="{D1BE93D6-56A0-409B-8E83-E5ABEF9C85A7}" destId="{1B874EB2-EF1E-45C4-80F4-2E18BE517B5B}" srcOrd="0" destOrd="0" presId="urn:microsoft.com/office/officeart/2005/8/layout/hierarchy1"/>
    <dgm:cxn modelId="{44F1B06E-5CE8-412E-ACFC-FFDCCB112CF7}" srcId="{E741E5AB-1B8F-41FA-9A96-3F2BD80FBA63}" destId="{D1BE93D6-56A0-409B-8E83-E5ABEF9C85A7}" srcOrd="0" destOrd="0" parTransId="{DBF018F1-943C-4107-8987-FA789F7DFC0B}" sibTransId="{DE9F81E2-83EF-444B-9B26-923C67291FB5}"/>
    <dgm:cxn modelId="{B9B0849D-0DCF-4DB5-AF61-D6815BD084F2}" type="presParOf" srcId="{77A7F6A9-169F-45EF-AE88-52CA4D2601AC}" destId="{230506CA-C6D7-4C9F-B43A-376E9B1C0720}" srcOrd="0" destOrd="0" presId="urn:microsoft.com/office/officeart/2005/8/layout/hierarchy1"/>
    <dgm:cxn modelId="{4A9F709F-9796-4B52-8B54-44ED99953162}" type="presParOf" srcId="{230506CA-C6D7-4C9F-B43A-376E9B1C0720}" destId="{909B8232-BEFD-46B7-BC83-4DDD9D14E5D1}" srcOrd="0" destOrd="0" presId="urn:microsoft.com/office/officeart/2005/8/layout/hierarchy1"/>
    <dgm:cxn modelId="{B91F5DF8-2858-40EF-9275-B575E186AED4}" type="presParOf" srcId="{909B8232-BEFD-46B7-BC83-4DDD9D14E5D1}" destId="{32C0EBCA-F471-4C8E-8D4E-721EC5248C19}" srcOrd="0" destOrd="0" presId="urn:microsoft.com/office/officeart/2005/8/layout/hierarchy1"/>
    <dgm:cxn modelId="{DFAEB321-B861-4087-B151-3C07A4ADCBDC}" type="presParOf" srcId="{909B8232-BEFD-46B7-BC83-4DDD9D14E5D1}" destId="{F1F2E035-9047-4F74-ABF9-A9B837003386}" srcOrd="1" destOrd="0" presId="urn:microsoft.com/office/officeart/2005/8/layout/hierarchy1"/>
    <dgm:cxn modelId="{38FE877E-7E68-43FE-AB18-FD9A49989058}" type="presParOf" srcId="{230506CA-C6D7-4C9F-B43A-376E9B1C0720}" destId="{60FB3B82-B26C-4D38-9146-C42E55BBB828}" srcOrd="1" destOrd="0" presId="urn:microsoft.com/office/officeart/2005/8/layout/hierarchy1"/>
    <dgm:cxn modelId="{3A009D2F-26DF-47C1-B825-8E1E8BB66AFB}" type="presParOf" srcId="{60FB3B82-B26C-4D38-9146-C42E55BBB828}" destId="{78E40CBB-5CC6-490C-9838-78A632843080}" srcOrd="0" destOrd="0" presId="urn:microsoft.com/office/officeart/2005/8/layout/hierarchy1"/>
    <dgm:cxn modelId="{43405F86-B5BB-46A4-B86D-A5CA5C353C6A}" type="presParOf" srcId="{60FB3B82-B26C-4D38-9146-C42E55BBB828}" destId="{CF48DD97-3DDF-404C-BAEA-44A1A2F0C76C}" srcOrd="1" destOrd="0" presId="urn:microsoft.com/office/officeart/2005/8/layout/hierarchy1"/>
    <dgm:cxn modelId="{24FEA153-80CF-4311-AF2C-C14B86DAF3C9}" type="presParOf" srcId="{CF48DD97-3DDF-404C-BAEA-44A1A2F0C76C}" destId="{DF2BDBCF-F4B1-4D0F-9251-78B95E449700}" srcOrd="0" destOrd="0" presId="urn:microsoft.com/office/officeart/2005/8/layout/hierarchy1"/>
    <dgm:cxn modelId="{49394E78-782C-4168-AFC4-5F8011AB142D}" type="presParOf" srcId="{DF2BDBCF-F4B1-4D0F-9251-78B95E449700}" destId="{BBC3A51A-7B35-42B6-AD45-A3AD38F5BC28}" srcOrd="0" destOrd="0" presId="urn:microsoft.com/office/officeart/2005/8/layout/hierarchy1"/>
    <dgm:cxn modelId="{F16FFE08-2337-42DA-B9F8-CDC4E21ED52A}" type="presParOf" srcId="{DF2BDBCF-F4B1-4D0F-9251-78B95E449700}" destId="{1B874EB2-EF1E-45C4-80F4-2E18BE517B5B}" srcOrd="1" destOrd="0" presId="urn:microsoft.com/office/officeart/2005/8/layout/hierarchy1"/>
    <dgm:cxn modelId="{CFE56091-7C1C-45FC-A962-7A77049A9C98}" type="presParOf" srcId="{CF48DD97-3DDF-404C-BAEA-44A1A2F0C76C}" destId="{86729BF6-F558-4348-B97C-2EFCB0B68EBF}" srcOrd="1" destOrd="0" presId="urn:microsoft.com/office/officeart/2005/8/layout/hierarchy1"/>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FA15B8-755E-4B8D-BBC7-CE0B10A0A883}">
      <dsp:nvSpPr>
        <dsp:cNvPr id="0" name=""/>
        <dsp:cNvSpPr/>
      </dsp:nvSpPr>
      <dsp:spPr>
        <a:xfrm>
          <a:off x="4440" y="818706"/>
          <a:ext cx="2091822" cy="2091822"/>
        </a:xfrm>
        <a:prstGeom prst="roundRect">
          <a:avLst>
            <a:gd name="adj" fmla="val 10000"/>
          </a:avLst>
        </a:prstGeom>
        <a:blipFill rotWithShape="1">
          <a:blip xmlns:r="http://schemas.openxmlformats.org/officeDocument/2006/relationships" r:embed="rId1"/>
          <a:stretch>
            <a:fillRect/>
          </a:stretch>
        </a:blip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DB613AE-FEF4-45CE-9407-99693F5F174E}">
      <dsp:nvSpPr>
        <dsp:cNvPr id="0" name=""/>
        <dsp:cNvSpPr/>
      </dsp:nvSpPr>
      <dsp:spPr>
        <a:xfrm>
          <a:off x="344969" y="2073799"/>
          <a:ext cx="2091822" cy="2091822"/>
        </a:xfrm>
        <a:prstGeom prst="roundRect">
          <a:avLst>
            <a:gd name="adj" fmla="val 10000"/>
          </a:avLst>
        </a:prstGeom>
        <a:solidFill>
          <a:schemeClr val="accent3">
            <a:shade val="50000"/>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kern="1200" dirty="0" smtClean="0"/>
            <a:t>-OS</a:t>
          </a:r>
        </a:p>
        <a:p>
          <a:pPr lvl="0" algn="l" defTabSz="1022350">
            <a:lnSpc>
              <a:spcPct val="90000"/>
            </a:lnSpc>
            <a:spcBef>
              <a:spcPct val="0"/>
            </a:spcBef>
            <a:spcAft>
              <a:spcPct val="35000"/>
            </a:spcAft>
          </a:pPr>
          <a:r>
            <a:rPr lang="pt-BR" sz="2300" kern="1200" dirty="0" smtClean="0"/>
            <a:t>-Movimentos sociais</a:t>
          </a:r>
        </a:p>
        <a:p>
          <a:pPr lvl="0" algn="l" defTabSz="1022350">
            <a:lnSpc>
              <a:spcPct val="90000"/>
            </a:lnSpc>
            <a:spcBef>
              <a:spcPct val="0"/>
            </a:spcBef>
            <a:spcAft>
              <a:spcPct val="35000"/>
            </a:spcAft>
          </a:pPr>
          <a:r>
            <a:rPr lang="pt-BR" sz="2300" kern="1200" dirty="0" smtClean="0"/>
            <a:t>-Cidadãos</a:t>
          </a:r>
          <a:endParaRPr lang="pt-BR" sz="2300" kern="1200" dirty="0"/>
        </a:p>
      </dsp:txBody>
      <dsp:txXfrm>
        <a:off x="406236" y="2135066"/>
        <a:ext cx="1969288" cy="1969288"/>
      </dsp:txXfrm>
    </dsp:sp>
    <dsp:sp modelId="{CBAA2F55-EFD4-44A4-BEF1-1BAB6BFB84D5}">
      <dsp:nvSpPr>
        <dsp:cNvPr id="0" name=""/>
        <dsp:cNvSpPr/>
      </dsp:nvSpPr>
      <dsp:spPr>
        <a:xfrm>
          <a:off x="2499193" y="1613299"/>
          <a:ext cx="402931" cy="502635"/>
        </a:xfrm>
        <a:prstGeom prst="rightArrow">
          <a:avLst>
            <a:gd name="adj1" fmla="val 60000"/>
            <a:gd name="adj2" fmla="val 50000"/>
          </a:avLst>
        </a:prstGeom>
        <a:solidFill>
          <a:schemeClr val="accent3">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pt-BR" sz="1900" kern="1200"/>
        </a:p>
      </dsp:txBody>
      <dsp:txXfrm>
        <a:off x="2499193" y="1713826"/>
        <a:ext cx="282052" cy="301581"/>
      </dsp:txXfrm>
    </dsp:sp>
    <dsp:sp modelId="{9C295AF2-0A8D-463E-9E9E-088443174A10}">
      <dsp:nvSpPr>
        <dsp:cNvPr id="0" name=""/>
        <dsp:cNvSpPr/>
      </dsp:nvSpPr>
      <dsp:spPr>
        <a:xfrm>
          <a:off x="3247494" y="818706"/>
          <a:ext cx="2091822" cy="2091822"/>
        </a:xfrm>
        <a:prstGeom prst="roundRect">
          <a:avLst>
            <a:gd name="adj" fmla="val 10000"/>
          </a:avLst>
        </a:prstGeom>
        <a:blipFill rotWithShape="1">
          <a:blip xmlns:r="http://schemas.openxmlformats.org/officeDocument/2006/relationships" r:embed="rId2"/>
          <a:stretch>
            <a:fillRect/>
          </a:stretch>
        </a:blip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5F2091B-74DF-4E8A-B2DC-3420B4016F1B}">
      <dsp:nvSpPr>
        <dsp:cNvPr id="0" name=""/>
        <dsp:cNvSpPr/>
      </dsp:nvSpPr>
      <dsp:spPr>
        <a:xfrm>
          <a:off x="3588023" y="2073799"/>
          <a:ext cx="2091822" cy="2091822"/>
        </a:xfrm>
        <a:prstGeom prst="roundRect">
          <a:avLst>
            <a:gd name="adj" fmla="val 10000"/>
          </a:avLst>
        </a:prstGeom>
        <a:solidFill>
          <a:schemeClr val="accent3">
            <a:shade val="50000"/>
            <a:hueOff val="38304"/>
            <a:satOff val="12195"/>
            <a:lumOff val="2186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dirty="0" smtClean="0"/>
            <a:t>-</a:t>
          </a:r>
          <a:r>
            <a:rPr lang="en-US" sz="1900" kern="1200" dirty="0" err="1" smtClean="0"/>
            <a:t>Proponente</a:t>
          </a:r>
          <a:endParaRPr lang="en-US" sz="1900" kern="1200" dirty="0" smtClean="0"/>
        </a:p>
        <a:p>
          <a:pPr lvl="0" algn="l" defTabSz="844550">
            <a:lnSpc>
              <a:spcPct val="90000"/>
            </a:lnSpc>
            <a:spcBef>
              <a:spcPct val="0"/>
            </a:spcBef>
            <a:spcAft>
              <a:spcPct val="35000"/>
            </a:spcAft>
          </a:pPr>
          <a:r>
            <a:rPr lang="en-US" sz="1900" kern="1200" dirty="0" smtClean="0"/>
            <a:t>-</a:t>
          </a:r>
          <a:r>
            <a:rPr lang="en-US" sz="1900" kern="1200" dirty="0" err="1" smtClean="0"/>
            <a:t>Interesse</a:t>
          </a:r>
          <a:r>
            <a:rPr lang="en-US" sz="1900" kern="1200" dirty="0" smtClean="0"/>
            <a:t> </a:t>
          </a:r>
          <a:r>
            <a:rPr lang="en-US" sz="1900" kern="1200" dirty="0" err="1" smtClean="0"/>
            <a:t>Público</a:t>
          </a:r>
          <a:endParaRPr lang="en-US" sz="1900" kern="1200" dirty="0" smtClean="0"/>
        </a:p>
        <a:p>
          <a:pPr lvl="0" algn="l" defTabSz="844550">
            <a:lnSpc>
              <a:spcPct val="90000"/>
            </a:lnSpc>
            <a:spcBef>
              <a:spcPct val="0"/>
            </a:spcBef>
            <a:spcAft>
              <a:spcPct val="35000"/>
            </a:spcAft>
          </a:pPr>
          <a:r>
            <a:rPr lang="en-US" sz="1900" kern="1200" dirty="0" smtClean="0"/>
            <a:t>-</a:t>
          </a:r>
          <a:r>
            <a:rPr lang="en-US" sz="1900" kern="1200" dirty="0" err="1" smtClean="0"/>
            <a:t>Diagnóstico</a:t>
          </a:r>
          <a:r>
            <a:rPr lang="en-US" sz="1900" kern="1200" dirty="0" smtClean="0"/>
            <a:t> (</a:t>
          </a:r>
          <a:r>
            <a:rPr lang="en-US" sz="1200" kern="1200" dirty="0" err="1" smtClean="0"/>
            <a:t>viabilidade</a:t>
          </a:r>
          <a:r>
            <a:rPr lang="en-US" sz="1200" kern="1200" dirty="0" smtClean="0"/>
            <a:t>, </a:t>
          </a:r>
          <a:r>
            <a:rPr lang="en-US" sz="1200" kern="1200" dirty="0" err="1" smtClean="0"/>
            <a:t>custos</a:t>
          </a:r>
          <a:r>
            <a:rPr lang="en-US" sz="1200" kern="1200" dirty="0" smtClean="0"/>
            <a:t>, </a:t>
          </a:r>
          <a:r>
            <a:rPr lang="en-US" sz="1200" kern="1200" dirty="0" err="1" smtClean="0"/>
            <a:t>benefícios</a:t>
          </a:r>
          <a:r>
            <a:rPr lang="en-US" sz="1200" kern="1200" dirty="0" smtClean="0"/>
            <a:t> e </a:t>
          </a:r>
          <a:r>
            <a:rPr lang="en-US" sz="1200" kern="1200" dirty="0" err="1" smtClean="0"/>
            <a:t>prazo</a:t>
          </a:r>
          <a:r>
            <a:rPr lang="en-US" sz="1200" kern="1200" dirty="0" smtClean="0"/>
            <a:t>)</a:t>
          </a:r>
          <a:endParaRPr lang="pt-BR" sz="1200" kern="1200" dirty="0"/>
        </a:p>
      </dsp:txBody>
      <dsp:txXfrm>
        <a:off x="3649290" y="2135066"/>
        <a:ext cx="1969288" cy="1969288"/>
      </dsp:txXfrm>
    </dsp:sp>
    <dsp:sp modelId="{E659098E-9B41-4282-A712-DBC06B12429B}">
      <dsp:nvSpPr>
        <dsp:cNvPr id="0" name=""/>
        <dsp:cNvSpPr/>
      </dsp:nvSpPr>
      <dsp:spPr>
        <a:xfrm>
          <a:off x="5742247" y="1613299"/>
          <a:ext cx="402931" cy="502635"/>
        </a:xfrm>
        <a:prstGeom prst="rightArrow">
          <a:avLst>
            <a:gd name="adj1" fmla="val 60000"/>
            <a:gd name="adj2" fmla="val 50000"/>
          </a:avLst>
        </a:prstGeom>
        <a:solidFill>
          <a:schemeClr val="accent3">
            <a:shade val="90000"/>
            <a:hueOff val="62103"/>
            <a:satOff val="2210"/>
            <a:lumOff val="1726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pt-BR" sz="1900" kern="1200"/>
        </a:p>
      </dsp:txBody>
      <dsp:txXfrm>
        <a:off x="5742247" y="1713826"/>
        <a:ext cx="282052" cy="301581"/>
      </dsp:txXfrm>
    </dsp:sp>
    <dsp:sp modelId="{41F58DFC-419E-4FC4-B041-DB3CA2FC92FA}">
      <dsp:nvSpPr>
        <dsp:cNvPr id="0" name=""/>
        <dsp:cNvSpPr/>
      </dsp:nvSpPr>
      <dsp:spPr>
        <a:xfrm>
          <a:off x="6490548" y="818706"/>
          <a:ext cx="2091822" cy="2091822"/>
        </a:xfrm>
        <a:prstGeom prst="roundRect">
          <a:avLst>
            <a:gd name="adj" fmla="val 10000"/>
          </a:avLst>
        </a:prstGeom>
        <a:blipFill rotWithShape="1">
          <a:blip xmlns:r="http://schemas.openxmlformats.org/officeDocument/2006/relationships" r:embed="rId3"/>
          <a:stretch>
            <a:fillRect/>
          </a:stretch>
        </a:blip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98DE6-8AD6-46DF-9B33-FFA7E48F4D10}">
      <dsp:nvSpPr>
        <dsp:cNvPr id="0" name=""/>
        <dsp:cNvSpPr/>
      </dsp:nvSpPr>
      <dsp:spPr>
        <a:xfrm>
          <a:off x="6831077" y="2073799"/>
          <a:ext cx="2091822" cy="2091822"/>
        </a:xfrm>
        <a:prstGeom prst="roundRect">
          <a:avLst>
            <a:gd name="adj" fmla="val 10000"/>
          </a:avLst>
        </a:prstGeom>
        <a:solidFill>
          <a:schemeClr val="accent3">
            <a:shade val="50000"/>
            <a:hueOff val="38304"/>
            <a:satOff val="12195"/>
            <a:lumOff val="2186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kern="1200" dirty="0" smtClean="0"/>
            <a:t>-</a:t>
          </a:r>
          <a:r>
            <a:rPr lang="en-US" sz="2300" kern="1200" dirty="0" err="1" smtClean="0"/>
            <a:t>Decisão</a:t>
          </a:r>
          <a:endParaRPr lang="en-US" sz="2300" kern="1200" dirty="0" smtClean="0"/>
        </a:p>
        <a:p>
          <a:pPr lvl="0" algn="l" defTabSz="1022350">
            <a:lnSpc>
              <a:spcPct val="90000"/>
            </a:lnSpc>
            <a:spcBef>
              <a:spcPct val="0"/>
            </a:spcBef>
            <a:spcAft>
              <a:spcPct val="35000"/>
            </a:spcAft>
          </a:pPr>
          <a:r>
            <a:rPr lang="en-US" sz="2300" kern="1200" dirty="0" smtClean="0"/>
            <a:t>-</a:t>
          </a:r>
          <a:r>
            <a:rPr lang="en-US" sz="2300" kern="1200" dirty="0" err="1" smtClean="0"/>
            <a:t>Publicidade</a:t>
          </a:r>
          <a:r>
            <a:rPr lang="en-US" sz="2300" kern="1200" dirty="0" smtClean="0"/>
            <a:t> Internet</a:t>
          </a:r>
        </a:p>
        <a:p>
          <a:pPr lvl="0" algn="l" defTabSz="1022350">
            <a:lnSpc>
              <a:spcPct val="90000"/>
            </a:lnSpc>
            <a:spcBef>
              <a:spcPct val="0"/>
            </a:spcBef>
            <a:spcAft>
              <a:spcPct val="35000"/>
            </a:spcAft>
          </a:pPr>
          <a:r>
            <a:rPr lang="en-US" sz="2300" kern="1200" dirty="0" smtClean="0"/>
            <a:t>-</a:t>
          </a:r>
          <a:r>
            <a:rPr lang="en-US" sz="2300" kern="1200" dirty="0" err="1" smtClean="0"/>
            <a:t>Ouvir</a:t>
          </a:r>
          <a:r>
            <a:rPr lang="en-US" sz="2300" kern="1200" dirty="0" smtClean="0"/>
            <a:t> </a:t>
          </a:r>
          <a:r>
            <a:rPr lang="en-US" sz="2300" kern="1200" dirty="0" err="1" smtClean="0"/>
            <a:t>Sociedade</a:t>
          </a:r>
          <a:endParaRPr lang="pt-BR" sz="2300" kern="1200" dirty="0"/>
        </a:p>
      </dsp:txBody>
      <dsp:txXfrm>
        <a:off x="6892344" y="2135066"/>
        <a:ext cx="1969288" cy="19692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7DB781-4131-474E-B2DE-6CA08A1D18D0}">
      <dsp:nvSpPr>
        <dsp:cNvPr id="0" name=""/>
        <dsp:cNvSpPr/>
      </dsp:nvSpPr>
      <dsp:spPr>
        <a:xfrm>
          <a:off x="263" y="183957"/>
          <a:ext cx="960373" cy="480186"/>
        </a:xfrm>
        <a:prstGeom prst="roundRect">
          <a:avLst>
            <a:gd name="adj" fmla="val 10000"/>
          </a:avLst>
        </a:prstGeom>
        <a:solidFill>
          <a:schemeClr val="lt1">
            <a:hueOff val="0"/>
            <a:satOff val="0"/>
            <a:lumOff val="0"/>
            <a:alphaOff val="0"/>
          </a:schemeClr>
        </a:solidFill>
        <a:ln w="285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t>13019</a:t>
          </a:r>
          <a:endParaRPr lang="pt-BR" sz="1500" kern="1200" dirty="0"/>
        </a:p>
      </dsp:txBody>
      <dsp:txXfrm>
        <a:off x="14327" y="198021"/>
        <a:ext cx="932245" cy="452058"/>
      </dsp:txXfrm>
    </dsp:sp>
    <dsp:sp modelId="{AB328D33-410C-4CAA-ABBC-8D32D76082CA}">
      <dsp:nvSpPr>
        <dsp:cNvPr id="0" name=""/>
        <dsp:cNvSpPr/>
      </dsp:nvSpPr>
      <dsp:spPr>
        <a:xfrm>
          <a:off x="96301" y="664144"/>
          <a:ext cx="96037" cy="360140"/>
        </a:xfrm>
        <a:custGeom>
          <a:avLst/>
          <a:gdLst/>
          <a:ahLst/>
          <a:cxnLst/>
          <a:rect l="0" t="0" r="0" b="0"/>
          <a:pathLst>
            <a:path>
              <a:moveTo>
                <a:pt x="0" y="0"/>
              </a:moveTo>
              <a:lnTo>
                <a:pt x="0" y="360140"/>
              </a:lnTo>
              <a:lnTo>
                <a:pt x="96037" y="360140"/>
              </a:lnTo>
            </a:path>
          </a:pathLst>
        </a:custGeom>
        <a:noFill/>
        <a:ln w="2857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7A23BA0-4BFF-457A-AFAF-E8FD90779C20}">
      <dsp:nvSpPr>
        <dsp:cNvPr id="0" name=""/>
        <dsp:cNvSpPr/>
      </dsp:nvSpPr>
      <dsp:spPr>
        <a:xfrm>
          <a:off x="192338" y="784191"/>
          <a:ext cx="768299" cy="480186"/>
        </a:xfrm>
        <a:prstGeom prst="roundRect">
          <a:avLst>
            <a:gd name="adj" fmla="val 10000"/>
          </a:avLst>
        </a:prstGeom>
        <a:solidFill>
          <a:schemeClr val="dk2">
            <a:alpha val="90000"/>
            <a:tint val="40000"/>
            <a:hueOff val="0"/>
            <a:satOff val="0"/>
            <a:lumOff val="0"/>
            <a:alphaOff val="0"/>
          </a:schemeClr>
        </a:solidFill>
        <a:ln w="285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t>335043</a:t>
          </a:r>
          <a:endParaRPr lang="pt-BR" sz="1500" kern="1200" dirty="0"/>
        </a:p>
      </dsp:txBody>
      <dsp:txXfrm>
        <a:off x="206402" y="798255"/>
        <a:ext cx="740171" cy="452058"/>
      </dsp:txXfrm>
    </dsp:sp>
    <dsp:sp modelId="{8345DE54-9460-421E-A6FB-809A8007995B}">
      <dsp:nvSpPr>
        <dsp:cNvPr id="0" name=""/>
        <dsp:cNvSpPr/>
      </dsp:nvSpPr>
      <dsp:spPr>
        <a:xfrm>
          <a:off x="96301" y="664144"/>
          <a:ext cx="96037" cy="960373"/>
        </a:xfrm>
        <a:custGeom>
          <a:avLst/>
          <a:gdLst/>
          <a:ahLst/>
          <a:cxnLst/>
          <a:rect l="0" t="0" r="0" b="0"/>
          <a:pathLst>
            <a:path>
              <a:moveTo>
                <a:pt x="0" y="0"/>
              </a:moveTo>
              <a:lnTo>
                <a:pt x="0" y="960373"/>
              </a:lnTo>
              <a:lnTo>
                <a:pt x="96037" y="960373"/>
              </a:lnTo>
            </a:path>
          </a:pathLst>
        </a:custGeom>
        <a:noFill/>
        <a:ln w="2857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F14DE91-E12E-4747-9907-0599F09BD06D}">
      <dsp:nvSpPr>
        <dsp:cNvPr id="0" name=""/>
        <dsp:cNvSpPr/>
      </dsp:nvSpPr>
      <dsp:spPr>
        <a:xfrm>
          <a:off x="192338" y="1384425"/>
          <a:ext cx="768299" cy="480186"/>
        </a:xfrm>
        <a:prstGeom prst="roundRect">
          <a:avLst>
            <a:gd name="adj" fmla="val 10000"/>
          </a:avLst>
        </a:prstGeom>
        <a:solidFill>
          <a:schemeClr val="dk2">
            <a:alpha val="90000"/>
            <a:tint val="40000"/>
            <a:hueOff val="0"/>
            <a:satOff val="0"/>
            <a:lumOff val="0"/>
            <a:alphaOff val="0"/>
          </a:schemeClr>
        </a:solidFill>
        <a:ln w="285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t>335039</a:t>
          </a:r>
          <a:endParaRPr lang="pt-BR" sz="1500" kern="1200" dirty="0"/>
        </a:p>
      </dsp:txBody>
      <dsp:txXfrm>
        <a:off x="206402" y="1398489"/>
        <a:ext cx="740171" cy="452058"/>
      </dsp:txXfrm>
    </dsp:sp>
    <dsp:sp modelId="{18534690-AE97-4647-9E48-C530E24EAB7C}">
      <dsp:nvSpPr>
        <dsp:cNvPr id="0" name=""/>
        <dsp:cNvSpPr/>
      </dsp:nvSpPr>
      <dsp:spPr>
        <a:xfrm>
          <a:off x="1200731" y="183957"/>
          <a:ext cx="960373" cy="480186"/>
        </a:xfrm>
        <a:prstGeom prst="roundRect">
          <a:avLst>
            <a:gd name="adj" fmla="val 10000"/>
          </a:avLst>
        </a:prstGeom>
        <a:solidFill>
          <a:schemeClr val="lt1">
            <a:hueOff val="0"/>
            <a:satOff val="0"/>
            <a:lumOff val="0"/>
            <a:alphaOff val="0"/>
          </a:schemeClr>
        </a:solidFill>
        <a:ln w="285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t>Art. 26 LRF</a:t>
          </a:r>
          <a:endParaRPr lang="pt-BR" sz="1500" kern="1200" dirty="0"/>
        </a:p>
      </dsp:txBody>
      <dsp:txXfrm>
        <a:off x="1214795" y="198021"/>
        <a:ext cx="932245" cy="452058"/>
      </dsp:txXfrm>
    </dsp:sp>
    <dsp:sp modelId="{914C48F6-BB10-48E4-870A-5E127F3578F3}">
      <dsp:nvSpPr>
        <dsp:cNvPr id="0" name=""/>
        <dsp:cNvSpPr/>
      </dsp:nvSpPr>
      <dsp:spPr>
        <a:xfrm>
          <a:off x="1296768" y="664144"/>
          <a:ext cx="96037" cy="360140"/>
        </a:xfrm>
        <a:custGeom>
          <a:avLst/>
          <a:gdLst/>
          <a:ahLst/>
          <a:cxnLst/>
          <a:rect l="0" t="0" r="0" b="0"/>
          <a:pathLst>
            <a:path>
              <a:moveTo>
                <a:pt x="0" y="0"/>
              </a:moveTo>
              <a:lnTo>
                <a:pt x="0" y="360140"/>
              </a:lnTo>
              <a:lnTo>
                <a:pt x="96037" y="360140"/>
              </a:lnTo>
            </a:path>
          </a:pathLst>
        </a:custGeom>
        <a:noFill/>
        <a:ln w="2857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386A137-FFFF-4857-A748-2EAFA3BDCCCC}">
      <dsp:nvSpPr>
        <dsp:cNvPr id="0" name=""/>
        <dsp:cNvSpPr/>
      </dsp:nvSpPr>
      <dsp:spPr>
        <a:xfrm>
          <a:off x="1392806" y="784191"/>
          <a:ext cx="768299" cy="480186"/>
        </a:xfrm>
        <a:prstGeom prst="roundRect">
          <a:avLst>
            <a:gd name="adj" fmla="val 10000"/>
          </a:avLst>
        </a:prstGeom>
        <a:solidFill>
          <a:schemeClr val="dk2">
            <a:alpha val="90000"/>
            <a:tint val="40000"/>
            <a:hueOff val="0"/>
            <a:satOff val="0"/>
            <a:lumOff val="0"/>
            <a:alphaOff val="0"/>
          </a:schemeClr>
        </a:solidFill>
        <a:ln w="285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t>33XX41</a:t>
          </a:r>
          <a:endParaRPr lang="pt-BR" sz="1500" kern="1200" dirty="0"/>
        </a:p>
      </dsp:txBody>
      <dsp:txXfrm>
        <a:off x="1406870" y="798255"/>
        <a:ext cx="740171" cy="452058"/>
      </dsp:txXfrm>
    </dsp:sp>
    <dsp:sp modelId="{FE3502A5-B164-4ED6-85CD-006D001B7122}">
      <dsp:nvSpPr>
        <dsp:cNvPr id="0" name=""/>
        <dsp:cNvSpPr/>
      </dsp:nvSpPr>
      <dsp:spPr>
        <a:xfrm>
          <a:off x="1296768" y="664144"/>
          <a:ext cx="96037" cy="960373"/>
        </a:xfrm>
        <a:custGeom>
          <a:avLst/>
          <a:gdLst/>
          <a:ahLst/>
          <a:cxnLst/>
          <a:rect l="0" t="0" r="0" b="0"/>
          <a:pathLst>
            <a:path>
              <a:moveTo>
                <a:pt x="0" y="0"/>
              </a:moveTo>
              <a:lnTo>
                <a:pt x="0" y="960373"/>
              </a:lnTo>
              <a:lnTo>
                <a:pt x="96037" y="960373"/>
              </a:lnTo>
            </a:path>
          </a:pathLst>
        </a:custGeom>
        <a:noFill/>
        <a:ln w="2857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FB64F31-F859-4C32-8CD2-8D4AB9E0D0B4}">
      <dsp:nvSpPr>
        <dsp:cNvPr id="0" name=""/>
        <dsp:cNvSpPr/>
      </dsp:nvSpPr>
      <dsp:spPr>
        <a:xfrm>
          <a:off x="1392806" y="1384425"/>
          <a:ext cx="768299" cy="480186"/>
        </a:xfrm>
        <a:prstGeom prst="roundRect">
          <a:avLst>
            <a:gd name="adj" fmla="val 10000"/>
          </a:avLst>
        </a:prstGeom>
        <a:solidFill>
          <a:schemeClr val="dk2">
            <a:alpha val="90000"/>
            <a:tint val="40000"/>
            <a:hueOff val="0"/>
            <a:satOff val="0"/>
            <a:lumOff val="0"/>
            <a:alphaOff val="0"/>
          </a:schemeClr>
        </a:solidFill>
        <a:ln w="285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t>44XX42</a:t>
          </a:r>
          <a:endParaRPr lang="pt-BR" sz="1500" kern="1200" dirty="0"/>
        </a:p>
      </dsp:txBody>
      <dsp:txXfrm>
        <a:off x="1406870" y="1398489"/>
        <a:ext cx="740171" cy="45205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5EE66B-B845-4D1C-8F79-2207617D4B63}">
      <dsp:nvSpPr>
        <dsp:cNvPr id="0" name=""/>
        <dsp:cNvSpPr/>
      </dsp:nvSpPr>
      <dsp:spPr>
        <a:xfrm>
          <a:off x="97210" y="0"/>
          <a:ext cx="4464496" cy="4464496"/>
        </a:xfrm>
        <a:prstGeom prst="triangle">
          <a:avLst/>
        </a:prstGeom>
        <a:solidFill>
          <a:schemeClr val="tx2">
            <a:lumMod val="40000"/>
            <a:lumOff val="6000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D7094D-A384-41E5-A137-A99D06CF48AB}">
      <dsp:nvSpPr>
        <dsp:cNvPr id="0" name=""/>
        <dsp:cNvSpPr/>
      </dsp:nvSpPr>
      <dsp:spPr>
        <a:xfrm>
          <a:off x="2396580" y="448847"/>
          <a:ext cx="2901922" cy="1056829"/>
        </a:xfrm>
        <a:prstGeom prst="roundRect">
          <a:avLst/>
        </a:prstGeom>
        <a:solidFill>
          <a:srgbClr val="00B050">
            <a:alpha val="90000"/>
          </a:srgbClr>
        </a:solidFill>
        <a:ln w="285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pt-BR" sz="1500" b="0" kern="1200" smtClean="0">
              <a:effectLst>
                <a:outerShdw blurRad="38100" dist="38100" dir="2700000" algn="tl">
                  <a:srgbClr val="000000">
                    <a:alpha val="43137"/>
                  </a:srgbClr>
                </a:outerShdw>
              </a:effectLst>
            </a:rPr>
            <a:t>Advertência</a:t>
          </a:r>
          <a:endParaRPr lang="pt-BR" sz="1500" b="0" kern="1200">
            <a:effectLst>
              <a:outerShdw blurRad="38100" dist="38100" dir="2700000" algn="tl">
                <a:srgbClr val="000000">
                  <a:alpha val="43137"/>
                </a:srgbClr>
              </a:outerShdw>
            </a:effectLst>
          </a:endParaRPr>
        </a:p>
      </dsp:txBody>
      <dsp:txXfrm>
        <a:off x="2448170" y="500437"/>
        <a:ext cx="2798742" cy="953649"/>
      </dsp:txXfrm>
    </dsp:sp>
    <dsp:sp modelId="{0969F7D3-F33B-4C25-8E50-69F51EC85DF2}">
      <dsp:nvSpPr>
        <dsp:cNvPr id="0" name=""/>
        <dsp:cNvSpPr/>
      </dsp:nvSpPr>
      <dsp:spPr>
        <a:xfrm>
          <a:off x="2329458" y="1637781"/>
          <a:ext cx="2901922" cy="1056829"/>
        </a:xfrm>
        <a:prstGeom prst="roundRect">
          <a:avLst/>
        </a:prstGeom>
        <a:solidFill>
          <a:srgbClr val="FFFF00">
            <a:alpha val="90000"/>
          </a:srgbClr>
        </a:solidFill>
        <a:ln w="28575" cap="flat" cmpd="sng" algn="ctr">
          <a:solidFill>
            <a:schemeClr val="accent1">
              <a:shade val="80000"/>
              <a:hueOff val="-19933"/>
              <a:satOff val="-485"/>
              <a:lumOff val="1174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pt-BR" sz="1500" b="0" kern="1200" smtClean="0">
              <a:effectLst>
                <a:outerShdw blurRad="38100" dist="38100" dir="2700000" algn="tl">
                  <a:srgbClr val="000000">
                    <a:alpha val="43137"/>
                  </a:srgbClr>
                </a:outerShdw>
              </a:effectLst>
            </a:rPr>
            <a:t>Suspensão de 2 anos para chamaneto público e celebrar Termos na  esfera de governo sancionadora</a:t>
          </a:r>
          <a:endParaRPr lang="pt-BR" sz="1500" b="0" kern="1200">
            <a:effectLst>
              <a:outerShdw blurRad="38100" dist="38100" dir="2700000" algn="tl">
                <a:srgbClr val="000000">
                  <a:alpha val="43137"/>
                </a:srgbClr>
              </a:outerShdw>
            </a:effectLst>
          </a:endParaRPr>
        </a:p>
      </dsp:txBody>
      <dsp:txXfrm>
        <a:off x="2381048" y="1689371"/>
        <a:ext cx="2798742" cy="953649"/>
      </dsp:txXfrm>
    </dsp:sp>
    <dsp:sp modelId="{A93F88A3-23F7-414A-B9B9-BBF4D8E077C9}">
      <dsp:nvSpPr>
        <dsp:cNvPr id="0" name=""/>
        <dsp:cNvSpPr/>
      </dsp:nvSpPr>
      <dsp:spPr>
        <a:xfrm>
          <a:off x="2329458" y="2826714"/>
          <a:ext cx="2901922" cy="1056829"/>
        </a:xfrm>
        <a:prstGeom prst="roundRect">
          <a:avLst/>
        </a:prstGeom>
        <a:solidFill>
          <a:srgbClr val="FF2F2F">
            <a:alpha val="89804"/>
          </a:srgbClr>
        </a:solidFill>
        <a:ln w="28575" cap="flat" cmpd="sng" algn="ctr">
          <a:solidFill>
            <a:schemeClr val="accent1">
              <a:shade val="80000"/>
              <a:hueOff val="-39867"/>
              <a:satOff val="-970"/>
              <a:lumOff val="2348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pt-BR" sz="1500" b="0" kern="1200" smtClean="0">
              <a:effectLst>
                <a:outerShdw blurRad="38100" dist="38100" dir="2700000" algn="tl">
                  <a:srgbClr val="000000">
                    <a:alpha val="43137"/>
                  </a:srgbClr>
                </a:outerShdw>
              </a:effectLst>
            </a:rPr>
            <a:t>Inidoneidade – todas as esferas de governo</a:t>
          </a:r>
          <a:endParaRPr lang="pt-BR" sz="1500" b="0" kern="1200">
            <a:effectLst>
              <a:outerShdw blurRad="38100" dist="38100" dir="2700000" algn="tl">
                <a:srgbClr val="000000">
                  <a:alpha val="43137"/>
                </a:srgbClr>
              </a:outerShdw>
            </a:effectLst>
          </a:endParaRPr>
        </a:p>
      </dsp:txBody>
      <dsp:txXfrm>
        <a:off x="2381048" y="2878304"/>
        <a:ext cx="2798742" cy="95364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EFB16B-471C-4BC0-9DE4-35A41382B98F}">
      <dsp:nvSpPr>
        <dsp:cNvPr id="0" name=""/>
        <dsp:cNvSpPr/>
      </dsp:nvSpPr>
      <dsp:spPr>
        <a:xfrm>
          <a:off x="0" y="3031"/>
          <a:ext cx="2880320" cy="708926"/>
        </a:xfrm>
        <a:prstGeom prst="roundRect">
          <a:avLst>
            <a:gd name="adj" fmla="val 10000"/>
          </a:avLst>
        </a:prstGeom>
        <a:gradFill rotWithShape="0">
          <a:gsLst>
            <a:gs pos="0">
              <a:schemeClr val="accent1">
                <a:shade val="80000"/>
                <a:hueOff val="0"/>
                <a:satOff val="0"/>
                <a:lumOff val="0"/>
                <a:alphaOff val="0"/>
                <a:shade val="51000"/>
                <a:satMod val="130000"/>
              </a:schemeClr>
            </a:gs>
            <a:gs pos="80000">
              <a:schemeClr val="accent1">
                <a:shade val="80000"/>
                <a:hueOff val="0"/>
                <a:satOff val="0"/>
                <a:lumOff val="0"/>
                <a:alphaOff val="0"/>
                <a:shade val="93000"/>
                <a:satMod val="130000"/>
              </a:schemeClr>
            </a:gs>
            <a:gs pos="100000">
              <a:schemeClr val="accent1">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err="1" smtClean="0"/>
            <a:t>Processo</a:t>
          </a:r>
          <a:r>
            <a:rPr lang="en-US" sz="1400" b="1" kern="1200" dirty="0" smtClean="0"/>
            <a:t> </a:t>
          </a:r>
        </a:p>
        <a:p>
          <a:pPr lvl="0" algn="ctr" defTabSz="622300">
            <a:lnSpc>
              <a:spcPct val="90000"/>
            </a:lnSpc>
            <a:spcBef>
              <a:spcPct val="0"/>
            </a:spcBef>
            <a:spcAft>
              <a:spcPct val="35000"/>
            </a:spcAft>
          </a:pPr>
          <a:r>
            <a:rPr lang="en-US" sz="1400" b="1" kern="1200" dirty="0" err="1" smtClean="0"/>
            <a:t>Administrativo</a:t>
          </a:r>
          <a:endParaRPr lang="pt-BR" sz="1400" b="1" kern="1200" dirty="0"/>
        </a:p>
      </dsp:txBody>
      <dsp:txXfrm>
        <a:off x="20764" y="23795"/>
        <a:ext cx="2838792" cy="667398"/>
      </dsp:txXfrm>
    </dsp:sp>
    <dsp:sp modelId="{53C76A7F-64B3-47E5-9D88-72343623A237}">
      <dsp:nvSpPr>
        <dsp:cNvPr id="0" name=""/>
        <dsp:cNvSpPr/>
      </dsp:nvSpPr>
      <dsp:spPr>
        <a:xfrm rot="5400000">
          <a:off x="1272648" y="775799"/>
          <a:ext cx="335023" cy="319017"/>
        </a:xfrm>
        <a:prstGeom prst="rightArrow">
          <a:avLst>
            <a:gd name="adj1" fmla="val 60000"/>
            <a:gd name="adj2" fmla="val 50000"/>
          </a:avLst>
        </a:prstGeom>
        <a:gradFill rotWithShape="0">
          <a:gsLst>
            <a:gs pos="0">
              <a:schemeClr val="accent1">
                <a:shade val="90000"/>
                <a:hueOff val="0"/>
                <a:satOff val="0"/>
                <a:lumOff val="0"/>
                <a:alphaOff val="0"/>
                <a:shade val="51000"/>
                <a:satMod val="130000"/>
              </a:schemeClr>
            </a:gs>
            <a:gs pos="80000">
              <a:schemeClr val="accent1">
                <a:shade val="90000"/>
                <a:hueOff val="0"/>
                <a:satOff val="0"/>
                <a:lumOff val="0"/>
                <a:alphaOff val="0"/>
                <a:shade val="93000"/>
                <a:satMod val="130000"/>
              </a:schemeClr>
            </a:gs>
            <a:gs pos="100000">
              <a:schemeClr val="accent1">
                <a:shade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pt-BR" sz="3200" b="1" kern="1200"/>
        </a:p>
      </dsp:txBody>
      <dsp:txXfrm rot="-5400000">
        <a:off x="1344454" y="767797"/>
        <a:ext cx="191411" cy="239318"/>
      </dsp:txXfrm>
    </dsp:sp>
    <dsp:sp modelId="{33D8D5D4-4D36-494C-9011-1591E9BA749E}">
      <dsp:nvSpPr>
        <dsp:cNvPr id="0" name=""/>
        <dsp:cNvSpPr/>
      </dsp:nvSpPr>
      <dsp:spPr>
        <a:xfrm>
          <a:off x="0" y="1158657"/>
          <a:ext cx="2880320" cy="708926"/>
        </a:xfrm>
        <a:prstGeom prst="roundRect">
          <a:avLst>
            <a:gd name="adj" fmla="val 10000"/>
          </a:avLst>
        </a:prstGeom>
        <a:gradFill rotWithShape="0">
          <a:gsLst>
            <a:gs pos="0">
              <a:schemeClr val="accent1">
                <a:shade val="80000"/>
                <a:hueOff val="-9967"/>
                <a:satOff val="-243"/>
                <a:lumOff val="5871"/>
                <a:alphaOff val="0"/>
                <a:shade val="51000"/>
                <a:satMod val="130000"/>
              </a:schemeClr>
            </a:gs>
            <a:gs pos="80000">
              <a:schemeClr val="accent1">
                <a:shade val="80000"/>
                <a:hueOff val="-9967"/>
                <a:satOff val="-243"/>
                <a:lumOff val="5871"/>
                <a:alphaOff val="0"/>
                <a:shade val="93000"/>
                <a:satMod val="130000"/>
              </a:schemeClr>
            </a:gs>
            <a:gs pos="100000">
              <a:schemeClr val="accent1">
                <a:shade val="80000"/>
                <a:hueOff val="-9967"/>
                <a:satOff val="-243"/>
                <a:lumOff val="5871"/>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err="1" smtClean="0"/>
            <a:t>Defesa</a:t>
          </a:r>
          <a:r>
            <a:rPr lang="en-US" sz="1400" b="1" kern="1200" dirty="0" smtClean="0"/>
            <a:t> </a:t>
          </a:r>
          <a:r>
            <a:rPr lang="en-US" sz="1400" b="1" kern="1200" dirty="0" err="1" smtClean="0"/>
            <a:t>Prévia</a:t>
          </a:r>
          <a:endParaRPr lang="pt-BR" sz="1400" b="1" kern="1200" dirty="0"/>
        </a:p>
      </dsp:txBody>
      <dsp:txXfrm>
        <a:off x="20764" y="1179421"/>
        <a:ext cx="2838792" cy="667398"/>
      </dsp:txXfrm>
    </dsp:sp>
    <dsp:sp modelId="{082E1988-4BC5-427F-8AF3-5F89E18D8F34}">
      <dsp:nvSpPr>
        <dsp:cNvPr id="0" name=""/>
        <dsp:cNvSpPr/>
      </dsp:nvSpPr>
      <dsp:spPr>
        <a:xfrm rot="5400000">
          <a:off x="1341824" y="1839189"/>
          <a:ext cx="196671" cy="319017"/>
        </a:xfrm>
        <a:prstGeom prst="rightArrow">
          <a:avLst>
            <a:gd name="adj1" fmla="val 60000"/>
            <a:gd name="adj2" fmla="val 50000"/>
          </a:avLst>
        </a:prstGeom>
        <a:gradFill rotWithShape="0">
          <a:gsLst>
            <a:gs pos="0">
              <a:schemeClr val="accent1">
                <a:shade val="90000"/>
                <a:hueOff val="-13295"/>
                <a:satOff val="-720"/>
                <a:lumOff val="6913"/>
                <a:alphaOff val="0"/>
                <a:shade val="51000"/>
                <a:satMod val="130000"/>
              </a:schemeClr>
            </a:gs>
            <a:gs pos="80000">
              <a:schemeClr val="accent1">
                <a:shade val="90000"/>
                <a:hueOff val="-13295"/>
                <a:satOff val="-720"/>
                <a:lumOff val="6913"/>
                <a:alphaOff val="0"/>
                <a:shade val="93000"/>
                <a:satMod val="130000"/>
              </a:schemeClr>
            </a:gs>
            <a:gs pos="100000">
              <a:schemeClr val="accent1">
                <a:shade val="90000"/>
                <a:hueOff val="-13295"/>
                <a:satOff val="-720"/>
                <a:lumOff val="691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pt-BR" sz="3200" b="1" kern="1200"/>
        </a:p>
      </dsp:txBody>
      <dsp:txXfrm rot="-5400000">
        <a:off x="1344455" y="1900362"/>
        <a:ext cx="191411" cy="137670"/>
      </dsp:txXfrm>
    </dsp:sp>
    <dsp:sp modelId="{A6E7E518-E2BD-4CDC-80DF-89E49EA14083}">
      <dsp:nvSpPr>
        <dsp:cNvPr id="0" name=""/>
        <dsp:cNvSpPr/>
      </dsp:nvSpPr>
      <dsp:spPr>
        <a:xfrm>
          <a:off x="0" y="2129812"/>
          <a:ext cx="2880320" cy="708926"/>
        </a:xfrm>
        <a:prstGeom prst="roundRect">
          <a:avLst>
            <a:gd name="adj" fmla="val 10000"/>
          </a:avLst>
        </a:prstGeom>
        <a:gradFill rotWithShape="0">
          <a:gsLst>
            <a:gs pos="0">
              <a:schemeClr val="accent1">
                <a:shade val="80000"/>
                <a:hueOff val="-19933"/>
                <a:satOff val="-485"/>
                <a:lumOff val="11741"/>
                <a:alphaOff val="0"/>
                <a:shade val="51000"/>
                <a:satMod val="130000"/>
              </a:schemeClr>
            </a:gs>
            <a:gs pos="80000">
              <a:schemeClr val="accent1">
                <a:shade val="80000"/>
                <a:hueOff val="-19933"/>
                <a:satOff val="-485"/>
                <a:lumOff val="11741"/>
                <a:alphaOff val="0"/>
                <a:shade val="93000"/>
                <a:satMod val="130000"/>
              </a:schemeClr>
            </a:gs>
            <a:gs pos="100000">
              <a:schemeClr val="accent1">
                <a:shade val="80000"/>
                <a:hueOff val="-19933"/>
                <a:satOff val="-485"/>
                <a:lumOff val="11741"/>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err="1" smtClean="0"/>
            <a:t>Penalidade</a:t>
          </a:r>
          <a:r>
            <a:rPr lang="en-US" sz="1400" b="1" kern="1200" dirty="0" smtClean="0"/>
            <a:t> </a:t>
          </a:r>
          <a:r>
            <a:rPr lang="en-US" sz="1400" b="1" kern="1200" dirty="0" err="1" smtClean="0"/>
            <a:t>aplicada</a:t>
          </a:r>
          <a:r>
            <a:rPr lang="en-US" sz="1400" b="1" kern="1200" dirty="0" smtClean="0"/>
            <a:t> </a:t>
          </a:r>
          <a:r>
            <a:rPr lang="en-US" sz="1400" b="1" kern="1200" dirty="0" err="1" smtClean="0"/>
            <a:t>pelo</a:t>
          </a:r>
          <a:r>
            <a:rPr lang="en-US" sz="1400" b="1" kern="1200" dirty="0" smtClean="0"/>
            <a:t> </a:t>
          </a:r>
          <a:r>
            <a:rPr lang="en-US" sz="1400" b="1" kern="1200" dirty="0" err="1" smtClean="0"/>
            <a:t>Secretário</a:t>
          </a:r>
          <a:endParaRPr lang="pt-BR" sz="1400" b="1" kern="1200" dirty="0"/>
        </a:p>
      </dsp:txBody>
      <dsp:txXfrm>
        <a:off x="20764" y="2150576"/>
        <a:ext cx="2838792" cy="667398"/>
      </dsp:txXfrm>
    </dsp:sp>
    <dsp:sp modelId="{7DBB3AC2-373C-4916-94C6-9F61AF7498E1}">
      <dsp:nvSpPr>
        <dsp:cNvPr id="0" name=""/>
        <dsp:cNvSpPr/>
      </dsp:nvSpPr>
      <dsp:spPr>
        <a:xfrm rot="5400000">
          <a:off x="1307236" y="2856462"/>
          <a:ext cx="265847" cy="319017"/>
        </a:xfrm>
        <a:prstGeom prst="rightArrow">
          <a:avLst>
            <a:gd name="adj1" fmla="val 60000"/>
            <a:gd name="adj2" fmla="val 50000"/>
          </a:avLst>
        </a:prstGeom>
        <a:gradFill rotWithShape="0">
          <a:gsLst>
            <a:gs pos="0">
              <a:schemeClr val="accent1">
                <a:shade val="90000"/>
                <a:hueOff val="-26589"/>
                <a:satOff val="-1441"/>
                <a:lumOff val="13827"/>
                <a:alphaOff val="0"/>
                <a:shade val="51000"/>
                <a:satMod val="130000"/>
              </a:schemeClr>
            </a:gs>
            <a:gs pos="80000">
              <a:schemeClr val="accent1">
                <a:shade val="90000"/>
                <a:hueOff val="-26589"/>
                <a:satOff val="-1441"/>
                <a:lumOff val="13827"/>
                <a:alphaOff val="0"/>
                <a:shade val="93000"/>
                <a:satMod val="130000"/>
              </a:schemeClr>
            </a:gs>
            <a:gs pos="100000">
              <a:schemeClr val="accent1">
                <a:shade val="90000"/>
                <a:hueOff val="-26589"/>
                <a:satOff val="-1441"/>
                <a:lumOff val="13827"/>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pt-BR" sz="3200" b="1" kern="1200"/>
        </a:p>
      </dsp:txBody>
      <dsp:txXfrm rot="-5400000">
        <a:off x="1344454" y="2883047"/>
        <a:ext cx="191411" cy="186093"/>
      </dsp:txXfrm>
    </dsp:sp>
    <dsp:sp modelId="{2A7B747D-3CD8-493F-8B01-6C439D6D4A26}">
      <dsp:nvSpPr>
        <dsp:cNvPr id="0" name=""/>
        <dsp:cNvSpPr/>
      </dsp:nvSpPr>
      <dsp:spPr>
        <a:xfrm>
          <a:off x="0" y="3193202"/>
          <a:ext cx="2880320" cy="708926"/>
        </a:xfrm>
        <a:prstGeom prst="roundRect">
          <a:avLst>
            <a:gd name="adj" fmla="val 10000"/>
          </a:avLst>
        </a:prstGeom>
        <a:gradFill rotWithShape="0">
          <a:gsLst>
            <a:gs pos="0">
              <a:schemeClr val="accent1">
                <a:shade val="80000"/>
                <a:hueOff val="-29900"/>
                <a:satOff val="-728"/>
                <a:lumOff val="17612"/>
                <a:alphaOff val="0"/>
                <a:shade val="51000"/>
                <a:satMod val="130000"/>
              </a:schemeClr>
            </a:gs>
            <a:gs pos="80000">
              <a:schemeClr val="accent1">
                <a:shade val="80000"/>
                <a:hueOff val="-29900"/>
                <a:satOff val="-728"/>
                <a:lumOff val="17612"/>
                <a:alphaOff val="0"/>
                <a:shade val="93000"/>
                <a:satMod val="130000"/>
              </a:schemeClr>
            </a:gs>
            <a:gs pos="100000">
              <a:schemeClr val="accent1">
                <a:shade val="80000"/>
                <a:hueOff val="-29900"/>
                <a:satOff val="-728"/>
                <a:lumOff val="17612"/>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err="1" smtClean="0"/>
            <a:t>Só</a:t>
          </a:r>
          <a:r>
            <a:rPr lang="en-US" sz="1400" b="1" kern="1200" dirty="0" smtClean="0"/>
            <a:t> o </a:t>
          </a:r>
          <a:r>
            <a:rPr lang="en-US" sz="1400" b="1" kern="1200" dirty="0" err="1" smtClean="0"/>
            <a:t>Secretário</a:t>
          </a:r>
          <a:r>
            <a:rPr lang="en-US" sz="1400" b="1" kern="1200" dirty="0" smtClean="0"/>
            <a:t> </a:t>
          </a:r>
          <a:r>
            <a:rPr lang="en-US" sz="1400" b="1" kern="1200" dirty="0" err="1" smtClean="0"/>
            <a:t>pode</a:t>
          </a:r>
          <a:r>
            <a:rPr lang="en-US" sz="1400" b="1" kern="1200" dirty="0" smtClean="0"/>
            <a:t> </a:t>
          </a:r>
          <a:r>
            <a:rPr lang="en-US" sz="1400" b="1" kern="1200" dirty="0" err="1" smtClean="0"/>
            <a:t>reabilitar</a:t>
          </a:r>
          <a:r>
            <a:rPr lang="en-US" sz="1400" b="1" kern="1200" dirty="0" smtClean="0"/>
            <a:t> a OSC</a:t>
          </a:r>
          <a:endParaRPr lang="pt-BR" sz="1400" b="1" kern="1200" dirty="0"/>
        </a:p>
      </dsp:txBody>
      <dsp:txXfrm>
        <a:off x="20764" y="3213966"/>
        <a:ext cx="2838792" cy="667398"/>
      </dsp:txXfrm>
    </dsp:sp>
    <dsp:sp modelId="{B2CA61FC-8078-49EB-9AB3-46134071BDD7}">
      <dsp:nvSpPr>
        <dsp:cNvPr id="0" name=""/>
        <dsp:cNvSpPr/>
      </dsp:nvSpPr>
      <dsp:spPr>
        <a:xfrm rot="5400000">
          <a:off x="1307236" y="3919852"/>
          <a:ext cx="265847" cy="319017"/>
        </a:xfrm>
        <a:prstGeom prst="rightArrow">
          <a:avLst>
            <a:gd name="adj1" fmla="val 60000"/>
            <a:gd name="adj2" fmla="val 50000"/>
          </a:avLst>
        </a:prstGeom>
        <a:gradFill rotWithShape="0">
          <a:gsLst>
            <a:gs pos="0">
              <a:schemeClr val="accent1">
                <a:shade val="90000"/>
                <a:hueOff val="-39884"/>
                <a:satOff val="-2161"/>
                <a:lumOff val="20740"/>
                <a:alphaOff val="0"/>
                <a:shade val="51000"/>
                <a:satMod val="130000"/>
              </a:schemeClr>
            </a:gs>
            <a:gs pos="80000">
              <a:schemeClr val="accent1">
                <a:shade val="90000"/>
                <a:hueOff val="-39884"/>
                <a:satOff val="-2161"/>
                <a:lumOff val="20740"/>
                <a:alphaOff val="0"/>
                <a:shade val="93000"/>
                <a:satMod val="130000"/>
              </a:schemeClr>
            </a:gs>
            <a:gs pos="100000">
              <a:schemeClr val="accent1">
                <a:shade val="90000"/>
                <a:hueOff val="-39884"/>
                <a:satOff val="-2161"/>
                <a:lumOff val="2074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pt-BR" sz="3200" b="1" kern="1200"/>
        </a:p>
      </dsp:txBody>
      <dsp:txXfrm rot="-5400000">
        <a:off x="1344454" y="3946437"/>
        <a:ext cx="191411" cy="186093"/>
      </dsp:txXfrm>
    </dsp:sp>
    <dsp:sp modelId="{F506EB24-F6EA-4BB4-AE54-CA5E30BD3B7A}">
      <dsp:nvSpPr>
        <dsp:cNvPr id="0" name=""/>
        <dsp:cNvSpPr/>
      </dsp:nvSpPr>
      <dsp:spPr>
        <a:xfrm>
          <a:off x="0" y="4256593"/>
          <a:ext cx="2880320" cy="708926"/>
        </a:xfrm>
        <a:prstGeom prst="roundRect">
          <a:avLst>
            <a:gd name="adj" fmla="val 10000"/>
          </a:avLst>
        </a:prstGeom>
        <a:gradFill rotWithShape="0">
          <a:gsLst>
            <a:gs pos="0">
              <a:schemeClr val="accent1">
                <a:shade val="80000"/>
                <a:hueOff val="-39867"/>
                <a:satOff val="-970"/>
                <a:lumOff val="23482"/>
                <a:alphaOff val="0"/>
                <a:shade val="51000"/>
                <a:satMod val="130000"/>
              </a:schemeClr>
            </a:gs>
            <a:gs pos="80000">
              <a:schemeClr val="accent1">
                <a:shade val="80000"/>
                <a:hueOff val="-39867"/>
                <a:satOff val="-970"/>
                <a:lumOff val="23482"/>
                <a:alphaOff val="0"/>
                <a:shade val="93000"/>
                <a:satMod val="130000"/>
              </a:schemeClr>
            </a:gs>
            <a:gs pos="100000">
              <a:schemeClr val="accent1">
                <a:shade val="80000"/>
                <a:hueOff val="-39867"/>
                <a:satOff val="-970"/>
                <a:lumOff val="23482"/>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err="1" smtClean="0"/>
            <a:t>Reabilitação</a:t>
          </a:r>
          <a:r>
            <a:rPr lang="en-US" sz="1400" b="1" kern="1200" dirty="0" smtClean="0"/>
            <a:t> </a:t>
          </a:r>
          <a:r>
            <a:rPr lang="en-US" sz="1400" b="1" kern="1200" dirty="0" err="1" smtClean="0"/>
            <a:t>depende</a:t>
          </a:r>
          <a:r>
            <a:rPr lang="en-US" sz="1400" b="1" kern="1200" dirty="0" smtClean="0"/>
            <a:t> do </a:t>
          </a:r>
          <a:r>
            <a:rPr lang="en-US" sz="1400" b="1" kern="1200" dirty="0" err="1" smtClean="0"/>
            <a:t>transcurso</a:t>
          </a:r>
          <a:r>
            <a:rPr lang="en-US" sz="1400" b="1" kern="1200" dirty="0" smtClean="0"/>
            <a:t> do </a:t>
          </a:r>
          <a:r>
            <a:rPr lang="en-US" sz="1400" b="1" kern="1200" dirty="0" err="1" smtClean="0"/>
            <a:t>prazo</a:t>
          </a:r>
          <a:r>
            <a:rPr lang="en-US" sz="1400" b="1" kern="1200" dirty="0" smtClean="0"/>
            <a:t> e </a:t>
          </a:r>
          <a:r>
            <a:rPr lang="en-US" sz="1400" b="1" kern="1200" dirty="0" err="1" smtClean="0"/>
            <a:t>ressarcimento</a:t>
          </a:r>
          <a:r>
            <a:rPr lang="en-US" sz="1400" b="1" kern="1200" dirty="0" smtClean="0"/>
            <a:t> do  </a:t>
          </a:r>
          <a:r>
            <a:rPr lang="en-US" sz="1400" b="1" kern="1200" dirty="0" err="1" smtClean="0"/>
            <a:t>prejuízo</a:t>
          </a:r>
          <a:endParaRPr lang="pt-BR" sz="1400" b="1" kern="1200" dirty="0"/>
        </a:p>
      </dsp:txBody>
      <dsp:txXfrm>
        <a:off x="20764" y="4277357"/>
        <a:ext cx="2838792" cy="66739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1758CA-5B28-442F-9814-83595B66F8D7}">
      <dsp:nvSpPr>
        <dsp:cNvPr id="0" name=""/>
        <dsp:cNvSpPr/>
      </dsp:nvSpPr>
      <dsp:spPr>
        <a:xfrm>
          <a:off x="0" y="72004"/>
          <a:ext cx="8964488" cy="1172550"/>
        </a:xfrm>
        <a:prstGeom prst="roundRect">
          <a:avLst/>
        </a:prstGeom>
        <a:solidFill>
          <a:schemeClr val="accent1">
            <a:lumMod val="20000"/>
            <a:lumOff val="80000"/>
          </a:schemeClr>
        </a:solidFill>
        <a:ln w="38100">
          <a:solidFill>
            <a:srgbClr val="00B050"/>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pt-BR" sz="1500" kern="1200" dirty="0" smtClean="0"/>
            <a:t>REGULARES, quando expressarem, de forma clara e objetiva, a exatidão dos demonstrativos contábeis, a legalidade, a legitimidade e a economicidade dos atos de gestão do responsável;</a:t>
          </a:r>
          <a:endParaRPr lang="pt-BR" sz="1500" kern="1200" dirty="0"/>
        </a:p>
      </dsp:txBody>
      <dsp:txXfrm>
        <a:off x="57239" y="129243"/>
        <a:ext cx="8850010" cy="1058072"/>
      </dsp:txXfrm>
    </dsp:sp>
    <dsp:sp modelId="{0CE0968E-4403-4336-9427-0223500D6DF9}">
      <dsp:nvSpPr>
        <dsp:cNvPr id="0" name=""/>
        <dsp:cNvSpPr/>
      </dsp:nvSpPr>
      <dsp:spPr>
        <a:xfrm>
          <a:off x="0" y="1368151"/>
          <a:ext cx="8964488" cy="1054715"/>
        </a:xfrm>
        <a:prstGeom prst="roundRect">
          <a:avLst/>
        </a:prstGeom>
        <a:solidFill>
          <a:schemeClr val="accent5">
            <a:lumMod val="20000"/>
            <a:lumOff val="80000"/>
          </a:schemeClr>
        </a:solidFill>
        <a:ln w="38100">
          <a:solidFill>
            <a:srgbClr val="FFFF00"/>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pt-BR" sz="1500" kern="1200" dirty="0" smtClean="0"/>
            <a:t>REGULARES COM RESALVA, quando evidenciarem impropriedade ou qualquer outra falta de natureza formal de que não resulte em dano ao erário;</a:t>
          </a:r>
          <a:endParaRPr lang="pt-BR" sz="1500" kern="1200" dirty="0"/>
        </a:p>
      </dsp:txBody>
      <dsp:txXfrm>
        <a:off x="51487" y="1419638"/>
        <a:ext cx="8861514" cy="951741"/>
      </dsp:txXfrm>
    </dsp:sp>
    <dsp:sp modelId="{34FF55AC-695C-4F96-A1E3-79851705E6AB}">
      <dsp:nvSpPr>
        <dsp:cNvPr id="0" name=""/>
        <dsp:cNvSpPr/>
      </dsp:nvSpPr>
      <dsp:spPr>
        <a:xfrm>
          <a:off x="0" y="2561230"/>
          <a:ext cx="8964488" cy="1687241"/>
        </a:xfrm>
        <a:prstGeom prst="roundRect">
          <a:avLst/>
        </a:prstGeom>
        <a:solidFill>
          <a:schemeClr val="bg2">
            <a:lumMod val="20000"/>
            <a:lumOff val="80000"/>
          </a:schemeClr>
        </a:solidFill>
        <a:ln w="38100">
          <a:solidFill>
            <a:srgbClr val="FF2F2F"/>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pt-BR" sz="1500" kern="1200" dirty="0" smtClean="0"/>
            <a:t>IRREGULARES, quando comprovada qualquer das seguintes ocorrências:</a:t>
          </a:r>
          <a:br>
            <a:rPr lang="pt-BR" sz="1500" kern="1200" dirty="0" smtClean="0"/>
          </a:br>
          <a:r>
            <a:rPr lang="pt-BR" sz="1500" kern="1200" dirty="0" smtClean="0"/>
            <a:t>a)</a:t>
          </a:r>
          <a:r>
            <a:rPr lang="pt-BR" sz="1500" i="1" kern="1200" dirty="0" smtClean="0"/>
            <a:t> </a:t>
          </a:r>
          <a:r>
            <a:rPr lang="pt-BR" sz="1500" kern="1200" dirty="0" smtClean="0"/>
            <a:t>omissão no dever de prestar contas;</a:t>
          </a:r>
          <a:br>
            <a:rPr lang="pt-BR" sz="1500" kern="1200" dirty="0" smtClean="0"/>
          </a:br>
          <a:r>
            <a:rPr lang="pt-BR" sz="1500" kern="1200" dirty="0" smtClean="0"/>
            <a:t>b) prática de ato de gestão ilegal, ilegítimo ou antieconômico, ou de infração a norma legal ou regulamentar de natureza contábil, financeira, orçamentária, operacional ou patrimonial;</a:t>
          </a:r>
          <a:br>
            <a:rPr lang="pt-BR" sz="1500" kern="1200" dirty="0" smtClean="0"/>
          </a:br>
          <a:r>
            <a:rPr lang="pt-BR" sz="1500" kern="1200" dirty="0" smtClean="0"/>
            <a:t>c) dano ao erário decorrente de ato de gestão ilegítimo ou antieconômico;</a:t>
          </a:r>
          <a:br>
            <a:rPr lang="pt-BR" sz="1500" kern="1200" dirty="0" smtClean="0"/>
          </a:br>
          <a:r>
            <a:rPr lang="pt-BR" sz="1500" kern="1200" dirty="0" smtClean="0"/>
            <a:t>d) desfalque ou desvio de dinheiro, bens ou valores públicos.</a:t>
          </a:r>
          <a:endParaRPr lang="pt-BR" sz="1500" kern="1200" dirty="0"/>
        </a:p>
      </dsp:txBody>
      <dsp:txXfrm>
        <a:off x="82364" y="2643594"/>
        <a:ext cx="8799760" cy="152251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E40CBB-5CC6-490C-9838-78A632843080}">
      <dsp:nvSpPr>
        <dsp:cNvPr id="0" name=""/>
        <dsp:cNvSpPr/>
      </dsp:nvSpPr>
      <dsp:spPr>
        <a:xfrm>
          <a:off x="2163038" y="884455"/>
          <a:ext cx="91440" cy="404360"/>
        </a:xfrm>
        <a:custGeom>
          <a:avLst/>
          <a:gdLst/>
          <a:ahLst/>
          <a:cxnLst/>
          <a:rect l="0" t="0" r="0" b="0"/>
          <a:pathLst>
            <a:path>
              <a:moveTo>
                <a:pt x="45720" y="0"/>
              </a:moveTo>
              <a:lnTo>
                <a:pt x="45720" y="404360"/>
              </a:lnTo>
            </a:path>
          </a:pathLst>
        </a:custGeom>
        <a:noFill/>
        <a:ln w="28575"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C0EBCA-F471-4C8E-8D4E-721EC5248C19}">
      <dsp:nvSpPr>
        <dsp:cNvPr id="0" name=""/>
        <dsp:cNvSpPr/>
      </dsp:nvSpPr>
      <dsp:spPr>
        <a:xfrm>
          <a:off x="1513582" y="1582"/>
          <a:ext cx="1390352" cy="882873"/>
        </a:xfrm>
        <a:prstGeom prst="roundRect">
          <a:avLst>
            <a:gd name="adj" fmla="val 10000"/>
          </a:avLst>
        </a:prstGeom>
        <a:solidFill>
          <a:schemeClr val="accent1">
            <a:shade val="60000"/>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1F2E035-9047-4F74-ABF9-A9B837003386}">
      <dsp:nvSpPr>
        <dsp:cNvPr id="0" name=""/>
        <dsp:cNvSpPr/>
      </dsp:nvSpPr>
      <dsp:spPr>
        <a:xfrm>
          <a:off x="1668065" y="148341"/>
          <a:ext cx="1390352" cy="882873"/>
        </a:xfrm>
        <a:prstGeom prst="roundRect">
          <a:avLst>
            <a:gd name="adj" fmla="val 10000"/>
          </a:avLst>
        </a:prstGeom>
        <a:solidFill>
          <a:schemeClr val="lt1">
            <a:alpha val="90000"/>
            <a:hueOff val="0"/>
            <a:satOff val="0"/>
            <a:lumOff val="0"/>
            <a:alphaOff val="0"/>
          </a:schemeClr>
        </a:solidFill>
        <a:ln w="285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pt-BR" sz="1700" b="0" kern="1200" dirty="0" smtClean="0"/>
            <a:t>PREFEITO</a:t>
          </a:r>
        </a:p>
      </dsp:txBody>
      <dsp:txXfrm>
        <a:off x="1693923" y="174199"/>
        <a:ext cx="1338636" cy="831157"/>
      </dsp:txXfrm>
    </dsp:sp>
    <dsp:sp modelId="{BBC3A51A-7B35-42B6-AD45-A3AD38F5BC28}">
      <dsp:nvSpPr>
        <dsp:cNvPr id="0" name=""/>
        <dsp:cNvSpPr/>
      </dsp:nvSpPr>
      <dsp:spPr>
        <a:xfrm>
          <a:off x="1513582" y="1288816"/>
          <a:ext cx="1390352" cy="882873"/>
        </a:xfrm>
        <a:prstGeom prst="roundRect">
          <a:avLst>
            <a:gd name="adj" fmla="val 10000"/>
          </a:avLst>
        </a:prstGeom>
        <a:solidFill>
          <a:schemeClr val="accent1">
            <a:shade val="80000"/>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B874EB2-EF1E-45C4-80F4-2E18BE517B5B}">
      <dsp:nvSpPr>
        <dsp:cNvPr id="0" name=""/>
        <dsp:cNvSpPr/>
      </dsp:nvSpPr>
      <dsp:spPr>
        <a:xfrm>
          <a:off x="1668065" y="1435576"/>
          <a:ext cx="1390352" cy="882873"/>
        </a:xfrm>
        <a:prstGeom prst="roundRect">
          <a:avLst>
            <a:gd name="adj" fmla="val 10000"/>
          </a:avLst>
        </a:prstGeom>
        <a:solidFill>
          <a:schemeClr val="lt1">
            <a:alpha val="90000"/>
            <a:hueOff val="0"/>
            <a:satOff val="0"/>
            <a:lumOff val="0"/>
            <a:alphaOff val="0"/>
          </a:schemeClr>
        </a:solidFill>
        <a:ln w="28575" cap="flat" cmpd="sng" algn="ctr">
          <a:solidFill>
            <a:schemeClr val="accent1">
              <a:tint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pt-BR" sz="1700" b="0" kern="1200" dirty="0" smtClean="0"/>
            <a:t>SECRETÁRIO</a:t>
          </a:r>
          <a:endParaRPr lang="pt-BR" sz="1700" b="0" kern="1200" dirty="0"/>
        </a:p>
      </dsp:txBody>
      <dsp:txXfrm>
        <a:off x="1693923" y="1461434"/>
        <a:ext cx="1338636" cy="83115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E40CBB-5CC6-490C-9838-78A632843080}">
      <dsp:nvSpPr>
        <dsp:cNvPr id="0" name=""/>
        <dsp:cNvSpPr/>
      </dsp:nvSpPr>
      <dsp:spPr>
        <a:xfrm>
          <a:off x="2163038" y="884455"/>
          <a:ext cx="91440" cy="404360"/>
        </a:xfrm>
        <a:custGeom>
          <a:avLst/>
          <a:gdLst/>
          <a:ahLst/>
          <a:cxnLst/>
          <a:rect l="0" t="0" r="0" b="0"/>
          <a:pathLst>
            <a:path>
              <a:moveTo>
                <a:pt x="45720" y="0"/>
              </a:moveTo>
              <a:lnTo>
                <a:pt x="45720" y="404360"/>
              </a:lnTo>
            </a:path>
          </a:pathLst>
        </a:custGeom>
        <a:noFill/>
        <a:ln w="28575"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C0EBCA-F471-4C8E-8D4E-721EC5248C19}">
      <dsp:nvSpPr>
        <dsp:cNvPr id="0" name=""/>
        <dsp:cNvSpPr/>
      </dsp:nvSpPr>
      <dsp:spPr>
        <a:xfrm>
          <a:off x="1513582" y="1582"/>
          <a:ext cx="1390352" cy="882873"/>
        </a:xfrm>
        <a:prstGeom prst="roundRect">
          <a:avLst>
            <a:gd name="adj" fmla="val 10000"/>
          </a:avLst>
        </a:prstGeom>
        <a:solidFill>
          <a:schemeClr val="accent1">
            <a:shade val="60000"/>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1F2E035-9047-4F74-ABF9-A9B837003386}">
      <dsp:nvSpPr>
        <dsp:cNvPr id="0" name=""/>
        <dsp:cNvSpPr/>
      </dsp:nvSpPr>
      <dsp:spPr>
        <a:xfrm>
          <a:off x="1668065" y="148341"/>
          <a:ext cx="1390352" cy="882873"/>
        </a:xfrm>
        <a:prstGeom prst="roundRect">
          <a:avLst>
            <a:gd name="adj" fmla="val 10000"/>
          </a:avLst>
        </a:prstGeom>
        <a:solidFill>
          <a:schemeClr val="lt1">
            <a:alpha val="90000"/>
            <a:hueOff val="0"/>
            <a:satOff val="0"/>
            <a:lumOff val="0"/>
            <a:alphaOff val="0"/>
          </a:schemeClr>
        </a:solidFill>
        <a:ln w="285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pt-BR" sz="1700" kern="1200" dirty="0" smtClean="0"/>
            <a:t>SECRETÁRIO</a:t>
          </a:r>
        </a:p>
      </dsp:txBody>
      <dsp:txXfrm>
        <a:off x="1693923" y="174199"/>
        <a:ext cx="1338636" cy="831157"/>
      </dsp:txXfrm>
    </dsp:sp>
    <dsp:sp modelId="{BBC3A51A-7B35-42B6-AD45-A3AD38F5BC28}">
      <dsp:nvSpPr>
        <dsp:cNvPr id="0" name=""/>
        <dsp:cNvSpPr/>
      </dsp:nvSpPr>
      <dsp:spPr>
        <a:xfrm>
          <a:off x="1513582" y="1288816"/>
          <a:ext cx="1390352" cy="882873"/>
        </a:xfrm>
        <a:prstGeom prst="roundRect">
          <a:avLst>
            <a:gd name="adj" fmla="val 10000"/>
          </a:avLst>
        </a:prstGeom>
        <a:solidFill>
          <a:schemeClr val="accent1">
            <a:shade val="80000"/>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B874EB2-EF1E-45C4-80F4-2E18BE517B5B}">
      <dsp:nvSpPr>
        <dsp:cNvPr id="0" name=""/>
        <dsp:cNvSpPr/>
      </dsp:nvSpPr>
      <dsp:spPr>
        <a:xfrm>
          <a:off x="1668065" y="1435576"/>
          <a:ext cx="1390352" cy="882873"/>
        </a:xfrm>
        <a:prstGeom prst="roundRect">
          <a:avLst>
            <a:gd name="adj" fmla="val 10000"/>
          </a:avLst>
        </a:prstGeom>
        <a:solidFill>
          <a:schemeClr val="lt1">
            <a:alpha val="90000"/>
            <a:hueOff val="0"/>
            <a:satOff val="0"/>
            <a:lumOff val="0"/>
            <a:alphaOff val="0"/>
          </a:schemeClr>
        </a:solidFill>
        <a:ln w="28575" cap="flat" cmpd="sng" algn="ctr">
          <a:solidFill>
            <a:schemeClr val="accent1">
              <a:tint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pt-BR" sz="1700" kern="1200" dirty="0" smtClean="0"/>
            <a:t>DIRETOR</a:t>
          </a:r>
          <a:endParaRPr lang="pt-BR" sz="1700" kern="1200" dirty="0"/>
        </a:p>
      </dsp:txBody>
      <dsp:txXfrm>
        <a:off x="1693923" y="1461434"/>
        <a:ext cx="1338636" cy="831157"/>
      </dsp:txXfrm>
    </dsp:sp>
  </dsp:spTree>
</dsp:drawing>
</file>

<file path=ppt/diagrams/layout1.xml><?xml version="1.0" encoding="utf-8"?>
<dgm:layoutDef xmlns:dgm="http://schemas.openxmlformats.org/drawingml/2006/diagram" xmlns:a="http://schemas.openxmlformats.org/drawingml/2006/main" uniqueId="urn:microsoft.com/office/officeart/2005/8/layout/hProcess10#1">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1" y="2"/>
            <a:ext cx="2946135" cy="496254"/>
          </a:xfrm>
          <a:prstGeom prst="rect">
            <a:avLst/>
          </a:prstGeom>
        </p:spPr>
        <p:txBody>
          <a:bodyPr vert="horz" lIns="91321" tIns="45661" rIns="91321" bIns="45661" rtlCol="0"/>
          <a:lstStyle>
            <a:lvl1pPr algn="l">
              <a:defRPr sz="1200"/>
            </a:lvl1pPr>
          </a:lstStyle>
          <a:p>
            <a:endParaRPr lang="pt-BR"/>
          </a:p>
        </p:txBody>
      </p:sp>
      <p:sp>
        <p:nvSpPr>
          <p:cNvPr id="3" name="Espaço Reservado para Data 2"/>
          <p:cNvSpPr>
            <a:spLocks noGrp="1"/>
          </p:cNvSpPr>
          <p:nvPr>
            <p:ph type="dt" sz="quarter" idx="1"/>
          </p:nvPr>
        </p:nvSpPr>
        <p:spPr>
          <a:xfrm>
            <a:off x="3849956" y="2"/>
            <a:ext cx="2946135" cy="496254"/>
          </a:xfrm>
          <a:prstGeom prst="rect">
            <a:avLst/>
          </a:prstGeom>
        </p:spPr>
        <p:txBody>
          <a:bodyPr vert="horz" lIns="91321" tIns="45661" rIns="91321" bIns="45661" rtlCol="0"/>
          <a:lstStyle>
            <a:lvl1pPr algn="r">
              <a:defRPr sz="1200"/>
            </a:lvl1pPr>
          </a:lstStyle>
          <a:p>
            <a:fld id="{70C11360-3DED-4558-BBB0-5ADD47C8BEE3}" type="datetimeFigureOut">
              <a:rPr lang="pt-BR" smtClean="0"/>
              <a:pPr/>
              <a:t>27/10/2015</a:t>
            </a:fld>
            <a:endParaRPr lang="pt-BR"/>
          </a:p>
        </p:txBody>
      </p:sp>
      <p:sp>
        <p:nvSpPr>
          <p:cNvPr id="4" name="Espaço Reservado para Rodapé 3"/>
          <p:cNvSpPr>
            <a:spLocks noGrp="1"/>
          </p:cNvSpPr>
          <p:nvPr>
            <p:ph type="ftr" sz="quarter" idx="2"/>
          </p:nvPr>
        </p:nvSpPr>
        <p:spPr>
          <a:xfrm>
            <a:off x="1" y="9428800"/>
            <a:ext cx="2946135" cy="496252"/>
          </a:xfrm>
          <a:prstGeom prst="rect">
            <a:avLst/>
          </a:prstGeom>
        </p:spPr>
        <p:txBody>
          <a:bodyPr vert="horz" lIns="91321" tIns="45661" rIns="91321" bIns="45661" rtlCol="0" anchor="b"/>
          <a:lstStyle>
            <a:lvl1pPr algn="l">
              <a:defRPr sz="1200"/>
            </a:lvl1pPr>
          </a:lstStyle>
          <a:p>
            <a:endParaRPr lang="pt-BR"/>
          </a:p>
        </p:txBody>
      </p:sp>
      <p:sp>
        <p:nvSpPr>
          <p:cNvPr id="5" name="Espaço Reservado para Número de Slide 4"/>
          <p:cNvSpPr>
            <a:spLocks noGrp="1"/>
          </p:cNvSpPr>
          <p:nvPr>
            <p:ph type="sldNum" sz="quarter" idx="3"/>
          </p:nvPr>
        </p:nvSpPr>
        <p:spPr>
          <a:xfrm>
            <a:off x="3849956" y="9428800"/>
            <a:ext cx="2946135" cy="496252"/>
          </a:xfrm>
          <a:prstGeom prst="rect">
            <a:avLst/>
          </a:prstGeom>
        </p:spPr>
        <p:txBody>
          <a:bodyPr vert="horz" lIns="91321" tIns="45661" rIns="91321" bIns="45661" rtlCol="0" anchor="b"/>
          <a:lstStyle>
            <a:lvl1pPr algn="r">
              <a:defRPr sz="1200"/>
            </a:lvl1pPr>
          </a:lstStyle>
          <a:p>
            <a:fld id="{ED5B074B-C642-478D-8E32-5AFFA7A91961}" type="slidenum">
              <a:rPr lang="pt-BR" smtClean="0"/>
              <a:pPr/>
              <a:t>‹nº›</a:t>
            </a:fld>
            <a:endParaRPr lang="pt-BR"/>
          </a:p>
        </p:txBody>
      </p:sp>
    </p:spTree>
    <p:extLst>
      <p:ext uri="{BB962C8B-B14F-4D97-AF65-F5344CB8AC3E}">
        <p14:creationId xmlns:p14="http://schemas.microsoft.com/office/powerpoint/2010/main" xmlns="" val="36662912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2" y="1"/>
            <a:ext cx="2945659" cy="496332"/>
          </a:xfrm>
          <a:prstGeom prst="rect">
            <a:avLst/>
          </a:prstGeom>
        </p:spPr>
        <p:txBody>
          <a:bodyPr vert="horz" lIns="91321" tIns="45661" rIns="91321" bIns="45661" rtlCol="0"/>
          <a:lstStyle>
            <a:lvl1pPr algn="l">
              <a:defRPr sz="1200"/>
            </a:lvl1pPr>
          </a:lstStyle>
          <a:p>
            <a:endParaRPr lang="pt-BR"/>
          </a:p>
        </p:txBody>
      </p:sp>
      <p:sp>
        <p:nvSpPr>
          <p:cNvPr id="3" name="Espaço Reservado para Data 2"/>
          <p:cNvSpPr>
            <a:spLocks noGrp="1"/>
          </p:cNvSpPr>
          <p:nvPr>
            <p:ph type="dt" idx="1"/>
          </p:nvPr>
        </p:nvSpPr>
        <p:spPr>
          <a:xfrm>
            <a:off x="3850444" y="1"/>
            <a:ext cx="2945659" cy="496332"/>
          </a:xfrm>
          <a:prstGeom prst="rect">
            <a:avLst/>
          </a:prstGeom>
        </p:spPr>
        <p:txBody>
          <a:bodyPr vert="horz" lIns="91321" tIns="45661" rIns="91321" bIns="45661" rtlCol="0"/>
          <a:lstStyle>
            <a:lvl1pPr algn="r">
              <a:defRPr sz="1200"/>
            </a:lvl1pPr>
          </a:lstStyle>
          <a:p>
            <a:fld id="{3415E0FE-BE77-482D-85B2-29809110FD63}" type="datetimeFigureOut">
              <a:rPr lang="pt-BR" smtClean="0"/>
              <a:pPr/>
              <a:t>27/10/2015</a:t>
            </a:fld>
            <a:endParaRPr lang="pt-BR"/>
          </a:p>
        </p:txBody>
      </p:sp>
      <p:sp>
        <p:nvSpPr>
          <p:cNvPr id="4" name="Espaço Reservado para Imagem de Slide 3"/>
          <p:cNvSpPr>
            <a:spLocks noGrp="1" noRot="1" noChangeAspect="1"/>
          </p:cNvSpPr>
          <p:nvPr>
            <p:ph type="sldImg" idx="2"/>
          </p:nvPr>
        </p:nvSpPr>
        <p:spPr>
          <a:xfrm>
            <a:off x="919163" y="744538"/>
            <a:ext cx="4960937" cy="3721100"/>
          </a:xfrm>
          <a:prstGeom prst="rect">
            <a:avLst/>
          </a:prstGeom>
          <a:noFill/>
          <a:ln w="12700">
            <a:solidFill>
              <a:prstClr val="black"/>
            </a:solidFill>
          </a:ln>
        </p:spPr>
        <p:txBody>
          <a:bodyPr vert="horz" lIns="91321" tIns="45661" rIns="91321" bIns="45661" rtlCol="0" anchor="ctr"/>
          <a:lstStyle/>
          <a:p>
            <a:endParaRPr lang="pt-BR"/>
          </a:p>
        </p:txBody>
      </p:sp>
      <p:sp>
        <p:nvSpPr>
          <p:cNvPr id="5" name="Espaço Reservado para Anotações 4"/>
          <p:cNvSpPr>
            <a:spLocks noGrp="1"/>
          </p:cNvSpPr>
          <p:nvPr>
            <p:ph type="body" sz="quarter" idx="3"/>
          </p:nvPr>
        </p:nvSpPr>
        <p:spPr>
          <a:xfrm>
            <a:off x="679768" y="4715153"/>
            <a:ext cx="5438140" cy="4466987"/>
          </a:xfrm>
          <a:prstGeom prst="rect">
            <a:avLst/>
          </a:prstGeom>
        </p:spPr>
        <p:txBody>
          <a:bodyPr vert="horz" lIns="91321" tIns="45661" rIns="91321" bIns="45661" rtlCol="0"/>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Rodapé 5"/>
          <p:cNvSpPr>
            <a:spLocks noGrp="1"/>
          </p:cNvSpPr>
          <p:nvPr>
            <p:ph type="ftr" sz="quarter" idx="4"/>
          </p:nvPr>
        </p:nvSpPr>
        <p:spPr>
          <a:xfrm>
            <a:off x="2" y="9428585"/>
            <a:ext cx="2945659" cy="496332"/>
          </a:xfrm>
          <a:prstGeom prst="rect">
            <a:avLst/>
          </a:prstGeom>
        </p:spPr>
        <p:txBody>
          <a:bodyPr vert="horz" lIns="91321" tIns="45661" rIns="91321" bIns="45661"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50444" y="9428585"/>
            <a:ext cx="2945659" cy="496332"/>
          </a:xfrm>
          <a:prstGeom prst="rect">
            <a:avLst/>
          </a:prstGeom>
        </p:spPr>
        <p:txBody>
          <a:bodyPr vert="horz" lIns="91321" tIns="45661" rIns="91321" bIns="45661" rtlCol="0" anchor="b"/>
          <a:lstStyle>
            <a:lvl1pPr algn="r">
              <a:defRPr sz="1200"/>
            </a:lvl1pPr>
          </a:lstStyle>
          <a:p>
            <a:fld id="{F02D67E9-6840-4F22-8859-CE0863221CFF}" type="slidenum">
              <a:rPr lang="pt-BR" smtClean="0"/>
              <a:pPr/>
              <a:t>‹nº›</a:t>
            </a:fld>
            <a:endParaRPr lang="pt-BR"/>
          </a:p>
        </p:txBody>
      </p:sp>
    </p:spTree>
    <p:extLst>
      <p:ext uri="{BB962C8B-B14F-4D97-AF65-F5344CB8AC3E}">
        <p14:creationId xmlns:p14="http://schemas.microsoft.com/office/powerpoint/2010/main" xmlns="" val="33956768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dirty="0" smtClean="0"/>
              <a:t>ONG - é o termo genérico e popularmente utilizado para designar entidades da sociedade civil sem fins lucrativos, que não se confundem com o Poder Público.  Apesar de ser o termo mais popular, por ser excessivamente abrangente, não é o mais utilizado nas esferas técnicas.</a:t>
            </a:r>
          </a:p>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4</a:t>
            </a:fld>
            <a:endParaRPr lang="pt-BR"/>
          </a:p>
        </p:txBody>
      </p:sp>
    </p:spTree>
    <p:extLst>
      <p:ext uri="{BB962C8B-B14F-4D97-AF65-F5344CB8AC3E}">
        <p14:creationId xmlns:p14="http://schemas.microsoft.com/office/powerpoint/2010/main" xmlns="" val="11612967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29</a:t>
            </a:fld>
            <a:endParaRPr lang="pt-BR"/>
          </a:p>
        </p:txBody>
      </p:sp>
    </p:spTree>
    <p:extLst>
      <p:ext uri="{BB962C8B-B14F-4D97-AF65-F5344CB8AC3E}">
        <p14:creationId xmlns:p14="http://schemas.microsoft.com/office/powerpoint/2010/main" xmlns="" val="58629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30</a:t>
            </a:fld>
            <a:endParaRPr lang="pt-BR"/>
          </a:p>
        </p:txBody>
      </p:sp>
    </p:spTree>
    <p:extLst>
      <p:ext uri="{BB962C8B-B14F-4D97-AF65-F5344CB8AC3E}">
        <p14:creationId xmlns:p14="http://schemas.microsoft.com/office/powerpoint/2010/main" xmlns="" val="586290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31</a:t>
            </a:fld>
            <a:endParaRPr lang="pt-BR"/>
          </a:p>
        </p:txBody>
      </p:sp>
    </p:spTree>
    <p:extLst>
      <p:ext uri="{BB962C8B-B14F-4D97-AF65-F5344CB8AC3E}">
        <p14:creationId xmlns:p14="http://schemas.microsoft.com/office/powerpoint/2010/main" xmlns="" val="586290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32</a:t>
            </a:fld>
            <a:endParaRPr lang="pt-BR"/>
          </a:p>
        </p:txBody>
      </p:sp>
    </p:spTree>
    <p:extLst>
      <p:ext uri="{BB962C8B-B14F-4D97-AF65-F5344CB8AC3E}">
        <p14:creationId xmlns:p14="http://schemas.microsoft.com/office/powerpoint/2010/main" xmlns="" val="586290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33</a:t>
            </a:fld>
            <a:endParaRPr lang="pt-BR"/>
          </a:p>
        </p:txBody>
      </p:sp>
    </p:spTree>
    <p:extLst>
      <p:ext uri="{BB962C8B-B14F-4D97-AF65-F5344CB8AC3E}">
        <p14:creationId xmlns:p14="http://schemas.microsoft.com/office/powerpoint/2010/main" xmlns="" val="586290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34</a:t>
            </a:fld>
            <a:endParaRPr lang="pt-BR"/>
          </a:p>
        </p:txBody>
      </p:sp>
    </p:spTree>
    <p:extLst>
      <p:ext uri="{BB962C8B-B14F-4D97-AF65-F5344CB8AC3E}">
        <p14:creationId xmlns:p14="http://schemas.microsoft.com/office/powerpoint/2010/main" xmlns="" val="586290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35</a:t>
            </a:fld>
            <a:endParaRPr lang="pt-BR"/>
          </a:p>
        </p:txBody>
      </p:sp>
    </p:spTree>
    <p:extLst>
      <p:ext uri="{BB962C8B-B14F-4D97-AF65-F5344CB8AC3E}">
        <p14:creationId xmlns:p14="http://schemas.microsoft.com/office/powerpoint/2010/main" xmlns="" val="586290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36</a:t>
            </a:fld>
            <a:endParaRPr lang="pt-BR"/>
          </a:p>
        </p:txBody>
      </p:sp>
    </p:spTree>
    <p:extLst>
      <p:ext uri="{BB962C8B-B14F-4D97-AF65-F5344CB8AC3E}">
        <p14:creationId xmlns:p14="http://schemas.microsoft.com/office/powerpoint/2010/main" xmlns="" val="586290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37</a:t>
            </a:fld>
            <a:endParaRPr lang="pt-BR"/>
          </a:p>
        </p:txBody>
      </p:sp>
    </p:spTree>
    <p:extLst>
      <p:ext uri="{BB962C8B-B14F-4D97-AF65-F5344CB8AC3E}">
        <p14:creationId xmlns:p14="http://schemas.microsoft.com/office/powerpoint/2010/main" xmlns="" val="586290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38</a:t>
            </a:fld>
            <a:endParaRPr lang="pt-BR"/>
          </a:p>
        </p:txBody>
      </p:sp>
    </p:spTree>
    <p:extLst>
      <p:ext uri="{BB962C8B-B14F-4D97-AF65-F5344CB8AC3E}">
        <p14:creationId xmlns:p14="http://schemas.microsoft.com/office/powerpoint/2010/main" xmlns="" val="58629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dirty="0" smtClean="0"/>
              <a:t>ONG - é o termo genérico e popularmente utilizado para designar entidades da sociedade civil sem fins lucrativos, que não se confundem com o Poder Público.  Apesar de ser o termo mais popular, por ser excessivamente abrangente, não é o mais utilizado nas esferas técnicas.</a:t>
            </a:r>
          </a:p>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5</a:t>
            </a:fld>
            <a:endParaRPr lang="pt-BR"/>
          </a:p>
        </p:txBody>
      </p:sp>
    </p:spTree>
    <p:extLst>
      <p:ext uri="{BB962C8B-B14F-4D97-AF65-F5344CB8AC3E}">
        <p14:creationId xmlns:p14="http://schemas.microsoft.com/office/powerpoint/2010/main" xmlns="" val="11612967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39</a:t>
            </a:fld>
            <a:endParaRPr lang="pt-BR"/>
          </a:p>
        </p:txBody>
      </p:sp>
    </p:spTree>
    <p:extLst>
      <p:ext uri="{BB962C8B-B14F-4D97-AF65-F5344CB8AC3E}">
        <p14:creationId xmlns:p14="http://schemas.microsoft.com/office/powerpoint/2010/main" xmlns="" val="586290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40</a:t>
            </a:fld>
            <a:endParaRPr lang="pt-BR"/>
          </a:p>
        </p:txBody>
      </p:sp>
    </p:spTree>
    <p:extLst>
      <p:ext uri="{BB962C8B-B14F-4D97-AF65-F5344CB8AC3E}">
        <p14:creationId xmlns:p14="http://schemas.microsoft.com/office/powerpoint/2010/main" xmlns="" val="586290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41</a:t>
            </a:fld>
            <a:endParaRPr lang="pt-BR"/>
          </a:p>
        </p:txBody>
      </p:sp>
    </p:spTree>
    <p:extLst>
      <p:ext uri="{BB962C8B-B14F-4D97-AF65-F5344CB8AC3E}">
        <p14:creationId xmlns:p14="http://schemas.microsoft.com/office/powerpoint/2010/main" xmlns="" val="586290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42</a:t>
            </a:fld>
            <a:endParaRPr lang="pt-BR"/>
          </a:p>
        </p:txBody>
      </p:sp>
    </p:spTree>
    <p:extLst>
      <p:ext uri="{BB962C8B-B14F-4D97-AF65-F5344CB8AC3E}">
        <p14:creationId xmlns:p14="http://schemas.microsoft.com/office/powerpoint/2010/main" xmlns="" val="586290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44</a:t>
            </a:fld>
            <a:endParaRPr lang="pt-BR"/>
          </a:p>
        </p:txBody>
      </p:sp>
    </p:spTree>
    <p:extLst>
      <p:ext uri="{BB962C8B-B14F-4D97-AF65-F5344CB8AC3E}">
        <p14:creationId xmlns:p14="http://schemas.microsoft.com/office/powerpoint/2010/main" xmlns="" val="586290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46</a:t>
            </a:fld>
            <a:endParaRPr lang="pt-BR"/>
          </a:p>
        </p:txBody>
      </p:sp>
    </p:spTree>
    <p:extLst>
      <p:ext uri="{BB962C8B-B14F-4D97-AF65-F5344CB8AC3E}">
        <p14:creationId xmlns:p14="http://schemas.microsoft.com/office/powerpoint/2010/main" xmlns="" val="58629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dirty="0" smtClean="0"/>
              <a:t>ONG - é o termo genérico e popularmente utilizado para designar entidades da sociedade civil sem fins lucrativos, que não se confundem com o Poder Público.  Apesar de ser o termo mais popular, por ser excessivamente abrangente, não é o mais utilizado nas esferas técnicas.</a:t>
            </a:r>
          </a:p>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6</a:t>
            </a:fld>
            <a:endParaRPr lang="pt-BR"/>
          </a:p>
        </p:txBody>
      </p:sp>
    </p:spTree>
    <p:extLst>
      <p:ext uri="{BB962C8B-B14F-4D97-AF65-F5344CB8AC3E}">
        <p14:creationId xmlns:p14="http://schemas.microsoft.com/office/powerpoint/2010/main" xmlns="" val="1161296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23</a:t>
            </a:fld>
            <a:endParaRPr lang="pt-BR"/>
          </a:p>
        </p:txBody>
      </p:sp>
    </p:spTree>
    <p:extLst>
      <p:ext uri="{BB962C8B-B14F-4D97-AF65-F5344CB8AC3E}">
        <p14:creationId xmlns:p14="http://schemas.microsoft.com/office/powerpoint/2010/main" xmlns="" val="58629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24</a:t>
            </a:fld>
            <a:endParaRPr lang="pt-BR"/>
          </a:p>
        </p:txBody>
      </p:sp>
    </p:spTree>
    <p:extLst>
      <p:ext uri="{BB962C8B-B14F-4D97-AF65-F5344CB8AC3E}">
        <p14:creationId xmlns:p14="http://schemas.microsoft.com/office/powerpoint/2010/main" xmlns="" val="586290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25</a:t>
            </a:fld>
            <a:endParaRPr lang="pt-BR"/>
          </a:p>
        </p:txBody>
      </p:sp>
    </p:spTree>
    <p:extLst>
      <p:ext uri="{BB962C8B-B14F-4D97-AF65-F5344CB8AC3E}">
        <p14:creationId xmlns:p14="http://schemas.microsoft.com/office/powerpoint/2010/main" xmlns="" val="586290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26</a:t>
            </a:fld>
            <a:endParaRPr lang="pt-BR"/>
          </a:p>
        </p:txBody>
      </p:sp>
    </p:spTree>
    <p:extLst>
      <p:ext uri="{BB962C8B-B14F-4D97-AF65-F5344CB8AC3E}">
        <p14:creationId xmlns:p14="http://schemas.microsoft.com/office/powerpoint/2010/main" xmlns="" val="586290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27</a:t>
            </a:fld>
            <a:endParaRPr lang="pt-BR"/>
          </a:p>
        </p:txBody>
      </p:sp>
    </p:spTree>
    <p:extLst>
      <p:ext uri="{BB962C8B-B14F-4D97-AF65-F5344CB8AC3E}">
        <p14:creationId xmlns:p14="http://schemas.microsoft.com/office/powerpoint/2010/main" xmlns="" val="58629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02D67E9-6840-4F22-8859-CE0863221CFF}" type="slidenum">
              <a:rPr lang="pt-BR" smtClean="0"/>
              <a:pPr/>
              <a:t>28</a:t>
            </a:fld>
            <a:endParaRPr lang="pt-BR"/>
          </a:p>
        </p:txBody>
      </p:sp>
    </p:spTree>
    <p:extLst>
      <p:ext uri="{BB962C8B-B14F-4D97-AF65-F5344CB8AC3E}">
        <p14:creationId xmlns:p14="http://schemas.microsoft.com/office/powerpoint/2010/main" xmlns="" val="586290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pt-BR" smtClean="0"/>
              <a:t>Clique para editar o título mestre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Vertical Text Placeholder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4" name="Date Placeholder 3"/>
          <p:cNvSpPr>
            <a:spLocks noGrp="1"/>
          </p:cNvSpPr>
          <p:nvPr>
            <p:ph type="dt" sz="half" idx="10"/>
          </p:nvPr>
        </p:nvSpPr>
        <p:spPr/>
        <p:txBody>
          <a:bodyPr/>
          <a:lstStyle/>
          <a:p>
            <a:r>
              <a:rPr lang="pt-BR" smtClean="0"/>
              <a:t>10/04/2015</a:t>
            </a:r>
            <a:endParaRPr lang="pt-BR"/>
          </a:p>
        </p:txBody>
      </p:sp>
      <p:sp>
        <p:nvSpPr>
          <p:cNvPr id="5" name="Footer Placeholder 4"/>
          <p:cNvSpPr>
            <a:spLocks noGrp="1"/>
          </p:cNvSpPr>
          <p:nvPr>
            <p:ph type="ftr" sz="quarter" idx="11"/>
          </p:nvPr>
        </p:nvSpPr>
        <p:spPr/>
        <p:txBody>
          <a:bodyPr/>
          <a:lstStyle/>
          <a:p>
            <a:r>
              <a:rPr lang="pt-BR" smtClean="0"/>
              <a:t>Marco Regulatório das Organizações da Sociedade Civil  |  Lei Federal 13.019/2014</a:t>
            </a:r>
            <a:endParaRPr lang="pt-BR"/>
          </a:p>
        </p:txBody>
      </p:sp>
      <p:sp>
        <p:nvSpPr>
          <p:cNvPr id="6" name="Slide Number Placeholder 5"/>
          <p:cNvSpPr>
            <a:spLocks noGrp="1"/>
          </p:cNvSpPr>
          <p:nvPr>
            <p:ph type="sldNum" sz="quarter" idx="12"/>
          </p:nvPr>
        </p:nvSpPr>
        <p:spPr/>
        <p:txBody>
          <a:bodyPr/>
          <a:lstStyle/>
          <a:p>
            <a:fld id="{A7D08438-BF00-4261-9398-3D00160ED929}" type="slidenum">
              <a:rPr lang="pt-BR" smtClean="0"/>
              <a:pPr/>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pt-BR" smtClean="0"/>
              <a:t>Clique para editar o título mestre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4" name="Date Placeholder 3"/>
          <p:cNvSpPr>
            <a:spLocks noGrp="1"/>
          </p:cNvSpPr>
          <p:nvPr>
            <p:ph type="dt" sz="half" idx="10"/>
          </p:nvPr>
        </p:nvSpPr>
        <p:spPr/>
        <p:txBody>
          <a:bodyPr/>
          <a:lstStyle/>
          <a:p>
            <a:r>
              <a:rPr lang="pt-BR" smtClean="0"/>
              <a:t>10/04/2015</a:t>
            </a:r>
            <a:endParaRPr lang="pt-BR"/>
          </a:p>
        </p:txBody>
      </p:sp>
      <p:sp>
        <p:nvSpPr>
          <p:cNvPr id="5" name="Footer Placeholder 4"/>
          <p:cNvSpPr>
            <a:spLocks noGrp="1"/>
          </p:cNvSpPr>
          <p:nvPr>
            <p:ph type="ftr" sz="quarter" idx="11"/>
          </p:nvPr>
        </p:nvSpPr>
        <p:spPr/>
        <p:txBody>
          <a:bodyPr/>
          <a:lstStyle/>
          <a:p>
            <a:r>
              <a:rPr lang="pt-BR" smtClean="0"/>
              <a:t>Marco Regulatório das Organizações da Sociedade Civil  |  Lei Federal 13.019/2014</a:t>
            </a:r>
            <a:endParaRPr lang="pt-BR"/>
          </a:p>
        </p:txBody>
      </p:sp>
      <p:sp>
        <p:nvSpPr>
          <p:cNvPr id="6" name="Slide Number Placeholder 5"/>
          <p:cNvSpPr>
            <a:spLocks noGrp="1"/>
          </p:cNvSpPr>
          <p:nvPr>
            <p:ph type="sldNum" sz="quarter" idx="12"/>
          </p:nvPr>
        </p:nvSpPr>
        <p:spPr/>
        <p:txBody>
          <a:bodyPr/>
          <a:lstStyle/>
          <a:p>
            <a:fld id="{A7D08438-BF00-4261-9398-3D00160ED929}" type="slidenum">
              <a:rPr lang="pt-BR" smtClean="0"/>
              <a:pPr/>
              <a:t>‹nº›</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936104"/>
          </a:xfrm>
        </p:spPr>
        <p:txBody>
          <a:bodyPr anchor="ctr"/>
          <a:lstStyle>
            <a:lvl1pPr>
              <a:defRPr sz="3800" b="1"/>
            </a:lvl1pPr>
          </a:lstStyle>
          <a:p>
            <a:r>
              <a:rPr lang="pt-BR" dirty="0" smtClean="0"/>
              <a:t>Clique para editar o título mestre</a:t>
            </a:r>
            <a:endParaRPr lang="en-US" dirty="0"/>
          </a:p>
        </p:txBody>
      </p:sp>
      <p:sp>
        <p:nvSpPr>
          <p:cNvPr id="3" name="Content Placeholder 2"/>
          <p:cNvSpPr>
            <a:spLocks noGrp="1"/>
          </p:cNvSpPr>
          <p:nvPr>
            <p:ph idx="1"/>
          </p:nvPr>
        </p:nvSpPr>
        <p:spPr>
          <a:xfrm>
            <a:off x="457200" y="1556792"/>
            <a:ext cx="8229600" cy="4569371"/>
          </a:xfrm>
        </p:spPr>
        <p:txBody>
          <a:bodyPr>
            <a:normAutofit/>
          </a:bodyPr>
          <a:lstStyle>
            <a:lvl1pPr>
              <a:defRPr sz="1800"/>
            </a:lvl1pPr>
            <a:lvl2pPr>
              <a:defRPr sz="1800"/>
            </a:lvl2pPr>
            <a:lvl3pPr>
              <a:defRPr sz="1800"/>
            </a:lvl3pPr>
            <a:lvl4pPr>
              <a:defRPr sz="1800"/>
            </a:lvl4pPr>
            <a:lvl5pPr>
              <a:defRPr sz="1800"/>
            </a:lvl5pPr>
            <a:lvl6pPr>
              <a:defRPr/>
            </a:lvl6pPr>
            <a:lvl7pPr>
              <a:defRPr/>
            </a:lvl7pPr>
            <a:lvl8pPr>
              <a:defRPr/>
            </a:lvl8pPr>
            <a:lvl9pPr>
              <a:buFont typeface="Arial" pitchFamily="34" charset="0"/>
              <a:buChar char="•"/>
              <a:defRPr/>
            </a:lvl9pPr>
          </a:lstStyle>
          <a:p>
            <a:pPr lvl="0"/>
            <a:r>
              <a:rPr lang="pt-BR" dirty="0" smtClean="0"/>
              <a:t>Clique para editar o texto mestre</a:t>
            </a:r>
          </a:p>
          <a:p>
            <a:pPr lvl="1"/>
            <a:r>
              <a:rPr lang="pt-BR" dirty="0" smtClean="0"/>
              <a:t>Segundo nível</a:t>
            </a:r>
          </a:p>
          <a:p>
            <a:pPr lvl="2"/>
            <a:r>
              <a:rPr lang="pt-BR" dirty="0" smtClean="0"/>
              <a:t>Terceiro nível</a:t>
            </a:r>
          </a:p>
          <a:p>
            <a:pPr lvl="3"/>
            <a:r>
              <a:rPr lang="pt-BR" dirty="0" smtClean="0"/>
              <a:t>Quarto nível</a:t>
            </a:r>
          </a:p>
          <a:p>
            <a:pPr lvl="4"/>
            <a:r>
              <a:rPr lang="pt-BR" dirty="0" smtClean="0"/>
              <a:t>Quinto nível</a:t>
            </a:r>
            <a:endParaRPr lang="en-US" dirty="0" smtClean="0"/>
          </a:p>
        </p:txBody>
      </p:sp>
      <p:sp>
        <p:nvSpPr>
          <p:cNvPr id="6" name="Slide Number Placeholder 5"/>
          <p:cNvSpPr>
            <a:spLocks noGrp="1"/>
          </p:cNvSpPr>
          <p:nvPr>
            <p:ph type="sldNum" sz="quarter" idx="12"/>
          </p:nvPr>
        </p:nvSpPr>
        <p:spPr/>
        <p:txBody>
          <a:bodyPr/>
          <a:lstStyle/>
          <a:p>
            <a:endParaRPr lang="pt-BR" dirty="0"/>
          </a:p>
        </p:txBody>
      </p:sp>
      <p:pic>
        <p:nvPicPr>
          <p:cNvPr id="4" name="Imagem 3"/>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b="20670"/>
          <a:stretch/>
        </p:blipFill>
        <p:spPr>
          <a:xfrm>
            <a:off x="8604448" y="6343992"/>
            <a:ext cx="381635" cy="412441"/>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pt-BR" smtClean="0"/>
              <a:t>Clique para editar o título mestre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 texto mestre</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smtClean="0"/>
          </a:p>
        </p:txBody>
      </p:sp>
      <p:sp>
        <p:nvSpPr>
          <p:cNvPr id="5" name="Date Placeholder 4"/>
          <p:cNvSpPr>
            <a:spLocks noGrp="1"/>
          </p:cNvSpPr>
          <p:nvPr>
            <p:ph type="dt" sz="half" idx="10"/>
          </p:nvPr>
        </p:nvSpPr>
        <p:spPr/>
        <p:txBody>
          <a:bodyPr/>
          <a:lstStyle/>
          <a:p>
            <a:r>
              <a:rPr lang="pt-BR" smtClean="0"/>
              <a:t>10/04/2015</a:t>
            </a:r>
            <a:endParaRPr lang="pt-BR"/>
          </a:p>
        </p:txBody>
      </p:sp>
      <p:sp>
        <p:nvSpPr>
          <p:cNvPr id="6" name="Footer Placeholder 5"/>
          <p:cNvSpPr>
            <a:spLocks noGrp="1"/>
          </p:cNvSpPr>
          <p:nvPr>
            <p:ph type="ftr" sz="quarter" idx="11"/>
          </p:nvPr>
        </p:nvSpPr>
        <p:spPr/>
        <p:txBody>
          <a:bodyPr/>
          <a:lstStyle/>
          <a:p>
            <a:r>
              <a:rPr lang="pt-BR" smtClean="0"/>
              <a:t>Marco Regulatório das Organizações da Sociedade Civil  |  Lei Federal 13.019/2014</a:t>
            </a:r>
            <a:endParaRPr lang="pt-BR"/>
          </a:p>
        </p:txBody>
      </p:sp>
      <p:sp>
        <p:nvSpPr>
          <p:cNvPr id="7" name="Slide Number Placeholder 6"/>
          <p:cNvSpPr>
            <a:spLocks noGrp="1"/>
          </p:cNvSpPr>
          <p:nvPr>
            <p:ph type="sldNum" sz="quarter" idx="12"/>
          </p:nvPr>
        </p:nvSpPr>
        <p:spPr/>
        <p:txBody>
          <a:bodyPr/>
          <a:lstStyle/>
          <a:p>
            <a:fld id="{A7D08438-BF00-4261-9398-3D00160ED929}" type="slidenum">
              <a:rPr lang="pt-BR" smtClean="0"/>
              <a:pPr/>
              <a:t>‹nº›</a:t>
            </a:fld>
            <a:endParaRPr lang="pt-BR"/>
          </a:p>
        </p:txBody>
      </p:sp>
      <p:sp>
        <p:nvSpPr>
          <p:cNvPr id="9" name="Content Placeholder 8"/>
          <p:cNvSpPr>
            <a:spLocks noGrp="1"/>
          </p:cNvSpPr>
          <p:nvPr>
            <p:ph sz="quarter" idx="13"/>
          </p:nvPr>
        </p:nvSpPr>
        <p:spPr>
          <a:xfrm>
            <a:off x="365760" y="1600200"/>
            <a:ext cx="4041648" cy="4526280"/>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pic>
        <p:nvPicPr>
          <p:cNvPr id="8" name="Picture 2" descr="Y:\Áreas Técnicas\Produção Gráfica\EGEM\Logos\Escola de Gestão\EGEM.jpg"/>
          <p:cNvPicPr>
            <a:picLocks noChangeAspect="1" noChangeArrowheads="1"/>
          </p:cNvPicPr>
          <p:nvPr userDrawn="1"/>
        </p:nvPicPr>
        <p:blipFill rotWithShape="1">
          <a:blip r:embed="rId2" cstate="print">
            <a:clrChange>
              <a:clrFrom>
                <a:srgbClr val="FFFFFE"/>
              </a:clrFrom>
              <a:clrTo>
                <a:srgbClr val="FFFFFE">
                  <a:alpha val="0"/>
                </a:srgbClr>
              </a:clrTo>
            </a:clrChange>
            <a:extLst>
              <a:ext uri="{28A0092B-C50C-407E-A947-70E740481C1C}">
                <a14:useLocalDpi xmlns:a14="http://schemas.microsoft.com/office/drawing/2010/main" xmlns="" val="0"/>
              </a:ext>
            </a:extLst>
          </a:blip>
          <a:srcRect b="20371"/>
          <a:stretch/>
        </p:blipFill>
        <p:spPr bwMode="auto">
          <a:xfrm>
            <a:off x="8657228" y="6309320"/>
            <a:ext cx="379268" cy="404293"/>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pt-BR" smtClean="0"/>
              <a:t>Clique para editar o título mestre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7" name="Date Placeholder 6"/>
          <p:cNvSpPr>
            <a:spLocks noGrp="1"/>
          </p:cNvSpPr>
          <p:nvPr>
            <p:ph type="dt" sz="half" idx="10"/>
          </p:nvPr>
        </p:nvSpPr>
        <p:spPr/>
        <p:txBody>
          <a:bodyPr/>
          <a:lstStyle/>
          <a:p>
            <a:r>
              <a:rPr lang="pt-BR" smtClean="0"/>
              <a:t>10/04/2015</a:t>
            </a:r>
            <a:endParaRPr lang="pt-BR"/>
          </a:p>
        </p:txBody>
      </p:sp>
      <p:sp>
        <p:nvSpPr>
          <p:cNvPr id="8" name="Footer Placeholder 7"/>
          <p:cNvSpPr>
            <a:spLocks noGrp="1"/>
          </p:cNvSpPr>
          <p:nvPr>
            <p:ph type="ftr" sz="quarter" idx="11"/>
          </p:nvPr>
        </p:nvSpPr>
        <p:spPr/>
        <p:txBody>
          <a:bodyPr/>
          <a:lstStyle/>
          <a:p>
            <a:r>
              <a:rPr lang="pt-BR" smtClean="0"/>
              <a:t>Marco Regulatório das Organizações da Sociedade Civil  |  Lei Federal 13.019/2014</a:t>
            </a:r>
            <a:endParaRPr lang="pt-BR"/>
          </a:p>
        </p:txBody>
      </p:sp>
      <p:sp>
        <p:nvSpPr>
          <p:cNvPr id="9" name="Slide Number Placeholder 8"/>
          <p:cNvSpPr>
            <a:spLocks noGrp="1"/>
          </p:cNvSpPr>
          <p:nvPr>
            <p:ph type="sldNum" sz="quarter" idx="12"/>
          </p:nvPr>
        </p:nvSpPr>
        <p:spPr/>
        <p:txBody>
          <a:bodyPr/>
          <a:lstStyle/>
          <a:p>
            <a:fld id="{A7D08438-BF00-4261-9398-3D00160ED929}" type="slidenum">
              <a:rPr lang="pt-BR" smtClean="0"/>
              <a:pPr/>
              <a:t>‹nº›</a:t>
            </a:fld>
            <a:endParaRPr lang="pt-BR"/>
          </a:p>
        </p:txBody>
      </p:sp>
      <p:sp>
        <p:nvSpPr>
          <p:cNvPr id="11" name="Content Placeholder 10"/>
          <p:cNvSpPr>
            <a:spLocks noGrp="1"/>
          </p:cNvSpPr>
          <p:nvPr>
            <p:ph sz="quarter" idx="13"/>
          </p:nvPr>
        </p:nvSpPr>
        <p:spPr>
          <a:xfrm>
            <a:off x="457200" y="2212848"/>
            <a:ext cx="4041648" cy="3913632"/>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pic>
        <p:nvPicPr>
          <p:cNvPr id="10" name="Picture 2" descr="Y:\Áreas Técnicas\Produção Gráfica\EGEM\Logos\Escola de Gestão\EGEM.jpg"/>
          <p:cNvPicPr>
            <a:picLocks noChangeAspect="1" noChangeArrowheads="1"/>
          </p:cNvPicPr>
          <p:nvPr userDrawn="1"/>
        </p:nvPicPr>
        <p:blipFill rotWithShape="1">
          <a:blip r:embed="rId2" cstate="print">
            <a:clrChange>
              <a:clrFrom>
                <a:srgbClr val="FFFFFE"/>
              </a:clrFrom>
              <a:clrTo>
                <a:srgbClr val="FFFFFE">
                  <a:alpha val="0"/>
                </a:srgbClr>
              </a:clrTo>
            </a:clrChange>
            <a:extLst>
              <a:ext uri="{28A0092B-C50C-407E-A947-70E740481C1C}">
                <a14:useLocalDpi xmlns:a14="http://schemas.microsoft.com/office/drawing/2010/main" xmlns="" val="0"/>
              </a:ext>
            </a:extLst>
          </a:blip>
          <a:srcRect b="20371"/>
          <a:stretch/>
        </p:blipFill>
        <p:spPr bwMode="auto">
          <a:xfrm>
            <a:off x="8657228" y="6309320"/>
            <a:ext cx="379268" cy="404293"/>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Date Placeholder 2"/>
          <p:cNvSpPr>
            <a:spLocks noGrp="1"/>
          </p:cNvSpPr>
          <p:nvPr>
            <p:ph type="dt" sz="half" idx="10"/>
          </p:nvPr>
        </p:nvSpPr>
        <p:spPr/>
        <p:txBody>
          <a:bodyPr/>
          <a:lstStyle/>
          <a:p>
            <a:r>
              <a:rPr lang="pt-BR" smtClean="0"/>
              <a:t>10/04/2015</a:t>
            </a:r>
            <a:endParaRPr lang="pt-BR"/>
          </a:p>
        </p:txBody>
      </p:sp>
      <p:sp>
        <p:nvSpPr>
          <p:cNvPr id="4" name="Footer Placeholder 3"/>
          <p:cNvSpPr>
            <a:spLocks noGrp="1"/>
          </p:cNvSpPr>
          <p:nvPr>
            <p:ph type="ftr" sz="quarter" idx="11"/>
          </p:nvPr>
        </p:nvSpPr>
        <p:spPr/>
        <p:txBody>
          <a:bodyPr/>
          <a:lstStyle/>
          <a:p>
            <a:r>
              <a:rPr lang="pt-BR" smtClean="0"/>
              <a:t>Marco Regulatório das Organizações da Sociedade Civil  |  Lei Federal 13.019/2014</a:t>
            </a:r>
            <a:endParaRPr lang="pt-BR"/>
          </a:p>
        </p:txBody>
      </p:sp>
      <p:sp>
        <p:nvSpPr>
          <p:cNvPr id="5" name="Slide Number Placeholder 4"/>
          <p:cNvSpPr>
            <a:spLocks noGrp="1"/>
          </p:cNvSpPr>
          <p:nvPr>
            <p:ph type="sldNum" sz="quarter" idx="12"/>
          </p:nvPr>
        </p:nvSpPr>
        <p:spPr/>
        <p:txBody>
          <a:bodyPr/>
          <a:lstStyle/>
          <a:p>
            <a:fld id="{A7D08438-BF00-4261-9398-3D00160ED929}" type="slidenum">
              <a:rPr lang="pt-BR" smtClean="0"/>
              <a:pPr/>
              <a:t>‹nº›</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pt-BR" smtClean="0"/>
              <a:t>10/04/2015</a:t>
            </a:r>
            <a:endParaRPr lang="pt-BR"/>
          </a:p>
        </p:txBody>
      </p:sp>
      <p:sp>
        <p:nvSpPr>
          <p:cNvPr id="3" name="Footer Placeholder 2"/>
          <p:cNvSpPr>
            <a:spLocks noGrp="1"/>
          </p:cNvSpPr>
          <p:nvPr>
            <p:ph type="ftr" sz="quarter" idx="11"/>
          </p:nvPr>
        </p:nvSpPr>
        <p:spPr/>
        <p:txBody>
          <a:bodyPr/>
          <a:lstStyle/>
          <a:p>
            <a:r>
              <a:rPr lang="pt-BR" smtClean="0"/>
              <a:t>Marco Regulatório das Organizações da Sociedade Civil  |  Lei Federal 13.019/2014</a:t>
            </a:r>
            <a:endParaRPr lang="pt-BR"/>
          </a:p>
        </p:txBody>
      </p:sp>
      <p:sp>
        <p:nvSpPr>
          <p:cNvPr id="4" name="Slide Number Placeholder 3"/>
          <p:cNvSpPr>
            <a:spLocks noGrp="1"/>
          </p:cNvSpPr>
          <p:nvPr>
            <p:ph type="sldNum" sz="quarter" idx="12"/>
          </p:nvPr>
        </p:nvSpPr>
        <p:spPr/>
        <p:txBody>
          <a:bodyPr/>
          <a:lstStyle/>
          <a:p>
            <a:fld id="{A7D08438-BF00-4261-9398-3D00160ED929}" type="slidenum">
              <a:rPr lang="pt-BR" smtClean="0"/>
              <a:pPr/>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pt-BR" smtClean="0"/>
              <a:t>Clique para editar o título mestre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Date Placeholder 4"/>
          <p:cNvSpPr>
            <a:spLocks noGrp="1"/>
          </p:cNvSpPr>
          <p:nvPr>
            <p:ph type="dt" sz="half" idx="10"/>
          </p:nvPr>
        </p:nvSpPr>
        <p:spPr/>
        <p:txBody>
          <a:bodyPr/>
          <a:lstStyle/>
          <a:p>
            <a:r>
              <a:rPr lang="pt-BR" smtClean="0"/>
              <a:t>10/04/2015</a:t>
            </a:r>
            <a:endParaRPr lang="pt-BR"/>
          </a:p>
        </p:txBody>
      </p:sp>
      <p:sp>
        <p:nvSpPr>
          <p:cNvPr id="6" name="Footer Placeholder 5"/>
          <p:cNvSpPr>
            <a:spLocks noGrp="1"/>
          </p:cNvSpPr>
          <p:nvPr>
            <p:ph type="ftr" sz="quarter" idx="11"/>
          </p:nvPr>
        </p:nvSpPr>
        <p:spPr/>
        <p:txBody>
          <a:bodyPr/>
          <a:lstStyle/>
          <a:p>
            <a:r>
              <a:rPr lang="pt-BR" smtClean="0"/>
              <a:t>Marco Regulatório das Organizações da Sociedade Civil  |  Lei Federal 13.019/2014</a:t>
            </a:r>
            <a:endParaRPr lang="pt-BR"/>
          </a:p>
        </p:txBody>
      </p:sp>
      <p:sp>
        <p:nvSpPr>
          <p:cNvPr id="7" name="Slide Number Placeholder 6"/>
          <p:cNvSpPr>
            <a:spLocks noGrp="1"/>
          </p:cNvSpPr>
          <p:nvPr>
            <p:ph type="sldNum" sz="quarter" idx="12"/>
          </p:nvPr>
        </p:nvSpPr>
        <p:spPr/>
        <p:txBody>
          <a:bodyPr/>
          <a:lstStyle/>
          <a:p>
            <a:fld id="{A7D08438-BF00-4261-9398-3D00160ED929}" type="slidenum">
              <a:rPr lang="pt-BR" smtClean="0"/>
              <a:pPr/>
              <a:t>‹nº›</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pt-BR" smtClean="0"/>
              <a:t>Clique para editar o título mestre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smtClean="0"/>
              <a:t>Clique no ícone para adicionar uma imagem</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Date Placeholder 4"/>
          <p:cNvSpPr>
            <a:spLocks noGrp="1"/>
          </p:cNvSpPr>
          <p:nvPr>
            <p:ph type="dt" sz="half" idx="10"/>
          </p:nvPr>
        </p:nvSpPr>
        <p:spPr/>
        <p:txBody>
          <a:bodyPr/>
          <a:lstStyle/>
          <a:p>
            <a:r>
              <a:rPr lang="pt-BR" smtClean="0"/>
              <a:t>10/04/2015</a:t>
            </a:r>
            <a:endParaRPr lang="pt-BR"/>
          </a:p>
        </p:txBody>
      </p:sp>
      <p:sp>
        <p:nvSpPr>
          <p:cNvPr id="6" name="Footer Placeholder 5"/>
          <p:cNvSpPr>
            <a:spLocks noGrp="1"/>
          </p:cNvSpPr>
          <p:nvPr>
            <p:ph type="ftr" sz="quarter" idx="11"/>
          </p:nvPr>
        </p:nvSpPr>
        <p:spPr/>
        <p:txBody>
          <a:bodyPr/>
          <a:lstStyle/>
          <a:p>
            <a:r>
              <a:rPr lang="pt-BR" smtClean="0"/>
              <a:t>Marco Regulatório das Organizações da Sociedade Civil  |  Lei Federal 13.019/2014</a:t>
            </a:r>
            <a:endParaRPr lang="pt-BR"/>
          </a:p>
        </p:txBody>
      </p:sp>
      <p:sp>
        <p:nvSpPr>
          <p:cNvPr id="7" name="Slide Number Placeholder 6"/>
          <p:cNvSpPr>
            <a:spLocks noGrp="1"/>
          </p:cNvSpPr>
          <p:nvPr>
            <p:ph type="sldNum" sz="quarter" idx="12"/>
          </p:nvPr>
        </p:nvSpPr>
        <p:spPr/>
        <p:txBody>
          <a:bodyPr/>
          <a:lstStyle/>
          <a:p>
            <a:fld id="{A7D08438-BF00-4261-9398-3D00160ED929}" type="slidenum">
              <a:rPr lang="pt-BR" smtClean="0"/>
              <a:pPr/>
              <a:t>‹nº›</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340768"/>
          </a:xfrm>
          <a:prstGeom prst="rect">
            <a:avLst/>
          </a:prstGeom>
        </p:spPr>
        <p:txBody>
          <a:bodyPr vert="horz" lIns="91440" tIns="45720" rIns="91440" bIns="45720" rtlCol="0" anchor="b">
            <a:noAutofit/>
          </a:bodyPr>
          <a:lstStyle/>
          <a:p>
            <a:r>
              <a:rPr lang="pt-BR" dirty="0" smtClean="0"/>
              <a:t>Clique para editar o título mestre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chor="t">
            <a:normAutofit/>
          </a:bodyPr>
          <a:lstStyle/>
          <a:p>
            <a:pPr lvl="0"/>
            <a:r>
              <a:rPr lang="pt-BR" dirty="0" smtClean="0"/>
              <a:t>Clique para editar o texto mestre</a:t>
            </a:r>
          </a:p>
          <a:p>
            <a:pPr lvl="1"/>
            <a:r>
              <a:rPr lang="pt-BR" dirty="0" smtClean="0"/>
              <a:t>Segundo nível</a:t>
            </a:r>
          </a:p>
          <a:p>
            <a:pPr lvl="2"/>
            <a:r>
              <a:rPr lang="pt-BR" dirty="0" smtClean="0"/>
              <a:t>Terceiro nível</a:t>
            </a:r>
          </a:p>
          <a:p>
            <a:pPr lvl="3"/>
            <a:r>
              <a:rPr lang="pt-BR" dirty="0" smtClean="0"/>
              <a:t>Quarto nível</a:t>
            </a:r>
          </a:p>
          <a:p>
            <a:pPr lvl="4"/>
            <a:r>
              <a:rPr lang="pt-BR" dirty="0" smtClean="0"/>
              <a:t>Quinto nível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mn-lt"/>
              </a:defRPr>
            </a:lvl1pPr>
          </a:lstStyle>
          <a:p>
            <a:r>
              <a:rPr lang="pt-BR" smtClean="0"/>
              <a:t>10/04/2015</a:t>
            </a:r>
            <a:endParaRPr lang="pt-BR" dirty="0"/>
          </a:p>
        </p:txBody>
      </p:sp>
      <p:sp>
        <p:nvSpPr>
          <p:cNvPr id="5" name="Footer Placeholder 4"/>
          <p:cNvSpPr>
            <a:spLocks noGrp="1"/>
          </p:cNvSpPr>
          <p:nvPr>
            <p:ph type="ftr" sz="quarter" idx="3"/>
          </p:nvPr>
        </p:nvSpPr>
        <p:spPr>
          <a:xfrm>
            <a:off x="659165" y="6356350"/>
            <a:ext cx="5641027"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mn-lt"/>
              </a:defRPr>
            </a:lvl1pPr>
          </a:lstStyle>
          <a:p>
            <a:r>
              <a:rPr lang="pt-BR" smtClean="0"/>
              <a:t>Marco Regulatório das Organizações da Sociedade Civil  |  Lei Federal 13.019/2014</a:t>
            </a:r>
            <a:endParaRPr lang="pt-BR" dirty="0" smtClean="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endParaRPr lang="pt-BR"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4909" r:id="rId1"/>
    <p:sldLayoutId id="2147484910" r:id="rId2"/>
    <p:sldLayoutId id="2147484911" r:id="rId3"/>
    <p:sldLayoutId id="2147484912" r:id="rId4"/>
    <p:sldLayoutId id="2147484913" r:id="rId5"/>
    <p:sldLayoutId id="2147484914" r:id="rId6"/>
    <p:sldLayoutId id="2147484915" r:id="rId7"/>
    <p:sldLayoutId id="2147484916" r:id="rId8"/>
    <p:sldLayoutId id="2147484917" r:id="rId9"/>
    <p:sldLayoutId id="2147484918" r:id="rId10"/>
    <p:sldLayoutId id="2147484919" r:id="rId11"/>
  </p:sldLayoutIdLst>
  <p:timing>
    <p:tnLst>
      <p:par>
        <p:cTn id="1" dur="indefinite" restart="never" nodeType="tmRoot"/>
      </p:par>
    </p:tnLst>
  </p:timing>
  <p:hf sldNum="0" hdr="0"/>
  <p:txStyles>
    <p:titleStyle>
      <a:lvl1pPr algn="ctr" defTabSz="914400" rtl="0" eaLnBrk="1" latinLnBrk="0" hangingPunct="1">
        <a:lnSpc>
          <a:spcPct val="100000"/>
        </a:lnSpc>
        <a:spcBef>
          <a:spcPct val="0"/>
        </a:spcBef>
        <a:buNone/>
        <a:defRPr sz="40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just" defTabSz="914400" rtl="0" eaLnBrk="1" latinLnBrk="0" hangingPunct="1">
        <a:spcBef>
          <a:spcPct val="20000"/>
        </a:spcBef>
        <a:buClr>
          <a:schemeClr val="tx2"/>
        </a:buClr>
        <a:buFont typeface="Arial" pitchFamily="34" charset="0"/>
        <a:buChar char="•"/>
        <a:defRPr sz="2000" kern="1200">
          <a:solidFill>
            <a:schemeClr val="tx1">
              <a:lumMod val="50000"/>
              <a:lumOff val="50000"/>
            </a:schemeClr>
          </a:solidFill>
          <a:latin typeface="+mj-lt"/>
          <a:ea typeface="+mn-ea"/>
          <a:cs typeface="+mn-cs"/>
        </a:defRPr>
      </a:lvl1pPr>
      <a:lvl2pPr marL="742950" indent="-285750" algn="just" defTabSz="914400" rtl="0" eaLnBrk="1" latinLnBrk="0" hangingPunct="1">
        <a:spcBef>
          <a:spcPct val="20000"/>
        </a:spcBef>
        <a:buClr>
          <a:schemeClr val="tx2"/>
        </a:buClr>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just" defTabSz="914400" rtl="0" eaLnBrk="1" latinLnBrk="0" hangingPunct="1">
        <a:spcBef>
          <a:spcPct val="20000"/>
        </a:spcBef>
        <a:buClr>
          <a:schemeClr val="tx2"/>
        </a:buClr>
        <a:buFont typeface="Arial" pitchFamily="34" charset="0"/>
        <a:buChar char="•"/>
        <a:defRPr sz="1600" kern="1200">
          <a:solidFill>
            <a:schemeClr val="tx1">
              <a:lumMod val="50000"/>
              <a:lumOff val="50000"/>
            </a:schemeClr>
          </a:solidFill>
          <a:latin typeface="+mj-lt"/>
          <a:ea typeface="+mn-ea"/>
          <a:cs typeface="+mn-cs"/>
        </a:defRPr>
      </a:lvl3pPr>
      <a:lvl4pPr marL="1600200" indent="-228600" algn="just" defTabSz="914400" rtl="0" eaLnBrk="1" latinLnBrk="0" hangingPunct="1">
        <a:spcBef>
          <a:spcPct val="20000"/>
        </a:spcBef>
        <a:buClr>
          <a:schemeClr val="tx2"/>
        </a:buClr>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just" defTabSz="914400" rtl="0" eaLnBrk="1" latinLnBrk="0" hangingPunct="1">
        <a:spcBef>
          <a:spcPct val="20000"/>
        </a:spcBef>
        <a:buClr>
          <a:schemeClr val="tx2"/>
        </a:buClr>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planalto.gov.br/ccivil_03/LEIS/L9790.htm" TargetMode="External"/><Relationship Id="rId2" Type="http://schemas.openxmlformats.org/officeDocument/2006/relationships/hyperlink" Target="http://www.planalto.gov.br/ccivil_03/LEIS/L9637.ht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Data" Target="../diagrams/data3.xml"/><Relationship Id="rId7" Type="http://schemas.openxmlformats.org/officeDocument/2006/relationships/diagramData" Target="../diagrams/data4.xml"/><Relationship Id="rId12" Type="http://schemas.microsoft.com/office/2007/relationships/diagramDrawing" Target="../diagrams/drawing4.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microsoft.com/office/2007/relationships/diagramDrawing" Target="../diagrams/drawing3.xml"/><Relationship Id="rId5" Type="http://schemas.openxmlformats.org/officeDocument/2006/relationships/diagramQuickStyle" Target="../diagrams/quickStyle3.xml"/><Relationship Id="rId10" Type="http://schemas.openxmlformats.org/officeDocument/2006/relationships/diagramColors" Target="../diagrams/colors4.xml"/><Relationship Id="rId4" Type="http://schemas.openxmlformats.org/officeDocument/2006/relationships/diagramLayout" Target="../diagrams/layout3.xml"/><Relationship Id="rId9" Type="http://schemas.openxmlformats.org/officeDocument/2006/relationships/diagramQuickStyle" Target="../diagrams/quickStyle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1.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Data" Target="../diagrams/data6.xml"/><Relationship Id="rId7" Type="http://schemas.openxmlformats.org/officeDocument/2006/relationships/diagramData" Target="../diagrams/data7.xml"/><Relationship Id="rId12" Type="http://schemas.microsoft.com/office/2007/relationships/diagramDrawing" Target="../diagrams/drawing7.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6.xml"/><Relationship Id="rId11" Type="http://schemas.microsoft.com/office/2007/relationships/diagramDrawing" Target="../diagrams/drawing6.xml"/><Relationship Id="rId5" Type="http://schemas.openxmlformats.org/officeDocument/2006/relationships/diagramQuickStyle" Target="../diagrams/quickStyle6.xml"/><Relationship Id="rId10" Type="http://schemas.openxmlformats.org/officeDocument/2006/relationships/diagramColors" Target="../diagrams/colors7.xml"/><Relationship Id="rId4" Type="http://schemas.openxmlformats.org/officeDocument/2006/relationships/diagramLayout" Target="../diagrams/layout6.xml"/><Relationship Id="rId9" Type="http://schemas.openxmlformats.org/officeDocument/2006/relationships/diagramQuickStyle" Target="../diagrams/quickStyle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0" y="3140968"/>
            <a:ext cx="9144000" cy="648072"/>
          </a:xfrm>
          <a:prstGeom prst="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200" i="1" dirty="0">
                <a:solidFill>
                  <a:schemeClr val="tx1">
                    <a:lumMod val="65000"/>
                    <a:lumOff val="35000"/>
                  </a:schemeClr>
                </a:solidFill>
              </a:rPr>
              <a:t>Aspectos práticos para os Municípios</a:t>
            </a:r>
            <a:endParaRPr lang="pt-BR" sz="2200" dirty="0"/>
          </a:p>
        </p:txBody>
      </p:sp>
      <p:sp>
        <p:nvSpPr>
          <p:cNvPr id="2" name="Título 1"/>
          <p:cNvSpPr>
            <a:spLocks noGrp="1"/>
          </p:cNvSpPr>
          <p:nvPr>
            <p:ph type="ctrTitle"/>
          </p:nvPr>
        </p:nvSpPr>
        <p:spPr>
          <a:xfrm>
            <a:off x="611560" y="260648"/>
            <a:ext cx="7772400" cy="3096344"/>
          </a:xfrm>
        </p:spPr>
        <p:txBody>
          <a:bodyPr anchor="ctr"/>
          <a:lstStyle/>
          <a:p>
            <a:r>
              <a:rPr lang="pt-BR" sz="4000" dirty="0">
                <a:solidFill>
                  <a:schemeClr val="tx1">
                    <a:lumMod val="65000"/>
                    <a:lumOff val="35000"/>
                  </a:schemeClr>
                </a:solidFill>
                <a:effectLst/>
              </a:rPr>
              <a:t>Marco Regulatório das Organizações da Sociedade </a:t>
            </a:r>
            <a:r>
              <a:rPr lang="pt-BR" sz="4000" dirty="0" smtClean="0">
                <a:solidFill>
                  <a:schemeClr val="tx1">
                    <a:lumMod val="65000"/>
                    <a:lumOff val="35000"/>
                  </a:schemeClr>
                </a:solidFill>
                <a:effectLst/>
              </a:rPr>
              <a:t>Civil</a:t>
            </a:r>
            <a:r>
              <a:rPr lang="pt-BR" sz="6600" b="1" dirty="0" smtClean="0">
                <a:solidFill>
                  <a:schemeClr val="tx1">
                    <a:lumMod val="65000"/>
                    <a:lumOff val="35000"/>
                  </a:schemeClr>
                </a:solidFill>
              </a:rPr>
              <a:t/>
            </a:r>
            <a:br>
              <a:rPr lang="pt-BR" sz="6600" b="1" dirty="0" smtClean="0">
                <a:solidFill>
                  <a:schemeClr val="tx1">
                    <a:lumMod val="65000"/>
                    <a:lumOff val="35000"/>
                  </a:schemeClr>
                </a:solidFill>
              </a:rPr>
            </a:br>
            <a:r>
              <a:rPr lang="pt-BR" sz="4800" b="1" dirty="0" smtClean="0">
                <a:solidFill>
                  <a:schemeClr val="tx1">
                    <a:lumMod val="65000"/>
                    <a:lumOff val="35000"/>
                  </a:schemeClr>
                </a:solidFill>
              </a:rPr>
              <a:t>Lei </a:t>
            </a:r>
            <a:r>
              <a:rPr lang="pt-BR" sz="4800" b="1" dirty="0">
                <a:solidFill>
                  <a:schemeClr val="tx1">
                    <a:lumMod val="65000"/>
                    <a:lumOff val="35000"/>
                  </a:schemeClr>
                </a:solidFill>
              </a:rPr>
              <a:t>Federal </a:t>
            </a:r>
            <a:r>
              <a:rPr lang="pt-BR" sz="4800" b="1" dirty="0" smtClean="0">
                <a:solidFill>
                  <a:schemeClr val="tx1">
                    <a:lumMod val="65000"/>
                    <a:lumOff val="35000"/>
                  </a:schemeClr>
                </a:solidFill>
              </a:rPr>
              <a:t>13.019/2014</a:t>
            </a:r>
            <a:endParaRPr lang="pt-BR" sz="3400" i="1" dirty="0">
              <a:solidFill>
                <a:schemeClr val="tx1">
                  <a:lumMod val="65000"/>
                  <a:lumOff val="35000"/>
                </a:schemeClr>
              </a:solidFill>
              <a:effectLst/>
            </a:endParaRPr>
          </a:p>
        </p:txBody>
      </p:sp>
      <p:sp>
        <p:nvSpPr>
          <p:cNvPr id="5" name="Retângulo 4"/>
          <p:cNvSpPr>
            <a:spLocks noChangeArrowheads="1"/>
          </p:cNvSpPr>
          <p:nvPr/>
        </p:nvSpPr>
        <p:spPr bwMode="auto">
          <a:xfrm>
            <a:off x="755577" y="5331405"/>
            <a:ext cx="7920880" cy="1077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b">
            <a:spAutoFit/>
          </a:bodyP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9pPr>
          </a:lstStyle>
          <a:p>
            <a:pPr algn="just" eaLnBrk="1" hangingPunct="1">
              <a:spcBef>
                <a:spcPct val="0"/>
              </a:spcBef>
              <a:buClrTx/>
              <a:buSzTx/>
              <a:buFontTx/>
              <a:buNone/>
            </a:pPr>
            <a:r>
              <a:rPr lang="pt-BR" altLang="pt-BR" sz="1600" dirty="0">
                <a:solidFill>
                  <a:schemeClr val="tx1">
                    <a:lumMod val="65000"/>
                    <a:lumOff val="35000"/>
                  </a:schemeClr>
                </a:solidFill>
                <a:latin typeface="+mn-lt"/>
              </a:rPr>
              <a:t>M</a:t>
            </a:r>
            <a:r>
              <a:rPr lang="pt-BR" altLang="pt-BR" sz="1600" dirty="0" smtClean="0">
                <a:solidFill>
                  <a:schemeClr val="tx1">
                    <a:lumMod val="65000"/>
                    <a:lumOff val="35000"/>
                  </a:schemeClr>
                </a:solidFill>
                <a:latin typeface="+mn-lt"/>
              </a:rPr>
              <a:t>estre </a:t>
            </a:r>
            <a:r>
              <a:rPr lang="pt-BR" altLang="pt-BR" sz="1600" dirty="0">
                <a:solidFill>
                  <a:schemeClr val="tx1">
                    <a:lumMod val="65000"/>
                    <a:lumOff val="35000"/>
                  </a:schemeClr>
                </a:solidFill>
                <a:latin typeface="+mn-lt"/>
              </a:rPr>
              <a:t>em Gestão de Políticas Públicas, bacharel em Ciências Contábeis e Direito, especialista em Administração Pública e Controladoria na Administração Pública, </a:t>
            </a:r>
            <a:r>
              <a:rPr lang="pt-BR" altLang="pt-BR" sz="1600" dirty="0" smtClean="0">
                <a:solidFill>
                  <a:schemeClr val="tx1">
                    <a:lumMod val="65000"/>
                    <a:lumOff val="35000"/>
                  </a:schemeClr>
                </a:solidFill>
                <a:latin typeface="+mn-lt"/>
              </a:rPr>
              <a:t>atualmente é diretor da EGEM e assessor contábil da FECAM, </a:t>
            </a:r>
            <a:r>
              <a:rPr lang="pt-BR" altLang="pt-BR" sz="1600" dirty="0">
                <a:solidFill>
                  <a:schemeClr val="tx1">
                    <a:lumMod val="65000"/>
                    <a:lumOff val="35000"/>
                  </a:schemeClr>
                </a:solidFill>
                <a:latin typeface="+mn-lt"/>
              </a:rPr>
              <a:t>ex-secretário da Fazenda do município de Jaraguá do Sul - SC.</a:t>
            </a:r>
          </a:p>
        </p:txBody>
      </p:sp>
      <p:sp>
        <p:nvSpPr>
          <p:cNvPr id="3" name="Retângulo 2"/>
          <p:cNvSpPr/>
          <p:nvPr/>
        </p:nvSpPr>
        <p:spPr>
          <a:xfrm>
            <a:off x="827584" y="4627895"/>
            <a:ext cx="2304256" cy="44469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b="1" dirty="0" smtClean="0">
                <a:effectLst>
                  <a:outerShdw blurRad="38100" dist="38100" dir="2700000" algn="tl">
                    <a:srgbClr val="000000">
                      <a:alpha val="43137"/>
                    </a:srgbClr>
                  </a:outerShdw>
                </a:effectLst>
              </a:rPr>
              <a:t>ALEXANDRE ALVES</a:t>
            </a:r>
            <a:endParaRPr lang="pt-BR" b="1" dirty="0">
              <a:effectLst>
                <a:outerShdw blurRad="38100" dist="38100" dir="2700000" algn="tl">
                  <a:srgbClr val="000000">
                    <a:alpha val="43137"/>
                  </a:srgbClr>
                </a:outerShdw>
              </a:effectLst>
            </a:endParaRPr>
          </a:p>
        </p:txBody>
      </p:sp>
      <p:sp>
        <p:nvSpPr>
          <p:cNvPr id="6" name="Triângulo retângulo 5"/>
          <p:cNvSpPr/>
          <p:nvPr/>
        </p:nvSpPr>
        <p:spPr>
          <a:xfrm rot="5400000">
            <a:off x="935596" y="4964577"/>
            <a:ext cx="288032" cy="504056"/>
          </a:xfrm>
          <a:prstGeom prst="rtTriangl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xmlns="" val="291511269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0" y="197024"/>
            <a:ext cx="9144000" cy="936104"/>
          </a:xfrm>
          <a:prstGeom prst="rect">
            <a:avLst/>
          </a:prstGeom>
          <a:solidFill>
            <a:schemeClr val="bg1">
              <a:lumMod val="50000"/>
            </a:schemeClr>
          </a:solidFill>
          <a:ln>
            <a:solidFill>
              <a:schemeClr val="tx1">
                <a:lumMod val="65000"/>
                <a:lumOff val="35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pt-BR" sz="1750" b="1" dirty="0"/>
              <a:t>Art. 35. A celebração e a formalização do termo de colaboração e do termo de fomento dependerão da adoção das seguintes </a:t>
            </a:r>
            <a:r>
              <a:rPr lang="pt-BR" sz="2500" b="1" dirty="0"/>
              <a:t>providências</a:t>
            </a:r>
            <a:r>
              <a:rPr lang="pt-BR" sz="1750" b="1" dirty="0"/>
              <a:t> pela administração pública</a:t>
            </a:r>
            <a:r>
              <a:rPr lang="pt-BR" sz="1750" b="1" dirty="0" smtClean="0"/>
              <a:t>:</a:t>
            </a:r>
            <a:endParaRPr lang="pt-BR" sz="1750" b="1" dirty="0"/>
          </a:p>
        </p:txBody>
      </p:sp>
      <p:sp>
        <p:nvSpPr>
          <p:cNvPr id="5" name="Retângulo 4"/>
          <p:cNvSpPr/>
          <p:nvPr/>
        </p:nvSpPr>
        <p:spPr>
          <a:xfrm>
            <a:off x="308136" y="1268760"/>
            <a:ext cx="8512336" cy="648072"/>
          </a:xfrm>
          <a:prstGeom prst="rect">
            <a:avLst/>
          </a:prstGeom>
          <a:solidFill>
            <a:schemeClr val="bg1">
              <a:lumMod val="75000"/>
            </a:schemeClr>
          </a:solidFill>
          <a:ln>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just"/>
            <a:r>
              <a:rPr lang="pt-BR" sz="1700" dirty="0"/>
              <a:t>I - realização de chamamento público, ressalvadas as hipóteses previstas nesta Lei;</a:t>
            </a:r>
          </a:p>
        </p:txBody>
      </p:sp>
      <p:sp>
        <p:nvSpPr>
          <p:cNvPr id="6" name="Retângulo 5"/>
          <p:cNvSpPr/>
          <p:nvPr/>
        </p:nvSpPr>
        <p:spPr>
          <a:xfrm>
            <a:off x="308136" y="2052464"/>
            <a:ext cx="8512336" cy="639688"/>
          </a:xfrm>
          <a:prstGeom prst="rect">
            <a:avLst/>
          </a:prstGeom>
          <a:ln>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just"/>
            <a:r>
              <a:rPr lang="pt-BR" sz="1700" dirty="0"/>
              <a:t>II - indicação expressa da existência de prévia dotação orçamentária para execução da parceria;</a:t>
            </a:r>
          </a:p>
        </p:txBody>
      </p:sp>
      <p:sp>
        <p:nvSpPr>
          <p:cNvPr id="7" name="Retângulo 6"/>
          <p:cNvSpPr/>
          <p:nvPr/>
        </p:nvSpPr>
        <p:spPr>
          <a:xfrm>
            <a:off x="300975" y="2852936"/>
            <a:ext cx="8512337" cy="864096"/>
          </a:xfrm>
          <a:prstGeom prst="rect">
            <a:avLst/>
          </a:prstGeom>
          <a:ln>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just"/>
            <a:r>
              <a:rPr lang="pt-BR" sz="1700" dirty="0"/>
              <a:t>III - demonstração de que os objetivos e finalidades institucionais e a capacidade técnica e operacional da organização da sociedade civil foram avaliados e são </a:t>
            </a:r>
            <a:r>
              <a:rPr lang="pt-BR" sz="1700" b="1" dirty="0"/>
              <a:t>compatíveis com o objeto</a:t>
            </a:r>
            <a:r>
              <a:rPr lang="pt-BR" sz="1700" dirty="0"/>
              <a:t>; </a:t>
            </a:r>
            <a:r>
              <a:rPr lang="pt-BR" sz="1700" dirty="0" smtClean="0"/>
              <a:t>                                                  - </a:t>
            </a:r>
            <a:r>
              <a:rPr lang="pt-BR" sz="1700" dirty="0"/>
              <a:t>Processo de Seleção -</a:t>
            </a:r>
          </a:p>
        </p:txBody>
      </p:sp>
      <p:sp>
        <p:nvSpPr>
          <p:cNvPr id="8" name="Retângulo 7"/>
          <p:cNvSpPr/>
          <p:nvPr/>
        </p:nvSpPr>
        <p:spPr>
          <a:xfrm>
            <a:off x="309911" y="3852664"/>
            <a:ext cx="8508787" cy="576064"/>
          </a:xfrm>
          <a:prstGeom prst="rect">
            <a:avLst/>
          </a:prstGeom>
          <a:ln>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r>
              <a:rPr lang="pt-BR" sz="1700" dirty="0"/>
              <a:t>IV - aprovação do plano de trabalho, a ser apresentado nos termos desta Lei;</a:t>
            </a:r>
          </a:p>
        </p:txBody>
      </p:sp>
      <p:sp>
        <p:nvSpPr>
          <p:cNvPr id="9" name="Retângulo 8"/>
          <p:cNvSpPr/>
          <p:nvPr/>
        </p:nvSpPr>
        <p:spPr>
          <a:xfrm>
            <a:off x="302751" y="4572744"/>
            <a:ext cx="8508787" cy="648072"/>
          </a:xfrm>
          <a:prstGeom prst="rect">
            <a:avLst/>
          </a:prstGeom>
          <a:solidFill>
            <a:schemeClr val="bg1">
              <a:lumMod val="75000"/>
            </a:schemeClr>
          </a:solidFill>
          <a:ln>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just"/>
            <a:r>
              <a:rPr lang="pt-BR" sz="1700" dirty="0"/>
              <a:t>V - emissão de parecer de órgão técnico da administração pública, que deverá pronunciar-se, de forma expressa, a respeito:</a:t>
            </a:r>
          </a:p>
        </p:txBody>
      </p:sp>
      <p:sp>
        <p:nvSpPr>
          <p:cNvPr id="10" name="Retângulo 9"/>
          <p:cNvSpPr/>
          <p:nvPr/>
        </p:nvSpPr>
        <p:spPr>
          <a:xfrm>
            <a:off x="300975" y="5373216"/>
            <a:ext cx="8508787" cy="855712"/>
          </a:xfrm>
          <a:prstGeom prst="rect">
            <a:avLst/>
          </a:prstGeom>
          <a:solidFill>
            <a:schemeClr val="bg1">
              <a:lumMod val="75000"/>
            </a:schemeClr>
          </a:solidFill>
          <a:ln>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just"/>
            <a:r>
              <a:rPr lang="pt-BR" sz="1700" dirty="0"/>
              <a:t>VI - emissão de parecer jurídico do órgão de assessoria ou consultoria jurídica da administração pública acerca da possibilidade de celebração da parceria, com observância das normas desta Lei e da legislação específica.</a:t>
            </a:r>
          </a:p>
        </p:txBody>
      </p:sp>
    </p:spTree>
    <p:extLst>
      <p:ext uri="{BB962C8B-B14F-4D97-AF65-F5344CB8AC3E}">
        <p14:creationId xmlns:p14="http://schemas.microsoft.com/office/powerpoint/2010/main" xmlns="" val="353680630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withEffect">
                                  <p:stCondLst>
                                    <p:cond delay="0"/>
                                  </p:stCondLst>
                                  <p:childTnLst>
                                    <p:animClr clrSpc="rgb" dir="cw">
                                      <p:cBhvr>
                                        <p:cTn id="6" dur="2000" fill="hold"/>
                                        <p:tgtEl>
                                          <p:spTgt spid="6"/>
                                        </p:tgtEl>
                                        <p:attrNameLst>
                                          <p:attrName>fillcolor</p:attrName>
                                        </p:attrNameLst>
                                      </p:cBhvr>
                                      <p:to>
                                        <a:srgbClr val="F0BABA"/>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childTnLst>
                          </p:cTn>
                        </p:par>
                      </p:childTnLst>
                    </p:cTn>
                  </p:par>
                  <p:par>
                    <p:cTn id="9" fill="hold">
                      <p:stCondLst>
                        <p:cond delay="indefinite"/>
                      </p:stCondLst>
                      <p:childTnLst>
                        <p:par>
                          <p:cTn id="10" fill="hold">
                            <p:stCondLst>
                              <p:cond delay="0"/>
                            </p:stCondLst>
                            <p:childTnLst>
                              <p:par>
                                <p:cTn id="11" presetID="7" presetClass="emph" presetSubtype="2" fill="hold" nodeType="clickEffect">
                                  <p:stCondLst>
                                    <p:cond delay="0"/>
                                  </p:stCondLst>
                                  <p:childTnLst>
                                    <p:animClr clrSpc="rgb" dir="cw">
                                      <p:cBhvr>
                                        <p:cTn id="12" dur="2000" fill="hold"/>
                                        <p:tgtEl>
                                          <p:spTgt spid="7"/>
                                        </p:tgtEl>
                                        <p:attrNameLst>
                                          <p:attrName>stroke.color</p:attrName>
                                        </p:attrNameLst>
                                      </p:cBhvr>
                                      <p:to>
                                        <a:schemeClr val="accent2"/>
                                      </p:to>
                                    </p:animClr>
                                    <p:set>
                                      <p:cBhvr>
                                        <p:cTn id="13" dur="2000" fill="hold"/>
                                        <p:tgtEl>
                                          <p:spTgt spid="7"/>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99392"/>
            <a:ext cx="8229600" cy="936104"/>
          </a:xfrm>
        </p:spPr>
        <p:txBody>
          <a:bodyPr/>
          <a:lstStyle/>
          <a:p>
            <a:r>
              <a:rPr lang="pt-BR" sz="3200" dirty="0" smtClean="0">
                <a:solidFill>
                  <a:schemeClr val="accent3">
                    <a:lumMod val="75000"/>
                  </a:schemeClr>
                </a:solidFill>
              </a:rPr>
              <a:t>Processo de Seleção</a:t>
            </a:r>
            <a:endParaRPr lang="pt-BR" sz="3200" dirty="0">
              <a:solidFill>
                <a:schemeClr val="accent3">
                  <a:lumMod val="75000"/>
                </a:schemeClr>
              </a:solidFill>
            </a:endParaRPr>
          </a:p>
        </p:txBody>
      </p:sp>
      <p:sp>
        <p:nvSpPr>
          <p:cNvPr id="3" name="Espaço Reservado para Conteúdo 2"/>
          <p:cNvSpPr>
            <a:spLocks noGrp="1"/>
          </p:cNvSpPr>
          <p:nvPr>
            <p:ph idx="1"/>
          </p:nvPr>
        </p:nvSpPr>
        <p:spPr>
          <a:xfrm>
            <a:off x="457200" y="2780928"/>
            <a:ext cx="8229600" cy="3600400"/>
          </a:xfrm>
        </p:spPr>
        <p:txBody>
          <a:bodyPr>
            <a:noAutofit/>
          </a:bodyPr>
          <a:lstStyle/>
          <a:p>
            <a:pPr marL="0" indent="0">
              <a:lnSpc>
                <a:spcPct val="115000"/>
              </a:lnSpc>
              <a:spcAft>
                <a:spcPts val="200"/>
              </a:spcAft>
              <a:buNone/>
            </a:pPr>
            <a:r>
              <a:rPr lang="pt-BR" sz="1700" dirty="0">
                <a:solidFill>
                  <a:srgbClr val="000000"/>
                </a:solidFill>
                <a:latin typeface="Times New Roman"/>
                <a:ea typeface="Times New Roman"/>
                <a:cs typeface="Times New Roman"/>
              </a:rPr>
              <a:t>Art. 23. Chamamento público:</a:t>
            </a:r>
          </a:p>
          <a:p>
            <a:pPr marL="0" indent="0">
              <a:lnSpc>
                <a:spcPct val="115000"/>
              </a:lnSpc>
              <a:spcAft>
                <a:spcPts val="200"/>
              </a:spcAft>
              <a:buNone/>
            </a:pPr>
            <a:r>
              <a:rPr lang="pt-BR" sz="1700" dirty="0">
                <a:solidFill>
                  <a:srgbClr val="000000"/>
                </a:solidFill>
                <a:latin typeface="Times New Roman"/>
                <a:ea typeface="Times New Roman"/>
                <a:cs typeface="Times New Roman"/>
              </a:rPr>
              <a:t>§ 1</a:t>
            </a:r>
            <a:r>
              <a:rPr lang="pt-BR" sz="1700" u="sng" baseline="30000" dirty="0">
                <a:solidFill>
                  <a:srgbClr val="000000"/>
                </a:solidFill>
                <a:latin typeface="Times New Roman"/>
                <a:ea typeface="Times New Roman"/>
                <a:cs typeface="Times New Roman"/>
              </a:rPr>
              <a:t>o</a:t>
            </a:r>
            <a:r>
              <a:rPr lang="pt-BR" sz="1700" dirty="0">
                <a:solidFill>
                  <a:srgbClr val="000000"/>
                </a:solidFill>
                <a:latin typeface="Times New Roman"/>
                <a:ea typeface="Times New Roman"/>
                <a:cs typeface="Times New Roman"/>
              </a:rPr>
              <a:t> O </a:t>
            </a:r>
            <a:r>
              <a:rPr lang="pt-BR" sz="1700" b="1" dirty="0">
                <a:solidFill>
                  <a:schemeClr val="accent3">
                    <a:lumMod val="75000"/>
                  </a:schemeClr>
                </a:solidFill>
                <a:latin typeface="Times New Roman"/>
                <a:ea typeface="Times New Roman"/>
                <a:cs typeface="Times New Roman"/>
              </a:rPr>
              <a:t>edital do chamamento público</a:t>
            </a:r>
            <a:r>
              <a:rPr lang="pt-BR" sz="1700" dirty="0">
                <a:solidFill>
                  <a:schemeClr val="accent3">
                    <a:lumMod val="75000"/>
                  </a:schemeClr>
                </a:solidFill>
                <a:latin typeface="Times New Roman"/>
                <a:ea typeface="Times New Roman"/>
                <a:cs typeface="Times New Roman"/>
              </a:rPr>
              <a:t> </a:t>
            </a:r>
            <a:r>
              <a:rPr lang="pt-BR" sz="1700" dirty="0">
                <a:solidFill>
                  <a:srgbClr val="000000"/>
                </a:solidFill>
                <a:latin typeface="Times New Roman"/>
                <a:ea typeface="Times New Roman"/>
                <a:cs typeface="Times New Roman"/>
              </a:rPr>
              <a:t>especificará, no mínimo:</a:t>
            </a:r>
            <a:endParaRPr lang="pt-BR" sz="1700" dirty="0">
              <a:latin typeface="Calibri"/>
              <a:ea typeface="Calibri"/>
              <a:cs typeface="Times New Roman"/>
            </a:endParaRPr>
          </a:p>
          <a:p>
            <a:pPr marL="0" indent="0">
              <a:lnSpc>
                <a:spcPct val="115000"/>
              </a:lnSpc>
              <a:spcAft>
                <a:spcPts val="200"/>
              </a:spcAft>
              <a:buNone/>
            </a:pPr>
            <a:r>
              <a:rPr lang="pt-BR" sz="1700" dirty="0">
                <a:solidFill>
                  <a:srgbClr val="000000"/>
                </a:solidFill>
                <a:latin typeface="Times New Roman"/>
                <a:ea typeface="Times New Roman"/>
                <a:cs typeface="Times New Roman"/>
              </a:rPr>
              <a:t>I - a programação orçamentária que autoriza e fundamenta a celebração da parceria;</a:t>
            </a:r>
            <a:endParaRPr lang="pt-BR" sz="1700" dirty="0">
              <a:latin typeface="Calibri"/>
              <a:ea typeface="Calibri"/>
              <a:cs typeface="Times New Roman"/>
            </a:endParaRPr>
          </a:p>
          <a:p>
            <a:pPr marL="0" indent="0">
              <a:lnSpc>
                <a:spcPct val="115000"/>
              </a:lnSpc>
              <a:spcAft>
                <a:spcPts val="200"/>
              </a:spcAft>
              <a:buNone/>
            </a:pPr>
            <a:r>
              <a:rPr lang="pt-BR" sz="1700" dirty="0">
                <a:solidFill>
                  <a:srgbClr val="000000"/>
                </a:solidFill>
                <a:latin typeface="Times New Roman"/>
                <a:ea typeface="Times New Roman"/>
                <a:cs typeface="Times New Roman"/>
              </a:rPr>
              <a:t>II - o tipo de parceria a ser celebrada;</a:t>
            </a:r>
            <a:endParaRPr lang="pt-BR" sz="1700" dirty="0">
              <a:latin typeface="Calibri"/>
              <a:ea typeface="Calibri"/>
              <a:cs typeface="Times New Roman"/>
            </a:endParaRPr>
          </a:p>
          <a:p>
            <a:pPr marL="0" indent="0">
              <a:lnSpc>
                <a:spcPct val="115000"/>
              </a:lnSpc>
              <a:spcAft>
                <a:spcPts val="200"/>
              </a:spcAft>
              <a:buNone/>
            </a:pPr>
            <a:r>
              <a:rPr lang="pt-BR" sz="1700" dirty="0">
                <a:solidFill>
                  <a:srgbClr val="000000"/>
                </a:solidFill>
                <a:latin typeface="Times New Roman"/>
                <a:ea typeface="Times New Roman"/>
                <a:cs typeface="Times New Roman"/>
              </a:rPr>
              <a:t>III - o objeto da parceria;</a:t>
            </a:r>
            <a:endParaRPr lang="pt-BR" sz="1700" dirty="0">
              <a:latin typeface="Calibri"/>
              <a:ea typeface="Calibri"/>
              <a:cs typeface="Times New Roman"/>
            </a:endParaRPr>
          </a:p>
          <a:p>
            <a:pPr marL="0" indent="0">
              <a:lnSpc>
                <a:spcPct val="115000"/>
              </a:lnSpc>
              <a:spcAft>
                <a:spcPts val="200"/>
              </a:spcAft>
              <a:buNone/>
            </a:pPr>
            <a:r>
              <a:rPr lang="pt-BR" sz="1700" dirty="0">
                <a:solidFill>
                  <a:srgbClr val="000000"/>
                </a:solidFill>
                <a:latin typeface="Times New Roman"/>
                <a:ea typeface="Times New Roman"/>
                <a:cs typeface="Times New Roman"/>
              </a:rPr>
              <a:t>IV - as datas, os prazos, as condições, o local e a forma de apresentação das propostas;</a:t>
            </a:r>
            <a:endParaRPr lang="pt-BR" sz="1700" dirty="0">
              <a:latin typeface="Calibri"/>
              <a:ea typeface="Calibri"/>
              <a:cs typeface="Times New Roman"/>
            </a:endParaRPr>
          </a:p>
          <a:p>
            <a:pPr marL="0" indent="0">
              <a:lnSpc>
                <a:spcPct val="115000"/>
              </a:lnSpc>
              <a:spcAft>
                <a:spcPts val="200"/>
              </a:spcAft>
              <a:buNone/>
            </a:pPr>
            <a:r>
              <a:rPr lang="pt-BR" sz="1700" dirty="0">
                <a:solidFill>
                  <a:srgbClr val="000000"/>
                </a:solidFill>
                <a:latin typeface="Times New Roman"/>
                <a:ea typeface="Times New Roman"/>
                <a:cs typeface="Times New Roman"/>
              </a:rPr>
              <a:t>V - as datas e os </a:t>
            </a:r>
            <a:r>
              <a:rPr lang="pt-BR" sz="1700" b="1" u="sng" dirty="0">
                <a:solidFill>
                  <a:schemeClr val="accent3">
                    <a:lumMod val="75000"/>
                  </a:schemeClr>
                </a:solidFill>
                <a:effectLst>
                  <a:outerShdw blurRad="38100" dist="38100" dir="2700000" algn="tl">
                    <a:srgbClr val="000000">
                      <a:alpha val="43137"/>
                    </a:srgbClr>
                  </a:outerShdw>
                </a:effectLst>
                <a:latin typeface="Times New Roman"/>
                <a:ea typeface="Times New Roman"/>
                <a:cs typeface="Times New Roman"/>
              </a:rPr>
              <a:t>critérios objetivos de seleção e julgamento das propostas</a:t>
            </a:r>
            <a:r>
              <a:rPr lang="pt-BR" sz="1700" dirty="0">
                <a:solidFill>
                  <a:srgbClr val="000000"/>
                </a:solidFill>
                <a:latin typeface="Times New Roman"/>
                <a:ea typeface="Times New Roman"/>
                <a:cs typeface="Times New Roman"/>
              </a:rPr>
              <a:t>, inclusive no que se refere à metodologia de pontuação e ao peso atribuído a cada um dos critérios estabelecidos, se for o caso;</a:t>
            </a:r>
            <a:endParaRPr lang="pt-BR" sz="1700" dirty="0">
              <a:latin typeface="Calibri"/>
              <a:ea typeface="Calibri"/>
              <a:cs typeface="Times New Roman"/>
            </a:endParaRPr>
          </a:p>
          <a:p>
            <a:pPr marL="0" indent="0">
              <a:lnSpc>
                <a:spcPct val="115000"/>
              </a:lnSpc>
              <a:spcAft>
                <a:spcPts val="200"/>
              </a:spcAft>
              <a:buNone/>
            </a:pPr>
            <a:r>
              <a:rPr lang="pt-BR" sz="1700" dirty="0">
                <a:solidFill>
                  <a:srgbClr val="000000"/>
                </a:solidFill>
                <a:latin typeface="Times New Roman"/>
                <a:ea typeface="Times New Roman"/>
                <a:cs typeface="Times New Roman"/>
              </a:rPr>
              <a:t>VI - o valor previsto para a realização do objeto</a:t>
            </a:r>
            <a:r>
              <a:rPr lang="pt-BR" sz="1700" dirty="0" smtClean="0">
                <a:solidFill>
                  <a:srgbClr val="000000"/>
                </a:solidFill>
                <a:latin typeface="Times New Roman"/>
                <a:ea typeface="Times New Roman"/>
                <a:cs typeface="Times New Roman"/>
              </a:rPr>
              <a:t>;</a:t>
            </a:r>
            <a:endParaRPr lang="pt-BR" sz="1700" dirty="0">
              <a:latin typeface="Calibri"/>
              <a:ea typeface="Calibri"/>
              <a:cs typeface="Times New Roman"/>
            </a:endParaRPr>
          </a:p>
        </p:txBody>
      </p:sp>
      <p:sp>
        <p:nvSpPr>
          <p:cNvPr id="4" name="Pentágono 3"/>
          <p:cNvSpPr/>
          <p:nvPr/>
        </p:nvSpPr>
        <p:spPr>
          <a:xfrm>
            <a:off x="0" y="764704"/>
            <a:ext cx="9144000" cy="576064"/>
          </a:xfrm>
          <a:prstGeom prst="homePlat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pt-BR" sz="2000" b="1" dirty="0" smtClean="0">
                <a:solidFill>
                  <a:schemeClr val="accent3">
                    <a:lumMod val="50000"/>
                  </a:schemeClr>
                </a:solidFill>
              </a:rPr>
              <a:t>Chamamento Público</a:t>
            </a:r>
            <a:endParaRPr lang="pt-BR" sz="2000" b="1" dirty="0">
              <a:solidFill>
                <a:schemeClr val="accent3">
                  <a:lumMod val="50000"/>
                </a:schemeClr>
              </a:solidFill>
            </a:endParaRPr>
          </a:p>
        </p:txBody>
      </p:sp>
      <p:sp>
        <p:nvSpPr>
          <p:cNvPr id="5" name="Espaço Reservado para Conteúdo 8"/>
          <p:cNvSpPr txBox="1">
            <a:spLocks/>
          </p:cNvSpPr>
          <p:nvPr/>
        </p:nvSpPr>
        <p:spPr>
          <a:xfrm>
            <a:off x="1547664" y="1556792"/>
            <a:ext cx="7164931" cy="936104"/>
          </a:xfrm>
          <a:prstGeom prst="rect">
            <a:avLst/>
          </a:prstGeom>
          <a:ln w="28575" cap="flat" cmpd="sng" algn="ctr">
            <a:solidFill>
              <a:schemeClr val="accent3"/>
            </a:solidFill>
            <a:prstDash val="solid"/>
          </a:ln>
        </p:spPr>
        <p:style>
          <a:lnRef idx="2">
            <a:schemeClr val="accent3"/>
          </a:lnRef>
          <a:fillRef idx="1">
            <a:schemeClr val="lt1"/>
          </a:fillRef>
          <a:effectRef idx="0">
            <a:schemeClr val="accent3"/>
          </a:effectRef>
          <a:fontRef idx="minor">
            <a:schemeClr val="dk1"/>
          </a:fontRef>
        </p:style>
        <p:txBody>
          <a:bodyPr vert="horz" lIns="91440" tIns="45720" rIns="91440" bIns="45720" rtlCol="0" anchor="ctr">
            <a:normAutofit/>
          </a:bodyPr>
          <a:lstStyle>
            <a:lvl1pPr marL="342900" indent="-342900" algn="just" defTabSz="914400" rtl="0" eaLnBrk="1" latinLnBrk="0" hangingPunct="1">
              <a:spcBef>
                <a:spcPct val="20000"/>
              </a:spcBef>
              <a:buClr>
                <a:schemeClr val="tx2"/>
              </a:buClr>
              <a:buFont typeface="Arial" pitchFamily="34" charset="0"/>
              <a:buChar char="•"/>
              <a:defRPr sz="1800" kern="1200">
                <a:solidFill>
                  <a:schemeClr val="dk1"/>
                </a:solidFill>
                <a:latin typeface="+mn-lt"/>
                <a:ea typeface="+mn-ea"/>
                <a:cs typeface="+mn-cs"/>
              </a:defRPr>
            </a:lvl1pPr>
            <a:lvl2pPr marL="742950" indent="-285750" algn="just" defTabSz="914400" rtl="0" eaLnBrk="1" latinLnBrk="0" hangingPunct="1">
              <a:spcBef>
                <a:spcPct val="20000"/>
              </a:spcBef>
              <a:buClr>
                <a:schemeClr val="tx2"/>
              </a:buClr>
              <a:buFont typeface="Courier New" pitchFamily="49" charset="0"/>
              <a:buChar char="o"/>
              <a:defRPr sz="1800" kern="1200">
                <a:solidFill>
                  <a:schemeClr val="dk1"/>
                </a:solidFill>
                <a:latin typeface="+mn-lt"/>
                <a:ea typeface="+mn-ea"/>
                <a:cs typeface="+mn-cs"/>
              </a:defRPr>
            </a:lvl2pPr>
            <a:lvl3pPr marL="1143000" indent="-228600" algn="just" defTabSz="914400" rtl="0" eaLnBrk="1" latinLnBrk="0" hangingPunct="1">
              <a:spcBef>
                <a:spcPct val="20000"/>
              </a:spcBef>
              <a:buClr>
                <a:schemeClr val="tx2"/>
              </a:buClr>
              <a:buFont typeface="Arial" pitchFamily="34" charset="0"/>
              <a:buChar char="•"/>
              <a:defRPr sz="1800" kern="1200">
                <a:solidFill>
                  <a:schemeClr val="dk1"/>
                </a:solidFill>
                <a:latin typeface="+mn-lt"/>
                <a:ea typeface="+mn-ea"/>
                <a:cs typeface="+mn-cs"/>
              </a:defRPr>
            </a:lvl3pPr>
            <a:lvl4pPr marL="1600200" indent="-228600" algn="just" defTabSz="914400" rtl="0" eaLnBrk="1" latinLnBrk="0" hangingPunct="1">
              <a:spcBef>
                <a:spcPct val="20000"/>
              </a:spcBef>
              <a:buClr>
                <a:schemeClr val="tx2"/>
              </a:buClr>
              <a:buFont typeface="Courier New" pitchFamily="49" charset="0"/>
              <a:buChar char="o"/>
              <a:defRPr sz="1800" kern="1200">
                <a:solidFill>
                  <a:schemeClr val="dk1"/>
                </a:solidFill>
                <a:latin typeface="+mn-lt"/>
                <a:ea typeface="+mn-ea"/>
                <a:cs typeface="+mn-cs"/>
              </a:defRPr>
            </a:lvl4pPr>
            <a:lvl5pPr marL="2057400" indent="-228600" algn="just" defTabSz="914400" rtl="0" eaLnBrk="1" latinLnBrk="0" hangingPunct="1">
              <a:spcBef>
                <a:spcPct val="20000"/>
              </a:spcBef>
              <a:buClr>
                <a:schemeClr val="tx2"/>
              </a:buClr>
              <a:buFont typeface="Arial" pitchFamily="34" charset="0"/>
              <a:buChar char="•"/>
              <a:defRPr sz="1800" kern="1200">
                <a:solidFill>
                  <a:schemeClr val="dk1"/>
                </a:solidFill>
                <a:latin typeface="+mn-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dk1"/>
                </a:solidFill>
                <a:latin typeface="+mn-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dk1"/>
                </a:solidFill>
                <a:latin typeface="+mn-lt"/>
                <a:ea typeface="+mn-ea"/>
                <a:cs typeface="+mn-cs"/>
              </a:defRPr>
            </a:lvl9pPr>
          </a:lstStyle>
          <a:p>
            <a:pPr marL="0" indent="0" algn="ctr">
              <a:buFont typeface="Arial" pitchFamily="34" charset="0"/>
              <a:buNone/>
            </a:pPr>
            <a:r>
              <a:rPr lang="pt-BR" sz="1700" dirty="0" smtClean="0"/>
              <a:t>A celebração dos Termos de Parceria/Fomento serão precedidas de chamamento público, com objetivo de selecionar a OSC que torne mais eficiente/eficaz  a execução do objeto.</a:t>
            </a:r>
          </a:p>
        </p:txBody>
      </p:sp>
      <p:pic>
        <p:nvPicPr>
          <p:cNvPr id="3076" name="Picture 4" descr="http://www.tsalliance.org/images/uploaded/Blue-Check-Mark-300x300.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68244" y="1526240"/>
            <a:ext cx="1110672" cy="111067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372470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99392"/>
            <a:ext cx="8229600" cy="936104"/>
          </a:xfrm>
        </p:spPr>
        <p:txBody>
          <a:bodyPr/>
          <a:lstStyle/>
          <a:p>
            <a:r>
              <a:rPr lang="pt-BR" sz="3200" dirty="0" smtClean="0">
                <a:solidFill>
                  <a:schemeClr val="accent3">
                    <a:lumMod val="75000"/>
                  </a:schemeClr>
                </a:solidFill>
              </a:rPr>
              <a:t>Processo de Seleção</a:t>
            </a:r>
            <a:endParaRPr lang="pt-BR" sz="3200" dirty="0">
              <a:solidFill>
                <a:schemeClr val="accent3">
                  <a:lumMod val="75000"/>
                </a:schemeClr>
              </a:solidFill>
            </a:endParaRPr>
          </a:p>
        </p:txBody>
      </p:sp>
      <p:sp>
        <p:nvSpPr>
          <p:cNvPr id="4" name="Pentágono 3"/>
          <p:cNvSpPr/>
          <p:nvPr/>
        </p:nvSpPr>
        <p:spPr>
          <a:xfrm>
            <a:off x="0" y="764704"/>
            <a:ext cx="9144000" cy="576064"/>
          </a:xfrm>
          <a:prstGeom prst="homePlat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pt-BR" sz="2000" b="1" dirty="0" smtClean="0">
                <a:solidFill>
                  <a:schemeClr val="accent3">
                    <a:lumMod val="50000"/>
                  </a:schemeClr>
                </a:solidFill>
              </a:rPr>
              <a:t>Julgamento das Propostas</a:t>
            </a:r>
            <a:endParaRPr lang="pt-BR" sz="2000" b="1" dirty="0">
              <a:solidFill>
                <a:schemeClr val="accent3">
                  <a:lumMod val="50000"/>
                </a:schemeClr>
              </a:solidFill>
            </a:endParaRPr>
          </a:p>
        </p:txBody>
      </p:sp>
      <p:graphicFrame>
        <p:nvGraphicFramePr>
          <p:cNvPr id="8" name="Espaço Reservado para Conteúdo 7"/>
          <p:cNvGraphicFramePr>
            <a:graphicFrameLocks noGrp="1"/>
          </p:cNvGraphicFramePr>
          <p:nvPr>
            <p:ph idx="1"/>
            <p:extLst>
              <p:ext uri="{D42A27DB-BD31-4B8C-83A1-F6EECF244321}">
                <p14:modId xmlns:p14="http://schemas.microsoft.com/office/powerpoint/2010/main" xmlns="" val="234214613"/>
              </p:ext>
            </p:extLst>
          </p:nvPr>
        </p:nvGraphicFramePr>
        <p:xfrm>
          <a:off x="323527" y="1700808"/>
          <a:ext cx="8496945" cy="4320000"/>
        </p:xfrm>
        <a:graphic>
          <a:graphicData uri="http://schemas.openxmlformats.org/drawingml/2006/table">
            <a:tbl>
              <a:tblPr>
                <a:tableStyleId>{8799B23B-EC83-4686-B30A-512413B5E67A}</a:tableStyleId>
              </a:tblPr>
              <a:tblGrid>
                <a:gridCol w="6768753"/>
                <a:gridCol w="864096"/>
                <a:gridCol w="864096"/>
              </a:tblGrid>
              <a:tr h="720000">
                <a:tc>
                  <a:txBody>
                    <a:bodyPr/>
                    <a:lstStyle/>
                    <a:p>
                      <a:pPr algn="ctr" fontAlgn="b"/>
                      <a:r>
                        <a:rPr lang="pt-BR" sz="1800" b="1" u="none" strike="noStrike" dirty="0" smtClean="0">
                          <a:solidFill>
                            <a:schemeClr val="accent3">
                              <a:lumMod val="75000"/>
                            </a:schemeClr>
                          </a:solidFill>
                          <a:effectLst/>
                        </a:rPr>
                        <a:t>CRITÉRIOS</a:t>
                      </a:r>
                      <a:endParaRPr lang="pt-BR" sz="1800" b="1" i="0" u="none" strike="noStrike" dirty="0">
                        <a:solidFill>
                          <a:schemeClr val="accent3">
                            <a:lumMod val="75000"/>
                          </a:schemeClr>
                        </a:solidFill>
                        <a:effectLst/>
                        <a:latin typeface="+mn-lt"/>
                      </a:endParaRPr>
                    </a:p>
                  </a:txBody>
                  <a:tcPr marL="9525" marR="9525" marT="9525" marB="0"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28575" cap="flat" cmpd="sng" algn="ctr">
                      <a:solidFill>
                        <a:schemeClr val="accent3"/>
                      </a:solidFill>
                      <a:prstDash val="solid"/>
                      <a:round/>
                      <a:headEnd type="none" w="med" len="med"/>
                      <a:tailEnd type="none" w="med" len="med"/>
                    </a:lnB>
                  </a:tcPr>
                </a:tc>
                <a:tc>
                  <a:txBody>
                    <a:bodyPr/>
                    <a:lstStyle/>
                    <a:p>
                      <a:pPr algn="ctr" fontAlgn="b"/>
                      <a:r>
                        <a:rPr lang="pt-BR" sz="1800" b="1" u="none" strike="noStrike" dirty="0" smtClean="0">
                          <a:solidFill>
                            <a:schemeClr val="accent3">
                              <a:lumMod val="75000"/>
                            </a:schemeClr>
                          </a:solidFill>
                          <a:effectLst/>
                        </a:rPr>
                        <a:t>NOTAS</a:t>
                      </a:r>
                      <a:endParaRPr lang="pt-BR" sz="1800" b="1" i="0" u="none" strike="noStrike" dirty="0">
                        <a:solidFill>
                          <a:schemeClr val="accent3">
                            <a:lumMod val="75000"/>
                          </a:schemeClr>
                        </a:solidFill>
                        <a:effectLst/>
                        <a:latin typeface="+mn-lt"/>
                      </a:endParaRPr>
                    </a:p>
                  </a:txBody>
                  <a:tcPr marL="9525" marR="9525" marT="9525" marB="0"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28575" cap="flat" cmpd="sng" algn="ctr">
                      <a:solidFill>
                        <a:schemeClr val="accent3"/>
                      </a:solidFill>
                      <a:prstDash val="solid"/>
                      <a:round/>
                      <a:headEnd type="none" w="med" len="med"/>
                      <a:tailEnd type="none" w="med" len="med"/>
                    </a:lnB>
                  </a:tcPr>
                </a:tc>
                <a:tc>
                  <a:txBody>
                    <a:bodyPr/>
                    <a:lstStyle/>
                    <a:p>
                      <a:pPr algn="ctr" fontAlgn="b"/>
                      <a:r>
                        <a:rPr lang="pt-BR" sz="1800" b="1" u="none" strike="noStrike" dirty="0" smtClean="0">
                          <a:solidFill>
                            <a:schemeClr val="accent3">
                              <a:lumMod val="75000"/>
                            </a:schemeClr>
                          </a:solidFill>
                          <a:effectLst/>
                        </a:rPr>
                        <a:t>PESOS</a:t>
                      </a:r>
                      <a:endParaRPr lang="pt-BR" sz="1800" b="1" i="0" u="none" strike="noStrike" dirty="0">
                        <a:solidFill>
                          <a:schemeClr val="accent3">
                            <a:lumMod val="75000"/>
                          </a:schemeClr>
                        </a:solidFill>
                        <a:effectLst/>
                        <a:latin typeface="+mn-lt"/>
                      </a:endParaRPr>
                    </a:p>
                  </a:txBody>
                  <a:tcPr marL="9525" marR="9525" marT="9525" marB="0"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28575" cap="flat" cmpd="sng" algn="ctr">
                      <a:solidFill>
                        <a:schemeClr val="accent3"/>
                      </a:solidFill>
                      <a:prstDash val="solid"/>
                      <a:round/>
                      <a:headEnd type="none" w="med" len="med"/>
                      <a:tailEnd type="none" w="med" len="med"/>
                    </a:lnB>
                  </a:tcPr>
                </a:tc>
              </a:tr>
              <a:tr h="720000">
                <a:tc>
                  <a:txBody>
                    <a:bodyPr/>
                    <a:lstStyle/>
                    <a:p>
                      <a:pPr algn="l" fontAlgn="auto"/>
                      <a:r>
                        <a:rPr lang="pt-BR" sz="1700" u="none" strike="noStrike" dirty="0" smtClean="0">
                          <a:effectLst/>
                        </a:rPr>
                        <a:t>  1</a:t>
                      </a:r>
                      <a:r>
                        <a:rPr lang="pt-BR" sz="1700" u="none" strike="noStrike" dirty="0">
                          <a:effectLst/>
                        </a:rPr>
                        <a:t>) Viabilidade técnica da proposta, considerando, inclusive: parcerias </a:t>
                      </a:r>
                      <a:r>
                        <a:rPr lang="pt-BR" sz="1700" u="none" strike="noStrike" dirty="0" smtClean="0">
                          <a:effectLst/>
                        </a:rPr>
                        <a:t>    </a:t>
                      </a:r>
                      <a:br>
                        <a:rPr lang="pt-BR" sz="1700" u="none" strike="noStrike" dirty="0" smtClean="0">
                          <a:effectLst/>
                        </a:rPr>
                      </a:br>
                      <a:r>
                        <a:rPr lang="pt-BR" sz="1700" u="none" strike="noStrike" baseline="0" dirty="0" smtClean="0">
                          <a:effectLst/>
                        </a:rPr>
                        <a:t>  </a:t>
                      </a:r>
                      <a:r>
                        <a:rPr lang="pt-BR" sz="1700" u="none" strike="noStrike" dirty="0" smtClean="0">
                          <a:effectLst/>
                        </a:rPr>
                        <a:t>constituídas </a:t>
                      </a:r>
                      <a:r>
                        <a:rPr lang="pt-BR" sz="1700" u="none" strike="noStrike" dirty="0">
                          <a:effectLst/>
                        </a:rPr>
                        <a:t>e estratégias de implementação</a:t>
                      </a:r>
                      <a:endParaRPr lang="pt-BR" sz="1700" b="0" i="0" u="none" strike="noStrike" dirty="0">
                        <a:solidFill>
                          <a:srgbClr val="000000"/>
                        </a:solidFill>
                        <a:effectLst/>
                        <a:latin typeface="+mn-lt"/>
                      </a:endParaRPr>
                    </a:p>
                  </a:txBody>
                  <a:tcPr marL="9525" marR="9525" marT="9525" marB="0"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28575" cap="flat" cmpd="sng" algn="ctr">
                      <a:solidFill>
                        <a:schemeClr val="accent3"/>
                      </a:solidFill>
                      <a:prstDash val="solid"/>
                      <a:round/>
                      <a:headEnd type="none" w="med" len="med"/>
                      <a:tailEnd type="none" w="med" len="med"/>
                    </a:lnB>
                  </a:tcPr>
                </a:tc>
                <a:tc>
                  <a:txBody>
                    <a:bodyPr/>
                    <a:lstStyle/>
                    <a:p>
                      <a:pPr algn="ctr" fontAlgn="auto"/>
                      <a:r>
                        <a:rPr lang="pt-BR" sz="1700" u="none" strike="noStrike" dirty="0">
                          <a:effectLst/>
                        </a:rPr>
                        <a:t>0 a 15</a:t>
                      </a:r>
                      <a:endParaRPr lang="pt-BR" sz="1700" b="0" i="0" u="none" strike="noStrike" dirty="0">
                        <a:solidFill>
                          <a:srgbClr val="000000"/>
                        </a:solidFill>
                        <a:effectLst/>
                        <a:latin typeface="+mn-lt"/>
                      </a:endParaRPr>
                    </a:p>
                  </a:txBody>
                  <a:tcPr marL="9525" marR="9525" marT="9525" marB="0"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28575" cap="flat" cmpd="sng" algn="ctr">
                      <a:solidFill>
                        <a:schemeClr val="accent3"/>
                      </a:solidFill>
                      <a:prstDash val="solid"/>
                      <a:round/>
                      <a:headEnd type="none" w="med" len="med"/>
                      <a:tailEnd type="none" w="med" len="med"/>
                    </a:lnB>
                  </a:tcPr>
                </a:tc>
                <a:tc>
                  <a:txBody>
                    <a:bodyPr/>
                    <a:lstStyle/>
                    <a:p>
                      <a:pPr algn="ctr" fontAlgn="auto"/>
                      <a:r>
                        <a:rPr lang="pt-BR" sz="1700" u="none" strike="noStrike" dirty="0">
                          <a:effectLst/>
                        </a:rPr>
                        <a:t>2</a:t>
                      </a:r>
                      <a:endParaRPr lang="pt-BR" sz="1700" b="0" i="0" u="none" strike="noStrike" dirty="0">
                        <a:solidFill>
                          <a:srgbClr val="000000"/>
                        </a:solidFill>
                        <a:effectLst/>
                        <a:latin typeface="+mn-lt"/>
                      </a:endParaRPr>
                    </a:p>
                  </a:txBody>
                  <a:tcPr marL="9525" marR="9525" marT="9525" marB="0"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28575" cap="flat" cmpd="sng" algn="ctr">
                      <a:solidFill>
                        <a:schemeClr val="accent3"/>
                      </a:solidFill>
                      <a:prstDash val="solid"/>
                      <a:round/>
                      <a:headEnd type="none" w="med" len="med"/>
                      <a:tailEnd type="none" w="med" len="med"/>
                    </a:lnB>
                  </a:tcPr>
                </a:tc>
              </a:tr>
              <a:tr h="720000">
                <a:tc>
                  <a:txBody>
                    <a:bodyPr/>
                    <a:lstStyle/>
                    <a:p>
                      <a:pPr algn="l" fontAlgn="auto"/>
                      <a:r>
                        <a:rPr lang="pt-BR" sz="1700" u="none" strike="noStrike" dirty="0" smtClean="0">
                          <a:effectLst/>
                        </a:rPr>
                        <a:t>  2</a:t>
                      </a:r>
                      <a:r>
                        <a:rPr lang="pt-BR" sz="1700" u="none" strike="noStrike" dirty="0">
                          <a:effectLst/>
                        </a:rPr>
                        <a:t>) Histórico da atuação da entidade em projetos similares, quantidade </a:t>
                      </a:r>
                      <a:r>
                        <a:rPr lang="pt-BR" sz="1700" u="none" strike="noStrike" dirty="0" smtClean="0">
                          <a:effectLst/>
                        </a:rPr>
                        <a:t/>
                      </a:r>
                      <a:br>
                        <a:rPr lang="pt-BR" sz="1700" u="none" strike="noStrike" dirty="0" smtClean="0">
                          <a:effectLst/>
                        </a:rPr>
                      </a:br>
                      <a:r>
                        <a:rPr lang="pt-BR" sz="1700" u="none" strike="noStrike" dirty="0" smtClean="0">
                          <a:effectLst/>
                        </a:rPr>
                        <a:t>  de </a:t>
                      </a:r>
                      <a:r>
                        <a:rPr lang="pt-BR" sz="1700" u="none" strike="noStrike" dirty="0">
                          <a:effectLst/>
                        </a:rPr>
                        <a:t>termos de parceria ou convênios anteriormente assinados</a:t>
                      </a:r>
                      <a:endParaRPr lang="pt-BR" sz="1700" b="0" i="0" u="none" strike="noStrike" dirty="0">
                        <a:solidFill>
                          <a:srgbClr val="000000"/>
                        </a:solidFill>
                        <a:effectLst/>
                        <a:latin typeface="+mn-lt"/>
                      </a:endParaRPr>
                    </a:p>
                  </a:txBody>
                  <a:tcPr marL="9525" marR="9525" marT="9525" marB="0"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28575" cap="flat" cmpd="sng" algn="ctr">
                      <a:solidFill>
                        <a:schemeClr val="accent3"/>
                      </a:solidFill>
                      <a:prstDash val="solid"/>
                      <a:round/>
                      <a:headEnd type="none" w="med" len="med"/>
                      <a:tailEnd type="none" w="med" len="med"/>
                    </a:lnB>
                  </a:tcPr>
                </a:tc>
                <a:tc>
                  <a:txBody>
                    <a:bodyPr/>
                    <a:lstStyle/>
                    <a:p>
                      <a:pPr algn="ctr" fontAlgn="auto"/>
                      <a:r>
                        <a:rPr lang="pt-BR" sz="1700" u="none" strike="noStrike">
                          <a:effectLst/>
                        </a:rPr>
                        <a:t>0 a 5</a:t>
                      </a:r>
                      <a:endParaRPr lang="pt-BR" sz="1700" b="0" i="0" u="none" strike="noStrike">
                        <a:solidFill>
                          <a:srgbClr val="000000"/>
                        </a:solidFill>
                        <a:effectLst/>
                        <a:latin typeface="+mn-lt"/>
                      </a:endParaRPr>
                    </a:p>
                  </a:txBody>
                  <a:tcPr marL="9525" marR="9525" marT="9525" marB="0"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28575" cap="flat" cmpd="sng" algn="ctr">
                      <a:solidFill>
                        <a:schemeClr val="accent3"/>
                      </a:solidFill>
                      <a:prstDash val="solid"/>
                      <a:round/>
                      <a:headEnd type="none" w="med" len="med"/>
                      <a:tailEnd type="none" w="med" len="med"/>
                    </a:lnB>
                  </a:tcPr>
                </a:tc>
                <a:tc>
                  <a:txBody>
                    <a:bodyPr/>
                    <a:lstStyle/>
                    <a:p>
                      <a:pPr algn="ctr" fontAlgn="auto"/>
                      <a:r>
                        <a:rPr lang="pt-BR" sz="1700" u="none" strike="noStrike" dirty="0">
                          <a:effectLst/>
                        </a:rPr>
                        <a:t>2</a:t>
                      </a:r>
                      <a:endParaRPr lang="pt-BR" sz="1700" b="0" i="0" u="none" strike="noStrike" dirty="0">
                        <a:solidFill>
                          <a:srgbClr val="000000"/>
                        </a:solidFill>
                        <a:effectLst/>
                        <a:latin typeface="+mn-lt"/>
                      </a:endParaRPr>
                    </a:p>
                  </a:txBody>
                  <a:tcPr marL="9525" marR="9525" marT="9525" marB="0"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28575" cap="flat" cmpd="sng" algn="ctr">
                      <a:solidFill>
                        <a:schemeClr val="accent3"/>
                      </a:solidFill>
                      <a:prstDash val="solid"/>
                      <a:round/>
                      <a:headEnd type="none" w="med" len="med"/>
                      <a:tailEnd type="none" w="med" len="med"/>
                    </a:lnB>
                  </a:tcPr>
                </a:tc>
              </a:tr>
              <a:tr h="720000">
                <a:tc>
                  <a:txBody>
                    <a:bodyPr/>
                    <a:lstStyle/>
                    <a:p>
                      <a:pPr algn="l" fontAlgn="b"/>
                      <a:r>
                        <a:rPr lang="pt-BR" sz="1700" u="none" strike="noStrike" dirty="0" smtClean="0">
                          <a:effectLst/>
                        </a:rPr>
                        <a:t>  3</a:t>
                      </a:r>
                      <a:r>
                        <a:rPr lang="pt-BR" sz="1700" u="none" strike="noStrike" dirty="0">
                          <a:effectLst/>
                        </a:rPr>
                        <a:t>) Qualificação técnica e capacidade operacional da entidade</a:t>
                      </a:r>
                      <a:endParaRPr lang="pt-BR" sz="1700" b="0" i="0" u="none" strike="noStrike" dirty="0">
                        <a:solidFill>
                          <a:srgbClr val="000000"/>
                        </a:solidFill>
                        <a:effectLst/>
                        <a:latin typeface="+mn-lt"/>
                      </a:endParaRPr>
                    </a:p>
                  </a:txBody>
                  <a:tcPr marL="9525" marR="9525" marT="9525" marB="0"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28575" cap="flat" cmpd="sng" algn="ctr">
                      <a:solidFill>
                        <a:schemeClr val="accent3"/>
                      </a:solidFill>
                      <a:prstDash val="solid"/>
                      <a:round/>
                      <a:headEnd type="none" w="med" len="med"/>
                      <a:tailEnd type="none" w="med" len="med"/>
                    </a:lnB>
                  </a:tcPr>
                </a:tc>
                <a:tc>
                  <a:txBody>
                    <a:bodyPr/>
                    <a:lstStyle/>
                    <a:p>
                      <a:pPr algn="ctr" fontAlgn="auto"/>
                      <a:r>
                        <a:rPr lang="pt-BR" sz="1700" u="none" strike="noStrike">
                          <a:effectLst/>
                        </a:rPr>
                        <a:t>0 a 5</a:t>
                      </a:r>
                      <a:endParaRPr lang="pt-BR" sz="1700" b="0" i="0" u="none" strike="noStrike">
                        <a:solidFill>
                          <a:srgbClr val="000000"/>
                        </a:solidFill>
                        <a:effectLst/>
                        <a:latin typeface="+mn-lt"/>
                      </a:endParaRPr>
                    </a:p>
                  </a:txBody>
                  <a:tcPr marL="9525" marR="9525" marT="9525" marB="0"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28575" cap="flat" cmpd="sng" algn="ctr">
                      <a:solidFill>
                        <a:schemeClr val="accent3"/>
                      </a:solidFill>
                      <a:prstDash val="solid"/>
                      <a:round/>
                      <a:headEnd type="none" w="med" len="med"/>
                      <a:tailEnd type="none" w="med" len="med"/>
                    </a:lnB>
                  </a:tcPr>
                </a:tc>
                <a:tc>
                  <a:txBody>
                    <a:bodyPr/>
                    <a:lstStyle/>
                    <a:p>
                      <a:pPr algn="ctr" fontAlgn="auto"/>
                      <a:r>
                        <a:rPr lang="pt-BR" sz="1700" u="none" strike="noStrike" dirty="0">
                          <a:effectLst/>
                        </a:rPr>
                        <a:t>2</a:t>
                      </a:r>
                      <a:endParaRPr lang="pt-BR" sz="1700" b="0" i="0" u="none" strike="noStrike" dirty="0">
                        <a:solidFill>
                          <a:srgbClr val="000000"/>
                        </a:solidFill>
                        <a:effectLst/>
                        <a:latin typeface="+mn-lt"/>
                      </a:endParaRPr>
                    </a:p>
                  </a:txBody>
                  <a:tcPr marL="9525" marR="9525" marT="9525" marB="0"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28575" cap="flat" cmpd="sng" algn="ctr">
                      <a:solidFill>
                        <a:schemeClr val="accent3"/>
                      </a:solidFill>
                      <a:prstDash val="solid"/>
                      <a:round/>
                      <a:headEnd type="none" w="med" len="med"/>
                      <a:tailEnd type="none" w="med" len="med"/>
                    </a:lnB>
                  </a:tcPr>
                </a:tc>
              </a:tr>
              <a:tr h="720000">
                <a:tc>
                  <a:txBody>
                    <a:bodyPr/>
                    <a:lstStyle/>
                    <a:p>
                      <a:pPr algn="l" fontAlgn="b"/>
                      <a:r>
                        <a:rPr lang="pt-BR" sz="1700" u="none" strike="noStrike" dirty="0" smtClean="0">
                          <a:effectLst/>
                        </a:rPr>
                        <a:t>  4</a:t>
                      </a:r>
                      <a:r>
                        <a:rPr lang="pt-BR" sz="1700" u="none" strike="noStrike" dirty="0">
                          <a:effectLst/>
                        </a:rPr>
                        <a:t>) Tempo de funcionamento superior ao mínimo exigido (3 anos)</a:t>
                      </a:r>
                      <a:endParaRPr lang="pt-BR" sz="1700" b="0" i="0" u="none" strike="noStrike" dirty="0">
                        <a:solidFill>
                          <a:srgbClr val="000000"/>
                        </a:solidFill>
                        <a:effectLst/>
                        <a:latin typeface="+mn-lt"/>
                      </a:endParaRPr>
                    </a:p>
                  </a:txBody>
                  <a:tcPr marL="9525" marR="9525" marT="9525" marB="0"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28575" cap="flat" cmpd="sng" algn="ctr">
                      <a:solidFill>
                        <a:schemeClr val="accent3"/>
                      </a:solidFill>
                      <a:prstDash val="solid"/>
                      <a:round/>
                      <a:headEnd type="none" w="med" len="med"/>
                      <a:tailEnd type="none" w="med" len="med"/>
                    </a:lnB>
                  </a:tcPr>
                </a:tc>
                <a:tc>
                  <a:txBody>
                    <a:bodyPr/>
                    <a:lstStyle/>
                    <a:p>
                      <a:pPr algn="ctr" fontAlgn="auto"/>
                      <a:r>
                        <a:rPr lang="pt-BR" sz="1700" u="none" strike="noStrike" dirty="0">
                          <a:effectLst/>
                        </a:rPr>
                        <a:t>0 a 5</a:t>
                      </a:r>
                      <a:endParaRPr lang="pt-BR" sz="1700" b="0" i="0" u="none" strike="noStrike" dirty="0">
                        <a:solidFill>
                          <a:srgbClr val="000000"/>
                        </a:solidFill>
                        <a:effectLst/>
                        <a:latin typeface="+mn-lt"/>
                      </a:endParaRPr>
                    </a:p>
                  </a:txBody>
                  <a:tcPr marL="9525" marR="9525" marT="9525" marB="0"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28575" cap="flat" cmpd="sng" algn="ctr">
                      <a:solidFill>
                        <a:schemeClr val="accent3"/>
                      </a:solidFill>
                      <a:prstDash val="solid"/>
                      <a:round/>
                      <a:headEnd type="none" w="med" len="med"/>
                      <a:tailEnd type="none" w="med" len="med"/>
                    </a:lnB>
                  </a:tcPr>
                </a:tc>
                <a:tc>
                  <a:txBody>
                    <a:bodyPr/>
                    <a:lstStyle/>
                    <a:p>
                      <a:pPr algn="ctr" fontAlgn="auto"/>
                      <a:r>
                        <a:rPr lang="pt-BR" sz="1700" u="none" strike="noStrike" dirty="0">
                          <a:effectLst/>
                        </a:rPr>
                        <a:t>1</a:t>
                      </a:r>
                      <a:endParaRPr lang="pt-BR" sz="1700" b="0" i="0" u="none" strike="noStrike" dirty="0">
                        <a:solidFill>
                          <a:srgbClr val="000000"/>
                        </a:solidFill>
                        <a:effectLst/>
                        <a:latin typeface="+mn-lt"/>
                      </a:endParaRPr>
                    </a:p>
                  </a:txBody>
                  <a:tcPr marL="9525" marR="9525" marT="9525" marB="0"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28575" cap="flat" cmpd="sng" algn="ctr">
                      <a:solidFill>
                        <a:schemeClr val="accent3"/>
                      </a:solidFill>
                      <a:prstDash val="solid"/>
                      <a:round/>
                      <a:headEnd type="none" w="med" len="med"/>
                      <a:tailEnd type="none" w="med" len="med"/>
                    </a:lnB>
                  </a:tcPr>
                </a:tc>
              </a:tr>
              <a:tr h="720000">
                <a:tc>
                  <a:txBody>
                    <a:bodyPr/>
                    <a:lstStyle/>
                    <a:p>
                      <a:pPr algn="l" fontAlgn="b"/>
                      <a:r>
                        <a:rPr lang="pt-BR" sz="1700" u="none" strike="noStrike" dirty="0" smtClean="0">
                          <a:effectLst/>
                        </a:rPr>
                        <a:t>  5</a:t>
                      </a:r>
                      <a:r>
                        <a:rPr lang="pt-BR" sz="1700" u="none" strike="noStrike" dirty="0">
                          <a:effectLst/>
                        </a:rPr>
                        <a:t>) Aporte de recursos financeiros como contrapartida</a:t>
                      </a:r>
                      <a:endParaRPr lang="pt-BR" sz="1700" b="0" i="0" u="none" strike="noStrike" dirty="0">
                        <a:solidFill>
                          <a:srgbClr val="000000"/>
                        </a:solidFill>
                        <a:effectLst/>
                        <a:latin typeface="+mn-lt"/>
                      </a:endParaRPr>
                    </a:p>
                  </a:txBody>
                  <a:tcPr marL="9525" marR="9525" marT="9525" marB="0"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28575" cap="flat" cmpd="sng" algn="ctr">
                      <a:solidFill>
                        <a:schemeClr val="accent3"/>
                      </a:solidFill>
                      <a:prstDash val="solid"/>
                      <a:round/>
                      <a:headEnd type="none" w="med" len="med"/>
                      <a:tailEnd type="none" w="med" len="med"/>
                    </a:lnB>
                  </a:tcPr>
                </a:tc>
                <a:tc>
                  <a:txBody>
                    <a:bodyPr/>
                    <a:lstStyle/>
                    <a:p>
                      <a:pPr algn="ctr" fontAlgn="auto"/>
                      <a:r>
                        <a:rPr lang="pt-BR" sz="1700" u="none" strike="noStrike" dirty="0">
                          <a:effectLst/>
                        </a:rPr>
                        <a:t>0 a 5</a:t>
                      </a:r>
                      <a:endParaRPr lang="pt-BR" sz="1700" b="0" i="0" u="none" strike="noStrike" dirty="0">
                        <a:solidFill>
                          <a:srgbClr val="000000"/>
                        </a:solidFill>
                        <a:effectLst/>
                        <a:latin typeface="+mn-lt"/>
                      </a:endParaRPr>
                    </a:p>
                  </a:txBody>
                  <a:tcPr marL="9525" marR="9525" marT="9525" marB="0"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28575" cap="flat" cmpd="sng" algn="ctr">
                      <a:solidFill>
                        <a:schemeClr val="accent3"/>
                      </a:solidFill>
                      <a:prstDash val="solid"/>
                      <a:round/>
                      <a:headEnd type="none" w="med" len="med"/>
                      <a:tailEnd type="none" w="med" len="med"/>
                    </a:lnB>
                  </a:tcPr>
                </a:tc>
                <a:tc>
                  <a:txBody>
                    <a:bodyPr/>
                    <a:lstStyle/>
                    <a:p>
                      <a:pPr algn="ctr" fontAlgn="auto"/>
                      <a:r>
                        <a:rPr lang="pt-BR" sz="1700" u="none" strike="noStrike" dirty="0">
                          <a:effectLst/>
                        </a:rPr>
                        <a:t>2</a:t>
                      </a:r>
                      <a:endParaRPr lang="pt-BR" sz="1700" b="0" i="0" u="none" strike="noStrike" dirty="0">
                        <a:solidFill>
                          <a:srgbClr val="000000"/>
                        </a:solidFill>
                        <a:effectLst/>
                        <a:latin typeface="+mn-lt"/>
                      </a:endParaRPr>
                    </a:p>
                  </a:txBody>
                  <a:tcPr marL="9525" marR="9525" marT="9525" marB="0" anchor="ctr">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28575" cap="flat" cmpd="sng" algn="ctr">
                      <a:solidFill>
                        <a:schemeClr val="accent3"/>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56895140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99392"/>
            <a:ext cx="8229600" cy="936104"/>
          </a:xfrm>
        </p:spPr>
        <p:txBody>
          <a:bodyPr/>
          <a:lstStyle/>
          <a:p>
            <a:r>
              <a:rPr lang="pt-BR" sz="3200" dirty="0" smtClean="0">
                <a:solidFill>
                  <a:schemeClr val="accent3">
                    <a:lumMod val="75000"/>
                  </a:schemeClr>
                </a:solidFill>
              </a:rPr>
              <a:t>Processo de Seleção</a:t>
            </a:r>
            <a:endParaRPr lang="pt-BR" sz="3200" dirty="0">
              <a:solidFill>
                <a:schemeClr val="accent3">
                  <a:lumMod val="75000"/>
                </a:schemeClr>
              </a:solidFill>
            </a:endParaRPr>
          </a:p>
        </p:txBody>
      </p:sp>
      <p:sp>
        <p:nvSpPr>
          <p:cNvPr id="3" name="Espaço Reservado para Conteúdo 2"/>
          <p:cNvSpPr>
            <a:spLocks noGrp="1"/>
          </p:cNvSpPr>
          <p:nvPr>
            <p:ph idx="1"/>
          </p:nvPr>
        </p:nvSpPr>
        <p:spPr>
          <a:xfrm>
            <a:off x="1043608" y="2838847"/>
            <a:ext cx="2664296" cy="720080"/>
          </a:xfrm>
        </p:spPr>
        <p:style>
          <a:lnRef idx="1">
            <a:schemeClr val="accent3"/>
          </a:lnRef>
          <a:fillRef idx="2">
            <a:schemeClr val="accent3"/>
          </a:fillRef>
          <a:effectRef idx="1">
            <a:schemeClr val="accent3"/>
          </a:effectRef>
          <a:fontRef idx="minor">
            <a:schemeClr val="dk1"/>
          </a:fontRef>
        </p:style>
        <p:txBody>
          <a:bodyPr anchor="ctr">
            <a:noAutofit/>
          </a:bodyPr>
          <a:lstStyle/>
          <a:p>
            <a:pPr marL="0" indent="0" algn="ctr">
              <a:lnSpc>
                <a:spcPct val="115000"/>
              </a:lnSpc>
              <a:spcAft>
                <a:spcPts val="1000"/>
              </a:spcAft>
              <a:buNone/>
            </a:pPr>
            <a:r>
              <a:rPr lang="pt-BR" sz="1400" dirty="0" smtClean="0">
                <a:ea typeface="Calibri"/>
                <a:cs typeface="Times New Roman"/>
              </a:rPr>
              <a:t>Assessoramento e Defesa e Garantia de Direitos</a:t>
            </a:r>
            <a:endParaRPr lang="pt-BR" sz="1400" dirty="0">
              <a:ea typeface="Calibri"/>
              <a:cs typeface="Times New Roman"/>
            </a:endParaRPr>
          </a:p>
        </p:txBody>
      </p:sp>
      <p:sp>
        <p:nvSpPr>
          <p:cNvPr id="4" name="Pentágono 3"/>
          <p:cNvSpPr/>
          <p:nvPr/>
        </p:nvSpPr>
        <p:spPr>
          <a:xfrm>
            <a:off x="0" y="764704"/>
            <a:ext cx="9144000" cy="576064"/>
          </a:xfrm>
          <a:prstGeom prst="homePlat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pt-BR" sz="2000" b="1" dirty="0" smtClean="0">
                <a:solidFill>
                  <a:schemeClr val="accent3">
                    <a:lumMod val="50000"/>
                  </a:schemeClr>
                </a:solidFill>
              </a:rPr>
              <a:t>JULGAMENTO DAS PROPOSTAS</a:t>
            </a:r>
            <a:endParaRPr lang="pt-BR" sz="2000" b="1" dirty="0">
              <a:solidFill>
                <a:schemeClr val="accent3">
                  <a:lumMod val="50000"/>
                </a:schemeClr>
              </a:solidFill>
            </a:endParaRPr>
          </a:p>
        </p:txBody>
      </p:sp>
      <p:sp>
        <p:nvSpPr>
          <p:cNvPr id="6" name="Espaço Reservado para Conteúdo 2"/>
          <p:cNvSpPr txBox="1">
            <a:spLocks/>
          </p:cNvSpPr>
          <p:nvPr/>
        </p:nvSpPr>
        <p:spPr>
          <a:xfrm>
            <a:off x="1259632" y="1628800"/>
            <a:ext cx="2232248" cy="720080"/>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Autofit/>
          </a:bodyPr>
          <a:lstStyle>
            <a:lvl1pPr marL="342900" indent="-342900" algn="just" defTabSz="914400" rtl="0" eaLnBrk="1" latinLnBrk="0" hangingPunct="1">
              <a:spcBef>
                <a:spcPct val="20000"/>
              </a:spcBef>
              <a:buClr>
                <a:schemeClr val="tx2"/>
              </a:buClr>
              <a:buFont typeface="Arial" pitchFamily="34" charset="0"/>
              <a:buChar char="•"/>
              <a:defRPr sz="1800" kern="1200">
                <a:solidFill>
                  <a:schemeClr val="dk1"/>
                </a:solidFill>
                <a:latin typeface="+mn-lt"/>
                <a:ea typeface="+mn-ea"/>
                <a:cs typeface="+mn-cs"/>
              </a:defRPr>
            </a:lvl1pPr>
            <a:lvl2pPr marL="742950" indent="-285750" algn="just" defTabSz="914400" rtl="0" eaLnBrk="1" latinLnBrk="0" hangingPunct="1">
              <a:spcBef>
                <a:spcPct val="20000"/>
              </a:spcBef>
              <a:buClr>
                <a:schemeClr val="tx2"/>
              </a:buClr>
              <a:buFont typeface="Courier New" pitchFamily="49" charset="0"/>
              <a:buChar char="o"/>
              <a:defRPr sz="1800" kern="1200">
                <a:solidFill>
                  <a:schemeClr val="dk1"/>
                </a:solidFill>
                <a:latin typeface="+mn-lt"/>
                <a:ea typeface="+mn-ea"/>
                <a:cs typeface="+mn-cs"/>
              </a:defRPr>
            </a:lvl2pPr>
            <a:lvl3pPr marL="1143000" indent="-228600" algn="just" defTabSz="914400" rtl="0" eaLnBrk="1" latinLnBrk="0" hangingPunct="1">
              <a:spcBef>
                <a:spcPct val="20000"/>
              </a:spcBef>
              <a:buClr>
                <a:schemeClr val="tx2"/>
              </a:buClr>
              <a:buFont typeface="Arial" pitchFamily="34" charset="0"/>
              <a:buChar char="•"/>
              <a:defRPr sz="1800" kern="1200">
                <a:solidFill>
                  <a:schemeClr val="dk1"/>
                </a:solidFill>
                <a:latin typeface="+mn-lt"/>
                <a:ea typeface="+mn-ea"/>
                <a:cs typeface="+mn-cs"/>
              </a:defRPr>
            </a:lvl3pPr>
            <a:lvl4pPr marL="1600200" indent="-228600" algn="just" defTabSz="914400" rtl="0" eaLnBrk="1" latinLnBrk="0" hangingPunct="1">
              <a:spcBef>
                <a:spcPct val="20000"/>
              </a:spcBef>
              <a:buClr>
                <a:schemeClr val="tx2"/>
              </a:buClr>
              <a:buFont typeface="Courier New" pitchFamily="49" charset="0"/>
              <a:buChar char="o"/>
              <a:defRPr sz="1800" kern="1200">
                <a:solidFill>
                  <a:schemeClr val="dk1"/>
                </a:solidFill>
                <a:latin typeface="+mn-lt"/>
                <a:ea typeface="+mn-ea"/>
                <a:cs typeface="+mn-cs"/>
              </a:defRPr>
            </a:lvl4pPr>
            <a:lvl5pPr marL="2057400" indent="-228600" algn="just" defTabSz="914400" rtl="0" eaLnBrk="1" latinLnBrk="0" hangingPunct="1">
              <a:spcBef>
                <a:spcPct val="20000"/>
              </a:spcBef>
              <a:buClr>
                <a:schemeClr val="tx2"/>
              </a:buClr>
              <a:buFont typeface="Arial" pitchFamily="34" charset="0"/>
              <a:buChar char="•"/>
              <a:defRPr sz="1800" kern="1200">
                <a:solidFill>
                  <a:schemeClr val="dk1"/>
                </a:solidFill>
                <a:latin typeface="+mn-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dk1"/>
                </a:solidFill>
                <a:latin typeface="+mn-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dk1"/>
                </a:solidFill>
                <a:latin typeface="+mn-lt"/>
                <a:ea typeface="+mn-ea"/>
                <a:cs typeface="+mn-cs"/>
              </a:defRPr>
            </a:lvl9pPr>
          </a:lstStyle>
          <a:p>
            <a:pPr marL="0" indent="0" algn="ctr">
              <a:lnSpc>
                <a:spcPct val="115000"/>
              </a:lnSpc>
              <a:spcAft>
                <a:spcPts val="1000"/>
              </a:spcAft>
              <a:buFont typeface="Arial" pitchFamily="34" charset="0"/>
              <a:buNone/>
            </a:pPr>
            <a:r>
              <a:rPr lang="pt-BR" sz="1400" dirty="0" smtClean="0">
                <a:ea typeface="Calibri"/>
                <a:cs typeface="Times New Roman"/>
              </a:rPr>
              <a:t>Resolução </a:t>
            </a:r>
            <a:br>
              <a:rPr lang="pt-BR" sz="1400" dirty="0" smtClean="0">
                <a:ea typeface="Calibri"/>
                <a:cs typeface="Times New Roman"/>
              </a:rPr>
            </a:br>
            <a:r>
              <a:rPr lang="pt-BR" sz="1400" dirty="0" smtClean="0">
                <a:ea typeface="Calibri"/>
                <a:cs typeface="Times New Roman"/>
              </a:rPr>
              <a:t>MDS/CNAS 27/2011 </a:t>
            </a:r>
            <a:endParaRPr lang="pt-BR" sz="1400" dirty="0">
              <a:ea typeface="Calibri"/>
              <a:cs typeface="Times New Roman"/>
            </a:endParaRPr>
          </a:p>
        </p:txBody>
      </p:sp>
      <p:sp>
        <p:nvSpPr>
          <p:cNvPr id="7" name="Espaço Reservado para Conteúdo 2"/>
          <p:cNvSpPr txBox="1">
            <a:spLocks/>
          </p:cNvSpPr>
          <p:nvPr/>
        </p:nvSpPr>
        <p:spPr>
          <a:xfrm>
            <a:off x="395536" y="4005064"/>
            <a:ext cx="3960440" cy="2160240"/>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Autofit/>
          </a:bodyPr>
          <a:lstStyle>
            <a:lvl1pPr marL="342900" indent="-342900" algn="just" defTabSz="914400" rtl="0" eaLnBrk="1" latinLnBrk="0" hangingPunct="1">
              <a:spcBef>
                <a:spcPct val="20000"/>
              </a:spcBef>
              <a:buClr>
                <a:schemeClr val="tx2"/>
              </a:buClr>
              <a:buFont typeface="Arial" pitchFamily="34" charset="0"/>
              <a:buChar char="•"/>
              <a:defRPr sz="1800" kern="1200">
                <a:solidFill>
                  <a:schemeClr val="dk1"/>
                </a:solidFill>
                <a:latin typeface="+mn-lt"/>
                <a:ea typeface="+mn-ea"/>
                <a:cs typeface="+mn-cs"/>
              </a:defRPr>
            </a:lvl1pPr>
            <a:lvl2pPr marL="742950" indent="-285750" algn="just" defTabSz="914400" rtl="0" eaLnBrk="1" latinLnBrk="0" hangingPunct="1">
              <a:spcBef>
                <a:spcPct val="20000"/>
              </a:spcBef>
              <a:buClr>
                <a:schemeClr val="tx2"/>
              </a:buClr>
              <a:buFont typeface="Courier New" pitchFamily="49" charset="0"/>
              <a:buChar char="o"/>
              <a:defRPr sz="1800" kern="1200">
                <a:solidFill>
                  <a:schemeClr val="dk1"/>
                </a:solidFill>
                <a:latin typeface="+mn-lt"/>
                <a:ea typeface="+mn-ea"/>
                <a:cs typeface="+mn-cs"/>
              </a:defRPr>
            </a:lvl2pPr>
            <a:lvl3pPr marL="1143000" indent="-228600" algn="just" defTabSz="914400" rtl="0" eaLnBrk="1" latinLnBrk="0" hangingPunct="1">
              <a:spcBef>
                <a:spcPct val="20000"/>
              </a:spcBef>
              <a:buClr>
                <a:schemeClr val="tx2"/>
              </a:buClr>
              <a:buFont typeface="Arial" pitchFamily="34" charset="0"/>
              <a:buChar char="•"/>
              <a:defRPr sz="1800" kern="1200">
                <a:solidFill>
                  <a:schemeClr val="dk1"/>
                </a:solidFill>
                <a:latin typeface="+mn-lt"/>
                <a:ea typeface="+mn-ea"/>
                <a:cs typeface="+mn-cs"/>
              </a:defRPr>
            </a:lvl3pPr>
            <a:lvl4pPr marL="1600200" indent="-228600" algn="just" defTabSz="914400" rtl="0" eaLnBrk="1" latinLnBrk="0" hangingPunct="1">
              <a:spcBef>
                <a:spcPct val="20000"/>
              </a:spcBef>
              <a:buClr>
                <a:schemeClr val="tx2"/>
              </a:buClr>
              <a:buFont typeface="Courier New" pitchFamily="49" charset="0"/>
              <a:buChar char="o"/>
              <a:defRPr sz="1800" kern="1200">
                <a:solidFill>
                  <a:schemeClr val="dk1"/>
                </a:solidFill>
                <a:latin typeface="+mn-lt"/>
                <a:ea typeface="+mn-ea"/>
                <a:cs typeface="+mn-cs"/>
              </a:defRPr>
            </a:lvl4pPr>
            <a:lvl5pPr marL="2057400" indent="-228600" algn="just" defTabSz="914400" rtl="0" eaLnBrk="1" latinLnBrk="0" hangingPunct="1">
              <a:spcBef>
                <a:spcPct val="20000"/>
              </a:spcBef>
              <a:buClr>
                <a:schemeClr val="tx2"/>
              </a:buClr>
              <a:buFont typeface="Arial" pitchFamily="34" charset="0"/>
              <a:buChar char="•"/>
              <a:defRPr sz="1800" kern="1200">
                <a:solidFill>
                  <a:schemeClr val="dk1"/>
                </a:solidFill>
                <a:latin typeface="+mn-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dk1"/>
                </a:solidFill>
                <a:latin typeface="+mn-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dk1"/>
                </a:solidFill>
                <a:latin typeface="+mn-lt"/>
                <a:ea typeface="+mn-ea"/>
                <a:cs typeface="+mn-cs"/>
              </a:defRPr>
            </a:lvl9pPr>
          </a:lstStyle>
          <a:p>
            <a:pPr marL="0" indent="0">
              <a:lnSpc>
                <a:spcPct val="115000"/>
              </a:lnSpc>
              <a:buFont typeface="Arial" pitchFamily="34" charset="0"/>
              <a:buNone/>
            </a:pPr>
            <a:r>
              <a:rPr lang="pt-BR" sz="1400" b="1" dirty="0" smtClean="0">
                <a:ea typeface="Calibri"/>
                <a:cs typeface="Times New Roman"/>
              </a:rPr>
              <a:t>Assessoramento</a:t>
            </a:r>
            <a:r>
              <a:rPr lang="pt-BR" sz="1400" dirty="0" smtClean="0">
                <a:ea typeface="Calibri"/>
                <a:cs typeface="Times New Roman"/>
              </a:rPr>
              <a:t>: serviços, programas e projetos voltados ao fortalecimento dos movimentos sociais, organizações de usuários, formação lideranças;</a:t>
            </a:r>
          </a:p>
          <a:p>
            <a:pPr marL="0" indent="0">
              <a:lnSpc>
                <a:spcPct val="115000"/>
              </a:lnSpc>
              <a:spcAft>
                <a:spcPts val="1000"/>
              </a:spcAft>
              <a:buFont typeface="Arial" pitchFamily="34" charset="0"/>
              <a:buNone/>
            </a:pPr>
            <a:r>
              <a:rPr lang="pt-BR" sz="1400" b="1" dirty="0" smtClean="0">
                <a:ea typeface="Calibri"/>
                <a:cs typeface="Times New Roman"/>
              </a:rPr>
              <a:t>Defesa e Garantia de Direitos</a:t>
            </a:r>
            <a:r>
              <a:rPr lang="pt-BR" sz="1400" dirty="0" smtClean="0">
                <a:ea typeface="Calibri"/>
                <a:cs typeface="Times New Roman"/>
              </a:rPr>
              <a:t>: defesa e efetivação dos direitos </a:t>
            </a:r>
            <a:r>
              <a:rPr lang="pt-BR" sz="1400" dirty="0" err="1" smtClean="0">
                <a:ea typeface="Calibri"/>
                <a:cs typeface="Times New Roman"/>
              </a:rPr>
              <a:t>socioassistenciais</a:t>
            </a:r>
            <a:r>
              <a:rPr lang="pt-BR" sz="1400" dirty="0" smtClean="0">
                <a:ea typeface="Calibri"/>
                <a:cs typeface="Times New Roman"/>
              </a:rPr>
              <a:t>, construção de novos direitos, promoção da cidadania, desigualdades sociais. </a:t>
            </a:r>
            <a:endParaRPr lang="pt-BR" sz="1400" dirty="0">
              <a:ea typeface="Calibri"/>
              <a:cs typeface="Times New Roman"/>
            </a:endParaRPr>
          </a:p>
        </p:txBody>
      </p:sp>
      <p:sp>
        <p:nvSpPr>
          <p:cNvPr id="8" name="Espaço Reservado para Conteúdo 2"/>
          <p:cNvSpPr txBox="1">
            <a:spLocks/>
          </p:cNvSpPr>
          <p:nvPr/>
        </p:nvSpPr>
        <p:spPr>
          <a:xfrm>
            <a:off x="5692316" y="1638350"/>
            <a:ext cx="2232248" cy="720080"/>
          </a:xfrm>
          <a:prstGeom prst="rect">
            <a:avLst/>
          </a:prstGeom>
          <a:solidFill>
            <a:schemeClr val="accent3"/>
          </a:solidFill>
          <a:ln>
            <a:solidFill>
              <a:schemeClr val="accent3">
                <a:lumMod val="75000"/>
              </a:schemeClr>
            </a:solidFill>
          </a:ln>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Autofit/>
          </a:bodyPr>
          <a:lstStyle>
            <a:lvl1pPr marL="342900" indent="-342900" algn="just" defTabSz="914400" rtl="0" eaLnBrk="1" latinLnBrk="0" hangingPunct="1">
              <a:spcBef>
                <a:spcPct val="20000"/>
              </a:spcBef>
              <a:buClr>
                <a:schemeClr val="tx2"/>
              </a:buClr>
              <a:buFont typeface="Arial" pitchFamily="34" charset="0"/>
              <a:buChar char="•"/>
              <a:defRPr sz="1800" kern="1200">
                <a:solidFill>
                  <a:schemeClr val="dk1"/>
                </a:solidFill>
                <a:latin typeface="+mn-lt"/>
                <a:ea typeface="+mn-ea"/>
                <a:cs typeface="+mn-cs"/>
              </a:defRPr>
            </a:lvl1pPr>
            <a:lvl2pPr marL="742950" indent="-285750" algn="just" defTabSz="914400" rtl="0" eaLnBrk="1" latinLnBrk="0" hangingPunct="1">
              <a:spcBef>
                <a:spcPct val="20000"/>
              </a:spcBef>
              <a:buClr>
                <a:schemeClr val="tx2"/>
              </a:buClr>
              <a:buFont typeface="Courier New" pitchFamily="49" charset="0"/>
              <a:buChar char="o"/>
              <a:defRPr sz="1800" kern="1200">
                <a:solidFill>
                  <a:schemeClr val="dk1"/>
                </a:solidFill>
                <a:latin typeface="+mn-lt"/>
                <a:ea typeface="+mn-ea"/>
                <a:cs typeface="+mn-cs"/>
              </a:defRPr>
            </a:lvl2pPr>
            <a:lvl3pPr marL="1143000" indent="-228600" algn="just" defTabSz="914400" rtl="0" eaLnBrk="1" latinLnBrk="0" hangingPunct="1">
              <a:spcBef>
                <a:spcPct val="20000"/>
              </a:spcBef>
              <a:buClr>
                <a:schemeClr val="tx2"/>
              </a:buClr>
              <a:buFont typeface="Arial" pitchFamily="34" charset="0"/>
              <a:buChar char="•"/>
              <a:defRPr sz="1800" kern="1200">
                <a:solidFill>
                  <a:schemeClr val="dk1"/>
                </a:solidFill>
                <a:latin typeface="+mn-lt"/>
                <a:ea typeface="+mn-ea"/>
                <a:cs typeface="+mn-cs"/>
              </a:defRPr>
            </a:lvl3pPr>
            <a:lvl4pPr marL="1600200" indent="-228600" algn="just" defTabSz="914400" rtl="0" eaLnBrk="1" latinLnBrk="0" hangingPunct="1">
              <a:spcBef>
                <a:spcPct val="20000"/>
              </a:spcBef>
              <a:buClr>
                <a:schemeClr val="tx2"/>
              </a:buClr>
              <a:buFont typeface="Courier New" pitchFamily="49" charset="0"/>
              <a:buChar char="o"/>
              <a:defRPr sz="1800" kern="1200">
                <a:solidFill>
                  <a:schemeClr val="dk1"/>
                </a:solidFill>
                <a:latin typeface="+mn-lt"/>
                <a:ea typeface="+mn-ea"/>
                <a:cs typeface="+mn-cs"/>
              </a:defRPr>
            </a:lvl4pPr>
            <a:lvl5pPr marL="2057400" indent="-228600" algn="just" defTabSz="914400" rtl="0" eaLnBrk="1" latinLnBrk="0" hangingPunct="1">
              <a:spcBef>
                <a:spcPct val="20000"/>
              </a:spcBef>
              <a:buClr>
                <a:schemeClr val="tx2"/>
              </a:buClr>
              <a:buFont typeface="Arial" pitchFamily="34" charset="0"/>
              <a:buChar char="•"/>
              <a:defRPr sz="1800" kern="1200">
                <a:solidFill>
                  <a:schemeClr val="dk1"/>
                </a:solidFill>
                <a:latin typeface="+mn-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dk1"/>
                </a:solidFill>
                <a:latin typeface="+mn-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dk1"/>
                </a:solidFill>
                <a:latin typeface="+mn-lt"/>
                <a:ea typeface="+mn-ea"/>
                <a:cs typeface="+mn-cs"/>
              </a:defRPr>
            </a:lvl9pPr>
          </a:lstStyle>
          <a:p>
            <a:pPr marL="0" indent="0" algn="ctr">
              <a:lnSpc>
                <a:spcPct val="115000"/>
              </a:lnSpc>
              <a:spcAft>
                <a:spcPts val="1000"/>
              </a:spcAft>
              <a:buFont typeface="Arial" pitchFamily="34" charset="0"/>
              <a:buNone/>
            </a:pPr>
            <a:r>
              <a:rPr lang="pt-BR" sz="1400" dirty="0" smtClean="0">
                <a:ea typeface="Calibri"/>
                <a:cs typeface="Times New Roman"/>
              </a:rPr>
              <a:t>Resolução </a:t>
            </a:r>
            <a:br>
              <a:rPr lang="pt-BR" sz="1400" dirty="0" smtClean="0">
                <a:ea typeface="Calibri"/>
                <a:cs typeface="Times New Roman"/>
              </a:rPr>
            </a:br>
            <a:r>
              <a:rPr lang="pt-BR" sz="1400" dirty="0" smtClean="0">
                <a:ea typeface="Calibri"/>
                <a:cs typeface="Times New Roman"/>
              </a:rPr>
              <a:t>MDS/CNAS 14/2014 </a:t>
            </a:r>
            <a:endParaRPr lang="pt-BR" sz="1400" dirty="0">
              <a:ea typeface="Calibri"/>
              <a:cs typeface="Times New Roman"/>
            </a:endParaRPr>
          </a:p>
        </p:txBody>
      </p:sp>
      <p:sp>
        <p:nvSpPr>
          <p:cNvPr id="9" name="Espaço Reservado para Conteúdo 2"/>
          <p:cNvSpPr txBox="1">
            <a:spLocks/>
          </p:cNvSpPr>
          <p:nvPr/>
        </p:nvSpPr>
        <p:spPr>
          <a:xfrm>
            <a:off x="5476292" y="2852936"/>
            <a:ext cx="2664296" cy="720080"/>
          </a:xfrm>
          <a:prstGeom prst="rect">
            <a:avLst/>
          </a:prstGeom>
          <a:solidFill>
            <a:schemeClr val="accent3"/>
          </a:solidFill>
          <a:ln>
            <a:solidFill>
              <a:schemeClr val="accent3">
                <a:lumMod val="75000"/>
              </a:schemeClr>
            </a:solidFill>
          </a:ln>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Autofit/>
          </a:bodyPr>
          <a:lstStyle>
            <a:lvl1pPr marL="342900" indent="-342900" algn="just" defTabSz="914400" rtl="0" eaLnBrk="1" latinLnBrk="0" hangingPunct="1">
              <a:spcBef>
                <a:spcPct val="20000"/>
              </a:spcBef>
              <a:buClr>
                <a:schemeClr val="tx2"/>
              </a:buClr>
              <a:buFont typeface="Arial" pitchFamily="34" charset="0"/>
              <a:buChar char="•"/>
              <a:defRPr sz="1800" kern="1200">
                <a:solidFill>
                  <a:schemeClr val="dk1"/>
                </a:solidFill>
                <a:latin typeface="+mn-lt"/>
                <a:ea typeface="+mn-ea"/>
                <a:cs typeface="+mn-cs"/>
              </a:defRPr>
            </a:lvl1pPr>
            <a:lvl2pPr marL="742950" indent="-285750" algn="just" defTabSz="914400" rtl="0" eaLnBrk="1" latinLnBrk="0" hangingPunct="1">
              <a:spcBef>
                <a:spcPct val="20000"/>
              </a:spcBef>
              <a:buClr>
                <a:schemeClr val="tx2"/>
              </a:buClr>
              <a:buFont typeface="Courier New" pitchFamily="49" charset="0"/>
              <a:buChar char="o"/>
              <a:defRPr sz="1800" kern="1200">
                <a:solidFill>
                  <a:schemeClr val="dk1"/>
                </a:solidFill>
                <a:latin typeface="+mn-lt"/>
                <a:ea typeface="+mn-ea"/>
                <a:cs typeface="+mn-cs"/>
              </a:defRPr>
            </a:lvl2pPr>
            <a:lvl3pPr marL="1143000" indent="-228600" algn="just" defTabSz="914400" rtl="0" eaLnBrk="1" latinLnBrk="0" hangingPunct="1">
              <a:spcBef>
                <a:spcPct val="20000"/>
              </a:spcBef>
              <a:buClr>
                <a:schemeClr val="tx2"/>
              </a:buClr>
              <a:buFont typeface="Arial" pitchFamily="34" charset="0"/>
              <a:buChar char="•"/>
              <a:defRPr sz="1800" kern="1200">
                <a:solidFill>
                  <a:schemeClr val="dk1"/>
                </a:solidFill>
                <a:latin typeface="+mn-lt"/>
                <a:ea typeface="+mn-ea"/>
                <a:cs typeface="+mn-cs"/>
              </a:defRPr>
            </a:lvl3pPr>
            <a:lvl4pPr marL="1600200" indent="-228600" algn="just" defTabSz="914400" rtl="0" eaLnBrk="1" latinLnBrk="0" hangingPunct="1">
              <a:spcBef>
                <a:spcPct val="20000"/>
              </a:spcBef>
              <a:buClr>
                <a:schemeClr val="tx2"/>
              </a:buClr>
              <a:buFont typeface="Courier New" pitchFamily="49" charset="0"/>
              <a:buChar char="o"/>
              <a:defRPr sz="1800" kern="1200">
                <a:solidFill>
                  <a:schemeClr val="dk1"/>
                </a:solidFill>
                <a:latin typeface="+mn-lt"/>
                <a:ea typeface="+mn-ea"/>
                <a:cs typeface="+mn-cs"/>
              </a:defRPr>
            </a:lvl4pPr>
            <a:lvl5pPr marL="2057400" indent="-228600" algn="just" defTabSz="914400" rtl="0" eaLnBrk="1" latinLnBrk="0" hangingPunct="1">
              <a:spcBef>
                <a:spcPct val="20000"/>
              </a:spcBef>
              <a:buClr>
                <a:schemeClr val="tx2"/>
              </a:buClr>
              <a:buFont typeface="Arial" pitchFamily="34" charset="0"/>
              <a:buChar char="•"/>
              <a:defRPr sz="1800" kern="1200">
                <a:solidFill>
                  <a:schemeClr val="dk1"/>
                </a:solidFill>
                <a:latin typeface="+mn-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dk1"/>
                </a:solidFill>
                <a:latin typeface="+mn-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dk1"/>
                </a:solidFill>
                <a:latin typeface="+mn-lt"/>
                <a:ea typeface="+mn-ea"/>
                <a:cs typeface="+mn-cs"/>
              </a:defRPr>
            </a:lvl9pPr>
          </a:lstStyle>
          <a:p>
            <a:pPr marL="0" indent="0" algn="ctr">
              <a:lnSpc>
                <a:spcPct val="115000"/>
              </a:lnSpc>
              <a:spcAft>
                <a:spcPts val="1000"/>
              </a:spcAft>
              <a:buFont typeface="Arial" pitchFamily="34" charset="0"/>
              <a:buNone/>
            </a:pPr>
            <a:r>
              <a:rPr lang="pt-BR" sz="1400" dirty="0" smtClean="0">
                <a:ea typeface="Calibri"/>
                <a:cs typeface="Times New Roman"/>
              </a:rPr>
              <a:t>Atendimento</a:t>
            </a:r>
            <a:endParaRPr lang="pt-BR" sz="1400" dirty="0">
              <a:ea typeface="Calibri"/>
              <a:cs typeface="Times New Roman"/>
            </a:endParaRPr>
          </a:p>
        </p:txBody>
      </p:sp>
      <p:sp>
        <p:nvSpPr>
          <p:cNvPr id="10" name="Espaço Reservado para Conteúdo 2"/>
          <p:cNvSpPr txBox="1">
            <a:spLocks/>
          </p:cNvSpPr>
          <p:nvPr/>
        </p:nvSpPr>
        <p:spPr>
          <a:xfrm>
            <a:off x="4860032" y="4009628"/>
            <a:ext cx="3960440" cy="1579612"/>
          </a:xfrm>
          <a:prstGeom prst="rect">
            <a:avLst/>
          </a:prstGeom>
          <a:solidFill>
            <a:schemeClr val="accent3"/>
          </a:solidFill>
          <a:ln>
            <a:solidFill>
              <a:schemeClr val="accent3">
                <a:lumMod val="75000"/>
              </a:schemeClr>
            </a:solidFill>
          </a:ln>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Autofit/>
          </a:bodyPr>
          <a:lstStyle>
            <a:lvl1pPr marL="342900" indent="-342900" algn="just" defTabSz="914400" rtl="0" eaLnBrk="1" latinLnBrk="0" hangingPunct="1">
              <a:spcBef>
                <a:spcPct val="20000"/>
              </a:spcBef>
              <a:buClr>
                <a:schemeClr val="tx2"/>
              </a:buClr>
              <a:buFont typeface="Arial" pitchFamily="34" charset="0"/>
              <a:buChar char="•"/>
              <a:defRPr sz="1800" kern="1200">
                <a:solidFill>
                  <a:schemeClr val="dk1"/>
                </a:solidFill>
                <a:latin typeface="+mn-lt"/>
                <a:ea typeface="+mn-ea"/>
                <a:cs typeface="+mn-cs"/>
              </a:defRPr>
            </a:lvl1pPr>
            <a:lvl2pPr marL="742950" indent="-285750" algn="just" defTabSz="914400" rtl="0" eaLnBrk="1" latinLnBrk="0" hangingPunct="1">
              <a:spcBef>
                <a:spcPct val="20000"/>
              </a:spcBef>
              <a:buClr>
                <a:schemeClr val="tx2"/>
              </a:buClr>
              <a:buFont typeface="Courier New" pitchFamily="49" charset="0"/>
              <a:buChar char="o"/>
              <a:defRPr sz="1800" kern="1200">
                <a:solidFill>
                  <a:schemeClr val="dk1"/>
                </a:solidFill>
                <a:latin typeface="+mn-lt"/>
                <a:ea typeface="+mn-ea"/>
                <a:cs typeface="+mn-cs"/>
              </a:defRPr>
            </a:lvl2pPr>
            <a:lvl3pPr marL="1143000" indent="-228600" algn="just" defTabSz="914400" rtl="0" eaLnBrk="1" latinLnBrk="0" hangingPunct="1">
              <a:spcBef>
                <a:spcPct val="20000"/>
              </a:spcBef>
              <a:buClr>
                <a:schemeClr val="tx2"/>
              </a:buClr>
              <a:buFont typeface="Arial" pitchFamily="34" charset="0"/>
              <a:buChar char="•"/>
              <a:defRPr sz="1800" kern="1200">
                <a:solidFill>
                  <a:schemeClr val="dk1"/>
                </a:solidFill>
                <a:latin typeface="+mn-lt"/>
                <a:ea typeface="+mn-ea"/>
                <a:cs typeface="+mn-cs"/>
              </a:defRPr>
            </a:lvl3pPr>
            <a:lvl4pPr marL="1600200" indent="-228600" algn="just" defTabSz="914400" rtl="0" eaLnBrk="1" latinLnBrk="0" hangingPunct="1">
              <a:spcBef>
                <a:spcPct val="20000"/>
              </a:spcBef>
              <a:buClr>
                <a:schemeClr val="tx2"/>
              </a:buClr>
              <a:buFont typeface="Courier New" pitchFamily="49" charset="0"/>
              <a:buChar char="o"/>
              <a:defRPr sz="1800" kern="1200">
                <a:solidFill>
                  <a:schemeClr val="dk1"/>
                </a:solidFill>
                <a:latin typeface="+mn-lt"/>
                <a:ea typeface="+mn-ea"/>
                <a:cs typeface="+mn-cs"/>
              </a:defRPr>
            </a:lvl4pPr>
            <a:lvl5pPr marL="2057400" indent="-228600" algn="just" defTabSz="914400" rtl="0" eaLnBrk="1" latinLnBrk="0" hangingPunct="1">
              <a:spcBef>
                <a:spcPct val="20000"/>
              </a:spcBef>
              <a:buClr>
                <a:schemeClr val="tx2"/>
              </a:buClr>
              <a:buFont typeface="Arial" pitchFamily="34" charset="0"/>
              <a:buChar char="•"/>
              <a:defRPr sz="1800" kern="1200">
                <a:solidFill>
                  <a:schemeClr val="dk1"/>
                </a:solidFill>
                <a:latin typeface="+mn-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dk1"/>
                </a:solidFill>
                <a:latin typeface="+mn-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dk1"/>
                </a:solidFill>
                <a:latin typeface="+mn-lt"/>
                <a:ea typeface="+mn-ea"/>
                <a:cs typeface="+mn-cs"/>
              </a:defRPr>
            </a:lvl9pPr>
          </a:lstStyle>
          <a:p>
            <a:pPr marL="0" indent="0">
              <a:lnSpc>
                <a:spcPct val="115000"/>
              </a:lnSpc>
              <a:spcAft>
                <a:spcPts val="1000"/>
              </a:spcAft>
              <a:buFont typeface="Arial" pitchFamily="34" charset="0"/>
              <a:buNone/>
            </a:pPr>
            <a:r>
              <a:rPr lang="pt-BR" sz="1400" b="1" dirty="0" smtClean="0">
                <a:ea typeface="Calibri"/>
                <a:cs typeface="Times New Roman"/>
              </a:rPr>
              <a:t>Atendimento</a:t>
            </a:r>
            <a:r>
              <a:rPr lang="pt-BR" sz="1400" dirty="0" smtClean="0">
                <a:ea typeface="Calibri"/>
                <a:cs typeface="Times New Roman"/>
              </a:rPr>
              <a:t>: prestação de serviços e execução de programas/projetos  e concessão de benefícios de proteção social básica ou especial dirigidos a famílias e indivíduas em situações de vulnerabilidade.</a:t>
            </a:r>
            <a:endParaRPr lang="pt-BR" sz="1400" dirty="0">
              <a:ea typeface="Calibri"/>
              <a:cs typeface="Times New Roman"/>
            </a:endParaRPr>
          </a:p>
        </p:txBody>
      </p:sp>
      <p:sp>
        <p:nvSpPr>
          <p:cNvPr id="11" name="Seta para baixo 10"/>
          <p:cNvSpPr/>
          <p:nvPr/>
        </p:nvSpPr>
        <p:spPr>
          <a:xfrm>
            <a:off x="2213738" y="2435424"/>
            <a:ext cx="324036" cy="288032"/>
          </a:xfrm>
          <a:prstGeom prst="downArrow">
            <a:avLst/>
          </a:prstGeom>
          <a:solidFill>
            <a:schemeClr val="accent3">
              <a:lumMod val="60000"/>
              <a:lumOff val="40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pt-BR" sz="1400"/>
          </a:p>
        </p:txBody>
      </p:sp>
      <p:sp>
        <p:nvSpPr>
          <p:cNvPr id="12" name="Seta para baixo 11"/>
          <p:cNvSpPr/>
          <p:nvPr/>
        </p:nvSpPr>
        <p:spPr>
          <a:xfrm>
            <a:off x="2213738" y="3637781"/>
            <a:ext cx="324036" cy="288032"/>
          </a:xfrm>
          <a:prstGeom prst="downArrow">
            <a:avLst/>
          </a:prstGeom>
          <a:solidFill>
            <a:schemeClr val="accent3">
              <a:lumMod val="60000"/>
              <a:lumOff val="40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pt-BR" sz="1400"/>
          </a:p>
        </p:txBody>
      </p:sp>
      <p:sp>
        <p:nvSpPr>
          <p:cNvPr id="13" name="Seta para baixo 12"/>
          <p:cNvSpPr/>
          <p:nvPr/>
        </p:nvSpPr>
        <p:spPr>
          <a:xfrm>
            <a:off x="6646422" y="2450629"/>
            <a:ext cx="324036" cy="288032"/>
          </a:xfrm>
          <a:prstGeom prst="down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pt-BR" sz="1400"/>
          </a:p>
        </p:txBody>
      </p:sp>
      <p:sp>
        <p:nvSpPr>
          <p:cNvPr id="14" name="Seta para baixo 13"/>
          <p:cNvSpPr/>
          <p:nvPr/>
        </p:nvSpPr>
        <p:spPr>
          <a:xfrm>
            <a:off x="6646422" y="3645024"/>
            <a:ext cx="324036" cy="288032"/>
          </a:xfrm>
          <a:prstGeom prst="down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pt-BR" sz="1400"/>
          </a:p>
        </p:txBody>
      </p:sp>
    </p:spTree>
    <p:extLst>
      <p:ext uri="{BB962C8B-B14F-4D97-AF65-F5344CB8AC3E}">
        <p14:creationId xmlns:p14="http://schemas.microsoft.com/office/powerpoint/2010/main" xmlns="" val="381114496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99392"/>
            <a:ext cx="8229600" cy="936104"/>
          </a:xfrm>
        </p:spPr>
        <p:txBody>
          <a:bodyPr/>
          <a:lstStyle/>
          <a:p>
            <a:r>
              <a:rPr lang="pt-BR" sz="3200" dirty="0" smtClean="0">
                <a:solidFill>
                  <a:schemeClr val="accent3">
                    <a:lumMod val="75000"/>
                  </a:schemeClr>
                </a:solidFill>
              </a:rPr>
              <a:t>Processo de Seleção</a:t>
            </a:r>
            <a:endParaRPr lang="pt-BR" sz="3200" dirty="0">
              <a:solidFill>
                <a:schemeClr val="accent3">
                  <a:lumMod val="75000"/>
                </a:schemeClr>
              </a:solidFill>
            </a:endParaRPr>
          </a:p>
        </p:txBody>
      </p:sp>
      <p:sp>
        <p:nvSpPr>
          <p:cNvPr id="3" name="Espaço Reservado para Conteúdo 2"/>
          <p:cNvSpPr>
            <a:spLocks noGrp="1"/>
          </p:cNvSpPr>
          <p:nvPr>
            <p:ph idx="1"/>
          </p:nvPr>
        </p:nvSpPr>
        <p:spPr>
          <a:xfrm>
            <a:off x="457200" y="1628800"/>
            <a:ext cx="8229600" cy="4752528"/>
          </a:xfrm>
        </p:spPr>
        <p:txBody>
          <a:bodyPr>
            <a:noAutofit/>
          </a:bodyPr>
          <a:lstStyle/>
          <a:p>
            <a:pPr marL="0" indent="0">
              <a:lnSpc>
                <a:spcPct val="115000"/>
              </a:lnSpc>
              <a:spcAft>
                <a:spcPts val="1000"/>
              </a:spcAft>
              <a:buNone/>
            </a:pPr>
            <a:r>
              <a:rPr lang="pt-BR" sz="1600" dirty="0">
                <a:solidFill>
                  <a:srgbClr val="000000"/>
                </a:solidFill>
                <a:latin typeface="Times New Roman"/>
                <a:ea typeface="Times New Roman"/>
                <a:cs typeface="Times New Roman"/>
              </a:rPr>
              <a:t>Art. 28. Somente depois de </a:t>
            </a:r>
            <a:r>
              <a:rPr lang="pt-BR" sz="1600" b="1" dirty="0">
                <a:solidFill>
                  <a:schemeClr val="accent3">
                    <a:lumMod val="75000"/>
                  </a:schemeClr>
                </a:solidFill>
                <a:latin typeface="Times New Roman"/>
                <a:ea typeface="Times New Roman"/>
                <a:cs typeface="Times New Roman"/>
              </a:rPr>
              <a:t>encerrada a etapa competitiva e ordenadas as propostas</a:t>
            </a:r>
            <a:r>
              <a:rPr lang="pt-BR" sz="1600" dirty="0">
                <a:solidFill>
                  <a:srgbClr val="000000"/>
                </a:solidFill>
                <a:latin typeface="Times New Roman"/>
                <a:ea typeface="Times New Roman"/>
                <a:cs typeface="Times New Roman"/>
              </a:rPr>
              <a:t>, a administração pública </a:t>
            </a:r>
            <a:r>
              <a:rPr lang="pt-BR" sz="1600" b="1" dirty="0">
                <a:solidFill>
                  <a:schemeClr val="accent3">
                    <a:lumMod val="75000"/>
                  </a:schemeClr>
                </a:solidFill>
                <a:latin typeface="Times New Roman"/>
                <a:ea typeface="Times New Roman"/>
                <a:cs typeface="Times New Roman"/>
              </a:rPr>
              <a:t>procederá à verificação dos documentos </a:t>
            </a:r>
            <a:r>
              <a:rPr lang="pt-BR" sz="1600" dirty="0">
                <a:solidFill>
                  <a:srgbClr val="000000"/>
                </a:solidFill>
                <a:latin typeface="Times New Roman"/>
                <a:ea typeface="Times New Roman"/>
                <a:cs typeface="Times New Roman"/>
              </a:rPr>
              <a:t>que comprovem o atendimento pela organização da sociedade civil selecionada dos requisitos </a:t>
            </a:r>
            <a:r>
              <a:rPr lang="pt-BR" sz="1600" b="1" dirty="0">
                <a:solidFill>
                  <a:schemeClr val="accent3">
                    <a:lumMod val="75000"/>
                  </a:schemeClr>
                </a:solidFill>
                <a:latin typeface="Times New Roman"/>
                <a:ea typeface="Times New Roman"/>
                <a:cs typeface="Times New Roman"/>
              </a:rPr>
              <a:t>previstos no inciso VII do § 1o do art. 24</a:t>
            </a:r>
            <a:r>
              <a:rPr lang="pt-BR" sz="1600" dirty="0">
                <a:solidFill>
                  <a:srgbClr val="000000"/>
                </a:solidFill>
                <a:latin typeface="Times New Roman"/>
                <a:ea typeface="Times New Roman"/>
                <a:cs typeface="Times New Roman"/>
              </a:rPr>
              <a:t>.</a:t>
            </a:r>
            <a:endParaRPr lang="pt-BR" sz="1600" dirty="0">
              <a:latin typeface="Calibri"/>
              <a:ea typeface="Calibri"/>
              <a:cs typeface="Times New Roman"/>
            </a:endParaRPr>
          </a:p>
          <a:p>
            <a:pPr marL="0" indent="0">
              <a:lnSpc>
                <a:spcPct val="115000"/>
              </a:lnSpc>
              <a:spcAft>
                <a:spcPts val="1000"/>
              </a:spcAft>
              <a:buNone/>
            </a:pPr>
            <a:r>
              <a:rPr lang="pt-BR" sz="1600" dirty="0">
                <a:solidFill>
                  <a:srgbClr val="000000"/>
                </a:solidFill>
                <a:latin typeface="Times New Roman"/>
                <a:ea typeface="Times New Roman"/>
                <a:cs typeface="Times New Roman"/>
              </a:rPr>
              <a:t>§ 1</a:t>
            </a:r>
            <a:r>
              <a:rPr lang="pt-BR" sz="1600" u="sng" baseline="30000" dirty="0">
                <a:solidFill>
                  <a:srgbClr val="000000"/>
                </a:solidFill>
                <a:latin typeface="Times New Roman"/>
                <a:ea typeface="Times New Roman"/>
                <a:cs typeface="Times New Roman"/>
              </a:rPr>
              <a:t>o</a:t>
            </a:r>
            <a:r>
              <a:rPr lang="pt-BR" sz="1600" dirty="0">
                <a:solidFill>
                  <a:srgbClr val="000000"/>
                </a:solidFill>
                <a:latin typeface="Times New Roman"/>
                <a:ea typeface="Times New Roman"/>
                <a:cs typeface="Times New Roman"/>
              </a:rPr>
              <a:t> Na hipótese de a organização da sociedade civil </a:t>
            </a:r>
            <a:r>
              <a:rPr lang="pt-BR" sz="1600" b="1" dirty="0">
                <a:solidFill>
                  <a:schemeClr val="accent3">
                    <a:lumMod val="75000"/>
                  </a:schemeClr>
                </a:solidFill>
                <a:latin typeface="Times New Roman"/>
                <a:ea typeface="Times New Roman"/>
                <a:cs typeface="Times New Roman"/>
              </a:rPr>
              <a:t>selecionada não atender </a:t>
            </a:r>
            <a:r>
              <a:rPr lang="pt-BR" sz="1600" dirty="0">
                <a:solidFill>
                  <a:srgbClr val="000000"/>
                </a:solidFill>
                <a:latin typeface="Times New Roman"/>
                <a:ea typeface="Times New Roman"/>
                <a:cs typeface="Times New Roman"/>
              </a:rPr>
              <a:t>aos requisitos exigidos no inciso VII do § 1</a:t>
            </a:r>
            <a:r>
              <a:rPr lang="pt-BR" sz="1600" u="sng" baseline="30000" dirty="0">
                <a:solidFill>
                  <a:srgbClr val="000000"/>
                </a:solidFill>
                <a:latin typeface="Times New Roman"/>
                <a:ea typeface="Times New Roman"/>
                <a:cs typeface="Times New Roman"/>
              </a:rPr>
              <a:t>o</a:t>
            </a:r>
            <a:r>
              <a:rPr lang="pt-BR" sz="1600" dirty="0">
                <a:solidFill>
                  <a:srgbClr val="000000"/>
                </a:solidFill>
                <a:latin typeface="Times New Roman"/>
                <a:ea typeface="Times New Roman"/>
                <a:cs typeface="Times New Roman"/>
              </a:rPr>
              <a:t> do art. 24, </a:t>
            </a:r>
            <a:r>
              <a:rPr lang="pt-BR" sz="1600" b="1" dirty="0">
                <a:solidFill>
                  <a:schemeClr val="accent3">
                    <a:lumMod val="75000"/>
                  </a:schemeClr>
                </a:solidFill>
                <a:latin typeface="Times New Roman"/>
                <a:ea typeface="Times New Roman"/>
                <a:cs typeface="Times New Roman"/>
              </a:rPr>
              <a:t>aquela imediatamente mais bem classificada será convidada a aceitar a celebração de parceria</a:t>
            </a:r>
            <a:r>
              <a:rPr lang="pt-BR" sz="1600" dirty="0">
                <a:solidFill>
                  <a:srgbClr val="FF0000"/>
                </a:solidFill>
                <a:latin typeface="Times New Roman"/>
                <a:ea typeface="Times New Roman"/>
                <a:cs typeface="Times New Roman"/>
              </a:rPr>
              <a:t> </a:t>
            </a:r>
            <a:r>
              <a:rPr lang="pt-BR" sz="1600" dirty="0">
                <a:solidFill>
                  <a:srgbClr val="000000"/>
                </a:solidFill>
                <a:latin typeface="Times New Roman"/>
                <a:ea typeface="Times New Roman"/>
                <a:cs typeface="Times New Roman"/>
              </a:rPr>
              <a:t>nos mesmos termos ofertados pela concorrente desqualificada.</a:t>
            </a:r>
            <a:endParaRPr lang="pt-BR" sz="1600" dirty="0">
              <a:latin typeface="Calibri"/>
              <a:ea typeface="Calibri"/>
              <a:cs typeface="Times New Roman"/>
            </a:endParaRPr>
          </a:p>
          <a:p>
            <a:pPr marL="0" indent="0">
              <a:lnSpc>
                <a:spcPct val="115000"/>
              </a:lnSpc>
              <a:spcAft>
                <a:spcPts val="1000"/>
              </a:spcAft>
              <a:buNone/>
            </a:pPr>
            <a:r>
              <a:rPr lang="pt-BR" sz="1600" dirty="0">
                <a:solidFill>
                  <a:srgbClr val="000000"/>
                </a:solidFill>
                <a:latin typeface="Times New Roman"/>
                <a:ea typeface="Times New Roman"/>
                <a:cs typeface="Times New Roman"/>
              </a:rPr>
              <a:t>§ 2</a:t>
            </a:r>
            <a:r>
              <a:rPr lang="pt-BR" sz="1600" u="sng" baseline="30000" dirty="0">
                <a:solidFill>
                  <a:srgbClr val="000000"/>
                </a:solidFill>
                <a:latin typeface="Times New Roman"/>
                <a:ea typeface="Times New Roman"/>
                <a:cs typeface="Times New Roman"/>
              </a:rPr>
              <a:t>o</a:t>
            </a:r>
            <a:r>
              <a:rPr lang="pt-BR" sz="1600" dirty="0">
                <a:solidFill>
                  <a:srgbClr val="000000"/>
                </a:solidFill>
                <a:latin typeface="Times New Roman"/>
                <a:ea typeface="Times New Roman"/>
                <a:cs typeface="Times New Roman"/>
              </a:rPr>
              <a:t> Caso a organização da sociedade civil convidada nos termos do § 1</a:t>
            </a:r>
            <a:r>
              <a:rPr lang="pt-BR" sz="1600" u="sng" baseline="30000" dirty="0">
                <a:solidFill>
                  <a:srgbClr val="000000"/>
                </a:solidFill>
                <a:latin typeface="Times New Roman"/>
                <a:ea typeface="Times New Roman"/>
                <a:cs typeface="Times New Roman"/>
              </a:rPr>
              <a:t>o</a:t>
            </a:r>
            <a:r>
              <a:rPr lang="pt-BR" sz="1600" dirty="0">
                <a:solidFill>
                  <a:srgbClr val="000000"/>
                </a:solidFill>
                <a:latin typeface="Times New Roman"/>
                <a:ea typeface="Times New Roman"/>
                <a:cs typeface="Times New Roman"/>
              </a:rPr>
              <a:t> deste artigo aceite celebrar a parceria, proceder-se-á à verificação dos documentos que comprovem o atendimento aos requisitos previstos no inciso VII do § 1</a:t>
            </a:r>
            <a:r>
              <a:rPr lang="pt-BR" sz="1600" u="sng" baseline="30000" dirty="0">
                <a:solidFill>
                  <a:srgbClr val="000000"/>
                </a:solidFill>
                <a:latin typeface="Times New Roman"/>
                <a:ea typeface="Times New Roman"/>
                <a:cs typeface="Times New Roman"/>
              </a:rPr>
              <a:t>o</a:t>
            </a:r>
            <a:r>
              <a:rPr lang="pt-BR" sz="1600" dirty="0">
                <a:solidFill>
                  <a:srgbClr val="000000"/>
                </a:solidFill>
                <a:latin typeface="Times New Roman"/>
                <a:ea typeface="Times New Roman"/>
                <a:cs typeface="Times New Roman"/>
              </a:rPr>
              <a:t> do art. 24.</a:t>
            </a:r>
            <a:endParaRPr lang="pt-BR" sz="1600" dirty="0">
              <a:latin typeface="Calibri"/>
              <a:ea typeface="Calibri"/>
              <a:cs typeface="Times New Roman"/>
            </a:endParaRPr>
          </a:p>
          <a:p>
            <a:pPr marL="0" indent="0">
              <a:lnSpc>
                <a:spcPct val="115000"/>
              </a:lnSpc>
              <a:spcAft>
                <a:spcPts val="1000"/>
              </a:spcAft>
              <a:buNone/>
            </a:pPr>
            <a:r>
              <a:rPr lang="pt-BR" sz="1600" dirty="0">
                <a:solidFill>
                  <a:srgbClr val="000000"/>
                </a:solidFill>
                <a:latin typeface="Times New Roman"/>
                <a:ea typeface="Times New Roman"/>
                <a:cs typeface="Times New Roman"/>
              </a:rPr>
              <a:t>§ 3</a:t>
            </a:r>
            <a:r>
              <a:rPr lang="pt-BR" sz="1600" u="sng" baseline="30000" dirty="0">
                <a:solidFill>
                  <a:srgbClr val="000000"/>
                </a:solidFill>
                <a:latin typeface="Times New Roman"/>
                <a:ea typeface="Times New Roman"/>
                <a:cs typeface="Times New Roman"/>
              </a:rPr>
              <a:t>o</a:t>
            </a:r>
            <a:r>
              <a:rPr lang="pt-BR" sz="1600" dirty="0">
                <a:solidFill>
                  <a:srgbClr val="000000"/>
                </a:solidFill>
                <a:latin typeface="Times New Roman"/>
                <a:ea typeface="Times New Roman"/>
                <a:cs typeface="Times New Roman"/>
              </a:rPr>
              <a:t> O procedimento dos §§ 1</a:t>
            </a:r>
            <a:r>
              <a:rPr lang="pt-BR" sz="1600" u="sng" baseline="30000" dirty="0">
                <a:solidFill>
                  <a:srgbClr val="000000"/>
                </a:solidFill>
                <a:latin typeface="Times New Roman"/>
                <a:ea typeface="Times New Roman"/>
                <a:cs typeface="Times New Roman"/>
              </a:rPr>
              <a:t>o</a:t>
            </a:r>
            <a:r>
              <a:rPr lang="pt-BR" sz="1600" dirty="0">
                <a:solidFill>
                  <a:srgbClr val="000000"/>
                </a:solidFill>
                <a:latin typeface="Times New Roman"/>
                <a:ea typeface="Times New Roman"/>
                <a:cs typeface="Times New Roman"/>
              </a:rPr>
              <a:t> e 2</a:t>
            </a:r>
            <a:r>
              <a:rPr lang="pt-BR" sz="1600" u="sng" baseline="30000" dirty="0">
                <a:solidFill>
                  <a:srgbClr val="000000"/>
                </a:solidFill>
                <a:latin typeface="Times New Roman"/>
                <a:ea typeface="Times New Roman"/>
                <a:cs typeface="Times New Roman"/>
              </a:rPr>
              <a:t>o</a:t>
            </a:r>
            <a:r>
              <a:rPr lang="pt-BR" sz="1600" dirty="0">
                <a:solidFill>
                  <a:srgbClr val="000000"/>
                </a:solidFill>
                <a:latin typeface="Times New Roman"/>
                <a:ea typeface="Times New Roman"/>
                <a:cs typeface="Times New Roman"/>
              </a:rPr>
              <a:t> será seguido sucessivamente até que se conclua a seleção prevista no edital.</a:t>
            </a:r>
            <a:endParaRPr lang="pt-BR" sz="1600" dirty="0">
              <a:latin typeface="Calibri"/>
              <a:ea typeface="Calibri"/>
              <a:cs typeface="Times New Roman"/>
            </a:endParaRPr>
          </a:p>
        </p:txBody>
      </p:sp>
      <p:sp>
        <p:nvSpPr>
          <p:cNvPr id="4" name="Pentágono 3"/>
          <p:cNvSpPr/>
          <p:nvPr/>
        </p:nvSpPr>
        <p:spPr>
          <a:xfrm>
            <a:off x="0" y="764704"/>
            <a:ext cx="9144000" cy="576064"/>
          </a:xfrm>
          <a:prstGeom prst="homePlat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pt-BR" sz="2000" b="1" dirty="0" smtClean="0">
                <a:solidFill>
                  <a:schemeClr val="accent3">
                    <a:lumMod val="50000"/>
                  </a:schemeClr>
                </a:solidFill>
              </a:rPr>
              <a:t>JULGAMENTO DAS PROPOSTAS</a:t>
            </a:r>
            <a:endParaRPr lang="pt-BR" sz="2000" b="1" dirty="0">
              <a:solidFill>
                <a:schemeClr val="accent3">
                  <a:lumMod val="50000"/>
                </a:schemeClr>
              </a:solidFill>
            </a:endParaRPr>
          </a:p>
        </p:txBody>
      </p:sp>
    </p:spTree>
    <p:extLst>
      <p:ext uri="{BB962C8B-B14F-4D97-AF65-F5344CB8AC3E}">
        <p14:creationId xmlns:p14="http://schemas.microsoft.com/office/powerpoint/2010/main" xmlns="" val="220585292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28800"/>
            <a:ext cx="8229600" cy="4752528"/>
          </a:xfrm>
        </p:spPr>
        <p:txBody>
          <a:bodyPr>
            <a:noAutofit/>
          </a:bodyPr>
          <a:lstStyle/>
          <a:p>
            <a:pPr marL="0" indent="0">
              <a:lnSpc>
                <a:spcPct val="115000"/>
              </a:lnSpc>
              <a:spcAft>
                <a:spcPts val="1000"/>
              </a:spcAft>
              <a:buNone/>
            </a:pPr>
            <a:r>
              <a:rPr lang="pt-BR" sz="1700" dirty="0">
                <a:solidFill>
                  <a:srgbClr val="000000"/>
                </a:solidFill>
                <a:latin typeface="Times New Roman"/>
                <a:ea typeface="Times New Roman"/>
                <a:cs typeface="Times New Roman"/>
              </a:rPr>
              <a:t>Art. 32. Nas hipóteses dos </a:t>
            </a:r>
            <a:r>
              <a:rPr lang="pt-BR" sz="1700" dirty="0" err="1">
                <a:solidFill>
                  <a:srgbClr val="000000"/>
                </a:solidFill>
                <a:latin typeface="Times New Roman"/>
                <a:ea typeface="Times New Roman"/>
                <a:cs typeface="Times New Roman"/>
              </a:rPr>
              <a:t>arts</a:t>
            </a:r>
            <a:r>
              <a:rPr lang="pt-BR" sz="1700" dirty="0">
                <a:solidFill>
                  <a:srgbClr val="000000"/>
                </a:solidFill>
                <a:latin typeface="Times New Roman"/>
                <a:ea typeface="Times New Roman"/>
                <a:cs typeface="Times New Roman"/>
              </a:rPr>
              <a:t>. 30 e 31 desta Lei, </a:t>
            </a:r>
            <a:r>
              <a:rPr lang="pt-BR" sz="1700" b="1" dirty="0">
                <a:solidFill>
                  <a:schemeClr val="accent3">
                    <a:lumMod val="75000"/>
                  </a:schemeClr>
                </a:solidFill>
                <a:latin typeface="Times New Roman"/>
                <a:ea typeface="Times New Roman"/>
                <a:cs typeface="Times New Roman"/>
              </a:rPr>
              <a:t>a ausência de realização de processo seletivo será detalhadamente justificada pelo administrador público</a:t>
            </a:r>
            <a:r>
              <a:rPr lang="pt-BR" sz="1700" dirty="0">
                <a:solidFill>
                  <a:srgbClr val="000000"/>
                </a:solidFill>
                <a:latin typeface="Times New Roman"/>
                <a:ea typeface="Times New Roman"/>
                <a:cs typeface="Times New Roman"/>
              </a:rPr>
              <a:t>.</a:t>
            </a:r>
            <a:endParaRPr lang="pt-BR" sz="1700" dirty="0">
              <a:latin typeface="Calibri"/>
              <a:ea typeface="Calibri"/>
              <a:cs typeface="Times New Roman"/>
            </a:endParaRPr>
          </a:p>
          <a:p>
            <a:pPr marL="0" indent="0">
              <a:lnSpc>
                <a:spcPct val="115000"/>
              </a:lnSpc>
              <a:spcAft>
                <a:spcPts val="1000"/>
              </a:spcAft>
              <a:buNone/>
            </a:pPr>
            <a:r>
              <a:rPr lang="pt-BR" sz="1700" dirty="0">
                <a:solidFill>
                  <a:srgbClr val="000000"/>
                </a:solidFill>
                <a:latin typeface="Times New Roman"/>
                <a:ea typeface="Times New Roman"/>
                <a:cs typeface="Times New Roman"/>
              </a:rPr>
              <a:t>§ 1</a:t>
            </a:r>
            <a:r>
              <a:rPr lang="pt-BR" sz="1700" u="sng" baseline="30000" dirty="0">
                <a:solidFill>
                  <a:srgbClr val="000000"/>
                </a:solidFill>
                <a:latin typeface="Times New Roman"/>
                <a:ea typeface="Times New Roman"/>
                <a:cs typeface="Times New Roman"/>
              </a:rPr>
              <a:t>o</a:t>
            </a:r>
            <a:r>
              <a:rPr lang="pt-BR" sz="1700" dirty="0">
                <a:solidFill>
                  <a:srgbClr val="000000"/>
                </a:solidFill>
                <a:latin typeface="Times New Roman"/>
                <a:ea typeface="Times New Roman"/>
                <a:cs typeface="Times New Roman"/>
              </a:rPr>
              <a:t> Sob </a:t>
            </a:r>
            <a:r>
              <a:rPr lang="pt-BR" sz="1700" b="1" dirty="0">
                <a:solidFill>
                  <a:schemeClr val="accent3">
                    <a:lumMod val="75000"/>
                  </a:schemeClr>
                </a:solidFill>
                <a:latin typeface="Times New Roman"/>
                <a:ea typeface="Times New Roman"/>
                <a:cs typeface="Times New Roman"/>
              </a:rPr>
              <a:t>pena de nulidade do ato </a:t>
            </a:r>
            <a:r>
              <a:rPr lang="pt-BR" sz="1700" dirty="0">
                <a:solidFill>
                  <a:srgbClr val="000000"/>
                </a:solidFill>
                <a:latin typeface="Times New Roman"/>
                <a:ea typeface="Times New Roman"/>
                <a:cs typeface="Times New Roman"/>
              </a:rPr>
              <a:t>de formalização de parceria prevista nesta Lei, </a:t>
            </a:r>
            <a:r>
              <a:rPr lang="pt-BR" sz="1700" dirty="0">
                <a:solidFill>
                  <a:schemeClr val="tx1"/>
                </a:solidFill>
                <a:latin typeface="Times New Roman"/>
                <a:ea typeface="Times New Roman"/>
                <a:cs typeface="Times New Roman"/>
              </a:rPr>
              <a:t>o extrato da justificativa previs</a:t>
            </a:r>
            <a:r>
              <a:rPr lang="pt-BR" sz="1700" dirty="0">
                <a:solidFill>
                  <a:srgbClr val="000000"/>
                </a:solidFill>
                <a:latin typeface="Times New Roman"/>
                <a:ea typeface="Times New Roman"/>
                <a:cs typeface="Times New Roman"/>
              </a:rPr>
              <a:t>to no caput</a:t>
            </a:r>
            <a:r>
              <a:rPr lang="pt-BR" sz="1700" b="1" dirty="0">
                <a:solidFill>
                  <a:srgbClr val="000000"/>
                </a:solidFill>
                <a:latin typeface="Times New Roman"/>
                <a:ea typeface="Times New Roman"/>
                <a:cs typeface="Times New Roman"/>
              </a:rPr>
              <a:t> </a:t>
            </a:r>
            <a:r>
              <a:rPr lang="pt-BR" sz="1700" dirty="0">
                <a:solidFill>
                  <a:srgbClr val="000000"/>
                </a:solidFill>
                <a:latin typeface="Times New Roman"/>
                <a:ea typeface="Times New Roman"/>
                <a:cs typeface="Times New Roman"/>
              </a:rPr>
              <a:t>deste artigo deverá ser </a:t>
            </a:r>
            <a:r>
              <a:rPr lang="pt-BR" sz="1700" b="1" dirty="0">
                <a:solidFill>
                  <a:schemeClr val="accent3">
                    <a:lumMod val="75000"/>
                  </a:schemeClr>
                </a:solidFill>
                <a:latin typeface="Times New Roman"/>
                <a:ea typeface="Times New Roman"/>
                <a:cs typeface="Times New Roman"/>
              </a:rPr>
              <a:t>publicado</a:t>
            </a:r>
            <a:r>
              <a:rPr lang="pt-BR" sz="1700" dirty="0">
                <a:solidFill>
                  <a:srgbClr val="000000"/>
                </a:solidFill>
                <a:latin typeface="Times New Roman"/>
                <a:ea typeface="Times New Roman"/>
                <a:cs typeface="Times New Roman"/>
              </a:rPr>
              <a:t>, pelo menos, </a:t>
            </a:r>
            <a:r>
              <a:rPr lang="pt-BR" sz="1700" b="1" dirty="0">
                <a:solidFill>
                  <a:schemeClr val="accent3">
                    <a:lumMod val="75000"/>
                  </a:schemeClr>
                </a:solidFill>
                <a:latin typeface="Times New Roman"/>
                <a:ea typeface="Times New Roman"/>
                <a:cs typeface="Times New Roman"/>
              </a:rPr>
              <a:t>5 (cinco) dias antes dessa formalização</a:t>
            </a:r>
            <a:r>
              <a:rPr lang="pt-BR" sz="1700" dirty="0">
                <a:solidFill>
                  <a:srgbClr val="000000"/>
                </a:solidFill>
                <a:latin typeface="Times New Roman"/>
                <a:ea typeface="Times New Roman"/>
                <a:cs typeface="Times New Roman"/>
              </a:rPr>
              <a:t>, em </a:t>
            </a:r>
            <a:r>
              <a:rPr lang="pt-BR" sz="1700" b="1" dirty="0">
                <a:solidFill>
                  <a:schemeClr val="accent3">
                    <a:lumMod val="75000"/>
                  </a:schemeClr>
                </a:solidFill>
                <a:latin typeface="Times New Roman"/>
                <a:ea typeface="Times New Roman"/>
                <a:cs typeface="Times New Roman"/>
              </a:rPr>
              <a:t>página do sítio oficial</a:t>
            </a:r>
            <a:r>
              <a:rPr lang="pt-BR" sz="1700" dirty="0">
                <a:solidFill>
                  <a:schemeClr val="accent3">
                    <a:lumMod val="75000"/>
                  </a:schemeClr>
                </a:solidFill>
                <a:latin typeface="Times New Roman"/>
                <a:ea typeface="Times New Roman"/>
                <a:cs typeface="Times New Roman"/>
              </a:rPr>
              <a:t> </a:t>
            </a:r>
            <a:r>
              <a:rPr lang="pt-BR" sz="1700" dirty="0">
                <a:solidFill>
                  <a:srgbClr val="000000"/>
                </a:solidFill>
                <a:latin typeface="Times New Roman"/>
                <a:ea typeface="Times New Roman"/>
                <a:cs typeface="Times New Roman"/>
              </a:rPr>
              <a:t>da administração pública na internet e, eventualmente, a critério do administrador público, também no meio oficial de publicidade da administração pública, a fim de garantir ampla e efetiva transparência.</a:t>
            </a:r>
          </a:p>
          <a:p>
            <a:pPr marL="0" indent="0">
              <a:lnSpc>
                <a:spcPct val="115000"/>
              </a:lnSpc>
              <a:spcAft>
                <a:spcPts val="1000"/>
              </a:spcAft>
              <a:buNone/>
            </a:pPr>
            <a:r>
              <a:rPr lang="pt-BR" sz="1700" dirty="0">
                <a:solidFill>
                  <a:srgbClr val="000000"/>
                </a:solidFill>
                <a:latin typeface="Times New Roman"/>
                <a:ea typeface="Times New Roman"/>
                <a:cs typeface="Times New Roman"/>
              </a:rPr>
              <a:t>§ 2</a:t>
            </a:r>
            <a:r>
              <a:rPr lang="pt-BR" sz="1700" u="sng" baseline="30000" dirty="0">
                <a:solidFill>
                  <a:srgbClr val="000000"/>
                </a:solidFill>
                <a:latin typeface="Times New Roman"/>
                <a:ea typeface="Times New Roman"/>
                <a:cs typeface="Times New Roman"/>
              </a:rPr>
              <a:t>o</a:t>
            </a:r>
            <a:r>
              <a:rPr lang="pt-BR" sz="1700" dirty="0">
                <a:solidFill>
                  <a:srgbClr val="000000"/>
                </a:solidFill>
                <a:latin typeface="Times New Roman"/>
                <a:ea typeface="Times New Roman"/>
                <a:cs typeface="Times New Roman"/>
              </a:rPr>
              <a:t> </a:t>
            </a:r>
            <a:r>
              <a:rPr lang="pt-BR" sz="1700" b="1" dirty="0">
                <a:solidFill>
                  <a:schemeClr val="accent3">
                    <a:lumMod val="75000"/>
                  </a:schemeClr>
                </a:solidFill>
                <a:latin typeface="Times New Roman"/>
                <a:ea typeface="Times New Roman"/>
                <a:cs typeface="Times New Roman"/>
              </a:rPr>
              <a:t>Admite-se a impugnação </a:t>
            </a:r>
            <a:r>
              <a:rPr lang="pt-BR" sz="1700" dirty="0">
                <a:solidFill>
                  <a:srgbClr val="000000"/>
                </a:solidFill>
                <a:latin typeface="Times New Roman"/>
                <a:ea typeface="Times New Roman"/>
                <a:cs typeface="Times New Roman"/>
              </a:rPr>
              <a:t>à justificativa, desde que </a:t>
            </a:r>
            <a:r>
              <a:rPr lang="pt-BR" sz="1700" b="1" dirty="0">
                <a:solidFill>
                  <a:schemeClr val="accent3">
                    <a:lumMod val="75000"/>
                  </a:schemeClr>
                </a:solidFill>
                <a:latin typeface="Times New Roman"/>
                <a:ea typeface="Times New Roman"/>
                <a:cs typeface="Times New Roman"/>
              </a:rPr>
              <a:t>apresentada antes da celebração da parceria</a:t>
            </a:r>
            <a:r>
              <a:rPr lang="pt-BR" sz="1700" dirty="0">
                <a:solidFill>
                  <a:srgbClr val="000000"/>
                </a:solidFill>
                <a:latin typeface="Times New Roman"/>
                <a:ea typeface="Times New Roman"/>
                <a:cs typeface="Times New Roman"/>
              </a:rPr>
              <a:t>, cujo teor deve ser analisado pelo administrador público responsável.</a:t>
            </a:r>
            <a:endParaRPr lang="pt-BR" sz="1700" dirty="0">
              <a:latin typeface="Calibri"/>
              <a:ea typeface="Calibri"/>
              <a:cs typeface="Times New Roman"/>
            </a:endParaRPr>
          </a:p>
          <a:p>
            <a:pPr marL="0" indent="0">
              <a:lnSpc>
                <a:spcPct val="115000"/>
              </a:lnSpc>
              <a:spcAft>
                <a:spcPts val="1000"/>
              </a:spcAft>
              <a:buNone/>
            </a:pPr>
            <a:r>
              <a:rPr lang="pt-BR" sz="1700" dirty="0">
                <a:solidFill>
                  <a:srgbClr val="000000"/>
                </a:solidFill>
                <a:latin typeface="Times New Roman"/>
                <a:ea typeface="Times New Roman"/>
                <a:cs typeface="Times New Roman"/>
              </a:rPr>
              <a:t>§ 3</a:t>
            </a:r>
            <a:r>
              <a:rPr lang="pt-BR" sz="1700" u="sng" baseline="30000" dirty="0">
                <a:solidFill>
                  <a:srgbClr val="000000"/>
                </a:solidFill>
                <a:latin typeface="Times New Roman"/>
                <a:ea typeface="Times New Roman"/>
                <a:cs typeface="Times New Roman"/>
              </a:rPr>
              <a:t>o</a:t>
            </a:r>
            <a:r>
              <a:rPr lang="pt-BR" sz="1700" dirty="0">
                <a:solidFill>
                  <a:srgbClr val="000000"/>
                </a:solidFill>
                <a:latin typeface="Times New Roman"/>
                <a:ea typeface="Times New Roman"/>
                <a:cs typeface="Times New Roman"/>
              </a:rPr>
              <a:t> </a:t>
            </a:r>
            <a:r>
              <a:rPr lang="pt-BR" sz="1700" b="1" dirty="0">
                <a:solidFill>
                  <a:schemeClr val="accent3">
                    <a:lumMod val="75000"/>
                  </a:schemeClr>
                </a:solidFill>
                <a:latin typeface="Times New Roman"/>
                <a:ea typeface="Times New Roman"/>
                <a:cs typeface="Times New Roman"/>
              </a:rPr>
              <a:t>Havendo fundamento na impugnação</a:t>
            </a:r>
            <a:r>
              <a:rPr lang="pt-BR" sz="1700" dirty="0">
                <a:solidFill>
                  <a:srgbClr val="000000"/>
                </a:solidFill>
                <a:latin typeface="Times New Roman"/>
                <a:ea typeface="Times New Roman"/>
                <a:cs typeface="Times New Roman"/>
              </a:rPr>
              <a:t>, </a:t>
            </a:r>
            <a:r>
              <a:rPr lang="pt-BR" sz="1700" b="1" dirty="0">
                <a:solidFill>
                  <a:schemeClr val="accent3">
                    <a:lumMod val="75000"/>
                  </a:schemeClr>
                </a:solidFill>
                <a:latin typeface="Times New Roman"/>
                <a:ea typeface="Times New Roman"/>
                <a:cs typeface="Times New Roman"/>
              </a:rPr>
              <a:t>será revogado o ato </a:t>
            </a:r>
            <a:r>
              <a:rPr lang="pt-BR" sz="1700" dirty="0">
                <a:solidFill>
                  <a:srgbClr val="000000"/>
                </a:solidFill>
                <a:latin typeface="Times New Roman"/>
                <a:ea typeface="Times New Roman"/>
                <a:cs typeface="Times New Roman"/>
              </a:rPr>
              <a:t>que declarou a dispensa ou considerou inexigível o chamamento público, e será imediatamente iniciado o procedimento para a realização do chamamento público, conforme o caso.</a:t>
            </a:r>
            <a:endParaRPr lang="pt-BR" sz="1700" dirty="0">
              <a:latin typeface="Calibri"/>
              <a:ea typeface="Calibri"/>
              <a:cs typeface="Times New Roman"/>
            </a:endParaRPr>
          </a:p>
        </p:txBody>
      </p:sp>
      <p:sp>
        <p:nvSpPr>
          <p:cNvPr id="5" name="Pentágono 4"/>
          <p:cNvSpPr/>
          <p:nvPr/>
        </p:nvSpPr>
        <p:spPr>
          <a:xfrm>
            <a:off x="0" y="764704"/>
            <a:ext cx="9144000" cy="576064"/>
          </a:xfrm>
          <a:prstGeom prst="homePlat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pt-BR" sz="2000" b="1" dirty="0" smtClean="0">
                <a:solidFill>
                  <a:schemeClr val="accent3">
                    <a:lumMod val="50000"/>
                  </a:schemeClr>
                </a:solidFill>
              </a:rPr>
              <a:t>DISPENSA E INEXIGIBILIDADE</a:t>
            </a:r>
            <a:endParaRPr lang="pt-BR" sz="2000" b="1" dirty="0">
              <a:solidFill>
                <a:schemeClr val="accent3">
                  <a:lumMod val="50000"/>
                </a:schemeClr>
              </a:solidFill>
            </a:endParaRPr>
          </a:p>
        </p:txBody>
      </p:sp>
      <p:sp>
        <p:nvSpPr>
          <p:cNvPr id="6" name="Título 1"/>
          <p:cNvSpPr>
            <a:spLocks noGrp="1"/>
          </p:cNvSpPr>
          <p:nvPr>
            <p:ph type="title"/>
          </p:nvPr>
        </p:nvSpPr>
        <p:spPr>
          <a:xfrm>
            <a:off x="457200" y="-99392"/>
            <a:ext cx="8229600" cy="936104"/>
          </a:xfrm>
        </p:spPr>
        <p:txBody>
          <a:bodyPr/>
          <a:lstStyle/>
          <a:p>
            <a:r>
              <a:rPr lang="pt-BR" sz="3200" dirty="0" smtClean="0">
                <a:solidFill>
                  <a:schemeClr val="accent3">
                    <a:lumMod val="75000"/>
                  </a:schemeClr>
                </a:solidFill>
              </a:rPr>
              <a:t>Processo de Seleção</a:t>
            </a:r>
            <a:endParaRPr lang="pt-BR" sz="3200" dirty="0">
              <a:solidFill>
                <a:schemeClr val="accent3">
                  <a:lumMod val="75000"/>
                </a:schemeClr>
              </a:solidFill>
            </a:endParaRPr>
          </a:p>
        </p:txBody>
      </p:sp>
    </p:spTree>
    <p:extLst>
      <p:ext uri="{BB962C8B-B14F-4D97-AF65-F5344CB8AC3E}">
        <p14:creationId xmlns:p14="http://schemas.microsoft.com/office/powerpoint/2010/main" xmlns="" val="101073210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28800"/>
            <a:ext cx="8229600" cy="4752528"/>
          </a:xfrm>
        </p:spPr>
        <p:txBody>
          <a:bodyPr>
            <a:noAutofit/>
          </a:bodyPr>
          <a:lstStyle/>
          <a:p>
            <a:pPr marL="0" indent="0">
              <a:lnSpc>
                <a:spcPct val="115000"/>
              </a:lnSpc>
              <a:spcAft>
                <a:spcPts val="1000"/>
              </a:spcAft>
              <a:buNone/>
            </a:pPr>
            <a:r>
              <a:rPr lang="pt-BR" sz="1700" dirty="0">
                <a:solidFill>
                  <a:srgbClr val="000000"/>
                </a:solidFill>
                <a:latin typeface="Times New Roman"/>
                <a:ea typeface="Times New Roman"/>
                <a:cs typeface="Times New Roman"/>
              </a:rPr>
              <a:t>Art. 34. Para celebração das parcerias previstas nesta Lei, as organizações da sociedade civil deverão apresentar:</a:t>
            </a:r>
            <a:endParaRPr lang="pt-BR" sz="1700" dirty="0">
              <a:latin typeface="Calibri"/>
              <a:ea typeface="Calibri"/>
              <a:cs typeface="Times New Roman"/>
            </a:endParaRPr>
          </a:p>
          <a:p>
            <a:pPr marL="0" indent="0">
              <a:lnSpc>
                <a:spcPct val="115000"/>
              </a:lnSpc>
              <a:spcAft>
                <a:spcPts val="1000"/>
              </a:spcAft>
              <a:buNone/>
            </a:pPr>
            <a:r>
              <a:rPr lang="pt-BR" sz="1700" dirty="0">
                <a:solidFill>
                  <a:srgbClr val="000000"/>
                </a:solidFill>
                <a:latin typeface="Times New Roman"/>
                <a:ea typeface="Times New Roman"/>
                <a:cs typeface="Times New Roman"/>
              </a:rPr>
              <a:t>I - prova da propriedade ou posse legítima do imóvel, caso seja necessário à execução do objeto pactuado;</a:t>
            </a:r>
            <a:endParaRPr lang="pt-BR" sz="1700" dirty="0">
              <a:latin typeface="Calibri"/>
              <a:ea typeface="Calibri"/>
              <a:cs typeface="Times New Roman"/>
            </a:endParaRPr>
          </a:p>
          <a:p>
            <a:pPr marL="0" indent="0">
              <a:lnSpc>
                <a:spcPct val="115000"/>
              </a:lnSpc>
              <a:spcAft>
                <a:spcPts val="1000"/>
              </a:spcAft>
              <a:buNone/>
            </a:pPr>
            <a:r>
              <a:rPr lang="pt-BR" sz="1700" dirty="0">
                <a:solidFill>
                  <a:srgbClr val="000000"/>
                </a:solidFill>
                <a:latin typeface="Times New Roman"/>
                <a:ea typeface="Times New Roman"/>
                <a:cs typeface="Times New Roman"/>
              </a:rPr>
              <a:t>II - certidões de regularidade fiscal, previdenciária, tributária, de contribuições e de dívida ativa, de acordo com a legislação aplicável de cada ente federado;</a:t>
            </a:r>
            <a:endParaRPr lang="pt-BR" sz="1700" dirty="0">
              <a:latin typeface="Calibri"/>
              <a:ea typeface="Calibri"/>
              <a:cs typeface="Times New Roman"/>
            </a:endParaRPr>
          </a:p>
          <a:p>
            <a:pPr marL="0" indent="0">
              <a:lnSpc>
                <a:spcPct val="115000"/>
              </a:lnSpc>
              <a:spcAft>
                <a:spcPts val="1000"/>
              </a:spcAft>
              <a:buNone/>
            </a:pPr>
            <a:r>
              <a:rPr lang="pt-BR" sz="1700" dirty="0">
                <a:solidFill>
                  <a:srgbClr val="000000"/>
                </a:solidFill>
                <a:latin typeface="Times New Roman"/>
                <a:ea typeface="Times New Roman"/>
                <a:cs typeface="Times New Roman"/>
              </a:rPr>
              <a:t>III - certidão de existência jurídica expedida pelo cartório de registro civil ou cópia do estatuto registrado e eventuais alterações;</a:t>
            </a:r>
            <a:endParaRPr lang="pt-BR" sz="1700" dirty="0">
              <a:latin typeface="Calibri"/>
              <a:ea typeface="Calibri"/>
              <a:cs typeface="Times New Roman"/>
            </a:endParaRPr>
          </a:p>
          <a:p>
            <a:pPr marL="0" indent="0">
              <a:lnSpc>
                <a:spcPct val="115000"/>
              </a:lnSpc>
              <a:spcAft>
                <a:spcPts val="1000"/>
              </a:spcAft>
              <a:buNone/>
            </a:pPr>
            <a:r>
              <a:rPr lang="pt-BR" sz="1700" dirty="0">
                <a:solidFill>
                  <a:srgbClr val="000000"/>
                </a:solidFill>
                <a:latin typeface="Times New Roman"/>
                <a:ea typeface="Times New Roman"/>
                <a:cs typeface="Times New Roman"/>
              </a:rPr>
              <a:t>IV - documento que evidencie a situação das instalações e as condições materiais da entidade, quando essas instalações e condições forem necessárias para a realização do objeto pactuado;</a:t>
            </a:r>
            <a:endParaRPr lang="pt-BR" sz="1700" dirty="0">
              <a:latin typeface="Calibri"/>
              <a:ea typeface="Calibri"/>
              <a:cs typeface="Times New Roman"/>
            </a:endParaRPr>
          </a:p>
          <a:p>
            <a:pPr marL="0" indent="0">
              <a:lnSpc>
                <a:spcPct val="115000"/>
              </a:lnSpc>
              <a:spcAft>
                <a:spcPts val="1000"/>
              </a:spcAft>
              <a:buNone/>
            </a:pPr>
            <a:r>
              <a:rPr lang="pt-BR" sz="1700" dirty="0">
                <a:solidFill>
                  <a:srgbClr val="000000"/>
                </a:solidFill>
                <a:latin typeface="Times New Roman"/>
                <a:ea typeface="Times New Roman"/>
                <a:cs typeface="Times New Roman"/>
              </a:rPr>
              <a:t>V - cópia da ata de eleição do quadro dirigente atual;</a:t>
            </a:r>
            <a:endParaRPr lang="pt-BR" sz="1700" dirty="0">
              <a:latin typeface="Calibri"/>
              <a:ea typeface="Calibri"/>
              <a:cs typeface="Times New Roman"/>
            </a:endParaRPr>
          </a:p>
        </p:txBody>
      </p:sp>
      <p:sp>
        <p:nvSpPr>
          <p:cNvPr id="7" name="Pentágono 6"/>
          <p:cNvSpPr/>
          <p:nvPr/>
        </p:nvSpPr>
        <p:spPr>
          <a:xfrm>
            <a:off x="0" y="764704"/>
            <a:ext cx="9144000" cy="576064"/>
          </a:xfrm>
          <a:prstGeom prst="homePlat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pt-BR" sz="2000" b="1" dirty="0" smtClean="0">
                <a:solidFill>
                  <a:schemeClr val="accent3">
                    <a:lumMod val="50000"/>
                  </a:schemeClr>
                </a:solidFill>
              </a:rPr>
              <a:t>DOCUMENTOS NECESSÁRIOS</a:t>
            </a:r>
            <a:endParaRPr lang="pt-BR" sz="2000" b="1" dirty="0">
              <a:solidFill>
                <a:schemeClr val="accent3">
                  <a:lumMod val="50000"/>
                </a:schemeClr>
              </a:solidFill>
            </a:endParaRPr>
          </a:p>
        </p:txBody>
      </p:sp>
      <p:sp>
        <p:nvSpPr>
          <p:cNvPr id="5" name="Título 1"/>
          <p:cNvSpPr>
            <a:spLocks noGrp="1"/>
          </p:cNvSpPr>
          <p:nvPr>
            <p:ph type="title"/>
          </p:nvPr>
        </p:nvSpPr>
        <p:spPr>
          <a:xfrm>
            <a:off x="457200" y="-99392"/>
            <a:ext cx="8229600" cy="936104"/>
          </a:xfrm>
        </p:spPr>
        <p:txBody>
          <a:bodyPr/>
          <a:lstStyle/>
          <a:p>
            <a:r>
              <a:rPr lang="pt-BR" sz="3200" dirty="0" smtClean="0">
                <a:solidFill>
                  <a:schemeClr val="accent3">
                    <a:lumMod val="75000"/>
                  </a:schemeClr>
                </a:solidFill>
              </a:rPr>
              <a:t>Processo de Seleção</a:t>
            </a:r>
            <a:endParaRPr lang="pt-BR" sz="3200" dirty="0">
              <a:solidFill>
                <a:schemeClr val="accent3">
                  <a:lumMod val="75000"/>
                </a:schemeClr>
              </a:solidFill>
            </a:endParaRPr>
          </a:p>
        </p:txBody>
      </p:sp>
    </p:spTree>
    <p:extLst>
      <p:ext uri="{BB962C8B-B14F-4D97-AF65-F5344CB8AC3E}">
        <p14:creationId xmlns:p14="http://schemas.microsoft.com/office/powerpoint/2010/main" xmlns="" val="201245138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28800"/>
            <a:ext cx="8229600" cy="4752528"/>
          </a:xfrm>
        </p:spPr>
        <p:txBody>
          <a:bodyPr>
            <a:noAutofit/>
          </a:bodyPr>
          <a:lstStyle/>
          <a:p>
            <a:pPr marL="0" indent="0">
              <a:lnSpc>
                <a:spcPct val="115000"/>
              </a:lnSpc>
              <a:spcAft>
                <a:spcPts val="1000"/>
              </a:spcAft>
              <a:buNone/>
            </a:pPr>
            <a:r>
              <a:rPr lang="pt-BR" sz="1700" dirty="0">
                <a:solidFill>
                  <a:srgbClr val="000000"/>
                </a:solidFill>
                <a:latin typeface="Times New Roman"/>
                <a:ea typeface="Times New Roman"/>
                <a:cs typeface="Times New Roman"/>
              </a:rPr>
              <a:t>VI - relação nominal atualizada dos dirigentes da entidade, com endereço, número e órgão expedidor da carteira de identidade e número de registro no Cadastro de Pessoas Físicas - CPF da Secretaria da Receita Federal do Brasil - RFB de cada um deles;</a:t>
            </a:r>
            <a:endParaRPr lang="pt-BR" sz="1700" dirty="0">
              <a:latin typeface="Calibri"/>
              <a:ea typeface="Calibri"/>
              <a:cs typeface="Times New Roman"/>
            </a:endParaRPr>
          </a:p>
          <a:p>
            <a:pPr marL="0" indent="0">
              <a:lnSpc>
                <a:spcPct val="115000"/>
              </a:lnSpc>
              <a:spcAft>
                <a:spcPts val="1000"/>
              </a:spcAft>
              <a:buNone/>
            </a:pPr>
            <a:r>
              <a:rPr lang="pt-BR" sz="1700" dirty="0">
                <a:solidFill>
                  <a:srgbClr val="000000"/>
                </a:solidFill>
                <a:latin typeface="Times New Roman"/>
                <a:ea typeface="Times New Roman"/>
                <a:cs typeface="Times New Roman"/>
              </a:rPr>
              <a:t>VII - cópia de documento que comprove que a organização da sociedade civil funciona no endereço registrado no Cadastro Nacional da Pessoa Jurídica - CNPJ da Secretaria da Receita Federal do Brasil - RFB;</a:t>
            </a:r>
            <a:endParaRPr lang="pt-BR" sz="1700" dirty="0">
              <a:latin typeface="Calibri"/>
              <a:ea typeface="Calibri"/>
              <a:cs typeface="Times New Roman"/>
            </a:endParaRPr>
          </a:p>
          <a:p>
            <a:pPr marL="0" indent="0">
              <a:lnSpc>
                <a:spcPct val="115000"/>
              </a:lnSpc>
              <a:spcAft>
                <a:spcPts val="1000"/>
              </a:spcAft>
              <a:buNone/>
            </a:pPr>
            <a:r>
              <a:rPr lang="pt-BR" sz="1700" dirty="0">
                <a:solidFill>
                  <a:srgbClr val="000000"/>
                </a:solidFill>
                <a:latin typeface="Times New Roman"/>
                <a:ea typeface="Times New Roman"/>
                <a:cs typeface="Times New Roman"/>
              </a:rPr>
              <a:t>VIII - </a:t>
            </a:r>
            <a:r>
              <a:rPr lang="pt-BR" sz="1700" b="1" dirty="0">
                <a:solidFill>
                  <a:schemeClr val="accent3">
                    <a:lumMod val="75000"/>
                  </a:schemeClr>
                </a:solidFill>
                <a:latin typeface="Times New Roman"/>
                <a:ea typeface="Times New Roman"/>
                <a:cs typeface="Times New Roman"/>
              </a:rPr>
              <a:t>regulamento de compras e contratações</a:t>
            </a:r>
            <a:r>
              <a:rPr lang="pt-BR" sz="1700" dirty="0">
                <a:solidFill>
                  <a:srgbClr val="000000"/>
                </a:solidFill>
                <a:latin typeface="Times New Roman"/>
                <a:ea typeface="Times New Roman"/>
                <a:cs typeface="Times New Roman"/>
              </a:rPr>
              <a:t>, próprio ou de terceiro, aprovado pela administração pública celebrante, em que se estabeleça, no mínimo, a observância dos princípios da legalidade, da moralidade, da boa-fé, da probidade, da impessoalidade, da economicidade, da eficiência, da isonomia, da publicidade, da razoabilidade e do julgamento objetivo e a busca permanente de qualidade e durabilidade.</a:t>
            </a:r>
            <a:endParaRPr lang="pt-BR" sz="1700" dirty="0">
              <a:latin typeface="Calibri"/>
              <a:ea typeface="Calibri"/>
              <a:cs typeface="Times New Roman"/>
            </a:endParaRPr>
          </a:p>
        </p:txBody>
      </p:sp>
      <p:sp>
        <p:nvSpPr>
          <p:cNvPr id="5" name="Pentágono 4"/>
          <p:cNvSpPr/>
          <p:nvPr/>
        </p:nvSpPr>
        <p:spPr>
          <a:xfrm>
            <a:off x="0" y="764704"/>
            <a:ext cx="9144000" cy="576064"/>
          </a:xfrm>
          <a:prstGeom prst="homePlat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pt-BR" sz="2000" b="1" dirty="0" smtClean="0">
                <a:solidFill>
                  <a:schemeClr val="accent3">
                    <a:lumMod val="50000"/>
                  </a:schemeClr>
                </a:solidFill>
              </a:rPr>
              <a:t>DOCUMENTOS NECESSÁRIOS</a:t>
            </a:r>
            <a:endParaRPr lang="pt-BR" sz="2000" b="1" dirty="0">
              <a:solidFill>
                <a:schemeClr val="accent3">
                  <a:lumMod val="50000"/>
                </a:schemeClr>
              </a:solidFill>
            </a:endParaRPr>
          </a:p>
        </p:txBody>
      </p:sp>
      <p:sp>
        <p:nvSpPr>
          <p:cNvPr id="6" name="Título 1"/>
          <p:cNvSpPr>
            <a:spLocks noGrp="1"/>
          </p:cNvSpPr>
          <p:nvPr>
            <p:ph type="title"/>
          </p:nvPr>
        </p:nvSpPr>
        <p:spPr>
          <a:xfrm>
            <a:off x="457200" y="-99392"/>
            <a:ext cx="8229600" cy="936104"/>
          </a:xfrm>
        </p:spPr>
        <p:txBody>
          <a:bodyPr/>
          <a:lstStyle/>
          <a:p>
            <a:r>
              <a:rPr lang="pt-BR" sz="3200" dirty="0" smtClean="0">
                <a:solidFill>
                  <a:schemeClr val="accent3">
                    <a:lumMod val="75000"/>
                  </a:schemeClr>
                </a:solidFill>
              </a:rPr>
              <a:t>Processo de Seleção</a:t>
            </a:r>
            <a:endParaRPr lang="pt-BR" sz="3200" dirty="0">
              <a:solidFill>
                <a:schemeClr val="accent3">
                  <a:lumMod val="75000"/>
                </a:schemeClr>
              </a:solidFill>
            </a:endParaRPr>
          </a:p>
        </p:txBody>
      </p:sp>
    </p:spTree>
    <p:extLst>
      <p:ext uri="{BB962C8B-B14F-4D97-AF65-F5344CB8AC3E}">
        <p14:creationId xmlns:p14="http://schemas.microsoft.com/office/powerpoint/2010/main" xmlns="" val="232501459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0" y="197024"/>
            <a:ext cx="9144000" cy="936104"/>
          </a:xfrm>
          <a:prstGeom prst="rect">
            <a:avLst/>
          </a:prstGeom>
          <a:solidFill>
            <a:schemeClr val="bg1">
              <a:lumMod val="50000"/>
            </a:schemeClr>
          </a:solidFill>
          <a:ln>
            <a:solidFill>
              <a:schemeClr val="tx1">
                <a:lumMod val="65000"/>
                <a:lumOff val="35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pt-BR" sz="1750" b="1" dirty="0"/>
              <a:t>Art. 35. A celebração e a formalização do termo de colaboração e do termo de fomento dependerão da adoção das seguintes </a:t>
            </a:r>
            <a:r>
              <a:rPr lang="pt-BR" sz="2500" b="1" dirty="0"/>
              <a:t>providências</a:t>
            </a:r>
            <a:r>
              <a:rPr lang="pt-BR" sz="1750" b="1" dirty="0"/>
              <a:t> pela administração pública</a:t>
            </a:r>
            <a:r>
              <a:rPr lang="pt-BR" sz="1750" b="1" dirty="0" smtClean="0"/>
              <a:t>:</a:t>
            </a:r>
            <a:endParaRPr lang="pt-BR" sz="1750" b="1" dirty="0"/>
          </a:p>
        </p:txBody>
      </p:sp>
      <p:sp>
        <p:nvSpPr>
          <p:cNvPr id="5" name="Retângulo 4"/>
          <p:cNvSpPr/>
          <p:nvPr/>
        </p:nvSpPr>
        <p:spPr>
          <a:xfrm>
            <a:off x="308136" y="1268760"/>
            <a:ext cx="8512336" cy="648072"/>
          </a:xfrm>
          <a:prstGeom prst="rect">
            <a:avLst/>
          </a:prstGeom>
          <a:solidFill>
            <a:schemeClr val="bg1">
              <a:lumMod val="75000"/>
            </a:schemeClr>
          </a:solidFill>
          <a:ln>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just"/>
            <a:r>
              <a:rPr lang="pt-BR" sz="1700" dirty="0"/>
              <a:t>I - realização de chamamento público, ressalvadas as hipóteses previstas nesta Lei;</a:t>
            </a:r>
          </a:p>
        </p:txBody>
      </p:sp>
      <p:sp>
        <p:nvSpPr>
          <p:cNvPr id="6" name="Retângulo 5"/>
          <p:cNvSpPr/>
          <p:nvPr/>
        </p:nvSpPr>
        <p:spPr>
          <a:xfrm>
            <a:off x="308136" y="2052464"/>
            <a:ext cx="8512336" cy="639688"/>
          </a:xfrm>
          <a:prstGeom prst="rect">
            <a:avLst/>
          </a:prstGeom>
          <a:ln>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just"/>
            <a:r>
              <a:rPr lang="pt-BR" sz="1700" dirty="0"/>
              <a:t>II - indicação expressa da existência de prévia dotação orçamentária para execução da parceria;</a:t>
            </a:r>
          </a:p>
        </p:txBody>
      </p:sp>
      <p:sp>
        <p:nvSpPr>
          <p:cNvPr id="7" name="Retângulo 6"/>
          <p:cNvSpPr/>
          <p:nvPr/>
        </p:nvSpPr>
        <p:spPr>
          <a:xfrm>
            <a:off x="300975" y="2852936"/>
            <a:ext cx="8512337" cy="864096"/>
          </a:xfrm>
          <a:prstGeom prst="rect">
            <a:avLst/>
          </a:prstGeom>
          <a:ln>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just"/>
            <a:r>
              <a:rPr lang="pt-BR" sz="1700" dirty="0"/>
              <a:t>III - demonstração de que os objetivos e finalidades institucionais e a capacidade técnica e operacional da organização da sociedade civil foram avaliados e são </a:t>
            </a:r>
            <a:r>
              <a:rPr lang="pt-BR" sz="1700" b="1" dirty="0"/>
              <a:t>compatíveis com o objeto</a:t>
            </a:r>
            <a:r>
              <a:rPr lang="pt-BR" sz="1700" dirty="0"/>
              <a:t>; </a:t>
            </a:r>
            <a:r>
              <a:rPr lang="pt-BR" sz="1700" dirty="0" smtClean="0"/>
              <a:t>                                                  - </a:t>
            </a:r>
            <a:r>
              <a:rPr lang="pt-BR" sz="1700" dirty="0"/>
              <a:t>Processo de Seleção -</a:t>
            </a:r>
          </a:p>
        </p:txBody>
      </p:sp>
      <p:sp>
        <p:nvSpPr>
          <p:cNvPr id="8" name="Retângulo 7"/>
          <p:cNvSpPr/>
          <p:nvPr/>
        </p:nvSpPr>
        <p:spPr>
          <a:xfrm>
            <a:off x="309911" y="3852664"/>
            <a:ext cx="8508787" cy="576064"/>
          </a:xfrm>
          <a:prstGeom prst="rect">
            <a:avLst/>
          </a:prstGeom>
          <a:ln>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r>
              <a:rPr lang="pt-BR" sz="1700" dirty="0"/>
              <a:t>IV - aprovação do plano de trabalho, a ser apresentado nos termos desta Lei;</a:t>
            </a:r>
          </a:p>
        </p:txBody>
      </p:sp>
      <p:sp>
        <p:nvSpPr>
          <p:cNvPr id="9" name="Retângulo 8"/>
          <p:cNvSpPr/>
          <p:nvPr/>
        </p:nvSpPr>
        <p:spPr>
          <a:xfrm>
            <a:off x="302751" y="4572744"/>
            <a:ext cx="8508787" cy="648072"/>
          </a:xfrm>
          <a:prstGeom prst="rect">
            <a:avLst/>
          </a:prstGeom>
          <a:solidFill>
            <a:schemeClr val="bg1">
              <a:lumMod val="75000"/>
            </a:schemeClr>
          </a:solidFill>
          <a:ln>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just"/>
            <a:r>
              <a:rPr lang="pt-BR" sz="1700" dirty="0"/>
              <a:t>V - emissão de parecer de órgão técnico da administração pública, que deverá pronunciar-se, de forma expressa, a respeito:</a:t>
            </a:r>
          </a:p>
        </p:txBody>
      </p:sp>
      <p:sp>
        <p:nvSpPr>
          <p:cNvPr id="10" name="Retângulo 9"/>
          <p:cNvSpPr/>
          <p:nvPr/>
        </p:nvSpPr>
        <p:spPr>
          <a:xfrm>
            <a:off x="300975" y="5373216"/>
            <a:ext cx="8508787" cy="855712"/>
          </a:xfrm>
          <a:prstGeom prst="rect">
            <a:avLst/>
          </a:prstGeom>
          <a:solidFill>
            <a:schemeClr val="bg1">
              <a:lumMod val="75000"/>
            </a:schemeClr>
          </a:solidFill>
          <a:ln>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just"/>
            <a:r>
              <a:rPr lang="pt-BR" sz="1700" dirty="0"/>
              <a:t>VI - emissão de parecer jurídico do órgão de assessoria ou consultoria jurídica da administração pública acerca da possibilidade de celebração da parceria, com observância das normas desta Lei e da legislação específica.</a:t>
            </a:r>
          </a:p>
        </p:txBody>
      </p:sp>
    </p:spTree>
    <p:extLst>
      <p:ext uri="{BB962C8B-B14F-4D97-AF65-F5344CB8AC3E}">
        <p14:creationId xmlns:p14="http://schemas.microsoft.com/office/powerpoint/2010/main" xmlns="" val="87761899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withEffect">
                                  <p:stCondLst>
                                    <p:cond delay="0"/>
                                  </p:stCondLst>
                                  <p:childTnLst>
                                    <p:animClr clrSpc="rgb" dir="cw">
                                      <p:cBhvr>
                                        <p:cTn id="6" dur="2000" fill="hold"/>
                                        <p:tgtEl>
                                          <p:spTgt spid="6"/>
                                        </p:tgtEl>
                                        <p:attrNameLst>
                                          <p:attrName>fillcolor</p:attrName>
                                        </p:attrNameLst>
                                      </p:cBhvr>
                                      <p:to>
                                        <a:srgbClr val="F0BABA"/>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par>
                                <p:cTn id="9" presetID="1" presetClass="emph" presetSubtype="2" fill="hold" nodeType="withEffect">
                                  <p:stCondLst>
                                    <p:cond delay="0"/>
                                  </p:stCondLst>
                                  <p:childTnLst>
                                    <p:animClr clrSpc="rgb" dir="cw">
                                      <p:cBhvr>
                                        <p:cTn id="10" dur="2000" fill="hold"/>
                                        <p:tgtEl>
                                          <p:spTgt spid="7"/>
                                        </p:tgtEl>
                                        <p:attrNameLst>
                                          <p:attrName>fillcolor</p:attrName>
                                        </p:attrNameLst>
                                      </p:cBhvr>
                                      <p:to>
                                        <a:srgbClr val="F0BABA"/>
                                      </p:to>
                                    </p:animClr>
                                    <p:set>
                                      <p:cBhvr>
                                        <p:cTn id="11" dur="2000" fill="hold"/>
                                        <p:tgtEl>
                                          <p:spTgt spid="7"/>
                                        </p:tgtEl>
                                        <p:attrNameLst>
                                          <p:attrName>fill.type</p:attrName>
                                        </p:attrNameLst>
                                      </p:cBhvr>
                                      <p:to>
                                        <p:strVal val="solid"/>
                                      </p:to>
                                    </p:set>
                                    <p:set>
                                      <p:cBhvr>
                                        <p:cTn id="12" dur="2000" fill="hold"/>
                                        <p:tgtEl>
                                          <p:spTgt spid="7"/>
                                        </p:tgtEl>
                                        <p:attrNameLst>
                                          <p:attrName>fill.on</p:attrName>
                                        </p:attrNameLst>
                                      </p:cBhvr>
                                      <p:to>
                                        <p:strVal val="true"/>
                                      </p:to>
                                    </p:set>
                                  </p:childTnLst>
                                </p:cTn>
                              </p:par>
                            </p:childTnLst>
                          </p:cTn>
                        </p:par>
                      </p:childTnLst>
                    </p:cTn>
                  </p:par>
                  <p:par>
                    <p:cTn id="13" fill="hold">
                      <p:stCondLst>
                        <p:cond delay="indefinite"/>
                      </p:stCondLst>
                      <p:childTnLst>
                        <p:par>
                          <p:cTn id="14" fill="hold">
                            <p:stCondLst>
                              <p:cond delay="0"/>
                            </p:stCondLst>
                            <p:childTnLst>
                              <p:par>
                                <p:cTn id="15" presetID="7" presetClass="emph" presetSubtype="2" fill="hold" nodeType="clickEffect">
                                  <p:stCondLst>
                                    <p:cond delay="0"/>
                                  </p:stCondLst>
                                  <p:childTnLst>
                                    <p:animClr clrSpc="rgb" dir="cw">
                                      <p:cBhvr>
                                        <p:cTn id="16" dur="2000" fill="hold"/>
                                        <p:tgtEl>
                                          <p:spTgt spid="8"/>
                                        </p:tgtEl>
                                        <p:attrNameLst>
                                          <p:attrName>stroke.color</p:attrName>
                                        </p:attrNameLst>
                                      </p:cBhvr>
                                      <p:to>
                                        <a:schemeClr val="accent2"/>
                                      </p:to>
                                    </p:animClr>
                                    <p:set>
                                      <p:cBhvr>
                                        <p:cTn id="17" dur="2000" fill="hold"/>
                                        <p:tgtEl>
                                          <p:spTgt spid="8"/>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539552" y="1700808"/>
            <a:ext cx="8147248" cy="1872208"/>
          </a:xfrm>
        </p:spPr>
        <p:style>
          <a:lnRef idx="2">
            <a:schemeClr val="accent2"/>
          </a:lnRef>
          <a:fillRef idx="1">
            <a:schemeClr val="lt1"/>
          </a:fillRef>
          <a:effectRef idx="0">
            <a:schemeClr val="accent2"/>
          </a:effectRef>
          <a:fontRef idx="minor">
            <a:schemeClr val="dk1"/>
          </a:fontRef>
        </p:style>
        <p:txBody>
          <a:bodyPr anchor="ctr">
            <a:noAutofit/>
          </a:bodyPr>
          <a:lstStyle/>
          <a:p>
            <a:pPr marL="0" indent="0">
              <a:buNone/>
            </a:pPr>
            <a:r>
              <a:rPr lang="pt-BR" sz="1600" b="1" dirty="0" smtClean="0"/>
              <a:t>TERMO DE COLABORAÇÃO</a:t>
            </a:r>
            <a:r>
              <a:rPr lang="pt-BR" sz="1600" dirty="0" smtClean="0"/>
              <a:t>: </a:t>
            </a:r>
            <a:r>
              <a:rPr lang="pt-BR" sz="1600" dirty="0"/>
              <a:t>instrumento pelo qual são formalizadas as parcerias estabelecidas pela administração pública com organizações da sociedade civil, selecionadas por meio de chamamento público, para a consecução de finalidades de interesse público </a:t>
            </a:r>
            <a:r>
              <a:rPr lang="pt-BR" sz="1600" b="1" u="sng" dirty="0">
                <a:solidFill>
                  <a:schemeClr val="bg2"/>
                </a:solidFill>
              </a:rPr>
              <a:t>propostas pela administração pública</a:t>
            </a:r>
            <a:r>
              <a:rPr lang="pt-BR" sz="1600" dirty="0"/>
              <a:t>, sem prejuízo das definições atinentes ao contrato de gestão e ao termo de parceria, respectivamente, conforme as </a:t>
            </a:r>
            <a:r>
              <a:rPr lang="pt-BR" sz="1600" u="sng" dirty="0">
                <a:hlinkClick r:id="rId2"/>
              </a:rPr>
              <a:t>Leis n</a:t>
            </a:r>
            <a:r>
              <a:rPr lang="pt-BR" sz="1600" u="sng" baseline="30000" dirty="0">
                <a:hlinkClick r:id="rId2"/>
              </a:rPr>
              <a:t>os</a:t>
            </a:r>
            <a:r>
              <a:rPr lang="pt-BR" sz="1600" u="sng" dirty="0">
                <a:hlinkClick r:id="rId2"/>
              </a:rPr>
              <a:t> 9.637, de 15 de maio de 1998</a:t>
            </a:r>
            <a:r>
              <a:rPr lang="pt-BR" sz="1600" dirty="0"/>
              <a:t>, e </a:t>
            </a:r>
            <a:r>
              <a:rPr lang="pt-BR" sz="1600" u="sng" dirty="0">
                <a:hlinkClick r:id="rId3"/>
              </a:rPr>
              <a:t>9.790, de 23 de março de 1999</a:t>
            </a:r>
            <a:r>
              <a:rPr lang="pt-BR" sz="1600" dirty="0"/>
              <a:t>;</a:t>
            </a:r>
          </a:p>
        </p:txBody>
      </p:sp>
      <p:sp>
        <p:nvSpPr>
          <p:cNvPr id="6" name="Espaço Reservado para Conteúdo 2"/>
          <p:cNvSpPr txBox="1">
            <a:spLocks/>
          </p:cNvSpPr>
          <p:nvPr/>
        </p:nvSpPr>
        <p:spPr>
          <a:xfrm>
            <a:off x="539552" y="3789040"/>
            <a:ext cx="8147248" cy="1872208"/>
          </a:xfrm>
          <a:prstGeom prst="rect">
            <a:avLst/>
          </a:prstGeom>
        </p:spPr>
        <p:style>
          <a:lnRef idx="2">
            <a:schemeClr val="accent2"/>
          </a:lnRef>
          <a:fillRef idx="1">
            <a:schemeClr val="lt1"/>
          </a:fillRef>
          <a:effectRef idx="0">
            <a:schemeClr val="accent2"/>
          </a:effectRef>
          <a:fontRef idx="minor">
            <a:schemeClr val="dk1"/>
          </a:fontRef>
        </p:style>
        <p:txBody>
          <a:bodyPr vert="horz" lIns="91440" tIns="45720" rIns="91440" bIns="45720" rtlCol="0" anchor="ctr">
            <a:noAutofit/>
          </a:bodyPr>
          <a:lstStyle>
            <a:lvl1pPr marL="342900" indent="-342900" algn="just" defTabSz="914400" rtl="0" eaLnBrk="1" latinLnBrk="0" hangingPunct="1">
              <a:spcBef>
                <a:spcPct val="20000"/>
              </a:spcBef>
              <a:buClr>
                <a:schemeClr val="tx2"/>
              </a:buClr>
              <a:buFont typeface="Arial" pitchFamily="34" charset="0"/>
              <a:buChar char="•"/>
              <a:defRPr sz="1800" kern="1200">
                <a:solidFill>
                  <a:schemeClr val="dk1"/>
                </a:solidFill>
                <a:latin typeface="+mn-lt"/>
                <a:ea typeface="+mn-ea"/>
                <a:cs typeface="+mn-cs"/>
              </a:defRPr>
            </a:lvl1pPr>
            <a:lvl2pPr marL="742950" indent="-285750" algn="just" defTabSz="914400" rtl="0" eaLnBrk="1" latinLnBrk="0" hangingPunct="1">
              <a:spcBef>
                <a:spcPct val="20000"/>
              </a:spcBef>
              <a:buClr>
                <a:schemeClr val="tx2"/>
              </a:buClr>
              <a:buFont typeface="Courier New" pitchFamily="49" charset="0"/>
              <a:buChar char="o"/>
              <a:defRPr sz="1800" kern="1200">
                <a:solidFill>
                  <a:schemeClr val="dk1"/>
                </a:solidFill>
                <a:latin typeface="+mn-lt"/>
                <a:ea typeface="+mn-ea"/>
                <a:cs typeface="+mn-cs"/>
              </a:defRPr>
            </a:lvl2pPr>
            <a:lvl3pPr marL="1143000" indent="-228600" algn="just" defTabSz="914400" rtl="0" eaLnBrk="1" latinLnBrk="0" hangingPunct="1">
              <a:spcBef>
                <a:spcPct val="20000"/>
              </a:spcBef>
              <a:buClr>
                <a:schemeClr val="tx2"/>
              </a:buClr>
              <a:buFont typeface="Arial" pitchFamily="34" charset="0"/>
              <a:buChar char="•"/>
              <a:defRPr sz="1800" kern="1200">
                <a:solidFill>
                  <a:schemeClr val="dk1"/>
                </a:solidFill>
                <a:latin typeface="+mn-lt"/>
                <a:ea typeface="+mn-ea"/>
                <a:cs typeface="+mn-cs"/>
              </a:defRPr>
            </a:lvl3pPr>
            <a:lvl4pPr marL="1600200" indent="-228600" algn="just" defTabSz="914400" rtl="0" eaLnBrk="1" latinLnBrk="0" hangingPunct="1">
              <a:spcBef>
                <a:spcPct val="20000"/>
              </a:spcBef>
              <a:buClr>
                <a:schemeClr val="tx2"/>
              </a:buClr>
              <a:buFont typeface="Courier New" pitchFamily="49" charset="0"/>
              <a:buChar char="o"/>
              <a:defRPr sz="1800" kern="1200">
                <a:solidFill>
                  <a:schemeClr val="dk1"/>
                </a:solidFill>
                <a:latin typeface="+mn-lt"/>
                <a:ea typeface="+mn-ea"/>
                <a:cs typeface="+mn-cs"/>
              </a:defRPr>
            </a:lvl4pPr>
            <a:lvl5pPr marL="2057400" indent="-228600" algn="just" defTabSz="914400" rtl="0" eaLnBrk="1" latinLnBrk="0" hangingPunct="1">
              <a:spcBef>
                <a:spcPct val="20000"/>
              </a:spcBef>
              <a:buClr>
                <a:schemeClr val="tx2"/>
              </a:buClr>
              <a:buFont typeface="Arial" pitchFamily="34" charset="0"/>
              <a:buChar char="•"/>
              <a:defRPr sz="1800" kern="1200">
                <a:solidFill>
                  <a:schemeClr val="dk1"/>
                </a:solidFill>
                <a:latin typeface="+mn-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dk1"/>
                </a:solidFill>
                <a:latin typeface="+mn-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dk1"/>
                </a:solidFill>
                <a:latin typeface="+mn-lt"/>
                <a:ea typeface="+mn-ea"/>
                <a:cs typeface="+mn-cs"/>
              </a:defRPr>
            </a:lvl9pPr>
          </a:lstStyle>
          <a:p>
            <a:pPr marL="0" indent="0">
              <a:buNone/>
            </a:pPr>
            <a:r>
              <a:rPr lang="pt-BR" sz="1600" b="1" dirty="0" smtClean="0"/>
              <a:t>TERMO DE FOMENTO</a:t>
            </a:r>
            <a:r>
              <a:rPr lang="pt-BR" sz="1600" dirty="0" smtClean="0"/>
              <a:t>: </a:t>
            </a:r>
            <a:r>
              <a:rPr lang="pt-BR" sz="1600" dirty="0"/>
              <a:t>instrumento pelo qual são formalizadas as parcerias estabelecidas pela administração pública com organizações da sociedade civil, selecionadas por meio de chamamento público, para a consecução de finalidades de interesse público </a:t>
            </a:r>
            <a:r>
              <a:rPr lang="pt-BR" sz="1600" b="1" u="sng" dirty="0">
                <a:solidFill>
                  <a:schemeClr val="bg2"/>
                </a:solidFill>
              </a:rPr>
              <a:t>propostas pelas organizações da sociedade civil</a:t>
            </a:r>
            <a:r>
              <a:rPr lang="pt-BR" sz="1600" dirty="0"/>
              <a:t>, sem prejuízo das definições atinentes ao contrato de gestão e ao termo de parceria, respectivamente, conforme as </a:t>
            </a:r>
            <a:r>
              <a:rPr lang="pt-BR" sz="1600" u="sng" dirty="0">
                <a:hlinkClick r:id="rId2"/>
              </a:rPr>
              <a:t>Leis n</a:t>
            </a:r>
            <a:r>
              <a:rPr lang="pt-BR" sz="1600" u="sng" baseline="30000" dirty="0">
                <a:hlinkClick r:id="rId2"/>
              </a:rPr>
              <a:t>os</a:t>
            </a:r>
            <a:r>
              <a:rPr lang="pt-BR" sz="1600" u="sng" dirty="0">
                <a:hlinkClick r:id="rId2"/>
              </a:rPr>
              <a:t> 9.637, de 15 de maio de 1998</a:t>
            </a:r>
            <a:r>
              <a:rPr lang="pt-BR" sz="1600" dirty="0"/>
              <a:t>, e </a:t>
            </a:r>
            <a:r>
              <a:rPr lang="pt-BR" sz="1600" u="sng" dirty="0">
                <a:hlinkClick r:id="rId3"/>
              </a:rPr>
              <a:t>9.790, de 23 de março de 1999</a:t>
            </a:r>
            <a:r>
              <a:rPr lang="pt-BR" sz="1600" dirty="0" smtClean="0"/>
              <a:t>;</a:t>
            </a:r>
            <a:endParaRPr lang="pt-BR" sz="1600" dirty="0"/>
          </a:p>
        </p:txBody>
      </p:sp>
      <p:sp>
        <p:nvSpPr>
          <p:cNvPr id="7" name="Título 1"/>
          <p:cNvSpPr>
            <a:spLocks noGrp="1"/>
          </p:cNvSpPr>
          <p:nvPr>
            <p:ph type="title"/>
          </p:nvPr>
        </p:nvSpPr>
        <p:spPr>
          <a:xfrm>
            <a:off x="457200" y="-99392"/>
            <a:ext cx="8229600" cy="936104"/>
          </a:xfrm>
        </p:spPr>
        <p:txBody>
          <a:bodyPr/>
          <a:lstStyle/>
          <a:p>
            <a:r>
              <a:rPr lang="pt-BR" sz="3200" dirty="0" smtClean="0">
                <a:solidFill>
                  <a:schemeClr val="bg2"/>
                </a:solidFill>
              </a:rPr>
              <a:t>Fases dos Termos</a:t>
            </a:r>
            <a:endParaRPr lang="pt-BR" sz="3200" dirty="0">
              <a:solidFill>
                <a:schemeClr val="bg2"/>
              </a:solidFill>
            </a:endParaRPr>
          </a:p>
        </p:txBody>
      </p:sp>
    </p:spTree>
    <p:extLst>
      <p:ext uri="{BB962C8B-B14F-4D97-AF65-F5344CB8AC3E}">
        <p14:creationId xmlns:p14="http://schemas.microsoft.com/office/powerpoint/2010/main" xmlns="" val="45194160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Transparência e Controle</a:t>
            </a:r>
            <a:endParaRPr lang="pt-BR" dirty="0"/>
          </a:p>
        </p:txBody>
      </p:sp>
      <p:pic>
        <p:nvPicPr>
          <p:cNvPr id="1028" name="Picture 4" descr="http://www.portalaracagi.com/wp-content/uploads/2015/03/lei-da-transparencia.jpg"/>
          <p:cNvPicPr>
            <a:picLocks noGrp="1" noChangeAspect="1" noChangeArrowheads="1"/>
          </p:cNvPicPr>
          <p:nvPr>
            <p:ph idx="1"/>
          </p:nvPr>
        </p:nvPicPr>
        <p:blipFill>
          <a:blip r:embed="rId2">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483768" y="1296142"/>
            <a:ext cx="4320480" cy="289875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o Explicativo 3 (Borda e Ênfase) 7"/>
          <p:cNvSpPr/>
          <p:nvPr/>
        </p:nvSpPr>
        <p:spPr>
          <a:xfrm>
            <a:off x="827584" y="4653136"/>
            <a:ext cx="7488832" cy="1584176"/>
          </a:xfrm>
          <a:prstGeom prst="accentBorderCallout3">
            <a:avLst>
              <a:gd name="adj1" fmla="val 23080"/>
              <a:gd name="adj2" fmla="val -2437"/>
              <a:gd name="adj3" fmla="val 23080"/>
              <a:gd name="adj4" fmla="val -7376"/>
              <a:gd name="adj5" fmla="val -8257"/>
              <a:gd name="adj6" fmla="val -7197"/>
              <a:gd name="adj7" fmla="val -115838"/>
              <a:gd name="adj8" fmla="val 17735"/>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pt-BR" dirty="0" smtClean="0"/>
              <a:t>A Lei Complementar 131/2009 – lei da Transparência – altera a redação da Lei de Responsabilidade Fiscal (LRF) no que se refere à transparência da gestão fiscal. O texto inova e determina que sejam disponíveis, em tempo real, informações pormenorizadas sobre a execução orçamentária e financeira da União, dos Estados, do Distrito Federal e dos Municípios.</a:t>
            </a:r>
            <a:endParaRPr lang="pt-BR" dirty="0"/>
          </a:p>
        </p:txBody>
      </p:sp>
    </p:spTree>
    <p:extLst>
      <p:ext uri="{BB962C8B-B14F-4D97-AF65-F5344CB8AC3E}">
        <p14:creationId xmlns:p14="http://schemas.microsoft.com/office/powerpoint/2010/main" xmlns="" val="37021200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99392"/>
            <a:ext cx="8229600" cy="936104"/>
          </a:xfrm>
        </p:spPr>
        <p:txBody>
          <a:bodyPr/>
          <a:lstStyle/>
          <a:p>
            <a:r>
              <a:rPr lang="pt-BR" sz="3200" dirty="0" smtClean="0">
                <a:solidFill>
                  <a:schemeClr val="bg2"/>
                </a:solidFill>
              </a:rPr>
              <a:t>Fases dos Termos</a:t>
            </a:r>
            <a:endParaRPr lang="pt-BR" sz="3200" dirty="0">
              <a:solidFill>
                <a:schemeClr val="bg2"/>
              </a:solidFill>
            </a:endParaRPr>
          </a:p>
        </p:txBody>
      </p:sp>
      <p:sp>
        <p:nvSpPr>
          <p:cNvPr id="3" name="Espaço Reservado para Conteúdo 2"/>
          <p:cNvSpPr>
            <a:spLocks noGrp="1"/>
          </p:cNvSpPr>
          <p:nvPr>
            <p:ph idx="1"/>
          </p:nvPr>
        </p:nvSpPr>
        <p:spPr>
          <a:xfrm>
            <a:off x="457200" y="1700808"/>
            <a:ext cx="8229600" cy="1707644"/>
          </a:xfrm>
        </p:spPr>
        <p:style>
          <a:lnRef idx="2">
            <a:schemeClr val="accent2"/>
          </a:lnRef>
          <a:fillRef idx="1">
            <a:schemeClr val="lt1"/>
          </a:fillRef>
          <a:effectRef idx="0">
            <a:schemeClr val="accent2"/>
          </a:effectRef>
          <a:fontRef idx="minor">
            <a:schemeClr val="dk1"/>
          </a:fontRef>
        </p:style>
        <p:txBody>
          <a:bodyPr anchor="ctr">
            <a:noAutofit/>
          </a:bodyPr>
          <a:lstStyle/>
          <a:p>
            <a:pPr marL="0" indent="0" algn="ctr">
              <a:buNone/>
            </a:pPr>
            <a:r>
              <a:rPr lang="pt-BR" sz="1700" dirty="0">
                <a:solidFill>
                  <a:schemeClr val="tx1"/>
                </a:solidFill>
                <a:effectLst>
                  <a:outerShdw blurRad="38100" dist="38100" dir="2700000" algn="tl">
                    <a:srgbClr val="000000">
                      <a:alpha val="43137"/>
                    </a:srgbClr>
                  </a:outerShdw>
                </a:effectLst>
              </a:rPr>
              <a:t>Plano de Trabalho consiste no detalhamento das informações constantes da proposta de trabalho aprovada e tem por finalidade orientar a execução das ações da parceria. </a:t>
            </a:r>
          </a:p>
          <a:p>
            <a:pPr marL="0" indent="0" algn="ctr">
              <a:buNone/>
            </a:pPr>
            <a:endParaRPr lang="pt-BR" sz="1700" dirty="0">
              <a:solidFill>
                <a:schemeClr val="tx1"/>
              </a:solidFill>
              <a:effectLst>
                <a:outerShdw blurRad="38100" dist="38100" dir="2700000" algn="tl">
                  <a:srgbClr val="000000">
                    <a:alpha val="43137"/>
                  </a:srgbClr>
                </a:outerShdw>
              </a:effectLst>
            </a:endParaRPr>
          </a:p>
          <a:p>
            <a:pPr marL="0" indent="0" algn="ctr">
              <a:buNone/>
            </a:pPr>
            <a:r>
              <a:rPr lang="pt-BR" b="1" dirty="0">
                <a:solidFill>
                  <a:schemeClr val="bg2"/>
                </a:solidFill>
                <a:effectLst>
                  <a:outerShdw blurRad="38100" dist="38100" dir="2700000" algn="tl">
                    <a:srgbClr val="000000">
                      <a:alpha val="43137"/>
                    </a:srgbClr>
                  </a:outerShdw>
                </a:effectLst>
              </a:rPr>
              <a:t>Um Plano de Trabalho bem elaborado subsidiará a </a:t>
            </a:r>
            <a:endParaRPr lang="pt-BR" b="1" dirty="0" smtClean="0">
              <a:solidFill>
                <a:schemeClr val="bg2"/>
              </a:solidFill>
              <a:effectLst>
                <a:outerShdw blurRad="38100" dist="38100" dir="2700000" algn="tl">
                  <a:srgbClr val="000000">
                    <a:alpha val="43137"/>
                  </a:srgbClr>
                </a:outerShdw>
              </a:effectLst>
            </a:endParaRPr>
          </a:p>
          <a:p>
            <a:pPr marL="0" indent="0" algn="ctr">
              <a:buNone/>
            </a:pPr>
            <a:r>
              <a:rPr lang="pt-BR" b="1" dirty="0" smtClean="0">
                <a:solidFill>
                  <a:schemeClr val="bg2"/>
                </a:solidFill>
                <a:effectLst>
                  <a:outerShdw blurRad="38100" dist="38100" dir="2700000" algn="tl">
                    <a:srgbClr val="000000">
                      <a:alpha val="43137"/>
                    </a:srgbClr>
                  </a:outerShdw>
                </a:effectLst>
              </a:rPr>
              <a:t>elaboração </a:t>
            </a:r>
            <a:r>
              <a:rPr lang="pt-BR" b="1" dirty="0">
                <a:solidFill>
                  <a:schemeClr val="bg2"/>
                </a:solidFill>
                <a:effectLst>
                  <a:outerShdw blurRad="38100" dist="38100" dir="2700000" algn="tl">
                    <a:srgbClr val="000000">
                      <a:alpha val="43137"/>
                    </a:srgbClr>
                  </a:outerShdw>
                </a:effectLst>
              </a:rPr>
              <a:t>da prestação de contas</a:t>
            </a:r>
            <a:r>
              <a:rPr lang="pt-BR" b="1" dirty="0" smtClean="0">
                <a:solidFill>
                  <a:schemeClr val="bg2"/>
                </a:solidFill>
                <a:effectLst>
                  <a:outerShdw blurRad="38100" dist="38100" dir="2700000" algn="tl">
                    <a:srgbClr val="000000">
                      <a:alpha val="43137"/>
                    </a:srgbClr>
                  </a:outerShdw>
                </a:effectLst>
              </a:rPr>
              <a:t>.</a:t>
            </a:r>
            <a:endParaRPr lang="pt-BR" b="1" dirty="0">
              <a:solidFill>
                <a:schemeClr val="bg2"/>
              </a:solidFill>
              <a:effectLst>
                <a:outerShdw blurRad="38100" dist="38100" dir="2700000" algn="tl">
                  <a:srgbClr val="000000">
                    <a:alpha val="43137"/>
                  </a:srgbClr>
                </a:outerShdw>
              </a:effectLst>
            </a:endParaRPr>
          </a:p>
        </p:txBody>
      </p:sp>
      <p:sp>
        <p:nvSpPr>
          <p:cNvPr id="4" name="Pentágono 3"/>
          <p:cNvSpPr/>
          <p:nvPr/>
        </p:nvSpPr>
        <p:spPr>
          <a:xfrm>
            <a:off x="0" y="764704"/>
            <a:ext cx="9144000" cy="576064"/>
          </a:xfrm>
          <a:prstGeom prst="homePlate">
            <a:avLst/>
          </a:prstGeom>
          <a:solidFill>
            <a:schemeClr val="bg2">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pt-BR" sz="2000" b="1" dirty="0" smtClean="0">
                <a:solidFill>
                  <a:schemeClr val="bg2">
                    <a:lumMod val="50000"/>
                  </a:schemeClr>
                </a:solidFill>
              </a:rPr>
              <a:t>PLANO DE TRABALHO</a:t>
            </a:r>
            <a:endParaRPr lang="pt-BR" sz="2000" b="1" dirty="0">
              <a:solidFill>
                <a:schemeClr val="bg2">
                  <a:lumMod val="50000"/>
                </a:schemeClr>
              </a:solidFill>
            </a:endParaRPr>
          </a:p>
        </p:txBody>
      </p:sp>
      <p:pic>
        <p:nvPicPr>
          <p:cNvPr id="4100" name="Picture 4" descr="http://verbodavidaaracaju.org.br/home/wp-content/uploads/2014/10/Aten%C3%A7%C3%A3o.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835051" y="3302868"/>
            <a:ext cx="3456386" cy="340492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4195843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28800"/>
            <a:ext cx="8229600" cy="4752528"/>
          </a:xfrm>
        </p:spPr>
        <p:txBody>
          <a:bodyPr>
            <a:noAutofit/>
          </a:bodyPr>
          <a:lstStyle/>
          <a:p>
            <a:pPr marL="0" indent="0">
              <a:lnSpc>
                <a:spcPct val="115000"/>
              </a:lnSpc>
              <a:spcAft>
                <a:spcPts val="500"/>
              </a:spcAft>
              <a:buNone/>
            </a:pPr>
            <a:r>
              <a:rPr lang="pt-BR" sz="1700" dirty="0">
                <a:solidFill>
                  <a:srgbClr val="000000"/>
                </a:solidFill>
                <a:latin typeface="Times New Roman"/>
                <a:ea typeface="Times New Roman"/>
                <a:cs typeface="Times New Roman"/>
              </a:rPr>
              <a:t>Art. 45. As parcerias deverão ser executadas com estrita observância das cláusulas pactuadas, sendo vedado:</a:t>
            </a:r>
          </a:p>
          <a:p>
            <a:pPr marL="0" indent="0">
              <a:lnSpc>
                <a:spcPct val="115000"/>
              </a:lnSpc>
              <a:spcAft>
                <a:spcPts val="500"/>
              </a:spcAft>
              <a:buNone/>
            </a:pPr>
            <a:r>
              <a:rPr lang="pt-BR" sz="1700" dirty="0">
                <a:solidFill>
                  <a:srgbClr val="000000"/>
                </a:solidFill>
                <a:latin typeface="Times New Roman"/>
                <a:ea typeface="Times New Roman"/>
                <a:cs typeface="Times New Roman"/>
              </a:rPr>
              <a:t>I - realizar despesas a título de taxa de administração, de gerência ou similar;</a:t>
            </a:r>
          </a:p>
          <a:p>
            <a:pPr marL="0" indent="0">
              <a:lnSpc>
                <a:spcPct val="115000"/>
              </a:lnSpc>
              <a:spcAft>
                <a:spcPts val="500"/>
              </a:spcAft>
              <a:buNone/>
            </a:pPr>
            <a:r>
              <a:rPr lang="pt-BR" sz="1700" dirty="0">
                <a:solidFill>
                  <a:srgbClr val="000000"/>
                </a:solidFill>
                <a:latin typeface="Times New Roman"/>
                <a:ea typeface="Times New Roman"/>
                <a:cs typeface="Times New Roman"/>
              </a:rPr>
              <a:t>II - pagar, a qualquer título, servidor ou empregado público com recursos vinculados à parceria, salvo nas hipóteses previstas em lei específica e na lei de diretrizes orçamentárias;</a:t>
            </a:r>
          </a:p>
          <a:p>
            <a:pPr marL="0" indent="0">
              <a:lnSpc>
                <a:spcPct val="115000"/>
              </a:lnSpc>
              <a:spcAft>
                <a:spcPts val="500"/>
              </a:spcAft>
              <a:buNone/>
            </a:pPr>
            <a:r>
              <a:rPr lang="pt-BR" sz="1700" dirty="0">
                <a:solidFill>
                  <a:srgbClr val="000000"/>
                </a:solidFill>
                <a:latin typeface="Times New Roman"/>
                <a:ea typeface="Times New Roman"/>
                <a:cs typeface="Times New Roman"/>
              </a:rPr>
              <a:t>III - modificar o objeto, exceto no caso de ampliação de metas, desde que seja previamente aprovada a adequação do plano de trabalho pela administração pública;</a:t>
            </a:r>
          </a:p>
          <a:p>
            <a:pPr marL="0" indent="0">
              <a:lnSpc>
                <a:spcPct val="115000"/>
              </a:lnSpc>
              <a:spcAft>
                <a:spcPts val="500"/>
              </a:spcAft>
              <a:buNone/>
            </a:pPr>
            <a:r>
              <a:rPr lang="pt-BR" sz="1700" dirty="0">
                <a:solidFill>
                  <a:srgbClr val="000000"/>
                </a:solidFill>
                <a:latin typeface="Times New Roman"/>
                <a:ea typeface="Times New Roman"/>
                <a:cs typeface="Times New Roman"/>
              </a:rPr>
              <a:t>V - utilizar, ainda que em caráter emergencial, recursos para finalidade diversa da estabelecida no plano de trabalho;</a:t>
            </a:r>
          </a:p>
          <a:p>
            <a:pPr marL="0" indent="0">
              <a:lnSpc>
                <a:spcPct val="115000"/>
              </a:lnSpc>
              <a:spcAft>
                <a:spcPts val="500"/>
              </a:spcAft>
              <a:buNone/>
            </a:pPr>
            <a:r>
              <a:rPr lang="pt-BR" sz="1700" dirty="0">
                <a:solidFill>
                  <a:srgbClr val="000000"/>
                </a:solidFill>
                <a:latin typeface="Times New Roman"/>
                <a:ea typeface="Times New Roman"/>
                <a:cs typeface="Times New Roman"/>
              </a:rPr>
              <a:t>VI - realizar despesa em data anterior à vigência da parceria;</a:t>
            </a:r>
          </a:p>
          <a:p>
            <a:pPr marL="0" indent="0">
              <a:lnSpc>
                <a:spcPct val="115000"/>
              </a:lnSpc>
              <a:spcAft>
                <a:spcPts val="500"/>
              </a:spcAft>
              <a:buNone/>
            </a:pPr>
            <a:r>
              <a:rPr lang="pt-BR" sz="1700" dirty="0">
                <a:solidFill>
                  <a:srgbClr val="000000"/>
                </a:solidFill>
                <a:latin typeface="Times New Roman"/>
                <a:ea typeface="Times New Roman"/>
                <a:cs typeface="Times New Roman"/>
              </a:rPr>
              <a:t>VII - efetuar pagamento em data posterior à vigência da parceria, salvo se expressamente autorizado pela autoridade competente da administração pública;</a:t>
            </a:r>
          </a:p>
          <a:p>
            <a:pPr marL="0" indent="0">
              <a:lnSpc>
                <a:spcPct val="115000"/>
              </a:lnSpc>
              <a:spcAft>
                <a:spcPts val="1000"/>
              </a:spcAft>
              <a:buNone/>
            </a:pPr>
            <a:r>
              <a:rPr lang="pt-BR" sz="1700" dirty="0" smtClean="0">
                <a:solidFill>
                  <a:srgbClr val="000000"/>
                </a:solidFill>
                <a:latin typeface="Times New Roman"/>
                <a:ea typeface="Times New Roman"/>
                <a:cs typeface="Times New Roman"/>
              </a:rPr>
              <a:t>.</a:t>
            </a:r>
            <a:endParaRPr lang="pt-BR" sz="1700" dirty="0">
              <a:latin typeface="Calibri"/>
              <a:ea typeface="Calibri"/>
              <a:cs typeface="Times New Roman"/>
            </a:endParaRPr>
          </a:p>
        </p:txBody>
      </p:sp>
      <p:sp>
        <p:nvSpPr>
          <p:cNvPr id="6" name="Título 1"/>
          <p:cNvSpPr>
            <a:spLocks noGrp="1"/>
          </p:cNvSpPr>
          <p:nvPr>
            <p:ph type="title"/>
          </p:nvPr>
        </p:nvSpPr>
        <p:spPr>
          <a:xfrm>
            <a:off x="457200" y="-99392"/>
            <a:ext cx="8229600" cy="936104"/>
          </a:xfrm>
        </p:spPr>
        <p:txBody>
          <a:bodyPr/>
          <a:lstStyle/>
          <a:p>
            <a:r>
              <a:rPr lang="pt-BR" sz="3200" dirty="0">
                <a:solidFill>
                  <a:schemeClr val="bg2"/>
                </a:solidFill>
              </a:rPr>
              <a:t>Plano de Trabalho</a:t>
            </a:r>
          </a:p>
        </p:txBody>
      </p:sp>
      <p:sp>
        <p:nvSpPr>
          <p:cNvPr id="7" name="Pentágono 6"/>
          <p:cNvSpPr/>
          <p:nvPr/>
        </p:nvSpPr>
        <p:spPr>
          <a:xfrm>
            <a:off x="0" y="764704"/>
            <a:ext cx="9144000" cy="576064"/>
          </a:xfrm>
          <a:prstGeom prst="homePlate">
            <a:avLst/>
          </a:prstGeom>
          <a:solidFill>
            <a:schemeClr val="bg2">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pt-BR" sz="2000" b="1" dirty="0" smtClean="0">
                <a:solidFill>
                  <a:schemeClr val="bg2">
                    <a:lumMod val="50000"/>
                  </a:schemeClr>
                </a:solidFill>
              </a:rPr>
              <a:t>DESPESAS VEDADAS</a:t>
            </a:r>
            <a:endParaRPr lang="pt-BR" sz="2000" b="1" dirty="0">
              <a:solidFill>
                <a:schemeClr val="bg2">
                  <a:lumMod val="50000"/>
                </a:schemeClr>
              </a:solidFill>
            </a:endParaRPr>
          </a:p>
        </p:txBody>
      </p:sp>
    </p:spTree>
    <p:extLst>
      <p:ext uri="{BB962C8B-B14F-4D97-AF65-F5344CB8AC3E}">
        <p14:creationId xmlns:p14="http://schemas.microsoft.com/office/powerpoint/2010/main" xmlns="" val="405163449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28800"/>
            <a:ext cx="8229600" cy="4752528"/>
          </a:xfrm>
        </p:spPr>
        <p:txBody>
          <a:bodyPr>
            <a:noAutofit/>
          </a:bodyPr>
          <a:lstStyle/>
          <a:p>
            <a:pPr marL="0" indent="0">
              <a:lnSpc>
                <a:spcPct val="115000"/>
              </a:lnSpc>
              <a:spcAft>
                <a:spcPts val="500"/>
              </a:spcAft>
              <a:buNone/>
            </a:pPr>
            <a:r>
              <a:rPr lang="pt-BR" sz="1700" b="1" dirty="0">
                <a:solidFill>
                  <a:srgbClr val="000000"/>
                </a:solidFill>
                <a:latin typeface="Times New Roman"/>
                <a:ea typeface="Times New Roman"/>
                <a:cs typeface="Times New Roman"/>
              </a:rPr>
              <a:t>VIII - transferir recursos para clubes, associações de servidores, partidos políticos ou quaisquer entidades congêneres;</a:t>
            </a:r>
          </a:p>
          <a:p>
            <a:pPr marL="0" indent="0">
              <a:lnSpc>
                <a:spcPct val="115000"/>
              </a:lnSpc>
              <a:spcAft>
                <a:spcPts val="500"/>
              </a:spcAft>
              <a:buNone/>
            </a:pPr>
            <a:r>
              <a:rPr lang="pt-BR" sz="1700" dirty="0">
                <a:solidFill>
                  <a:srgbClr val="000000"/>
                </a:solidFill>
                <a:latin typeface="Times New Roman"/>
                <a:ea typeface="Times New Roman"/>
                <a:cs typeface="Times New Roman"/>
              </a:rPr>
              <a:t>IX - realizar despesas com:</a:t>
            </a:r>
          </a:p>
          <a:p>
            <a:pPr marL="0" indent="0">
              <a:lnSpc>
                <a:spcPct val="115000"/>
              </a:lnSpc>
              <a:spcAft>
                <a:spcPts val="500"/>
              </a:spcAft>
              <a:buNone/>
            </a:pPr>
            <a:r>
              <a:rPr lang="pt-BR" sz="1700" dirty="0">
                <a:solidFill>
                  <a:srgbClr val="000000"/>
                </a:solidFill>
                <a:latin typeface="Times New Roman"/>
                <a:ea typeface="Times New Roman"/>
                <a:cs typeface="Times New Roman"/>
              </a:rPr>
              <a:t>a) multas, juros ou correção monetária, inclusive referentes a pagamentos ou a recolhimentos fora dos prazos, salvo se decorrentes de atrasos da administração pública na liberação de recursos financeiros;</a:t>
            </a:r>
          </a:p>
          <a:p>
            <a:pPr marL="0" indent="0">
              <a:lnSpc>
                <a:spcPct val="115000"/>
              </a:lnSpc>
              <a:spcAft>
                <a:spcPts val="500"/>
              </a:spcAft>
              <a:buNone/>
            </a:pPr>
            <a:r>
              <a:rPr lang="pt-BR" sz="1700" dirty="0">
                <a:solidFill>
                  <a:srgbClr val="000000"/>
                </a:solidFill>
                <a:latin typeface="Times New Roman"/>
                <a:ea typeface="Times New Roman"/>
                <a:cs typeface="Times New Roman"/>
              </a:rPr>
              <a:t>b) publicidade, salvo as previstas no plano de trabalho e diretamente vinculadas ao objeto da parceria, de caráter educativo, informativo ou de orientação social, das quais não constem nomes, símbolos ou imagens que caracterizem promoção pessoal;</a:t>
            </a:r>
          </a:p>
          <a:p>
            <a:pPr marL="0" indent="0">
              <a:lnSpc>
                <a:spcPct val="115000"/>
              </a:lnSpc>
              <a:spcAft>
                <a:spcPts val="500"/>
              </a:spcAft>
              <a:buNone/>
            </a:pPr>
            <a:r>
              <a:rPr lang="pt-BR" sz="1700" dirty="0">
                <a:solidFill>
                  <a:srgbClr val="000000"/>
                </a:solidFill>
                <a:latin typeface="Times New Roman"/>
                <a:ea typeface="Times New Roman"/>
                <a:cs typeface="Times New Roman"/>
              </a:rPr>
              <a:t>c) pagamento de pessoal contratado pela organização da sociedade civil que não atendam às exigências do art. 46;</a:t>
            </a:r>
          </a:p>
          <a:p>
            <a:pPr marL="0" indent="0">
              <a:lnSpc>
                <a:spcPct val="115000"/>
              </a:lnSpc>
              <a:spcAft>
                <a:spcPts val="500"/>
              </a:spcAft>
              <a:buNone/>
            </a:pPr>
            <a:r>
              <a:rPr lang="pt-BR" sz="1700" dirty="0">
                <a:solidFill>
                  <a:srgbClr val="000000"/>
                </a:solidFill>
                <a:latin typeface="Times New Roman"/>
                <a:ea typeface="Times New Roman"/>
                <a:cs typeface="Times New Roman"/>
              </a:rPr>
              <a:t>d) obras que caracterizem a ampliação de área construída ou a instalação de novas estruturas físicas.</a:t>
            </a:r>
          </a:p>
          <a:p>
            <a:pPr marL="0" indent="0">
              <a:lnSpc>
                <a:spcPct val="115000"/>
              </a:lnSpc>
              <a:spcAft>
                <a:spcPts val="1000"/>
              </a:spcAft>
              <a:buNone/>
            </a:pPr>
            <a:r>
              <a:rPr lang="pt-BR" sz="1700" dirty="0" smtClean="0">
                <a:solidFill>
                  <a:srgbClr val="000000"/>
                </a:solidFill>
                <a:latin typeface="Times New Roman"/>
                <a:ea typeface="Times New Roman"/>
                <a:cs typeface="Times New Roman"/>
              </a:rPr>
              <a:t>.</a:t>
            </a:r>
            <a:endParaRPr lang="pt-BR" sz="1700" dirty="0">
              <a:latin typeface="Calibri"/>
              <a:ea typeface="Calibri"/>
              <a:cs typeface="Times New Roman"/>
            </a:endParaRPr>
          </a:p>
        </p:txBody>
      </p:sp>
      <p:sp>
        <p:nvSpPr>
          <p:cNvPr id="6" name="Título 1"/>
          <p:cNvSpPr>
            <a:spLocks noGrp="1"/>
          </p:cNvSpPr>
          <p:nvPr>
            <p:ph type="title"/>
          </p:nvPr>
        </p:nvSpPr>
        <p:spPr>
          <a:xfrm>
            <a:off x="457200" y="-99392"/>
            <a:ext cx="8229600" cy="936104"/>
          </a:xfrm>
        </p:spPr>
        <p:txBody>
          <a:bodyPr/>
          <a:lstStyle/>
          <a:p>
            <a:r>
              <a:rPr lang="pt-BR" sz="3200" dirty="0">
                <a:solidFill>
                  <a:schemeClr val="bg2"/>
                </a:solidFill>
              </a:rPr>
              <a:t>Plano de Trabalho</a:t>
            </a:r>
          </a:p>
        </p:txBody>
      </p:sp>
      <p:sp>
        <p:nvSpPr>
          <p:cNvPr id="7" name="Pentágono 6"/>
          <p:cNvSpPr/>
          <p:nvPr/>
        </p:nvSpPr>
        <p:spPr>
          <a:xfrm>
            <a:off x="0" y="764704"/>
            <a:ext cx="9144000" cy="576064"/>
          </a:xfrm>
          <a:prstGeom prst="homePlate">
            <a:avLst/>
          </a:prstGeom>
          <a:solidFill>
            <a:schemeClr val="bg2">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pt-BR" sz="2000" b="1" dirty="0" smtClean="0">
                <a:solidFill>
                  <a:schemeClr val="bg2">
                    <a:lumMod val="50000"/>
                  </a:schemeClr>
                </a:solidFill>
              </a:rPr>
              <a:t>DESPESAS VEDADAS</a:t>
            </a:r>
            <a:endParaRPr lang="pt-BR" sz="2000" b="1" dirty="0">
              <a:solidFill>
                <a:schemeClr val="bg2">
                  <a:lumMod val="50000"/>
                </a:schemeClr>
              </a:solidFill>
            </a:endParaRPr>
          </a:p>
        </p:txBody>
      </p:sp>
    </p:spTree>
    <p:extLst>
      <p:ext uri="{BB962C8B-B14F-4D97-AF65-F5344CB8AC3E}">
        <p14:creationId xmlns:p14="http://schemas.microsoft.com/office/powerpoint/2010/main" xmlns="" val="404132965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28800"/>
            <a:ext cx="8229600" cy="4752528"/>
          </a:xfrm>
        </p:spPr>
        <p:txBody>
          <a:bodyPr>
            <a:noAutofit/>
          </a:bodyPr>
          <a:lstStyle/>
          <a:p>
            <a:pPr marL="0" indent="0">
              <a:lnSpc>
                <a:spcPct val="115000"/>
              </a:lnSpc>
              <a:spcAft>
                <a:spcPts val="500"/>
              </a:spcAft>
              <a:buNone/>
            </a:pPr>
            <a:r>
              <a:rPr lang="pt-BR" sz="1700" dirty="0">
                <a:solidFill>
                  <a:srgbClr val="000000"/>
                </a:solidFill>
                <a:latin typeface="Times New Roman"/>
                <a:ea typeface="Times New Roman"/>
                <a:cs typeface="Times New Roman"/>
              </a:rPr>
              <a:t>Art. 46. Poderão ser pagas com recursos vinculados à parceria, desde que aprovadas no plano de trabalho, as despesas com:</a:t>
            </a:r>
          </a:p>
          <a:p>
            <a:pPr marL="0" indent="0">
              <a:lnSpc>
                <a:spcPct val="115000"/>
              </a:lnSpc>
              <a:spcAft>
                <a:spcPts val="500"/>
              </a:spcAft>
              <a:buNone/>
            </a:pPr>
            <a:endParaRPr lang="pt-BR" sz="1000" dirty="0" smtClean="0">
              <a:solidFill>
                <a:srgbClr val="000000"/>
              </a:solidFill>
              <a:latin typeface="Times New Roman"/>
              <a:ea typeface="Times New Roman"/>
              <a:cs typeface="Times New Roman"/>
            </a:endParaRPr>
          </a:p>
          <a:p>
            <a:pPr marL="0" indent="0">
              <a:lnSpc>
                <a:spcPct val="115000"/>
              </a:lnSpc>
              <a:spcAft>
                <a:spcPts val="500"/>
              </a:spcAft>
              <a:buNone/>
            </a:pPr>
            <a:r>
              <a:rPr lang="pt-BR" sz="1700" dirty="0" smtClean="0">
                <a:solidFill>
                  <a:srgbClr val="000000"/>
                </a:solidFill>
                <a:latin typeface="Times New Roman"/>
                <a:ea typeface="Times New Roman"/>
                <a:cs typeface="Times New Roman"/>
              </a:rPr>
              <a:t>I </a:t>
            </a:r>
            <a:r>
              <a:rPr lang="pt-BR" sz="1700" dirty="0">
                <a:solidFill>
                  <a:srgbClr val="000000"/>
                </a:solidFill>
                <a:latin typeface="Times New Roman"/>
                <a:ea typeface="Times New Roman"/>
                <a:cs typeface="Times New Roman"/>
              </a:rPr>
              <a:t>- remuneração da equipe dimensionada no plano de trabalho, inclusive de pessoal próprio da organização da sociedade civil, durante a vigência da parceria, podendo contemplar as despesas com pagamentos de impostos, contribuições sociais, Fundo de Garantia do Tempo de Serviço - FGTS, férias, décimo-terceiro salário, salários proporcionais, verbas rescisórias e demais encargos sociais, desde que tais valores:</a:t>
            </a:r>
          </a:p>
          <a:p>
            <a:pPr marL="0" indent="0">
              <a:lnSpc>
                <a:spcPct val="115000"/>
              </a:lnSpc>
              <a:spcAft>
                <a:spcPts val="500"/>
              </a:spcAft>
              <a:buNone/>
            </a:pPr>
            <a:r>
              <a:rPr lang="pt-BR" sz="1700" dirty="0">
                <a:solidFill>
                  <a:srgbClr val="000000"/>
                </a:solidFill>
                <a:latin typeface="Times New Roman"/>
                <a:ea typeface="Times New Roman"/>
                <a:cs typeface="Times New Roman"/>
              </a:rPr>
              <a:t>a) correspondam às atividades previstas para a consecução do objeto e à qualificação técnica necessária para a execução da função a ser desempenhada;</a:t>
            </a:r>
          </a:p>
          <a:p>
            <a:pPr marL="0" indent="0">
              <a:lnSpc>
                <a:spcPct val="115000"/>
              </a:lnSpc>
              <a:spcAft>
                <a:spcPts val="500"/>
              </a:spcAft>
              <a:buNone/>
            </a:pPr>
            <a:r>
              <a:rPr lang="pt-BR" sz="1700" dirty="0">
                <a:solidFill>
                  <a:srgbClr val="000000"/>
                </a:solidFill>
                <a:latin typeface="Times New Roman"/>
                <a:ea typeface="Times New Roman"/>
                <a:cs typeface="Times New Roman"/>
              </a:rPr>
              <a:t>b) sejam compatíveis com o valor de mercado da região onde atua e não superior ao teto do Poder Executivo;</a:t>
            </a:r>
          </a:p>
        </p:txBody>
      </p:sp>
      <p:sp>
        <p:nvSpPr>
          <p:cNvPr id="6" name="Pentágono 5"/>
          <p:cNvSpPr/>
          <p:nvPr/>
        </p:nvSpPr>
        <p:spPr>
          <a:xfrm>
            <a:off x="0" y="764704"/>
            <a:ext cx="9144000" cy="576064"/>
          </a:xfrm>
          <a:prstGeom prst="homePlate">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solidFill>
                  <a:schemeClr val="tx2">
                    <a:lumMod val="50000"/>
                  </a:schemeClr>
                </a:solidFill>
              </a:rPr>
              <a:t>DESPESAS AUTORIZADAS</a:t>
            </a:r>
            <a:endParaRPr lang="pt-BR" sz="2000" b="1" dirty="0">
              <a:solidFill>
                <a:schemeClr val="tx2">
                  <a:lumMod val="50000"/>
                </a:schemeClr>
              </a:solidFill>
            </a:endParaRPr>
          </a:p>
        </p:txBody>
      </p:sp>
      <p:sp>
        <p:nvSpPr>
          <p:cNvPr id="7" name="Título 1"/>
          <p:cNvSpPr>
            <a:spLocks noGrp="1"/>
          </p:cNvSpPr>
          <p:nvPr>
            <p:ph type="title"/>
          </p:nvPr>
        </p:nvSpPr>
        <p:spPr>
          <a:xfrm>
            <a:off x="457200" y="-99392"/>
            <a:ext cx="8229600" cy="936104"/>
          </a:xfrm>
        </p:spPr>
        <p:txBody>
          <a:bodyPr/>
          <a:lstStyle/>
          <a:p>
            <a:r>
              <a:rPr lang="pt-BR" sz="3200" dirty="0">
                <a:solidFill>
                  <a:schemeClr val="tx2">
                    <a:lumMod val="75000"/>
                  </a:schemeClr>
                </a:solidFill>
              </a:rPr>
              <a:t>Plano de Trabalho</a:t>
            </a:r>
          </a:p>
        </p:txBody>
      </p:sp>
    </p:spTree>
    <p:extLst>
      <p:ext uri="{BB962C8B-B14F-4D97-AF65-F5344CB8AC3E}">
        <p14:creationId xmlns:p14="http://schemas.microsoft.com/office/powerpoint/2010/main" xmlns="" val="347607781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28800"/>
            <a:ext cx="8229600" cy="4752528"/>
          </a:xfrm>
        </p:spPr>
        <p:txBody>
          <a:bodyPr>
            <a:noAutofit/>
          </a:bodyPr>
          <a:lstStyle/>
          <a:p>
            <a:pPr marL="0" indent="0">
              <a:lnSpc>
                <a:spcPct val="115000"/>
              </a:lnSpc>
              <a:spcAft>
                <a:spcPts val="500"/>
              </a:spcAft>
              <a:buNone/>
            </a:pPr>
            <a:r>
              <a:rPr lang="pt-BR" sz="1700" dirty="0">
                <a:solidFill>
                  <a:srgbClr val="000000"/>
                </a:solidFill>
                <a:latin typeface="Times New Roman"/>
                <a:ea typeface="Times New Roman"/>
                <a:cs typeface="Times New Roman"/>
              </a:rPr>
              <a:t>c) sejam proporcionais ao tempo de trabalho efetiva e exclusivamente dedicado à parceria celebrada;</a:t>
            </a:r>
          </a:p>
          <a:p>
            <a:pPr marL="0" indent="0">
              <a:lnSpc>
                <a:spcPct val="115000"/>
              </a:lnSpc>
              <a:spcAft>
                <a:spcPts val="500"/>
              </a:spcAft>
              <a:buNone/>
            </a:pPr>
            <a:endParaRPr lang="pt-BR" sz="1000" dirty="0" smtClean="0">
              <a:solidFill>
                <a:srgbClr val="000000"/>
              </a:solidFill>
              <a:latin typeface="Times New Roman"/>
              <a:ea typeface="Times New Roman"/>
              <a:cs typeface="Times New Roman"/>
            </a:endParaRPr>
          </a:p>
          <a:p>
            <a:pPr marL="0" indent="0">
              <a:lnSpc>
                <a:spcPct val="115000"/>
              </a:lnSpc>
              <a:spcAft>
                <a:spcPts val="500"/>
              </a:spcAft>
              <a:buNone/>
            </a:pPr>
            <a:r>
              <a:rPr lang="pt-BR" sz="1700" dirty="0" smtClean="0">
                <a:solidFill>
                  <a:srgbClr val="000000"/>
                </a:solidFill>
                <a:latin typeface="Times New Roman"/>
                <a:ea typeface="Times New Roman"/>
                <a:cs typeface="Times New Roman"/>
              </a:rPr>
              <a:t>II </a:t>
            </a:r>
            <a:r>
              <a:rPr lang="pt-BR" sz="1700" dirty="0">
                <a:solidFill>
                  <a:srgbClr val="000000"/>
                </a:solidFill>
                <a:latin typeface="Times New Roman"/>
                <a:ea typeface="Times New Roman"/>
                <a:cs typeface="Times New Roman"/>
              </a:rPr>
              <a:t>- diárias referentes a deslocamento, hospedagem e alimentação nos casos em que a execução do objeto da parceria assim o exija;</a:t>
            </a:r>
          </a:p>
          <a:p>
            <a:pPr marL="0" indent="0">
              <a:lnSpc>
                <a:spcPct val="115000"/>
              </a:lnSpc>
              <a:spcAft>
                <a:spcPts val="500"/>
              </a:spcAft>
              <a:buNone/>
            </a:pPr>
            <a:r>
              <a:rPr lang="pt-BR" sz="1700" dirty="0" smtClean="0">
                <a:solidFill>
                  <a:srgbClr val="000000"/>
                </a:solidFill>
                <a:latin typeface="Times New Roman"/>
                <a:ea typeface="Times New Roman"/>
                <a:cs typeface="Times New Roman"/>
              </a:rPr>
              <a:t>III </a:t>
            </a:r>
            <a:r>
              <a:rPr lang="pt-BR" sz="1700" dirty="0">
                <a:solidFill>
                  <a:srgbClr val="000000"/>
                </a:solidFill>
                <a:latin typeface="Times New Roman"/>
                <a:ea typeface="Times New Roman"/>
                <a:cs typeface="Times New Roman"/>
              </a:rPr>
              <a:t>- multas e encargos vinculados a atraso no cumprimento de obrigações previstas nos planos de trabalho e de execução financeira, </a:t>
            </a:r>
            <a:r>
              <a:rPr lang="pt-BR" sz="1700" b="1" dirty="0">
                <a:solidFill>
                  <a:schemeClr val="tx2">
                    <a:lumMod val="75000"/>
                  </a:schemeClr>
                </a:solidFill>
                <a:latin typeface="Times New Roman"/>
                <a:ea typeface="Times New Roman"/>
                <a:cs typeface="Times New Roman"/>
              </a:rPr>
              <a:t>em consequência do inadimplemento da administração pública em liberar, tempestivamente, as parcelas acordadas</a:t>
            </a:r>
            <a:r>
              <a:rPr lang="pt-BR" sz="1700" dirty="0">
                <a:solidFill>
                  <a:srgbClr val="000000"/>
                </a:solidFill>
                <a:latin typeface="Times New Roman"/>
                <a:ea typeface="Times New Roman"/>
                <a:cs typeface="Times New Roman"/>
              </a:rPr>
              <a:t>;</a:t>
            </a:r>
          </a:p>
          <a:p>
            <a:pPr marL="0" indent="0">
              <a:lnSpc>
                <a:spcPct val="115000"/>
              </a:lnSpc>
              <a:spcAft>
                <a:spcPts val="500"/>
              </a:spcAft>
              <a:buNone/>
            </a:pPr>
            <a:r>
              <a:rPr lang="pt-BR" sz="1700" dirty="0" smtClean="0">
                <a:solidFill>
                  <a:srgbClr val="000000"/>
                </a:solidFill>
                <a:latin typeface="Times New Roman"/>
                <a:ea typeface="Times New Roman"/>
                <a:cs typeface="Times New Roman"/>
              </a:rPr>
              <a:t>IV </a:t>
            </a:r>
            <a:r>
              <a:rPr lang="pt-BR" sz="1700" dirty="0">
                <a:solidFill>
                  <a:srgbClr val="000000"/>
                </a:solidFill>
                <a:latin typeface="Times New Roman"/>
                <a:ea typeface="Times New Roman"/>
                <a:cs typeface="Times New Roman"/>
              </a:rPr>
              <a:t>- aquisição de equipamentos e materiais permanentes essenciais à consecução do objeto e serviços de adequação de espaço físico, desde que necessários à instalação dos referidos equipamentos e materiais.</a:t>
            </a:r>
          </a:p>
          <a:p>
            <a:pPr marL="0" indent="0">
              <a:lnSpc>
                <a:spcPct val="115000"/>
              </a:lnSpc>
              <a:spcAft>
                <a:spcPts val="500"/>
              </a:spcAft>
              <a:buNone/>
            </a:pPr>
            <a:endParaRPr lang="pt-BR" sz="1700" dirty="0">
              <a:solidFill>
                <a:srgbClr val="000000"/>
              </a:solidFill>
              <a:latin typeface="Times New Roman"/>
              <a:ea typeface="Times New Roman"/>
              <a:cs typeface="Times New Roman"/>
            </a:endParaRPr>
          </a:p>
        </p:txBody>
      </p:sp>
      <p:sp>
        <p:nvSpPr>
          <p:cNvPr id="6" name="Pentágono 5"/>
          <p:cNvSpPr/>
          <p:nvPr/>
        </p:nvSpPr>
        <p:spPr>
          <a:xfrm>
            <a:off x="0" y="764704"/>
            <a:ext cx="9144000" cy="576064"/>
          </a:xfrm>
          <a:prstGeom prst="homePlate">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solidFill>
                  <a:schemeClr val="tx2">
                    <a:lumMod val="50000"/>
                  </a:schemeClr>
                </a:solidFill>
              </a:rPr>
              <a:t>DESPESAS AUTORIZADAS</a:t>
            </a:r>
            <a:endParaRPr lang="pt-BR" sz="2000" b="1" dirty="0">
              <a:solidFill>
                <a:schemeClr val="tx2">
                  <a:lumMod val="50000"/>
                </a:schemeClr>
              </a:solidFill>
            </a:endParaRPr>
          </a:p>
        </p:txBody>
      </p:sp>
      <p:sp>
        <p:nvSpPr>
          <p:cNvPr id="7" name="Título 1"/>
          <p:cNvSpPr>
            <a:spLocks noGrp="1"/>
          </p:cNvSpPr>
          <p:nvPr>
            <p:ph type="title"/>
          </p:nvPr>
        </p:nvSpPr>
        <p:spPr>
          <a:xfrm>
            <a:off x="457200" y="-99392"/>
            <a:ext cx="8229600" cy="936104"/>
          </a:xfrm>
        </p:spPr>
        <p:txBody>
          <a:bodyPr/>
          <a:lstStyle/>
          <a:p>
            <a:r>
              <a:rPr lang="pt-BR" sz="3200" dirty="0">
                <a:solidFill>
                  <a:schemeClr val="tx2">
                    <a:lumMod val="75000"/>
                  </a:schemeClr>
                </a:solidFill>
              </a:rPr>
              <a:t>Plano de Trabalho</a:t>
            </a:r>
          </a:p>
        </p:txBody>
      </p:sp>
    </p:spTree>
    <p:extLst>
      <p:ext uri="{BB962C8B-B14F-4D97-AF65-F5344CB8AC3E}">
        <p14:creationId xmlns:p14="http://schemas.microsoft.com/office/powerpoint/2010/main" xmlns="" val="123242501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28800"/>
            <a:ext cx="8229600" cy="4752528"/>
          </a:xfrm>
        </p:spPr>
        <p:txBody>
          <a:bodyPr>
            <a:noAutofit/>
          </a:bodyPr>
          <a:lstStyle/>
          <a:p>
            <a:pPr marL="0" indent="0">
              <a:lnSpc>
                <a:spcPct val="115000"/>
              </a:lnSpc>
              <a:spcAft>
                <a:spcPts val="500"/>
              </a:spcAft>
              <a:buNone/>
            </a:pPr>
            <a:r>
              <a:rPr lang="pt-BR" sz="1700" dirty="0">
                <a:solidFill>
                  <a:srgbClr val="000000"/>
                </a:solidFill>
                <a:latin typeface="Times New Roman"/>
                <a:ea typeface="Times New Roman"/>
                <a:cs typeface="Times New Roman"/>
              </a:rPr>
              <a:t>Art. 47. O plano de trabalho poderá incluir o pagamento de custos indiretos necessários à execução do objeto, em proporção nunca superior a 15% (quinze por cento) do valor total da parceria, desde que tais custos sejam decorrentes exclusivamente de sua realização e que:</a:t>
            </a:r>
          </a:p>
          <a:p>
            <a:pPr marL="0" indent="0">
              <a:lnSpc>
                <a:spcPct val="115000"/>
              </a:lnSpc>
              <a:spcAft>
                <a:spcPts val="500"/>
              </a:spcAft>
              <a:buNone/>
            </a:pPr>
            <a:endParaRPr lang="pt-BR" sz="1700" dirty="0" smtClean="0">
              <a:solidFill>
                <a:srgbClr val="000000"/>
              </a:solidFill>
              <a:latin typeface="Times New Roman"/>
              <a:ea typeface="Times New Roman"/>
              <a:cs typeface="Times New Roman"/>
            </a:endParaRPr>
          </a:p>
          <a:p>
            <a:pPr marL="0" indent="0">
              <a:lnSpc>
                <a:spcPct val="115000"/>
              </a:lnSpc>
              <a:spcAft>
                <a:spcPts val="500"/>
              </a:spcAft>
              <a:buNone/>
            </a:pPr>
            <a:r>
              <a:rPr lang="pt-BR" sz="1700" dirty="0" smtClean="0">
                <a:solidFill>
                  <a:srgbClr val="000000"/>
                </a:solidFill>
                <a:latin typeface="Times New Roman"/>
                <a:ea typeface="Times New Roman"/>
                <a:cs typeface="Times New Roman"/>
              </a:rPr>
              <a:t>I </a:t>
            </a:r>
            <a:r>
              <a:rPr lang="pt-BR" sz="1700" dirty="0">
                <a:solidFill>
                  <a:srgbClr val="000000"/>
                </a:solidFill>
                <a:latin typeface="Times New Roman"/>
                <a:ea typeface="Times New Roman"/>
                <a:cs typeface="Times New Roman"/>
              </a:rPr>
              <a:t>- sejam necessários e proporcionais ao cumprimento do objeto;</a:t>
            </a:r>
          </a:p>
          <a:p>
            <a:pPr marL="0" indent="0">
              <a:lnSpc>
                <a:spcPct val="115000"/>
              </a:lnSpc>
              <a:spcAft>
                <a:spcPts val="500"/>
              </a:spcAft>
              <a:buNone/>
            </a:pPr>
            <a:r>
              <a:rPr lang="pt-BR" sz="1700" dirty="0" smtClean="0">
                <a:solidFill>
                  <a:srgbClr val="000000"/>
                </a:solidFill>
                <a:latin typeface="Times New Roman"/>
                <a:ea typeface="Times New Roman"/>
                <a:cs typeface="Times New Roman"/>
              </a:rPr>
              <a:t>II </a:t>
            </a:r>
            <a:r>
              <a:rPr lang="pt-BR" sz="1700" dirty="0">
                <a:solidFill>
                  <a:srgbClr val="000000"/>
                </a:solidFill>
                <a:latin typeface="Times New Roman"/>
                <a:ea typeface="Times New Roman"/>
                <a:cs typeface="Times New Roman"/>
              </a:rPr>
              <a:t>- fique demonstrada, no plano de trabalho, a vinculação entre a realização do objeto e os custos adicionais pagos, bem como a proporcionalidade entre o valor pago e o percentual de custo aprovado para a execução do objeto;</a:t>
            </a:r>
          </a:p>
          <a:p>
            <a:pPr marL="0" indent="0">
              <a:lnSpc>
                <a:spcPct val="115000"/>
              </a:lnSpc>
              <a:spcAft>
                <a:spcPts val="500"/>
              </a:spcAft>
              <a:buNone/>
            </a:pPr>
            <a:r>
              <a:rPr lang="pt-BR" sz="1700" dirty="0" smtClean="0">
                <a:solidFill>
                  <a:srgbClr val="000000"/>
                </a:solidFill>
                <a:latin typeface="Times New Roman"/>
                <a:ea typeface="Times New Roman"/>
                <a:cs typeface="Times New Roman"/>
              </a:rPr>
              <a:t>III </a:t>
            </a:r>
            <a:r>
              <a:rPr lang="pt-BR" sz="1700" dirty="0">
                <a:solidFill>
                  <a:srgbClr val="000000"/>
                </a:solidFill>
                <a:latin typeface="Times New Roman"/>
                <a:ea typeface="Times New Roman"/>
                <a:cs typeface="Times New Roman"/>
              </a:rPr>
              <a:t>- tais custos proporcionais não sejam pagos por qualquer outro instrumento de parceria</a:t>
            </a:r>
            <a:r>
              <a:rPr lang="pt-BR" sz="1700" dirty="0" smtClean="0">
                <a:solidFill>
                  <a:srgbClr val="000000"/>
                </a:solidFill>
                <a:latin typeface="Times New Roman"/>
                <a:ea typeface="Times New Roman"/>
                <a:cs typeface="Times New Roman"/>
              </a:rPr>
              <a:t>.</a:t>
            </a:r>
            <a:endParaRPr lang="pt-BR" sz="1700" dirty="0">
              <a:solidFill>
                <a:srgbClr val="000000"/>
              </a:solidFill>
              <a:latin typeface="Times New Roman"/>
              <a:ea typeface="Times New Roman"/>
              <a:cs typeface="Times New Roman"/>
            </a:endParaRPr>
          </a:p>
        </p:txBody>
      </p:sp>
      <p:sp>
        <p:nvSpPr>
          <p:cNvPr id="6" name="Pentágono 5"/>
          <p:cNvSpPr/>
          <p:nvPr/>
        </p:nvSpPr>
        <p:spPr>
          <a:xfrm>
            <a:off x="0" y="764704"/>
            <a:ext cx="9144000" cy="576064"/>
          </a:xfrm>
          <a:prstGeom prst="homePlate">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a:solidFill>
                  <a:schemeClr val="tx2">
                    <a:lumMod val="50000"/>
                  </a:schemeClr>
                </a:solidFill>
              </a:rPr>
              <a:t>CUSTOS INDIRETOS</a:t>
            </a:r>
          </a:p>
        </p:txBody>
      </p:sp>
      <p:sp>
        <p:nvSpPr>
          <p:cNvPr id="7" name="Título 1"/>
          <p:cNvSpPr>
            <a:spLocks noGrp="1"/>
          </p:cNvSpPr>
          <p:nvPr>
            <p:ph type="title"/>
          </p:nvPr>
        </p:nvSpPr>
        <p:spPr>
          <a:xfrm>
            <a:off x="457200" y="-99392"/>
            <a:ext cx="8229600" cy="936104"/>
          </a:xfrm>
        </p:spPr>
        <p:txBody>
          <a:bodyPr/>
          <a:lstStyle/>
          <a:p>
            <a:r>
              <a:rPr lang="pt-BR" sz="3200" dirty="0">
                <a:solidFill>
                  <a:schemeClr val="tx2">
                    <a:lumMod val="75000"/>
                  </a:schemeClr>
                </a:solidFill>
              </a:rPr>
              <a:t>Plano de Trabalho</a:t>
            </a:r>
          </a:p>
        </p:txBody>
      </p:sp>
    </p:spTree>
    <p:extLst>
      <p:ext uri="{BB962C8B-B14F-4D97-AF65-F5344CB8AC3E}">
        <p14:creationId xmlns:p14="http://schemas.microsoft.com/office/powerpoint/2010/main" xmlns="" val="188288751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28800"/>
            <a:ext cx="8229600" cy="4752528"/>
          </a:xfrm>
        </p:spPr>
        <p:txBody>
          <a:bodyPr>
            <a:noAutofit/>
          </a:bodyPr>
          <a:lstStyle/>
          <a:p>
            <a:pPr marL="0" indent="0">
              <a:lnSpc>
                <a:spcPct val="115000"/>
              </a:lnSpc>
              <a:spcAft>
                <a:spcPts val="500"/>
              </a:spcAft>
              <a:buNone/>
            </a:pPr>
            <a:r>
              <a:rPr lang="pt-BR" sz="1700" dirty="0">
                <a:solidFill>
                  <a:srgbClr val="000000"/>
                </a:solidFill>
                <a:latin typeface="Times New Roman"/>
                <a:ea typeface="Times New Roman"/>
                <a:cs typeface="Times New Roman"/>
              </a:rPr>
              <a:t>Art. 56. A administração pública poderá autorizar o remanejamento de recursos do plano de aplicação, durante a vigência da parceria, para consecução do objeto pactuado, de modo que, separadamente para cada categoria econômica da despesa, corrente ou de capital, a organização da sociedade civil remaneje, entre si, os valores definidos para os itens de despesa, desde que, individualmente, os aumentos ou diminuições não ultrapassem 25% (vinte e cinco por cento) do valor originalmente aprovado no plano de trabalho para cada item.</a:t>
            </a:r>
          </a:p>
          <a:p>
            <a:pPr marL="0" indent="0">
              <a:lnSpc>
                <a:spcPct val="115000"/>
              </a:lnSpc>
              <a:spcAft>
                <a:spcPts val="500"/>
              </a:spcAft>
              <a:buNone/>
            </a:pPr>
            <a:r>
              <a:rPr lang="pt-BR" sz="1500" dirty="0" smtClean="0">
                <a:solidFill>
                  <a:srgbClr val="000000"/>
                </a:solidFill>
                <a:latin typeface="Times New Roman"/>
                <a:ea typeface="Times New Roman"/>
                <a:cs typeface="Times New Roman"/>
              </a:rPr>
              <a:t>Parágrafo </a:t>
            </a:r>
            <a:r>
              <a:rPr lang="pt-BR" sz="1500" dirty="0">
                <a:solidFill>
                  <a:srgbClr val="000000"/>
                </a:solidFill>
                <a:latin typeface="Times New Roman"/>
                <a:ea typeface="Times New Roman"/>
                <a:cs typeface="Times New Roman"/>
              </a:rPr>
              <a:t>único. O remanejamento dos recursos de que trata o caput somente ocorrerá mediante prévia solicitação, com justificativa apresentada pela organização da sociedade civil e aprovada pela administração pública responsável pela parceria.</a:t>
            </a:r>
          </a:p>
          <a:p>
            <a:pPr marL="0" indent="0">
              <a:lnSpc>
                <a:spcPct val="115000"/>
              </a:lnSpc>
              <a:spcAft>
                <a:spcPts val="500"/>
              </a:spcAft>
              <a:buNone/>
            </a:pPr>
            <a:r>
              <a:rPr lang="pt-BR" sz="1700" dirty="0" smtClean="0">
                <a:solidFill>
                  <a:srgbClr val="000000"/>
                </a:solidFill>
                <a:latin typeface="Times New Roman"/>
                <a:ea typeface="Times New Roman"/>
                <a:cs typeface="Times New Roman"/>
              </a:rPr>
              <a:t>Art</a:t>
            </a:r>
            <a:r>
              <a:rPr lang="pt-BR" sz="1700" dirty="0">
                <a:solidFill>
                  <a:srgbClr val="000000"/>
                </a:solidFill>
                <a:latin typeface="Times New Roman"/>
                <a:ea typeface="Times New Roman"/>
                <a:cs typeface="Times New Roman"/>
              </a:rPr>
              <a:t>. 57. Havendo interesse público, os rendimentos das aplicações financeiras e eventuais saldos remanescentes poderão ser aplicados pela organização da sociedade civil na ampliação de metas do objeto da parceria, desde que essa ainda esteja vigente.</a:t>
            </a:r>
          </a:p>
          <a:p>
            <a:pPr marL="0" indent="0">
              <a:lnSpc>
                <a:spcPct val="115000"/>
              </a:lnSpc>
              <a:spcAft>
                <a:spcPts val="500"/>
              </a:spcAft>
              <a:buNone/>
            </a:pPr>
            <a:r>
              <a:rPr lang="pt-BR" sz="1700" b="1" dirty="0" smtClean="0">
                <a:solidFill>
                  <a:schemeClr val="tx2">
                    <a:lumMod val="75000"/>
                  </a:schemeClr>
                </a:solidFill>
                <a:latin typeface="Times New Roman"/>
                <a:ea typeface="Times New Roman"/>
                <a:cs typeface="Times New Roman"/>
              </a:rPr>
              <a:t>Prescinde </a:t>
            </a:r>
            <a:r>
              <a:rPr lang="pt-BR" sz="1700" b="1" dirty="0">
                <a:solidFill>
                  <a:schemeClr val="tx2">
                    <a:lumMod val="75000"/>
                  </a:schemeClr>
                </a:solidFill>
                <a:latin typeface="Times New Roman"/>
                <a:ea typeface="Times New Roman"/>
                <a:cs typeface="Times New Roman"/>
              </a:rPr>
              <a:t>de aprovação de novo plano de trabalho, mas não necessita da análise jurídica prévia da minuta do termo e da publicação do extrato.</a:t>
            </a:r>
          </a:p>
        </p:txBody>
      </p:sp>
      <p:sp>
        <p:nvSpPr>
          <p:cNvPr id="6" name="Pentágono 5"/>
          <p:cNvSpPr/>
          <p:nvPr/>
        </p:nvSpPr>
        <p:spPr>
          <a:xfrm>
            <a:off x="0" y="764704"/>
            <a:ext cx="9144000" cy="576064"/>
          </a:xfrm>
          <a:prstGeom prst="homePlate">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solidFill>
                  <a:schemeClr val="tx2">
                    <a:lumMod val="50000"/>
                  </a:schemeClr>
                </a:solidFill>
              </a:rPr>
              <a:t>ALTERAÇÕES E REMANEJAMENTOS DE RECURSOS</a:t>
            </a:r>
            <a:endParaRPr lang="pt-BR" sz="2000" b="1" dirty="0">
              <a:solidFill>
                <a:schemeClr val="tx2">
                  <a:lumMod val="50000"/>
                </a:schemeClr>
              </a:solidFill>
            </a:endParaRPr>
          </a:p>
        </p:txBody>
      </p:sp>
      <p:sp>
        <p:nvSpPr>
          <p:cNvPr id="7" name="Título 1"/>
          <p:cNvSpPr>
            <a:spLocks noGrp="1"/>
          </p:cNvSpPr>
          <p:nvPr>
            <p:ph type="title"/>
          </p:nvPr>
        </p:nvSpPr>
        <p:spPr>
          <a:xfrm>
            <a:off x="457200" y="-99392"/>
            <a:ext cx="8229600" cy="936104"/>
          </a:xfrm>
        </p:spPr>
        <p:txBody>
          <a:bodyPr/>
          <a:lstStyle/>
          <a:p>
            <a:r>
              <a:rPr lang="pt-BR" sz="3200" dirty="0">
                <a:solidFill>
                  <a:schemeClr val="tx2">
                    <a:lumMod val="75000"/>
                  </a:schemeClr>
                </a:solidFill>
              </a:rPr>
              <a:t>Plano de Trabalho</a:t>
            </a:r>
          </a:p>
        </p:txBody>
      </p:sp>
    </p:spTree>
    <p:extLst>
      <p:ext uri="{BB962C8B-B14F-4D97-AF65-F5344CB8AC3E}">
        <p14:creationId xmlns:p14="http://schemas.microsoft.com/office/powerpoint/2010/main" xmlns="" val="148663598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entágono 5"/>
          <p:cNvSpPr/>
          <p:nvPr/>
        </p:nvSpPr>
        <p:spPr>
          <a:xfrm>
            <a:off x="0" y="764704"/>
            <a:ext cx="9144000" cy="576064"/>
          </a:xfrm>
          <a:prstGeom prst="homePlate">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solidFill>
                  <a:schemeClr val="tx2">
                    <a:lumMod val="50000"/>
                  </a:schemeClr>
                </a:solidFill>
              </a:rPr>
              <a:t>SANÇÕES ADMINISTRATIVAS – </a:t>
            </a:r>
            <a:r>
              <a:rPr lang="pt-BR" sz="2000" b="1" dirty="0">
                <a:solidFill>
                  <a:schemeClr val="tx2">
                    <a:lumMod val="50000"/>
                  </a:schemeClr>
                </a:solidFill>
              </a:rPr>
              <a:t>Art. 73</a:t>
            </a:r>
          </a:p>
        </p:txBody>
      </p:sp>
      <p:sp>
        <p:nvSpPr>
          <p:cNvPr id="7" name="Título 1"/>
          <p:cNvSpPr>
            <a:spLocks noGrp="1"/>
          </p:cNvSpPr>
          <p:nvPr>
            <p:ph type="title"/>
          </p:nvPr>
        </p:nvSpPr>
        <p:spPr>
          <a:xfrm>
            <a:off x="457200" y="-99392"/>
            <a:ext cx="8229600" cy="936104"/>
          </a:xfrm>
        </p:spPr>
        <p:txBody>
          <a:bodyPr/>
          <a:lstStyle/>
          <a:p>
            <a:r>
              <a:rPr lang="pt-BR" sz="3200" dirty="0">
                <a:solidFill>
                  <a:schemeClr val="tx2">
                    <a:lumMod val="75000"/>
                  </a:schemeClr>
                </a:solidFill>
              </a:rPr>
              <a:t>Plano de Trabalho</a:t>
            </a:r>
          </a:p>
        </p:txBody>
      </p:sp>
      <p:graphicFrame>
        <p:nvGraphicFramePr>
          <p:cNvPr id="4" name="Diagrama 3"/>
          <p:cNvGraphicFramePr/>
          <p:nvPr>
            <p:extLst>
              <p:ext uri="{D42A27DB-BD31-4B8C-83A1-F6EECF244321}">
                <p14:modId xmlns:p14="http://schemas.microsoft.com/office/powerpoint/2010/main" xmlns="" val="1483075864"/>
              </p:ext>
            </p:extLst>
          </p:nvPr>
        </p:nvGraphicFramePr>
        <p:xfrm>
          <a:off x="35496" y="1772816"/>
          <a:ext cx="5328592" cy="44644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a 7"/>
          <p:cNvGraphicFramePr/>
          <p:nvPr>
            <p:extLst>
              <p:ext uri="{D42A27DB-BD31-4B8C-83A1-F6EECF244321}">
                <p14:modId xmlns:p14="http://schemas.microsoft.com/office/powerpoint/2010/main" xmlns="" val="217766037"/>
              </p:ext>
            </p:extLst>
          </p:nvPr>
        </p:nvGraphicFramePr>
        <p:xfrm>
          <a:off x="5724128" y="1484784"/>
          <a:ext cx="2880320" cy="496855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xmlns="" val="272738067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8" grpId="0">
        <p:bldAsOne/>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28800"/>
            <a:ext cx="8229600" cy="4752528"/>
          </a:xfrm>
        </p:spPr>
        <p:txBody>
          <a:bodyPr>
            <a:noAutofit/>
          </a:bodyPr>
          <a:lstStyle/>
          <a:p>
            <a:pPr marL="0" indent="0">
              <a:lnSpc>
                <a:spcPct val="115000"/>
              </a:lnSpc>
              <a:spcAft>
                <a:spcPts val="500"/>
              </a:spcAft>
              <a:buNone/>
            </a:pPr>
            <a:r>
              <a:rPr lang="pt-BR" sz="1700" dirty="0">
                <a:solidFill>
                  <a:srgbClr val="000000"/>
                </a:solidFill>
                <a:latin typeface="Times New Roman"/>
                <a:ea typeface="Times New Roman"/>
                <a:cs typeface="Times New Roman"/>
              </a:rPr>
              <a:t>Art. 48. As parcelas dos recursos transferidos no âmbito da parceria serão liberadas em estrita conformidade com o cronograma de desembolso aprovado, exceto nos casos a seguir, nos quais ficarão retidas até o saneamento das impropriedades:</a:t>
            </a:r>
          </a:p>
          <a:p>
            <a:pPr marL="0" indent="0">
              <a:lnSpc>
                <a:spcPct val="115000"/>
              </a:lnSpc>
              <a:spcAft>
                <a:spcPts val="500"/>
              </a:spcAft>
              <a:buNone/>
            </a:pPr>
            <a:r>
              <a:rPr lang="pt-BR" sz="1700" dirty="0" smtClean="0">
                <a:solidFill>
                  <a:srgbClr val="000000"/>
                </a:solidFill>
                <a:latin typeface="Times New Roman"/>
                <a:ea typeface="Times New Roman"/>
                <a:cs typeface="Times New Roman"/>
              </a:rPr>
              <a:t>I </a:t>
            </a:r>
            <a:r>
              <a:rPr lang="pt-BR" sz="1700" dirty="0">
                <a:solidFill>
                  <a:srgbClr val="000000"/>
                </a:solidFill>
                <a:latin typeface="Times New Roman"/>
                <a:ea typeface="Times New Roman"/>
                <a:cs typeface="Times New Roman"/>
              </a:rPr>
              <a:t>- </a:t>
            </a:r>
            <a:r>
              <a:rPr lang="pt-BR" sz="1700" b="1" dirty="0">
                <a:solidFill>
                  <a:schemeClr val="tx1">
                    <a:lumMod val="95000"/>
                    <a:lumOff val="5000"/>
                  </a:schemeClr>
                </a:solidFill>
                <a:latin typeface="Times New Roman"/>
                <a:ea typeface="Times New Roman"/>
                <a:cs typeface="Times New Roman"/>
              </a:rPr>
              <a:t>quando houver fundados indícios de não ter ocorrido boa e regular aplicação da parcela anteriormente recebida</a:t>
            </a:r>
            <a:r>
              <a:rPr lang="pt-BR" sz="1700" dirty="0">
                <a:solidFill>
                  <a:srgbClr val="000000"/>
                </a:solidFill>
                <a:latin typeface="Times New Roman"/>
                <a:ea typeface="Times New Roman"/>
                <a:cs typeface="Times New Roman"/>
              </a:rPr>
              <a:t>, na forma da legislação aplicável, inclusive quando aferidos em procedimentos de fiscalização local, realizados periodicamente pela entidade ou órgão repassador dos recursos e pelos órgãos de controle interno e externo da administração pública;</a:t>
            </a:r>
          </a:p>
          <a:p>
            <a:pPr marL="0" indent="0">
              <a:lnSpc>
                <a:spcPct val="115000"/>
              </a:lnSpc>
              <a:spcAft>
                <a:spcPts val="500"/>
              </a:spcAft>
              <a:buNone/>
            </a:pPr>
            <a:r>
              <a:rPr lang="pt-BR" sz="1700" dirty="0" smtClean="0">
                <a:solidFill>
                  <a:srgbClr val="000000"/>
                </a:solidFill>
                <a:latin typeface="Times New Roman"/>
                <a:ea typeface="Times New Roman"/>
                <a:cs typeface="Times New Roman"/>
              </a:rPr>
              <a:t>II </a:t>
            </a:r>
            <a:r>
              <a:rPr lang="pt-BR" sz="1700" dirty="0">
                <a:solidFill>
                  <a:srgbClr val="000000"/>
                </a:solidFill>
                <a:latin typeface="Times New Roman"/>
                <a:ea typeface="Times New Roman"/>
                <a:cs typeface="Times New Roman"/>
              </a:rPr>
              <a:t>- quando verificado </a:t>
            </a:r>
            <a:r>
              <a:rPr lang="pt-BR" sz="1700" b="1" dirty="0">
                <a:solidFill>
                  <a:schemeClr val="tx1">
                    <a:lumMod val="95000"/>
                    <a:lumOff val="5000"/>
                  </a:schemeClr>
                </a:solidFill>
                <a:latin typeface="Times New Roman"/>
                <a:ea typeface="Times New Roman"/>
                <a:cs typeface="Times New Roman"/>
              </a:rPr>
              <a:t>desvio de finalidade na aplicação dos recursos</a:t>
            </a:r>
            <a:r>
              <a:rPr lang="pt-BR" sz="1700" dirty="0">
                <a:solidFill>
                  <a:srgbClr val="000000"/>
                </a:solidFill>
                <a:latin typeface="Times New Roman"/>
                <a:ea typeface="Times New Roman"/>
                <a:cs typeface="Times New Roman"/>
              </a:rPr>
              <a:t>, </a:t>
            </a:r>
            <a:r>
              <a:rPr lang="pt-BR" sz="1700" b="1" u="sng" dirty="0">
                <a:solidFill>
                  <a:schemeClr val="tx1">
                    <a:lumMod val="95000"/>
                    <a:lumOff val="5000"/>
                  </a:schemeClr>
                </a:solidFill>
                <a:latin typeface="Times New Roman"/>
                <a:ea typeface="Times New Roman"/>
                <a:cs typeface="Times New Roman"/>
              </a:rPr>
              <a:t>atrasos não justificados</a:t>
            </a:r>
            <a:r>
              <a:rPr lang="pt-BR" sz="1700" dirty="0">
                <a:solidFill>
                  <a:srgbClr val="000000"/>
                </a:solidFill>
                <a:latin typeface="Times New Roman"/>
                <a:ea typeface="Times New Roman"/>
                <a:cs typeface="Times New Roman"/>
              </a:rPr>
              <a:t> no cumprimento das etapas ou fases programadas, práticas atentatórias aos princípios fundamentais da administração pública nas contratações e demais atos praticados na execução da parceria ou o inadimplemento da organização da sociedade civil com relação a outras cláusulas básicas;</a:t>
            </a:r>
          </a:p>
          <a:p>
            <a:pPr marL="0" indent="0">
              <a:lnSpc>
                <a:spcPct val="115000"/>
              </a:lnSpc>
              <a:spcAft>
                <a:spcPts val="500"/>
              </a:spcAft>
              <a:buNone/>
            </a:pPr>
            <a:r>
              <a:rPr lang="pt-BR" sz="1700" dirty="0" smtClean="0">
                <a:solidFill>
                  <a:srgbClr val="000000"/>
                </a:solidFill>
                <a:latin typeface="Times New Roman"/>
                <a:ea typeface="Times New Roman"/>
                <a:cs typeface="Times New Roman"/>
              </a:rPr>
              <a:t>III </a:t>
            </a:r>
            <a:r>
              <a:rPr lang="pt-BR" sz="1700" dirty="0">
                <a:solidFill>
                  <a:srgbClr val="000000"/>
                </a:solidFill>
                <a:latin typeface="Times New Roman"/>
                <a:ea typeface="Times New Roman"/>
                <a:cs typeface="Times New Roman"/>
              </a:rPr>
              <a:t>- quando a organização da sociedade civil deixar de adotar as medidas saneadoras apontadas pela administração pública ou pelos órgãos de controle interno ou externo.</a:t>
            </a:r>
          </a:p>
        </p:txBody>
      </p:sp>
      <p:sp>
        <p:nvSpPr>
          <p:cNvPr id="6" name="Pentágono 5"/>
          <p:cNvSpPr/>
          <p:nvPr/>
        </p:nvSpPr>
        <p:spPr>
          <a:xfrm>
            <a:off x="0" y="764704"/>
            <a:ext cx="9144000" cy="576064"/>
          </a:xfrm>
          <a:prstGeom prst="homePlate">
            <a:avLst/>
          </a:prstGeom>
          <a:solidFill>
            <a:schemeClr val="bg1">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a:solidFill>
                  <a:schemeClr val="tx1">
                    <a:lumMod val="65000"/>
                    <a:lumOff val="35000"/>
                  </a:schemeClr>
                </a:solidFill>
              </a:rPr>
              <a:t>LIBERAÇÃO DE RECURSOS</a:t>
            </a:r>
          </a:p>
        </p:txBody>
      </p:sp>
      <p:sp>
        <p:nvSpPr>
          <p:cNvPr id="7" name="Título 1"/>
          <p:cNvSpPr>
            <a:spLocks noGrp="1"/>
          </p:cNvSpPr>
          <p:nvPr>
            <p:ph type="title"/>
          </p:nvPr>
        </p:nvSpPr>
        <p:spPr>
          <a:xfrm>
            <a:off x="457200" y="-99392"/>
            <a:ext cx="8229600" cy="936104"/>
          </a:xfrm>
        </p:spPr>
        <p:txBody>
          <a:bodyPr/>
          <a:lstStyle/>
          <a:p>
            <a:r>
              <a:rPr lang="pt-BR" sz="3200" dirty="0">
                <a:solidFill>
                  <a:schemeClr val="tx1">
                    <a:lumMod val="50000"/>
                    <a:lumOff val="50000"/>
                  </a:schemeClr>
                </a:solidFill>
              </a:rPr>
              <a:t>Execução da Parceria</a:t>
            </a:r>
          </a:p>
        </p:txBody>
      </p:sp>
    </p:spTree>
    <p:extLst>
      <p:ext uri="{BB962C8B-B14F-4D97-AF65-F5344CB8AC3E}">
        <p14:creationId xmlns:p14="http://schemas.microsoft.com/office/powerpoint/2010/main" xmlns="" val="209536115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28800"/>
            <a:ext cx="8229600" cy="2160240"/>
          </a:xfrm>
          <a:ln w="28575">
            <a:solidFill>
              <a:schemeClr val="tx1">
                <a:lumMod val="65000"/>
                <a:lumOff val="35000"/>
              </a:schemeClr>
            </a:solidFill>
          </a:ln>
        </p:spPr>
        <p:txBody>
          <a:bodyPr anchor="ctr">
            <a:noAutofit/>
          </a:bodyPr>
          <a:lstStyle/>
          <a:p>
            <a:pPr marL="0" indent="0">
              <a:lnSpc>
                <a:spcPct val="115000"/>
              </a:lnSpc>
              <a:spcAft>
                <a:spcPts val="300"/>
              </a:spcAft>
              <a:buNone/>
            </a:pPr>
            <a:r>
              <a:rPr lang="pt-BR" sz="1700" dirty="0">
                <a:solidFill>
                  <a:srgbClr val="000000"/>
                </a:solidFill>
                <a:latin typeface="Times New Roman"/>
                <a:ea typeface="Times New Roman"/>
                <a:cs typeface="Times New Roman"/>
              </a:rPr>
              <a:t>Art. 49. No caso de o plano de trabalho e o cronograma de desembolso preverem mais de 1 (uma) parcela de repasse de recursos, para recebimento de cada parcela, a organização da sociedade civil deverá:</a:t>
            </a:r>
          </a:p>
          <a:p>
            <a:pPr marL="0" indent="0">
              <a:lnSpc>
                <a:spcPct val="115000"/>
              </a:lnSpc>
              <a:spcAft>
                <a:spcPts val="300"/>
              </a:spcAft>
              <a:buNone/>
            </a:pPr>
            <a:r>
              <a:rPr lang="pt-BR" sz="1700" dirty="0" smtClean="0">
                <a:solidFill>
                  <a:srgbClr val="000000"/>
                </a:solidFill>
                <a:latin typeface="Times New Roman"/>
                <a:ea typeface="Times New Roman"/>
                <a:cs typeface="Times New Roman"/>
              </a:rPr>
              <a:t>I </a:t>
            </a:r>
            <a:r>
              <a:rPr lang="pt-BR" sz="1700" dirty="0">
                <a:solidFill>
                  <a:srgbClr val="000000"/>
                </a:solidFill>
                <a:latin typeface="Times New Roman"/>
                <a:ea typeface="Times New Roman"/>
                <a:cs typeface="Times New Roman"/>
              </a:rPr>
              <a:t>- ter preenchido os requisitos exigidos nesta Lei para celebração da parceria;</a:t>
            </a:r>
          </a:p>
          <a:p>
            <a:pPr marL="0" indent="0">
              <a:lnSpc>
                <a:spcPct val="115000"/>
              </a:lnSpc>
              <a:spcAft>
                <a:spcPts val="300"/>
              </a:spcAft>
              <a:buNone/>
            </a:pPr>
            <a:r>
              <a:rPr lang="pt-BR" sz="1700" dirty="0" smtClean="0">
                <a:solidFill>
                  <a:srgbClr val="000000"/>
                </a:solidFill>
                <a:latin typeface="Times New Roman"/>
                <a:ea typeface="Times New Roman"/>
                <a:cs typeface="Times New Roman"/>
              </a:rPr>
              <a:t>II </a:t>
            </a:r>
            <a:r>
              <a:rPr lang="pt-BR" sz="1700" dirty="0">
                <a:solidFill>
                  <a:srgbClr val="000000"/>
                </a:solidFill>
                <a:latin typeface="Times New Roman"/>
                <a:ea typeface="Times New Roman"/>
                <a:cs typeface="Times New Roman"/>
              </a:rPr>
              <a:t>- apresentar a prestação de contas da parcela anterior;</a:t>
            </a:r>
          </a:p>
          <a:p>
            <a:pPr marL="0" indent="0">
              <a:lnSpc>
                <a:spcPct val="115000"/>
              </a:lnSpc>
              <a:spcAft>
                <a:spcPts val="300"/>
              </a:spcAft>
              <a:buNone/>
            </a:pPr>
            <a:r>
              <a:rPr lang="pt-BR" sz="1700" dirty="0" smtClean="0">
                <a:solidFill>
                  <a:srgbClr val="000000"/>
                </a:solidFill>
                <a:latin typeface="Times New Roman"/>
                <a:ea typeface="Times New Roman"/>
                <a:cs typeface="Times New Roman"/>
              </a:rPr>
              <a:t>III </a:t>
            </a:r>
            <a:r>
              <a:rPr lang="pt-BR" sz="1700" dirty="0">
                <a:solidFill>
                  <a:srgbClr val="000000"/>
                </a:solidFill>
                <a:latin typeface="Times New Roman"/>
                <a:ea typeface="Times New Roman"/>
                <a:cs typeface="Times New Roman"/>
              </a:rPr>
              <a:t>- estar em situação regular com a execução do plano de trabalho.</a:t>
            </a:r>
          </a:p>
        </p:txBody>
      </p:sp>
      <p:sp>
        <p:nvSpPr>
          <p:cNvPr id="6" name="Pentágono 5"/>
          <p:cNvSpPr/>
          <p:nvPr/>
        </p:nvSpPr>
        <p:spPr>
          <a:xfrm>
            <a:off x="0" y="764704"/>
            <a:ext cx="9144000" cy="576064"/>
          </a:xfrm>
          <a:prstGeom prst="homePlate">
            <a:avLst/>
          </a:prstGeom>
          <a:solidFill>
            <a:schemeClr val="bg1">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a:solidFill>
                  <a:schemeClr val="tx1">
                    <a:lumMod val="65000"/>
                    <a:lumOff val="35000"/>
                  </a:schemeClr>
                </a:solidFill>
              </a:rPr>
              <a:t>LIBERAÇÃO DE RECURSOS</a:t>
            </a:r>
          </a:p>
        </p:txBody>
      </p:sp>
      <p:sp>
        <p:nvSpPr>
          <p:cNvPr id="7" name="Título 1"/>
          <p:cNvSpPr>
            <a:spLocks noGrp="1"/>
          </p:cNvSpPr>
          <p:nvPr>
            <p:ph type="title"/>
          </p:nvPr>
        </p:nvSpPr>
        <p:spPr>
          <a:xfrm>
            <a:off x="457200" y="-99392"/>
            <a:ext cx="8229600" cy="936104"/>
          </a:xfrm>
        </p:spPr>
        <p:txBody>
          <a:bodyPr/>
          <a:lstStyle/>
          <a:p>
            <a:r>
              <a:rPr lang="pt-BR" sz="3200" dirty="0">
                <a:solidFill>
                  <a:schemeClr val="tx1">
                    <a:lumMod val="50000"/>
                    <a:lumOff val="50000"/>
                  </a:schemeClr>
                </a:solidFill>
              </a:rPr>
              <a:t>Execução da Parceria</a:t>
            </a:r>
          </a:p>
        </p:txBody>
      </p:sp>
      <p:sp>
        <p:nvSpPr>
          <p:cNvPr id="5" name="Espaço Reservado para Conteúdo 2"/>
          <p:cNvSpPr txBox="1">
            <a:spLocks/>
          </p:cNvSpPr>
          <p:nvPr/>
        </p:nvSpPr>
        <p:spPr>
          <a:xfrm>
            <a:off x="457200" y="3933056"/>
            <a:ext cx="8229600" cy="2407434"/>
          </a:xfrm>
          <a:prstGeom prst="rect">
            <a:avLst/>
          </a:prstGeom>
          <a:ln w="28575">
            <a:solidFill>
              <a:schemeClr val="tx1">
                <a:lumMod val="65000"/>
                <a:lumOff val="35000"/>
              </a:schemeClr>
            </a:solidFill>
          </a:ln>
        </p:spPr>
        <p:txBody>
          <a:bodyPr vert="horz" lIns="91440" tIns="45720" rIns="91440" bIns="45720" rtlCol="0" anchor="ctr">
            <a:noAutofit/>
          </a:bodyPr>
          <a:lstStyle>
            <a:lvl1pPr marL="342900" indent="-342900" algn="just" defTabSz="914400" rtl="0" eaLnBrk="1" latinLnBrk="0" hangingPunct="1">
              <a:spcBef>
                <a:spcPct val="20000"/>
              </a:spcBef>
              <a:buClr>
                <a:schemeClr val="tx2"/>
              </a:buClr>
              <a:buFont typeface="Arial" pitchFamily="34" charset="0"/>
              <a:buChar char="•"/>
              <a:defRPr sz="1800" kern="1200">
                <a:solidFill>
                  <a:schemeClr val="tx1">
                    <a:lumMod val="50000"/>
                    <a:lumOff val="50000"/>
                  </a:schemeClr>
                </a:solidFill>
                <a:latin typeface="+mj-lt"/>
                <a:ea typeface="+mn-ea"/>
                <a:cs typeface="+mn-cs"/>
              </a:defRPr>
            </a:lvl1pPr>
            <a:lvl2pPr marL="742950" indent="-285750" algn="just" defTabSz="914400" rtl="0" eaLnBrk="1" latinLnBrk="0" hangingPunct="1">
              <a:spcBef>
                <a:spcPct val="20000"/>
              </a:spcBef>
              <a:buClr>
                <a:schemeClr val="tx2"/>
              </a:buClr>
              <a:buFont typeface="Courier New" pitchFamily="49" charset="0"/>
              <a:buChar char="o"/>
              <a:defRPr sz="1800" kern="1200">
                <a:solidFill>
                  <a:schemeClr val="tx1">
                    <a:lumMod val="50000"/>
                    <a:lumOff val="50000"/>
                  </a:schemeClr>
                </a:solidFill>
                <a:latin typeface="+mj-lt"/>
                <a:ea typeface="+mn-ea"/>
                <a:cs typeface="+mn-cs"/>
              </a:defRPr>
            </a:lvl2pPr>
            <a:lvl3pPr marL="1143000" indent="-228600" algn="just" defTabSz="914400" rtl="0" eaLnBrk="1" latinLnBrk="0" hangingPunct="1">
              <a:spcBef>
                <a:spcPct val="20000"/>
              </a:spcBef>
              <a:buClr>
                <a:schemeClr val="tx2"/>
              </a:buClr>
              <a:buFont typeface="Arial" pitchFamily="34" charset="0"/>
              <a:buChar char="•"/>
              <a:defRPr sz="1800" kern="1200">
                <a:solidFill>
                  <a:schemeClr val="tx1">
                    <a:lumMod val="50000"/>
                    <a:lumOff val="50000"/>
                  </a:schemeClr>
                </a:solidFill>
                <a:latin typeface="+mj-lt"/>
                <a:ea typeface="+mn-ea"/>
                <a:cs typeface="+mn-cs"/>
              </a:defRPr>
            </a:lvl3pPr>
            <a:lvl4pPr marL="1600200" indent="-228600" algn="just" defTabSz="914400" rtl="0" eaLnBrk="1" latinLnBrk="0" hangingPunct="1">
              <a:spcBef>
                <a:spcPct val="20000"/>
              </a:spcBef>
              <a:buClr>
                <a:schemeClr val="tx2"/>
              </a:buClr>
              <a:buFont typeface="Courier New" pitchFamily="49" charset="0"/>
              <a:buChar char="o"/>
              <a:defRPr sz="1800" kern="1200">
                <a:solidFill>
                  <a:schemeClr val="tx1">
                    <a:lumMod val="50000"/>
                    <a:lumOff val="50000"/>
                  </a:schemeClr>
                </a:solidFill>
                <a:latin typeface="+mj-lt"/>
                <a:ea typeface="+mn-ea"/>
                <a:cs typeface="+mn-cs"/>
              </a:defRPr>
            </a:lvl4pPr>
            <a:lvl5pPr marL="2057400" indent="-228600" algn="just" defTabSz="914400" rtl="0" eaLnBrk="1" latinLnBrk="0" hangingPunct="1">
              <a:spcBef>
                <a:spcPct val="20000"/>
              </a:spcBef>
              <a:buClr>
                <a:schemeClr val="tx2"/>
              </a:buClr>
              <a:buFont typeface="Arial" pitchFamily="34" charset="0"/>
              <a:buChar char="•"/>
              <a:defRPr sz="18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nSpc>
                <a:spcPct val="115000"/>
              </a:lnSpc>
              <a:spcAft>
                <a:spcPts val="500"/>
              </a:spcAft>
              <a:buNone/>
            </a:pPr>
            <a:r>
              <a:rPr lang="pt-BR" sz="1700" dirty="0">
                <a:solidFill>
                  <a:srgbClr val="000000"/>
                </a:solidFill>
                <a:latin typeface="Times New Roman"/>
                <a:ea typeface="Times New Roman"/>
                <a:cs typeface="Times New Roman"/>
              </a:rPr>
              <a:t>Art. 51. Os recursos recebidos em decorrência da parceria serão depositados e geridos em </a:t>
            </a:r>
            <a:r>
              <a:rPr lang="pt-BR" sz="1700" b="1" dirty="0">
                <a:solidFill>
                  <a:schemeClr val="tx1">
                    <a:lumMod val="95000"/>
                    <a:lumOff val="5000"/>
                  </a:schemeClr>
                </a:solidFill>
                <a:latin typeface="Times New Roman"/>
                <a:ea typeface="Times New Roman"/>
                <a:cs typeface="Times New Roman"/>
              </a:rPr>
              <a:t>conta bancária específica</a:t>
            </a:r>
            <a:r>
              <a:rPr lang="pt-BR" sz="1700" dirty="0">
                <a:solidFill>
                  <a:srgbClr val="000000"/>
                </a:solidFill>
                <a:latin typeface="Times New Roman"/>
                <a:ea typeface="Times New Roman"/>
                <a:cs typeface="Times New Roman"/>
              </a:rPr>
              <a:t>, em instituição financeira pública indicada pela administração pública, e, enquanto não empregados na sua finalidade, serão obrigatoriamente </a:t>
            </a:r>
            <a:r>
              <a:rPr lang="pt-BR" sz="1700" b="1" dirty="0">
                <a:solidFill>
                  <a:schemeClr val="tx1">
                    <a:lumMod val="95000"/>
                    <a:lumOff val="5000"/>
                  </a:schemeClr>
                </a:solidFill>
                <a:latin typeface="Times New Roman"/>
                <a:ea typeface="Times New Roman"/>
                <a:cs typeface="Times New Roman"/>
              </a:rPr>
              <a:t>aplicados em cadernetas de poupança</a:t>
            </a:r>
            <a:r>
              <a:rPr lang="pt-BR" sz="1700" dirty="0">
                <a:solidFill>
                  <a:srgbClr val="000000"/>
                </a:solidFill>
                <a:latin typeface="Times New Roman"/>
                <a:ea typeface="Times New Roman"/>
                <a:cs typeface="Times New Roman"/>
              </a:rPr>
              <a:t>, se a previsão de seu uso for igual ou </a:t>
            </a:r>
            <a:r>
              <a:rPr lang="pt-BR" sz="1700" b="1" dirty="0">
                <a:solidFill>
                  <a:schemeClr val="tx1">
                    <a:lumMod val="95000"/>
                    <a:lumOff val="5000"/>
                  </a:schemeClr>
                </a:solidFill>
                <a:latin typeface="Times New Roman"/>
                <a:ea typeface="Times New Roman"/>
                <a:cs typeface="Times New Roman"/>
              </a:rPr>
              <a:t>superior a 1 (um) mês</a:t>
            </a:r>
            <a:r>
              <a:rPr lang="pt-BR" sz="1700" dirty="0">
                <a:solidFill>
                  <a:srgbClr val="000000"/>
                </a:solidFill>
                <a:latin typeface="Times New Roman"/>
                <a:ea typeface="Times New Roman"/>
                <a:cs typeface="Times New Roman"/>
              </a:rPr>
              <a:t>, ou em </a:t>
            </a:r>
            <a:r>
              <a:rPr lang="pt-BR" sz="1700" b="1" dirty="0">
                <a:solidFill>
                  <a:schemeClr val="tx1">
                    <a:lumMod val="95000"/>
                    <a:lumOff val="5000"/>
                  </a:schemeClr>
                </a:solidFill>
                <a:latin typeface="Times New Roman"/>
                <a:ea typeface="Times New Roman"/>
                <a:cs typeface="Times New Roman"/>
              </a:rPr>
              <a:t>fundo de aplicação financeira de curto prazo</a:t>
            </a:r>
            <a:r>
              <a:rPr lang="pt-BR" sz="1700" dirty="0">
                <a:solidFill>
                  <a:srgbClr val="000000"/>
                </a:solidFill>
                <a:latin typeface="Times New Roman"/>
                <a:ea typeface="Times New Roman"/>
                <a:cs typeface="Times New Roman"/>
              </a:rPr>
              <a:t> ou operação de mercado aberto lastreada em títulos da dívida pública, quando o prazo previsto para sua utilização for igual ou </a:t>
            </a:r>
            <a:r>
              <a:rPr lang="pt-BR" sz="1700" b="1" dirty="0">
                <a:solidFill>
                  <a:schemeClr val="tx1">
                    <a:lumMod val="95000"/>
                    <a:lumOff val="5000"/>
                  </a:schemeClr>
                </a:solidFill>
                <a:latin typeface="Times New Roman"/>
                <a:ea typeface="Times New Roman"/>
                <a:cs typeface="Times New Roman"/>
              </a:rPr>
              <a:t>inferior a 1 (um) mês</a:t>
            </a:r>
            <a:r>
              <a:rPr lang="pt-BR" sz="1700" dirty="0">
                <a:solidFill>
                  <a:srgbClr val="000000"/>
                </a:solidFill>
                <a:latin typeface="Times New Roman"/>
                <a:ea typeface="Times New Roman"/>
                <a:cs typeface="Times New Roman"/>
              </a:rPr>
              <a:t>.</a:t>
            </a:r>
          </a:p>
        </p:txBody>
      </p:sp>
    </p:spTree>
    <p:extLst>
      <p:ext uri="{BB962C8B-B14F-4D97-AF65-F5344CB8AC3E}">
        <p14:creationId xmlns:p14="http://schemas.microsoft.com/office/powerpoint/2010/main" xmlns="" val="424623823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67544" y="188640"/>
            <a:ext cx="8229600" cy="936104"/>
          </a:xfrm>
        </p:spPr>
        <p:txBody>
          <a:bodyPr/>
          <a:lstStyle/>
          <a:p>
            <a:r>
              <a:rPr lang="pt-BR" dirty="0" smtClean="0"/>
              <a:t>Lei12.527/2011</a:t>
            </a:r>
            <a:endParaRPr lang="pt-BR" dirty="0"/>
          </a:p>
        </p:txBody>
      </p:sp>
      <p:pic>
        <p:nvPicPr>
          <p:cNvPr id="1026" name="Picture 2" descr="http://porteiras.r.unipampa.edu.br/portais/acessoainformacao/files/2012/05/Selo_Acesso_Horizontal_JPG.jpg"/>
          <p:cNvPicPr>
            <a:picLocks noGrp="1" noChangeAspect="1" noChangeArrowheads="1"/>
          </p:cNvPicPr>
          <p:nvPr>
            <p:ph idx="1"/>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1628800"/>
            <a:ext cx="5472608" cy="2100756"/>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o Explicativo 3 (Borda e Ênfase) 3"/>
          <p:cNvSpPr/>
          <p:nvPr/>
        </p:nvSpPr>
        <p:spPr>
          <a:xfrm>
            <a:off x="827584" y="4653136"/>
            <a:ext cx="8064896" cy="1584176"/>
          </a:xfrm>
          <a:prstGeom prst="accentBorderCallout3">
            <a:avLst>
              <a:gd name="adj1" fmla="val 23080"/>
              <a:gd name="adj2" fmla="val -2437"/>
              <a:gd name="adj3" fmla="val 23080"/>
              <a:gd name="adj4" fmla="val -7376"/>
              <a:gd name="adj5" fmla="val -8257"/>
              <a:gd name="adj6" fmla="val -7197"/>
              <a:gd name="adj7" fmla="val -60978"/>
              <a:gd name="adj8" fmla="val 10831"/>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pt-BR" dirty="0"/>
              <a:t>Art. 2</a:t>
            </a:r>
            <a:r>
              <a:rPr lang="pt-BR" u="sng" baseline="30000" dirty="0"/>
              <a:t>o</a:t>
            </a:r>
            <a:r>
              <a:rPr lang="pt-BR" dirty="0"/>
              <a:t>  Aplicam-se as disposições desta Lei, no que couber, às entidades privadas sem fins lucrativos que recebam, para realização de ações de interesse público, recursos públicos diretamente do orçamento ou mediante subvenções sociais, contrato de gestão, termo de parceria, convênios, acordo, ajustes ou outros instrumentos congêneres. </a:t>
            </a:r>
          </a:p>
        </p:txBody>
      </p:sp>
    </p:spTree>
    <p:extLst>
      <p:ext uri="{BB962C8B-B14F-4D97-AF65-F5344CB8AC3E}">
        <p14:creationId xmlns:p14="http://schemas.microsoft.com/office/powerpoint/2010/main" xmlns="" val="42920312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28800"/>
            <a:ext cx="8229600" cy="1656184"/>
          </a:xfrm>
          <a:ln w="28575">
            <a:solidFill>
              <a:schemeClr val="tx1">
                <a:lumMod val="65000"/>
                <a:lumOff val="35000"/>
              </a:schemeClr>
            </a:solidFill>
          </a:ln>
        </p:spPr>
        <p:txBody>
          <a:bodyPr anchor="ctr">
            <a:noAutofit/>
          </a:bodyPr>
          <a:lstStyle/>
          <a:p>
            <a:pPr marL="0" indent="0">
              <a:lnSpc>
                <a:spcPct val="115000"/>
              </a:lnSpc>
              <a:spcAft>
                <a:spcPts val="300"/>
              </a:spcAft>
              <a:buNone/>
            </a:pPr>
            <a:r>
              <a:rPr lang="pt-BR" sz="1700" dirty="0">
                <a:solidFill>
                  <a:srgbClr val="000000"/>
                </a:solidFill>
                <a:latin typeface="Times New Roman"/>
                <a:ea typeface="Times New Roman"/>
                <a:cs typeface="Times New Roman"/>
              </a:rPr>
              <a:t>Art. 53. Toda a movimentação de recursos no âmbito da parceria será realizada mediante </a:t>
            </a:r>
            <a:r>
              <a:rPr lang="pt-BR" sz="1700" b="1" dirty="0">
                <a:solidFill>
                  <a:schemeClr val="tx1">
                    <a:lumMod val="95000"/>
                    <a:lumOff val="5000"/>
                  </a:schemeClr>
                </a:solidFill>
                <a:latin typeface="Times New Roman"/>
                <a:ea typeface="Times New Roman"/>
                <a:cs typeface="Times New Roman"/>
              </a:rPr>
              <a:t>transferência eletrônica </a:t>
            </a:r>
            <a:r>
              <a:rPr lang="pt-BR" sz="1700" dirty="0">
                <a:solidFill>
                  <a:srgbClr val="000000"/>
                </a:solidFill>
                <a:latin typeface="Times New Roman"/>
                <a:ea typeface="Times New Roman"/>
                <a:cs typeface="Times New Roman"/>
              </a:rPr>
              <a:t>sujeita à </a:t>
            </a:r>
            <a:r>
              <a:rPr lang="pt-BR" sz="1700" b="1" dirty="0">
                <a:solidFill>
                  <a:schemeClr val="tx1">
                    <a:lumMod val="95000"/>
                    <a:lumOff val="5000"/>
                  </a:schemeClr>
                </a:solidFill>
                <a:latin typeface="Times New Roman"/>
                <a:ea typeface="Times New Roman"/>
                <a:cs typeface="Times New Roman"/>
              </a:rPr>
              <a:t>identificação do beneficiário final </a:t>
            </a:r>
            <a:r>
              <a:rPr lang="pt-BR" sz="1700" dirty="0">
                <a:solidFill>
                  <a:srgbClr val="000000"/>
                </a:solidFill>
                <a:latin typeface="Times New Roman"/>
                <a:ea typeface="Times New Roman"/>
                <a:cs typeface="Times New Roman"/>
              </a:rPr>
              <a:t>e à obrigatoriedade de depósito em sua conta bancária.</a:t>
            </a:r>
          </a:p>
          <a:p>
            <a:pPr marL="0" indent="0">
              <a:lnSpc>
                <a:spcPct val="115000"/>
              </a:lnSpc>
              <a:spcAft>
                <a:spcPts val="300"/>
              </a:spcAft>
              <a:buNone/>
            </a:pPr>
            <a:r>
              <a:rPr lang="pt-BR" sz="1700" dirty="0">
                <a:solidFill>
                  <a:srgbClr val="000000"/>
                </a:solidFill>
                <a:latin typeface="Times New Roman"/>
                <a:ea typeface="Times New Roman"/>
                <a:cs typeface="Times New Roman"/>
              </a:rPr>
              <a:t>Parágrafo único. Os pagamentos deverão ser realizados mediante crédito na conta bancária de titularidade dos fornecedores e prestadores de serviços.</a:t>
            </a:r>
          </a:p>
        </p:txBody>
      </p:sp>
      <p:sp>
        <p:nvSpPr>
          <p:cNvPr id="6" name="Pentágono 5"/>
          <p:cNvSpPr/>
          <p:nvPr/>
        </p:nvSpPr>
        <p:spPr>
          <a:xfrm>
            <a:off x="0" y="764704"/>
            <a:ext cx="9144000" cy="576064"/>
          </a:xfrm>
          <a:prstGeom prst="homePlate">
            <a:avLst/>
          </a:prstGeom>
          <a:solidFill>
            <a:schemeClr val="bg1">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solidFill>
                  <a:schemeClr val="tx1">
                    <a:lumMod val="65000"/>
                    <a:lumOff val="35000"/>
                  </a:schemeClr>
                </a:solidFill>
              </a:rPr>
              <a:t>MOVIMENTAÇÃO FINANCEIRA</a:t>
            </a:r>
            <a:endParaRPr lang="pt-BR" sz="2000" b="1" dirty="0">
              <a:solidFill>
                <a:schemeClr val="tx1">
                  <a:lumMod val="65000"/>
                  <a:lumOff val="35000"/>
                </a:schemeClr>
              </a:solidFill>
            </a:endParaRPr>
          </a:p>
        </p:txBody>
      </p:sp>
      <p:sp>
        <p:nvSpPr>
          <p:cNvPr id="7" name="Título 1"/>
          <p:cNvSpPr>
            <a:spLocks noGrp="1"/>
          </p:cNvSpPr>
          <p:nvPr>
            <p:ph type="title"/>
          </p:nvPr>
        </p:nvSpPr>
        <p:spPr>
          <a:xfrm>
            <a:off x="457200" y="-99392"/>
            <a:ext cx="8229600" cy="936104"/>
          </a:xfrm>
        </p:spPr>
        <p:txBody>
          <a:bodyPr/>
          <a:lstStyle/>
          <a:p>
            <a:r>
              <a:rPr lang="pt-BR" sz="3200" dirty="0">
                <a:solidFill>
                  <a:schemeClr val="tx1">
                    <a:lumMod val="50000"/>
                    <a:lumOff val="50000"/>
                  </a:schemeClr>
                </a:solidFill>
              </a:rPr>
              <a:t>Execução da Parceria</a:t>
            </a:r>
          </a:p>
        </p:txBody>
      </p:sp>
      <p:sp>
        <p:nvSpPr>
          <p:cNvPr id="5" name="Espaço Reservado para Conteúdo 2"/>
          <p:cNvSpPr txBox="1">
            <a:spLocks/>
          </p:cNvSpPr>
          <p:nvPr/>
        </p:nvSpPr>
        <p:spPr>
          <a:xfrm>
            <a:off x="457200" y="3356992"/>
            <a:ext cx="8229600" cy="3096344"/>
          </a:xfrm>
          <a:prstGeom prst="rect">
            <a:avLst/>
          </a:prstGeom>
          <a:ln w="28575">
            <a:noFill/>
          </a:ln>
        </p:spPr>
        <p:txBody>
          <a:bodyPr vert="horz" lIns="91440" tIns="45720" rIns="91440" bIns="45720" rtlCol="0" anchor="ctr">
            <a:noAutofit/>
          </a:bodyPr>
          <a:lstStyle>
            <a:lvl1pPr marL="342900" indent="-342900" algn="just" defTabSz="914400" rtl="0" eaLnBrk="1" latinLnBrk="0" hangingPunct="1">
              <a:spcBef>
                <a:spcPct val="20000"/>
              </a:spcBef>
              <a:buClr>
                <a:schemeClr val="tx2"/>
              </a:buClr>
              <a:buFont typeface="Arial" pitchFamily="34" charset="0"/>
              <a:buChar char="•"/>
              <a:defRPr sz="1800" kern="1200">
                <a:solidFill>
                  <a:schemeClr val="tx1">
                    <a:lumMod val="50000"/>
                    <a:lumOff val="50000"/>
                  </a:schemeClr>
                </a:solidFill>
                <a:latin typeface="+mj-lt"/>
                <a:ea typeface="+mn-ea"/>
                <a:cs typeface="+mn-cs"/>
              </a:defRPr>
            </a:lvl1pPr>
            <a:lvl2pPr marL="742950" indent="-285750" algn="just" defTabSz="914400" rtl="0" eaLnBrk="1" latinLnBrk="0" hangingPunct="1">
              <a:spcBef>
                <a:spcPct val="20000"/>
              </a:spcBef>
              <a:buClr>
                <a:schemeClr val="tx2"/>
              </a:buClr>
              <a:buFont typeface="Courier New" pitchFamily="49" charset="0"/>
              <a:buChar char="o"/>
              <a:defRPr sz="1800" kern="1200">
                <a:solidFill>
                  <a:schemeClr val="tx1">
                    <a:lumMod val="50000"/>
                    <a:lumOff val="50000"/>
                  </a:schemeClr>
                </a:solidFill>
                <a:latin typeface="+mj-lt"/>
                <a:ea typeface="+mn-ea"/>
                <a:cs typeface="+mn-cs"/>
              </a:defRPr>
            </a:lvl2pPr>
            <a:lvl3pPr marL="1143000" indent="-228600" algn="just" defTabSz="914400" rtl="0" eaLnBrk="1" latinLnBrk="0" hangingPunct="1">
              <a:spcBef>
                <a:spcPct val="20000"/>
              </a:spcBef>
              <a:buClr>
                <a:schemeClr val="tx2"/>
              </a:buClr>
              <a:buFont typeface="Arial" pitchFamily="34" charset="0"/>
              <a:buChar char="•"/>
              <a:defRPr sz="1800" kern="1200">
                <a:solidFill>
                  <a:schemeClr val="tx1">
                    <a:lumMod val="50000"/>
                    <a:lumOff val="50000"/>
                  </a:schemeClr>
                </a:solidFill>
                <a:latin typeface="+mj-lt"/>
                <a:ea typeface="+mn-ea"/>
                <a:cs typeface="+mn-cs"/>
              </a:defRPr>
            </a:lvl3pPr>
            <a:lvl4pPr marL="1600200" indent="-228600" algn="just" defTabSz="914400" rtl="0" eaLnBrk="1" latinLnBrk="0" hangingPunct="1">
              <a:spcBef>
                <a:spcPct val="20000"/>
              </a:spcBef>
              <a:buClr>
                <a:schemeClr val="tx2"/>
              </a:buClr>
              <a:buFont typeface="Courier New" pitchFamily="49" charset="0"/>
              <a:buChar char="o"/>
              <a:defRPr sz="1800" kern="1200">
                <a:solidFill>
                  <a:schemeClr val="tx1">
                    <a:lumMod val="50000"/>
                    <a:lumOff val="50000"/>
                  </a:schemeClr>
                </a:solidFill>
                <a:latin typeface="+mj-lt"/>
                <a:ea typeface="+mn-ea"/>
                <a:cs typeface="+mn-cs"/>
              </a:defRPr>
            </a:lvl4pPr>
            <a:lvl5pPr marL="2057400" indent="-228600" algn="just" defTabSz="914400" rtl="0" eaLnBrk="1" latinLnBrk="0" hangingPunct="1">
              <a:spcBef>
                <a:spcPct val="20000"/>
              </a:spcBef>
              <a:buClr>
                <a:schemeClr val="tx2"/>
              </a:buClr>
              <a:buFont typeface="Arial" pitchFamily="34" charset="0"/>
              <a:buChar char="•"/>
              <a:defRPr sz="18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nSpc>
                <a:spcPct val="115000"/>
              </a:lnSpc>
              <a:buNone/>
            </a:pPr>
            <a:r>
              <a:rPr lang="pt-BR" sz="1600" dirty="0">
                <a:solidFill>
                  <a:srgbClr val="000000"/>
                </a:solidFill>
                <a:latin typeface="Times New Roman"/>
                <a:ea typeface="Times New Roman"/>
                <a:cs typeface="Times New Roman"/>
              </a:rPr>
              <a:t>Art. 54. </a:t>
            </a:r>
            <a:r>
              <a:rPr lang="pt-BR" sz="1600" b="1" u="sng" dirty="0">
                <a:solidFill>
                  <a:schemeClr val="tx1">
                    <a:lumMod val="95000"/>
                    <a:lumOff val="5000"/>
                  </a:schemeClr>
                </a:solidFill>
                <a:latin typeface="Times New Roman"/>
                <a:ea typeface="Times New Roman"/>
                <a:cs typeface="Times New Roman"/>
              </a:rPr>
              <a:t>Em casos excepcionais</a:t>
            </a:r>
            <a:r>
              <a:rPr lang="pt-BR" sz="1600" dirty="0">
                <a:solidFill>
                  <a:srgbClr val="000000"/>
                </a:solidFill>
                <a:latin typeface="Times New Roman"/>
                <a:ea typeface="Times New Roman"/>
                <a:cs typeface="Times New Roman"/>
              </a:rPr>
              <a:t>, desde que demonstrado no plano de trabalho a impossibilidade física de pagamento mediante transferência eletrônica, em função das peculiaridades do objeto da parceria, da região onde se desenvolverão as atividades e dos serviços a serem prestados, poderá admitir a realização de pagamentos em espécie, observados cumulativamente os seguintes pré-requisitos:</a:t>
            </a:r>
          </a:p>
          <a:p>
            <a:pPr marL="0" indent="0">
              <a:lnSpc>
                <a:spcPct val="115000"/>
              </a:lnSpc>
              <a:buNone/>
            </a:pPr>
            <a:r>
              <a:rPr lang="pt-BR" sz="1600" dirty="0">
                <a:solidFill>
                  <a:srgbClr val="000000"/>
                </a:solidFill>
                <a:latin typeface="Times New Roman"/>
                <a:ea typeface="Times New Roman"/>
                <a:cs typeface="Times New Roman"/>
              </a:rPr>
              <a:t>I - os pagamentos em espécie estarão restritos R$ 800,00 por beneficiário e ao limite global de 10% (dez por cento) do valor total da parceria, ambos calculados levando-se em conta toda a duração da parceria;</a:t>
            </a:r>
          </a:p>
          <a:p>
            <a:pPr marL="0" indent="0">
              <a:lnSpc>
                <a:spcPct val="115000"/>
              </a:lnSpc>
              <a:buNone/>
            </a:pPr>
            <a:r>
              <a:rPr lang="pt-BR" sz="1600" dirty="0">
                <a:solidFill>
                  <a:srgbClr val="000000"/>
                </a:solidFill>
                <a:latin typeface="Times New Roman"/>
                <a:ea typeface="Times New Roman"/>
                <a:cs typeface="Times New Roman"/>
              </a:rPr>
              <a:t>II – Estarem previstos no plano de trabalho, especificando os itens das despesas;</a:t>
            </a:r>
          </a:p>
          <a:p>
            <a:pPr marL="0" indent="0">
              <a:lnSpc>
                <a:spcPct val="115000"/>
              </a:lnSpc>
              <a:buNone/>
            </a:pPr>
            <a:r>
              <a:rPr lang="pt-BR" sz="1600" dirty="0">
                <a:solidFill>
                  <a:srgbClr val="000000"/>
                </a:solidFill>
                <a:latin typeface="Times New Roman"/>
                <a:ea typeface="Times New Roman"/>
                <a:cs typeface="Times New Roman"/>
              </a:rPr>
              <a:t>III - Saques na conta, sob responsabilidade da PF que os realizarem;</a:t>
            </a:r>
          </a:p>
        </p:txBody>
      </p:sp>
    </p:spTree>
    <p:extLst>
      <p:ext uri="{BB962C8B-B14F-4D97-AF65-F5344CB8AC3E}">
        <p14:creationId xmlns:p14="http://schemas.microsoft.com/office/powerpoint/2010/main" xmlns="" val="232208707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28800"/>
            <a:ext cx="8229600" cy="2321116"/>
          </a:xfrm>
          <a:ln w="28575">
            <a:solidFill>
              <a:schemeClr val="tx1">
                <a:lumMod val="65000"/>
                <a:lumOff val="35000"/>
              </a:schemeClr>
            </a:solidFill>
          </a:ln>
        </p:spPr>
        <p:txBody>
          <a:bodyPr anchor="ctr">
            <a:noAutofit/>
          </a:bodyPr>
          <a:lstStyle/>
          <a:p>
            <a:pPr marL="0" indent="0" algn="ctr">
              <a:lnSpc>
                <a:spcPct val="150000"/>
              </a:lnSpc>
              <a:spcAft>
                <a:spcPts val="300"/>
              </a:spcAft>
              <a:buNone/>
            </a:pPr>
            <a:r>
              <a:rPr lang="pt-BR" sz="2000" dirty="0">
                <a:solidFill>
                  <a:srgbClr val="000000"/>
                </a:solidFill>
                <a:latin typeface="Times New Roman"/>
                <a:ea typeface="Times New Roman"/>
                <a:cs typeface="Times New Roman"/>
              </a:rPr>
              <a:t>VI - será considerado </a:t>
            </a:r>
            <a:r>
              <a:rPr lang="pt-BR" sz="2000" b="1" dirty="0">
                <a:solidFill>
                  <a:schemeClr val="tx1">
                    <a:lumMod val="95000"/>
                    <a:lumOff val="5000"/>
                  </a:schemeClr>
                </a:solidFill>
                <a:latin typeface="Times New Roman"/>
                <a:ea typeface="Times New Roman"/>
                <a:cs typeface="Times New Roman"/>
              </a:rPr>
              <a:t>irregular</a:t>
            </a:r>
            <a:r>
              <a:rPr lang="pt-BR" sz="2000" dirty="0">
                <a:solidFill>
                  <a:srgbClr val="000000"/>
                </a:solidFill>
                <a:latin typeface="Times New Roman"/>
                <a:ea typeface="Times New Roman"/>
                <a:cs typeface="Times New Roman"/>
              </a:rPr>
              <a:t>, caracterizará </a:t>
            </a:r>
            <a:r>
              <a:rPr lang="pt-BR" sz="2000" b="1" dirty="0">
                <a:solidFill>
                  <a:schemeClr val="tx1">
                    <a:lumMod val="95000"/>
                    <a:lumOff val="5000"/>
                  </a:schemeClr>
                </a:solidFill>
                <a:latin typeface="Times New Roman"/>
                <a:ea typeface="Times New Roman"/>
                <a:cs typeface="Times New Roman"/>
              </a:rPr>
              <a:t>desvio de recursos </a:t>
            </a:r>
            <a:r>
              <a:rPr lang="pt-BR" sz="2000" dirty="0">
                <a:solidFill>
                  <a:srgbClr val="000000"/>
                </a:solidFill>
                <a:latin typeface="Times New Roman"/>
                <a:ea typeface="Times New Roman"/>
                <a:cs typeface="Times New Roman"/>
              </a:rPr>
              <a:t>e deverá ser restituído aos cofres públicos qualquer pagamento, nos termos deste artigo, de </a:t>
            </a:r>
            <a:r>
              <a:rPr lang="pt-BR" sz="2000" b="1" dirty="0">
                <a:solidFill>
                  <a:schemeClr val="tx1">
                    <a:lumMod val="95000"/>
                    <a:lumOff val="5000"/>
                  </a:schemeClr>
                </a:solidFill>
                <a:latin typeface="Times New Roman"/>
                <a:ea typeface="Times New Roman"/>
                <a:cs typeface="Times New Roman"/>
              </a:rPr>
              <a:t>despesas não autorizadas no plano de trabalho</a:t>
            </a:r>
            <a:r>
              <a:rPr lang="pt-BR" sz="2000" dirty="0">
                <a:solidFill>
                  <a:srgbClr val="000000"/>
                </a:solidFill>
                <a:latin typeface="Times New Roman"/>
                <a:ea typeface="Times New Roman"/>
                <a:cs typeface="Times New Roman"/>
              </a:rPr>
              <a:t>, de despesas nas quais não </a:t>
            </a:r>
            <a:r>
              <a:rPr lang="pt-BR" sz="2000" b="1" dirty="0">
                <a:solidFill>
                  <a:schemeClr val="tx1">
                    <a:lumMod val="95000"/>
                    <a:lumOff val="5000"/>
                  </a:schemeClr>
                </a:solidFill>
                <a:latin typeface="Times New Roman"/>
                <a:ea typeface="Times New Roman"/>
                <a:cs typeface="Times New Roman"/>
              </a:rPr>
              <a:t>esteja identificado o beneficiário final </a:t>
            </a:r>
            <a:r>
              <a:rPr lang="pt-BR" sz="2000" dirty="0">
                <a:solidFill>
                  <a:srgbClr val="000000"/>
                </a:solidFill>
                <a:latin typeface="Times New Roman"/>
                <a:ea typeface="Times New Roman"/>
                <a:cs typeface="Times New Roman"/>
              </a:rPr>
              <a:t>ou de despesas realizadas em desacordo com qualquer das condições ou restrições estabelecidas neste artigo.</a:t>
            </a:r>
          </a:p>
        </p:txBody>
      </p:sp>
      <p:sp>
        <p:nvSpPr>
          <p:cNvPr id="6" name="Pentágono 5"/>
          <p:cNvSpPr/>
          <p:nvPr/>
        </p:nvSpPr>
        <p:spPr>
          <a:xfrm>
            <a:off x="0" y="764704"/>
            <a:ext cx="9144000" cy="576064"/>
          </a:xfrm>
          <a:prstGeom prst="homePlate">
            <a:avLst/>
          </a:prstGeom>
          <a:solidFill>
            <a:schemeClr val="bg1">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solidFill>
                  <a:schemeClr val="tx1">
                    <a:lumMod val="65000"/>
                    <a:lumOff val="35000"/>
                  </a:schemeClr>
                </a:solidFill>
              </a:rPr>
              <a:t>MOVIMENTAÇÃO FINANCEIRA</a:t>
            </a:r>
            <a:endParaRPr lang="pt-BR" sz="2000" b="1" dirty="0">
              <a:solidFill>
                <a:schemeClr val="tx1">
                  <a:lumMod val="65000"/>
                  <a:lumOff val="35000"/>
                </a:schemeClr>
              </a:solidFill>
            </a:endParaRPr>
          </a:p>
        </p:txBody>
      </p:sp>
      <p:sp>
        <p:nvSpPr>
          <p:cNvPr id="7" name="Título 1"/>
          <p:cNvSpPr>
            <a:spLocks noGrp="1"/>
          </p:cNvSpPr>
          <p:nvPr>
            <p:ph type="title"/>
          </p:nvPr>
        </p:nvSpPr>
        <p:spPr>
          <a:xfrm>
            <a:off x="457200" y="-99392"/>
            <a:ext cx="8229600" cy="936104"/>
          </a:xfrm>
        </p:spPr>
        <p:txBody>
          <a:bodyPr/>
          <a:lstStyle/>
          <a:p>
            <a:r>
              <a:rPr lang="pt-BR" sz="3200" dirty="0">
                <a:solidFill>
                  <a:schemeClr val="tx1">
                    <a:lumMod val="50000"/>
                    <a:lumOff val="50000"/>
                  </a:schemeClr>
                </a:solidFill>
              </a:rPr>
              <a:t>Execução da Parceria</a:t>
            </a:r>
          </a:p>
        </p:txBody>
      </p:sp>
      <p:pic>
        <p:nvPicPr>
          <p:cNvPr id="8" name="Picture 4" descr="http://verbodavidaaracaju.org.br/home/wp-content/uploads/2014/10/Aten%C3%A7%C3%A3o.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5496" y="3949916"/>
            <a:ext cx="2799557" cy="27578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3255569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28800"/>
            <a:ext cx="8229600" cy="4752528"/>
          </a:xfrm>
        </p:spPr>
        <p:txBody>
          <a:bodyPr>
            <a:noAutofit/>
          </a:bodyPr>
          <a:lstStyle/>
          <a:p>
            <a:pPr marL="0" indent="0">
              <a:lnSpc>
                <a:spcPct val="115000"/>
              </a:lnSpc>
              <a:spcAft>
                <a:spcPts val="500"/>
              </a:spcAft>
              <a:buNone/>
            </a:pPr>
            <a:r>
              <a:rPr lang="pt-BR" sz="1700" dirty="0">
                <a:solidFill>
                  <a:srgbClr val="000000"/>
                </a:solidFill>
                <a:latin typeface="Times New Roman"/>
                <a:ea typeface="Times New Roman"/>
                <a:cs typeface="Times New Roman"/>
              </a:rPr>
              <a:t>Art. 58. A administração pública está incumbida de realizar procedimentos de fiscalização das parcerias celebradas antes do término da sua vigência, inclusive por meio de visitas </a:t>
            </a:r>
            <a:r>
              <a:rPr lang="pt-BR" sz="1700" b="1" dirty="0">
                <a:solidFill>
                  <a:schemeClr val="accent5">
                    <a:lumMod val="50000"/>
                  </a:schemeClr>
                </a:solidFill>
                <a:latin typeface="Times New Roman"/>
                <a:ea typeface="Times New Roman"/>
                <a:cs typeface="Times New Roman"/>
              </a:rPr>
              <a:t>in loco</a:t>
            </a:r>
            <a:r>
              <a:rPr lang="pt-BR" sz="1700" dirty="0">
                <a:solidFill>
                  <a:srgbClr val="000000"/>
                </a:solidFill>
                <a:latin typeface="Times New Roman"/>
                <a:ea typeface="Times New Roman"/>
                <a:cs typeface="Times New Roman"/>
              </a:rPr>
              <a:t>, para fins de monitoramento e avaliação do cumprimento do objeto, na forma do regulamento.</a:t>
            </a:r>
          </a:p>
          <a:p>
            <a:pPr marL="0" indent="0">
              <a:lnSpc>
                <a:spcPct val="115000"/>
              </a:lnSpc>
              <a:spcAft>
                <a:spcPts val="500"/>
              </a:spcAft>
              <a:buNone/>
            </a:pPr>
            <a:r>
              <a:rPr lang="pt-BR" sz="1700" dirty="0" smtClean="0">
                <a:solidFill>
                  <a:srgbClr val="000000"/>
                </a:solidFill>
                <a:latin typeface="Times New Roman"/>
                <a:ea typeface="Times New Roman"/>
                <a:cs typeface="Times New Roman"/>
              </a:rPr>
              <a:t>§ </a:t>
            </a:r>
            <a:r>
              <a:rPr lang="pt-BR" sz="1700" dirty="0">
                <a:solidFill>
                  <a:srgbClr val="000000"/>
                </a:solidFill>
                <a:latin typeface="Times New Roman"/>
                <a:ea typeface="Times New Roman"/>
                <a:cs typeface="Times New Roman"/>
              </a:rPr>
              <a:t>1o  valendo-se do apoio técnico de terceiros, delegar competência ou firmar parcerias com órgãos ou entidades que se situem próximos ao local de aplicação dos recursos.</a:t>
            </a:r>
          </a:p>
          <a:p>
            <a:pPr marL="0" indent="0">
              <a:lnSpc>
                <a:spcPct val="115000"/>
              </a:lnSpc>
              <a:spcAft>
                <a:spcPts val="500"/>
              </a:spcAft>
              <a:buNone/>
            </a:pPr>
            <a:r>
              <a:rPr lang="pt-BR" sz="1700" dirty="0" smtClean="0">
                <a:solidFill>
                  <a:srgbClr val="000000"/>
                </a:solidFill>
                <a:latin typeface="Times New Roman"/>
                <a:ea typeface="Times New Roman"/>
                <a:cs typeface="Times New Roman"/>
              </a:rPr>
              <a:t>§ </a:t>
            </a:r>
            <a:r>
              <a:rPr lang="pt-BR" sz="1700" dirty="0">
                <a:solidFill>
                  <a:srgbClr val="000000"/>
                </a:solidFill>
                <a:latin typeface="Times New Roman"/>
                <a:ea typeface="Times New Roman"/>
                <a:cs typeface="Times New Roman"/>
              </a:rPr>
              <a:t>2o Nas parcerias com vigência superior a 1 (um) ano, sempre que possível realizar pesquisa de satisfação com os beneficiários do plano de trabalho e utilizará os resultados como subsídio na avaliação da parceria celebrada e do cumprimento dos objetivos pactuados, bem como na reorientação e no ajuste das metas e atividades definidas.</a:t>
            </a:r>
          </a:p>
          <a:p>
            <a:pPr marL="0" indent="0">
              <a:lnSpc>
                <a:spcPct val="115000"/>
              </a:lnSpc>
              <a:spcAft>
                <a:spcPts val="500"/>
              </a:spcAft>
              <a:buNone/>
            </a:pPr>
            <a:r>
              <a:rPr lang="pt-BR" sz="1700" dirty="0" smtClean="0">
                <a:solidFill>
                  <a:srgbClr val="000000"/>
                </a:solidFill>
                <a:latin typeface="Times New Roman"/>
                <a:ea typeface="Times New Roman"/>
                <a:cs typeface="Times New Roman"/>
              </a:rPr>
              <a:t>Art</a:t>
            </a:r>
            <a:r>
              <a:rPr lang="pt-BR" sz="1700" dirty="0">
                <a:solidFill>
                  <a:srgbClr val="000000"/>
                </a:solidFill>
                <a:latin typeface="Times New Roman"/>
                <a:ea typeface="Times New Roman"/>
                <a:cs typeface="Times New Roman"/>
              </a:rPr>
              <a:t>. 59. A administração pública emitirá relatório técnico de monitoramento e avaliação da parceria e o submeterá à comissão de monitoramento e avaliação designada, que o homologará, independentemente da obrigatoriedade de apresentação da prestação de contas devida pela organização da sociedade civil.</a:t>
            </a:r>
          </a:p>
        </p:txBody>
      </p:sp>
      <p:sp>
        <p:nvSpPr>
          <p:cNvPr id="6" name="Pentágono 5"/>
          <p:cNvSpPr/>
          <p:nvPr/>
        </p:nvSpPr>
        <p:spPr>
          <a:xfrm>
            <a:off x="0" y="764704"/>
            <a:ext cx="9144000" cy="576064"/>
          </a:xfrm>
          <a:prstGeom prst="homePlat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solidFill>
                  <a:schemeClr val="accent5">
                    <a:lumMod val="50000"/>
                  </a:schemeClr>
                </a:solidFill>
              </a:rPr>
              <a:t>MONITORAMENTO E AVALIAÇÃO</a:t>
            </a:r>
            <a:endParaRPr lang="pt-BR" sz="2000" b="1" dirty="0">
              <a:solidFill>
                <a:schemeClr val="accent5">
                  <a:lumMod val="50000"/>
                </a:schemeClr>
              </a:solidFill>
            </a:endParaRPr>
          </a:p>
        </p:txBody>
      </p:sp>
      <p:sp>
        <p:nvSpPr>
          <p:cNvPr id="7" name="Título 1"/>
          <p:cNvSpPr>
            <a:spLocks noGrp="1"/>
          </p:cNvSpPr>
          <p:nvPr>
            <p:ph type="title"/>
          </p:nvPr>
        </p:nvSpPr>
        <p:spPr>
          <a:xfrm>
            <a:off x="457200" y="-99392"/>
            <a:ext cx="8229600" cy="936104"/>
          </a:xfrm>
        </p:spPr>
        <p:txBody>
          <a:bodyPr/>
          <a:lstStyle/>
          <a:p>
            <a:r>
              <a:rPr lang="pt-BR" sz="3200" dirty="0">
                <a:solidFill>
                  <a:schemeClr val="accent5">
                    <a:lumMod val="75000"/>
                  </a:schemeClr>
                </a:solidFill>
              </a:rPr>
              <a:t>Execução da Parceria</a:t>
            </a:r>
          </a:p>
        </p:txBody>
      </p:sp>
    </p:spTree>
    <p:extLst>
      <p:ext uri="{BB962C8B-B14F-4D97-AF65-F5344CB8AC3E}">
        <p14:creationId xmlns:p14="http://schemas.microsoft.com/office/powerpoint/2010/main" xmlns="" val="403218391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28800"/>
            <a:ext cx="8229600" cy="4752528"/>
          </a:xfrm>
        </p:spPr>
        <p:txBody>
          <a:bodyPr>
            <a:noAutofit/>
          </a:bodyPr>
          <a:lstStyle/>
          <a:p>
            <a:pPr marL="0" indent="0">
              <a:lnSpc>
                <a:spcPct val="115000"/>
              </a:lnSpc>
              <a:spcAft>
                <a:spcPts val="500"/>
              </a:spcAft>
              <a:buNone/>
            </a:pPr>
            <a:r>
              <a:rPr lang="pt-BR" sz="1700" dirty="0">
                <a:solidFill>
                  <a:srgbClr val="000000"/>
                </a:solidFill>
                <a:latin typeface="Times New Roman"/>
                <a:ea typeface="Times New Roman"/>
                <a:cs typeface="Times New Roman"/>
              </a:rPr>
              <a:t>Art. 61. São obrigações do gestor</a:t>
            </a:r>
            <a:r>
              <a:rPr lang="pt-BR" sz="1700" dirty="0" smtClean="0">
                <a:solidFill>
                  <a:srgbClr val="000000"/>
                </a:solidFill>
                <a:latin typeface="Times New Roman"/>
                <a:ea typeface="Times New Roman"/>
                <a:cs typeface="Times New Roman"/>
              </a:rPr>
              <a:t>:</a:t>
            </a:r>
          </a:p>
          <a:p>
            <a:pPr marL="0" indent="0">
              <a:lnSpc>
                <a:spcPct val="115000"/>
              </a:lnSpc>
              <a:spcAft>
                <a:spcPts val="500"/>
              </a:spcAft>
              <a:buNone/>
            </a:pPr>
            <a:endParaRPr lang="pt-BR" sz="1700" dirty="0">
              <a:solidFill>
                <a:srgbClr val="000000"/>
              </a:solidFill>
              <a:latin typeface="Times New Roman"/>
              <a:ea typeface="Times New Roman"/>
              <a:cs typeface="Times New Roman"/>
            </a:endParaRPr>
          </a:p>
          <a:p>
            <a:pPr marL="0" indent="0">
              <a:lnSpc>
                <a:spcPct val="115000"/>
              </a:lnSpc>
              <a:spcAft>
                <a:spcPts val="500"/>
              </a:spcAft>
              <a:buNone/>
            </a:pPr>
            <a:r>
              <a:rPr lang="pt-BR" sz="1700" dirty="0">
                <a:solidFill>
                  <a:srgbClr val="000000"/>
                </a:solidFill>
                <a:latin typeface="Times New Roman"/>
                <a:ea typeface="Times New Roman"/>
                <a:cs typeface="Times New Roman"/>
              </a:rPr>
              <a:t>I - acompanhar e fiscalizar a execução da parceria;</a:t>
            </a:r>
          </a:p>
          <a:p>
            <a:pPr marL="0" indent="0">
              <a:lnSpc>
                <a:spcPct val="115000"/>
              </a:lnSpc>
              <a:spcAft>
                <a:spcPts val="500"/>
              </a:spcAft>
              <a:buNone/>
            </a:pPr>
            <a:r>
              <a:rPr lang="pt-BR" sz="1700" dirty="0">
                <a:solidFill>
                  <a:srgbClr val="000000"/>
                </a:solidFill>
                <a:latin typeface="Times New Roman"/>
                <a:ea typeface="Times New Roman"/>
                <a:cs typeface="Times New Roman"/>
              </a:rPr>
              <a:t>II - informar ao seu superior hierárquico a existência de fatos que comprometam ou possam comprometer as atividades ou metas da parceria e de indícios de irregularidades na gestão dos recursos, bem como as providências adotadas ou que serão adotadas para sanar os problemas detectados;</a:t>
            </a:r>
          </a:p>
          <a:p>
            <a:pPr marL="0" indent="0">
              <a:lnSpc>
                <a:spcPct val="115000"/>
              </a:lnSpc>
              <a:spcAft>
                <a:spcPts val="500"/>
              </a:spcAft>
              <a:buNone/>
            </a:pPr>
            <a:r>
              <a:rPr lang="pt-BR" sz="1700" dirty="0">
                <a:solidFill>
                  <a:srgbClr val="000000"/>
                </a:solidFill>
                <a:latin typeface="Times New Roman"/>
                <a:ea typeface="Times New Roman"/>
                <a:cs typeface="Times New Roman"/>
              </a:rPr>
              <a:t>IV - emitir parecer técnico conclusivo de análise da prestação de contas final, com base no relatório técnico de monitoramento e avaliação de que trata o art. 59 desta Lei;</a:t>
            </a:r>
          </a:p>
          <a:p>
            <a:pPr marL="0" indent="0">
              <a:lnSpc>
                <a:spcPct val="115000"/>
              </a:lnSpc>
              <a:spcAft>
                <a:spcPts val="500"/>
              </a:spcAft>
              <a:buNone/>
            </a:pPr>
            <a:r>
              <a:rPr lang="pt-BR" sz="1700" dirty="0">
                <a:solidFill>
                  <a:srgbClr val="000000"/>
                </a:solidFill>
                <a:latin typeface="Times New Roman"/>
                <a:ea typeface="Times New Roman"/>
                <a:cs typeface="Times New Roman"/>
              </a:rPr>
              <a:t>V - disponibilizar materiais e equipamentos tecnológicos necessários às atividades de monitoramento e avaliação.</a:t>
            </a:r>
          </a:p>
        </p:txBody>
      </p:sp>
      <p:sp>
        <p:nvSpPr>
          <p:cNvPr id="6" name="Pentágono 5"/>
          <p:cNvSpPr/>
          <p:nvPr/>
        </p:nvSpPr>
        <p:spPr>
          <a:xfrm>
            <a:off x="0" y="764704"/>
            <a:ext cx="9144000" cy="576064"/>
          </a:xfrm>
          <a:prstGeom prst="homePlate">
            <a:avLst/>
          </a:prstGeom>
          <a:solidFill>
            <a:schemeClr val="accent5">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solidFill>
                  <a:schemeClr val="accent5">
                    <a:lumMod val="50000"/>
                  </a:schemeClr>
                </a:solidFill>
              </a:rPr>
              <a:t>OBRIGAÇÕES DO GESTOR DA PARCERIA</a:t>
            </a:r>
            <a:endParaRPr lang="pt-BR" sz="2000" b="1" dirty="0">
              <a:solidFill>
                <a:schemeClr val="accent5">
                  <a:lumMod val="50000"/>
                </a:schemeClr>
              </a:solidFill>
            </a:endParaRPr>
          </a:p>
        </p:txBody>
      </p:sp>
      <p:sp>
        <p:nvSpPr>
          <p:cNvPr id="7" name="Título 1"/>
          <p:cNvSpPr>
            <a:spLocks noGrp="1"/>
          </p:cNvSpPr>
          <p:nvPr>
            <p:ph type="title"/>
          </p:nvPr>
        </p:nvSpPr>
        <p:spPr>
          <a:xfrm>
            <a:off x="457200" y="-99392"/>
            <a:ext cx="8229600" cy="936104"/>
          </a:xfrm>
        </p:spPr>
        <p:txBody>
          <a:bodyPr/>
          <a:lstStyle/>
          <a:p>
            <a:r>
              <a:rPr lang="pt-BR" sz="3200" dirty="0">
                <a:solidFill>
                  <a:schemeClr val="accent5">
                    <a:lumMod val="75000"/>
                  </a:schemeClr>
                </a:solidFill>
              </a:rPr>
              <a:t>Execução da Parceria</a:t>
            </a:r>
          </a:p>
        </p:txBody>
      </p:sp>
    </p:spTree>
    <p:extLst>
      <p:ext uri="{BB962C8B-B14F-4D97-AF65-F5344CB8AC3E}">
        <p14:creationId xmlns:p14="http://schemas.microsoft.com/office/powerpoint/2010/main" xmlns="" val="275655994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28800"/>
            <a:ext cx="8229600" cy="4752528"/>
          </a:xfrm>
        </p:spPr>
        <p:txBody>
          <a:bodyPr>
            <a:noAutofit/>
          </a:bodyPr>
          <a:lstStyle/>
          <a:p>
            <a:pPr marL="0" indent="0">
              <a:lnSpc>
                <a:spcPct val="115000"/>
              </a:lnSpc>
              <a:spcAft>
                <a:spcPts val="500"/>
              </a:spcAft>
              <a:buNone/>
            </a:pPr>
            <a:r>
              <a:rPr lang="pt-BR" sz="1700" dirty="0">
                <a:solidFill>
                  <a:srgbClr val="000000"/>
                </a:solidFill>
                <a:latin typeface="Times New Roman"/>
                <a:ea typeface="Times New Roman"/>
                <a:cs typeface="Times New Roman"/>
              </a:rPr>
              <a:t>Art. 64. Apresentar a PC com elementos que permitam ao gestor da parceria avaliar o andamento ou concluir que o seu objeto foi executado conforme pactuado, com a descrição pormenorizada das atividades realizadas e a comprovação do alcance das metas e dos resultados esperados, até o período de que trata a prestação de contas</a:t>
            </a:r>
            <a:r>
              <a:rPr lang="pt-BR" sz="1700" dirty="0" smtClean="0">
                <a:solidFill>
                  <a:srgbClr val="000000"/>
                </a:solidFill>
                <a:latin typeface="Times New Roman"/>
                <a:ea typeface="Times New Roman"/>
                <a:cs typeface="Times New Roman"/>
              </a:rPr>
              <a:t>.</a:t>
            </a:r>
          </a:p>
          <a:p>
            <a:pPr marL="0" indent="0">
              <a:lnSpc>
                <a:spcPct val="115000"/>
              </a:lnSpc>
              <a:spcAft>
                <a:spcPts val="500"/>
              </a:spcAft>
              <a:buNone/>
            </a:pPr>
            <a:endParaRPr lang="pt-BR" sz="1700" dirty="0">
              <a:solidFill>
                <a:srgbClr val="000000"/>
              </a:solidFill>
              <a:latin typeface="Times New Roman"/>
              <a:ea typeface="Times New Roman"/>
              <a:cs typeface="Times New Roman"/>
            </a:endParaRPr>
          </a:p>
          <a:p>
            <a:pPr marL="0" indent="0">
              <a:lnSpc>
                <a:spcPct val="115000"/>
              </a:lnSpc>
              <a:spcAft>
                <a:spcPts val="500"/>
              </a:spcAft>
              <a:buNone/>
            </a:pPr>
            <a:r>
              <a:rPr lang="pt-BR" sz="1700" dirty="0" smtClean="0">
                <a:solidFill>
                  <a:srgbClr val="000000"/>
                </a:solidFill>
                <a:latin typeface="Times New Roman"/>
                <a:ea typeface="Times New Roman"/>
                <a:cs typeface="Times New Roman"/>
              </a:rPr>
              <a:t>§ </a:t>
            </a:r>
            <a:r>
              <a:rPr lang="pt-BR" sz="1700" dirty="0">
                <a:solidFill>
                  <a:srgbClr val="000000"/>
                </a:solidFill>
                <a:latin typeface="Times New Roman"/>
                <a:ea typeface="Times New Roman"/>
                <a:cs typeface="Times New Roman"/>
              </a:rPr>
              <a:t>1o Serão glosados nas prestações de contas os valores que não atenderem ao disposto no </a:t>
            </a:r>
            <a:r>
              <a:rPr lang="pt-BR" sz="1700" b="1" dirty="0">
                <a:solidFill>
                  <a:schemeClr val="tx2">
                    <a:lumMod val="75000"/>
                  </a:schemeClr>
                </a:solidFill>
                <a:latin typeface="Times New Roman"/>
                <a:ea typeface="Times New Roman"/>
                <a:cs typeface="Times New Roman"/>
              </a:rPr>
              <a:t>caput</a:t>
            </a:r>
            <a:r>
              <a:rPr lang="pt-BR" sz="1700" dirty="0">
                <a:solidFill>
                  <a:srgbClr val="000000"/>
                </a:solidFill>
                <a:latin typeface="Times New Roman"/>
                <a:ea typeface="Times New Roman"/>
                <a:cs typeface="Times New Roman"/>
              </a:rPr>
              <a:t> deste artigo e nos </a:t>
            </a:r>
            <a:r>
              <a:rPr lang="pt-BR" sz="1700" dirty="0" err="1">
                <a:solidFill>
                  <a:srgbClr val="000000"/>
                </a:solidFill>
                <a:latin typeface="Times New Roman"/>
                <a:ea typeface="Times New Roman"/>
                <a:cs typeface="Times New Roman"/>
              </a:rPr>
              <a:t>arts</a:t>
            </a:r>
            <a:r>
              <a:rPr lang="pt-BR" sz="1700" dirty="0">
                <a:solidFill>
                  <a:srgbClr val="000000"/>
                </a:solidFill>
                <a:latin typeface="Times New Roman"/>
                <a:ea typeface="Times New Roman"/>
                <a:cs typeface="Times New Roman"/>
              </a:rPr>
              <a:t>. 53 e 54.</a:t>
            </a:r>
          </a:p>
          <a:p>
            <a:pPr marL="0" indent="0">
              <a:lnSpc>
                <a:spcPct val="115000"/>
              </a:lnSpc>
              <a:spcAft>
                <a:spcPts val="500"/>
              </a:spcAft>
              <a:buNone/>
            </a:pPr>
            <a:r>
              <a:rPr lang="pt-BR" sz="1700" dirty="0" smtClean="0">
                <a:solidFill>
                  <a:srgbClr val="000000"/>
                </a:solidFill>
                <a:latin typeface="Times New Roman"/>
                <a:ea typeface="Times New Roman"/>
                <a:cs typeface="Times New Roman"/>
              </a:rPr>
              <a:t>§ </a:t>
            </a:r>
            <a:r>
              <a:rPr lang="pt-BR" sz="1700" dirty="0">
                <a:solidFill>
                  <a:srgbClr val="000000"/>
                </a:solidFill>
                <a:latin typeface="Times New Roman"/>
                <a:ea typeface="Times New Roman"/>
                <a:cs typeface="Times New Roman"/>
              </a:rPr>
              <a:t>2o Os dados financeiros serão analisados com o intuito de estabelecer o nexo de causalidade entre a receita e a despesa realizada;</a:t>
            </a:r>
          </a:p>
          <a:p>
            <a:pPr marL="0" indent="0">
              <a:lnSpc>
                <a:spcPct val="115000"/>
              </a:lnSpc>
              <a:spcAft>
                <a:spcPts val="500"/>
              </a:spcAft>
              <a:buNone/>
            </a:pPr>
            <a:r>
              <a:rPr lang="pt-BR" sz="1700" dirty="0" smtClean="0">
                <a:solidFill>
                  <a:srgbClr val="000000"/>
                </a:solidFill>
                <a:latin typeface="Times New Roman"/>
                <a:ea typeface="Times New Roman"/>
                <a:cs typeface="Times New Roman"/>
              </a:rPr>
              <a:t>§ </a:t>
            </a:r>
            <a:r>
              <a:rPr lang="pt-BR" sz="1700" dirty="0">
                <a:solidFill>
                  <a:srgbClr val="000000"/>
                </a:solidFill>
                <a:latin typeface="Times New Roman"/>
                <a:ea typeface="Times New Roman"/>
                <a:cs typeface="Times New Roman"/>
              </a:rPr>
              <a:t>3o A análise da prestação de contas deverá considerar a verdade real e os resultados alcançados.</a:t>
            </a:r>
          </a:p>
        </p:txBody>
      </p:sp>
      <p:sp>
        <p:nvSpPr>
          <p:cNvPr id="6" name="Pentágono 5"/>
          <p:cNvSpPr/>
          <p:nvPr/>
        </p:nvSpPr>
        <p:spPr>
          <a:xfrm>
            <a:off x="0" y="764704"/>
            <a:ext cx="9144000" cy="576064"/>
          </a:xfrm>
          <a:prstGeom prst="homePlate">
            <a:avLst/>
          </a:prstGeom>
          <a:solidFill>
            <a:schemeClr val="tx2">
              <a:lumMod val="40000"/>
              <a:lumOff val="6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solidFill>
                  <a:schemeClr val="tx2">
                    <a:lumMod val="75000"/>
                  </a:schemeClr>
                </a:solidFill>
              </a:rPr>
              <a:t>OBRIGAÇÕES DAS OSC</a:t>
            </a:r>
            <a:endParaRPr lang="pt-BR" sz="2000" b="1" dirty="0">
              <a:solidFill>
                <a:schemeClr val="tx2">
                  <a:lumMod val="75000"/>
                </a:schemeClr>
              </a:solidFill>
            </a:endParaRPr>
          </a:p>
        </p:txBody>
      </p:sp>
      <p:sp>
        <p:nvSpPr>
          <p:cNvPr id="7" name="Título 1"/>
          <p:cNvSpPr>
            <a:spLocks noGrp="1"/>
          </p:cNvSpPr>
          <p:nvPr>
            <p:ph type="title"/>
          </p:nvPr>
        </p:nvSpPr>
        <p:spPr>
          <a:xfrm>
            <a:off x="457200" y="-99392"/>
            <a:ext cx="8229600" cy="936104"/>
          </a:xfrm>
        </p:spPr>
        <p:txBody>
          <a:bodyPr/>
          <a:lstStyle/>
          <a:p>
            <a:r>
              <a:rPr lang="pt-BR" sz="3200" dirty="0">
                <a:solidFill>
                  <a:schemeClr val="accent1"/>
                </a:solidFill>
              </a:rPr>
              <a:t>Prestação de Contas</a:t>
            </a:r>
          </a:p>
        </p:txBody>
      </p:sp>
    </p:spTree>
    <p:extLst>
      <p:ext uri="{BB962C8B-B14F-4D97-AF65-F5344CB8AC3E}">
        <p14:creationId xmlns:p14="http://schemas.microsoft.com/office/powerpoint/2010/main" xmlns="" val="293147206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28800"/>
            <a:ext cx="8229600" cy="4752528"/>
          </a:xfrm>
        </p:spPr>
        <p:txBody>
          <a:bodyPr>
            <a:noAutofit/>
          </a:bodyPr>
          <a:lstStyle/>
          <a:p>
            <a:pPr marL="0" indent="0">
              <a:lnSpc>
                <a:spcPct val="115000"/>
              </a:lnSpc>
              <a:spcAft>
                <a:spcPts val="500"/>
              </a:spcAft>
              <a:buNone/>
            </a:pPr>
            <a:r>
              <a:rPr lang="pt-BR" sz="1700" dirty="0">
                <a:solidFill>
                  <a:srgbClr val="000000"/>
                </a:solidFill>
                <a:latin typeface="Times New Roman"/>
                <a:ea typeface="Times New Roman"/>
                <a:cs typeface="Times New Roman"/>
              </a:rPr>
              <a:t>Art. 66. A prestação de contas relativa à execução do termo de colaboração ou de fomento dar-se-á mediante a análise dos documentos previstos no plano de trabalho, nos termos do inciso IX do art. 22, além dos seguintes relatórios</a:t>
            </a:r>
            <a:r>
              <a:rPr lang="pt-BR" sz="1700" dirty="0" smtClean="0">
                <a:solidFill>
                  <a:srgbClr val="000000"/>
                </a:solidFill>
                <a:latin typeface="Times New Roman"/>
                <a:ea typeface="Times New Roman"/>
                <a:cs typeface="Times New Roman"/>
              </a:rPr>
              <a:t>:</a:t>
            </a:r>
          </a:p>
          <a:p>
            <a:pPr marL="0" indent="0">
              <a:lnSpc>
                <a:spcPct val="115000"/>
              </a:lnSpc>
              <a:spcAft>
                <a:spcPts val="500"/>
              </a:spcAft>
              <a:buNone/>
            </a:pPr>
            <a:endParaRPr lang="pt-BR" sz="1700" dirty="0">
              <a:solidFill>
                <a:srgbClr val="000000"/>
              </a:solidFill>
              <a:latin typeface="Times New Roman"/>
              <a:ea typeface="Times New Roman"/>
              <a:cs typeface="Times New Roman"/>
            </a:endParaRPr>
          </a:p>
          <a:p>
            <a:pPr marL="0" indent="0">
              <a:lnSpc>
                <a:spcPct val="115000"/>
              </a:lnSpc>
              <a:spcAft>
                <a:spcPts val="500"/>
              </a:spcAft>
              <a:buNone/>
            </a:pPr>
            <a:r>
              <a:rPr lang="pt-BR" sz="1700" dirty="0" smtClean="0">
                <a:solidFill>
                  <a:srgbClr val="000000"/>
                </a:solidFill>
                <a:latin typeface="Times New Roman"/>
                <a:ea typeface="Times New Roman"/>
                <a:cs typeface="Times New Roman"/>
              </a:rPr>
              <a:t>I </a:t>
            </a:r>
            <a:r>
              <a:rPr lang="pt-BR" sz="1700" dirty="0">
                <a:solidFill>
                  <a:srgbClr val="000000"/>
                </a:solidFill>
                <a:latin typeface="Times New Roman"/>
                <a:ea typeface="Times New Roman"/>
                <a:cs typeface="Times New Roman"/>
              </a:rPr>
              <a:t>- Relatório de Execução do Objeto, elaborado pela OSC, assinado pelo seu representante legal, contendo as atividades desenvolvidas para o cumprimento do objeto e o comparativo de metas propostas com os resultados alcançados, a partir do cronograma acordado, anexando-se documentos de comprovação da realização das ações, tais como listas de presença, fotos e vídeos, se for o </a:t>
            </a:r>
            <a:r>
              <a:rPr lang="pt-BR" sz="1700" dirty="0" smtClean="0">
                <a:solidFill>
                  <a:srgbClr val="000000"/>
                </a:solidFill>
                <a:latin typeface="Times New Roman"/>
                <a:ea typeface="Times New Roman"/>
                <a:cs typeface="Times New Roman"/>
              </a:rPr>
              <a:t>caso;</a:t>
            </a:r>
          </a:p>
          <a:p>
            <a:pPr marL="0" indent="0">
              <a:lnSpc>
                <a:spcPct val="115000"/>
              </a:lnSpc>
              <a:spcAft>
                <a:spcPts val="500"/>
              </a:spcAft>
              <a:buNone/>
            </a:pPr>
            <a:endParaRPr lang="pt-BR" sz="1700" dirty="0">
              <a:solidFill>
                <a:srgbClr val="000000"/>
              </a:solidFill>
              <a:latin typeface="Times New Roman"/>
              <a:ea typeface="Times New Roman"/>
              <a:cs typeface="Times New Roman"/>
            </a:endParaRPr>
          </a:p>
          <a:p>
            <a:pPr marL="0" indent="0">
              <a:lnSpc>
                <a:spcPct val="115000"/>
              </a:lnSpc>
              <a:spcAft>
                <a:spcPts val="500"/>
              </a:spcAft>
              <a:buNone/>
            </a:pPr>
            <a:r>
              <a:rPr lang="pt-BR" sz="1700" dirty="0" smtClean="0">
                <a:solidFill>
                  <a:srgbClr val="000000"/>
                </a:solidFill>
                <a:latin typeface="Times New Roman"/>
                <a:ea typeface="Times New Roman"/>
                <a:cs typeface="Times New Roman"/>
              </a:rPr>
              <a:t>II </a:t>
            </a:r>
            <a:r>
              <a:rPr lang="pt-BR" sz="1700" dirty="0">
                <a:solidFill>
                  <a:srgbClr val="000000"/>
                </a:solidFill>
                <a:latin typeface="Times New Roman"/>
                <a:ea typeface="Times New Roman"/>
                <a:cs typeface="Times New Roman"/>
              </a:rPr>
              <a:t>- Relatório de Execução Financeira, assinado pelo seu representante legal e o contador responsável, com a descrição das despesas e receitas efetivamente realizadas.</a:t>
            </a:r>
          </a:p>
        </p:txBody>
      </p:sp>
      <p:sp>
        <p:nvSpPr>
          <p:cNvPr id="6" name="Pentágono 5"/>
          <p:cNvSpPr/>
          <p:nvPr/>
        </p:nvSpPr>
        <p:spPr>
          <a:xfrm>
            <a:off x="0" y="764704"/>
            <a:ext cx="9144000" cy="576064"/>
          </a:xfrm>
          <a:prstGeom prst="homePlate">
            <a:avLst/>
          </a:prstGeom>
          <a:solidFill>
            <a:schemeClr val="tx2">
              <a:lumMod val="40000"/>
              <a:lumOff val="6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solidFill>
                  <a:schemeClr val="tx2">
                    <a:lumMod val="75000"/>
                  </a:schemeClr>
                </a:solidFill>
              </a:rPr>
              <a:t>OBRIGAÇÕES DAS OSC</a:t>
            </a:r>
            <a:endParaRPr lang="pt-BR" sz="2000" b="1" dirty="0">
              <a:solidFill>
                <a:schemeClr val="tx2">
                  <a:lumMod val="75000"/>
                </a:schemeClr>
              </a:solidFill>
            </a:endParaRPr>
          </a:p>
        </p:txBody>
      </p:sp>
      <p:sp>
        <p:nvSpPr>
          <p:cNvPr id="7" name="Título 1"/>
          <p:cNvSpPr>
            <a:spLocks noGrp="1"/>
          </p:cNvSpPr>
          <p:nvPr>
            <p:ph type="title"/>
          </p:nvPr>
        </p:nvSpPr>
        <p:spPr>
          <a:xfrm>
            <a:off x="457200" y="-99392"/>
            <a:ext cx="8229600" cy="936104"/>
          </a:xfrm>
        </p:spPr>
        <p:txBody>
          <a:bodyPr/>
          <a:lstStyle/>
          <a:p>
            <a:r>
              <a:rPr lang="pt-BR" sz="3200" dirty="0">
                <a:solidFill>
                  <a:schemeClr val="accent1"/>
                </a:solidFill>
              </a:rPr>
              <a:t>Prestação de Contas</a:t>
            </a:r>
          </a:p>
        </p:txBody>
      </p:sp>
    </p:spTree>
    <p:extLst>
      <p:ext uri="{BB962C8B-B14F-4D97-AF65-F5344CB8AC3E}">
        <p14:creationId xmlns:p14="http://schemas.microsoft.com/office/powerpoint/2010/main" xmlns="" val="148743650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28800"/>
            <a:ext cx="8229600" cy="4752528"/>
          </a:xfrm>
        </p:spPr>
        <p:txBody>
          <a:bodyPr>
            <a:noAutofit/>
          </a:bodyPr>
          <a:lstStyle/>
          <a:p>
            <a:pPr marL="0" indent="0">
              <a:lnSpc>
                <a:spcPct val="115000"/>
              </a:lnSpc>
              <a:spcAft>
                <a:spcPts val="500"/>
              </a:spcAft>
              <a:buNone/>
            </a:pPr>
            <a:r>
              <a:rPr lang="pt-BR" sz="1700" dirty="0">
                <a:solidFill>
                  <a:srgbClr val="000000"/>
                </a:solidFill>
                <a:latin typeface="Times New Roman"/>
                <a:ea typeface="Times New Roman"/>
                <a:cs typeface="Times New Roman"/>
              </a:rPr>
              <a:t>Art. 69. - 90 (noventa) dias a partir do término da vigência da parceria, conforme estabelecido no respectivo instrumento.</a:t>
            </a:r>
          </a:p>
          <a:p>
            <a:pPr marL="0" indent="0">
              <a:lnSpc>
                <a:spcPct val="115000"/>
              </a:lnSpc>
              <a:spcAft>
                <a:spcPts val="500"/>
              </a:spcAft>
              <a:buNone/>
            </a:pPr>
            <a:endParaRPr lang="pt-BR" sz="1700" dirty="0">
              <a:solidFill>
                <a:srgbClr val="000000"/>
              </a:solidFill>
              <a:latin typeface="Times New Roman"/>
              <a:ea typeface="Times New Roman"/>
              <a:cs typeface="Times New Roman"/>
            </a:endParaRPr>
          </a:p>
          <a:p>
            <a:pPr marL="0" indent="0">
              <a:lnSpc>
                <a:spcPct val="115000"/>
              </a:lnSpc>
              <a:spcAft>
                <a:spcPts val="500"/>
              </a:spcAft>
              <a:buNone/>
            </a:pPr>
            <a:r>
              <a:rPr lang="pt-BR" sz="1700" dirty="0">
                <a:solidFill>
                  <a:srgbClr val="000000"/>
                </a:solidFill>
                <a:latin typeface="Times New Roman"/>
                <a:ea typeface="Times New Roman"/>
                <a:cs typeface="Times New Roman"/>
              </a:rPr>
              <a:t>§ </a:t>
            </a:r>
            <a:r>
              <a:rPr lang="pt-BR" sz="1700" dirty="0" smtClean="0">
                <a:solidFill>
                  <a:srgbClr val="000000"/>
                </a:solidFill>
                <a:latin typeface="Times New Roman"/>
                <a:ea typeface="Times New Roman"/>
                <a:cs typeface="Times New Roman"/>
              </a:rPr>
              <a:t>2°</a:t>
            </a:r>
            <a:r>
              <a:rPr lang="pt-BR" sz="1700" dirty="0">
                <a:solidFill>
                  <a:srgbClr val="000000"/>
                </a:solidFill>
                <a:latin typeface="Times New Roman"/>
                <a:ea typeface="Times New Roman"/>
                <a:cs typeface="Times New Roman"/>
              </a:rPr>
              <a:t> O disposto no </a:t>
            </a:r>
            <a:r>
              <a:rPr lang="pt-BR" sz="1700" b="1" dirty="0">
                <a:solidFill>
                  <a:schemeClr val="tx2">
                    <a:lumMod val="75000"/>
                  </a:schemeClr>
                </a:solidFill>
                <a:latin typeface="Times New Roman"/>
                <a:ea typeface="Times New Roman"/>
                <a:cs typeface="Times New Roman"/>
              </a:rPr>
              <a:t>caput</a:t>
            </a:r>
            <a:r>
              <a:rPr lang="pt-BR" sz="1700" dirty="0">
                <a:solidFill>
                  <a:srgbClr val="000000"/>
                </a:solidFill>
                <a:latin typeface="Times New Roman"/>
                <a:ea typeface="Times New Roman"/>
                <a:cs typeface="Times New Roman"/>
              </a:rPr>
              <a:t> não impede que o instrumento de parceria estabeleça prestações de contas parciais, periódicas ou exigíveis após a conclusão de etapas vinculadas às metas do objeto.</a:t>
            </a:r>
          </a:p>
          <a:p>
            <a:pPr marL="0" indent="0">
              <a:lnSpc>
                <a:spcPct val="115000"/>
              </a:lnSpc>
              <a:spcAft>
                <a:spcPts val="500"/>
              </a:spcAft>
              <a:buNone/>
            </a:pPr>
            <a:r>
              <a:rPr lang="pt-BR" sz="1700" dirty="0" smtClean="0">
                <a:solidFill>
                  <a:srgbClr val="000000"/>
                </a:solidFill>
                <a:latin typeface="Times New Roman"/>
                <a:ea typeface="Times New Roman"/>
                <a:cs typeface="Times New Roman"/>
              </a:rPr>
              <a:t>§ 3º</a:t>
            </a:r>
            <a:r>
              <a:rPr lang="pt-BR" sz="1700" dirty="0">
                <a:solidFill>
                  <a:srgbClr val="000000"/>
                </a:solidFill>
                <a:latin typeface="Times New Roman"/>
                <a:ea typeface="Times New Roman"/>
                <a:cs typeface="Times New Roman"/>
              </a:rPr>
              <a:t> O dever de prestar contas surge no momento da liberação da primeira parcela dos recursos financeiros.</a:t>
            </a:r>
          </a:p>
          <a:p>
            <a:pPr marL="0" indent="0">
              <a:lnSpc>
                <a:spcPct val="115000"/>
              </a:lnSpc>
              <a:spcAft>
                <a:spcPts val="500"/>
              </a:spcAft>
              <a:buNone/>
            </a:pPr>
            <a:r>
              <a:rPr lang="pt-BR" sz="1700" dirty="0" smtClean="0">
                <a:solidFill>
                  <a:srgbClr val="000000"/>
                </a:solidFill>
                <a:latin typeface="Times New Roman"/>
                <a:ea typeface="Times New Roman"/>
                <a:cs typeface="Times New Roman"/>
              </a:rPr>
              <a:t>§ 4º</a:t>
            </a:r>
            <a:r>
              <a:rPr lang="pt-BR" sz="1700" dirty="0">
                <a:solidFill>
                  <a:srgbClr val="000000"/>
                </a:solidFill>
                <a:latin typeface="Times New Roman"/>
                <a:ea typeface="Times New Roman"/>
                <a:cs typeface="Times New Roman"/>
              </a:rPr>
              <a:t> O prazo referido no </a:t>
            </a:r>
            <a:r>
              <a:rPr lang="pt-BR" sz="1700" b="1" dirty="0">
                <a:solidFill>
                  <a:schemeClr val="tx2">
                    <a:lumMod val="75000"/>
                  </a:schemeClr>
                </a:solidFill>
                <a:latin typeface="Times New Roman"/>
                <a:ea typeface="Times New Roman"/>
                <a:cs typeface="Times New Roman"/>
              </a:rPr>
              <a:t>caput</a:t>
            </a:r>
            <a:r>
              <a:rPr lang="pt-BR" sz="1700" dirty="0">
                <a:solidFill>
                  <a:srgbClr val="000000"/>
                </a:solidFill>
                <a:latin typeface="Times New Roman"/>
                <a:ea typeface="Times New Roman"/>
                <a:cs typeface="Times New Roman"/>
              </a:rPr>
              <a:t> poderá ser prorrogado por até 30 (trinta) dias, desde que devidamente justificado.</a:t>
            </a:r>
          </a:p>
        </p:txBody>
      </p:sp>
      <p:sp>
        <p:nvSpPr>
          <p:cNvPr id="6" name="Pentágono 5"/>
          <p:cNvSpPr/>
          <p:nvPr/>
        </p:nvSpPr>
        <p:spPr>
          <a:xfrm>
            <a:off x="0" y="764704"/>
            <a:ext cx="9144000" cy="576064"/>
          </a:xfrm>
          <a:prstGeom prst="homePlate">
            <a:avLst/>
          </a:prstGeom>
          <a:solidFill>
            <a:schemeClr val="tx2">
              <a:lumMod val="40000"/>
              <a:lumOff val="6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solidFill>
                  <a:schemeClr val="tx2">
                    <a:lumMod val="75000"/>
                  </a:schemeClr>
                </a:solidFill>
              </a:rPr>
              <a:t>OBRIGAÇÕES DAS OSC - PRAZOS</a:t>
            </a:r>
            <a:endParaRPr lang="pt-BR" sz="2000" b="1" dirty="0">
              <a:solidFill>
                <a:schemeClr val="tx2">
                  <a:lumMod val="75000"/>
                </a:schemeClr>
              </a:solidFill>
            </a:endParaRPr>
          </a:p>
        </p:txBody>
      </p:sp>
      <p:sp>
        <p:nvSpPr>
          <p:cNvPr id="7" name="Título 1"/>
          <p:cNvSpPr>
            <a:spLocks noGrp="1"/>
          </p:cNvSpPr>
          <p:nvPr>
            <p:ph type="title"/>
          </p:nvPr>
        </p:nvSpPr>
        <p:spPr>
          <a:xfrm>
            <a:off x="457200" y="-99392"/>
            <a:ext cx="8229600" cy="936104"/>
          </a:xfrm>
        </p:spPr>
        <p:txBody>
          <a:bodyPr/>
          <a:lstStyle/>
          <a:p>
            <a:r>
              <a:rPr lang="pt-BR" sz="3200" dirty="0">
                <a:solidFill>
                  <a:schemeClr val="accent1"/>
                </a:solidFill>
              </a:rPr>
              <a:t>Prestação de Contas</a:t>
            </a:r>
          </a:p>
        </p:txBody>
      </p:sp>
    </p:spTree>
    <p:extLst>
      <p:ext uri="{BB962C8B-B14F-4D97-AF65-F5344CB8AC3E}">
        <p14:creationId xmlns:p14="http://schemas.microsoft.com/office/powerpoint/2010/main" xmlns="" val="9688892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28800"/>
            <a:ext cx="8229600" cy="4752528"/>
          </a:xfrm>
        </p:spPr>
        <p:txBody>
          <a:bodyPr>
            <a:noAutofit/>
          </a:bodyPr>
          <a:lstStyle/>
          <a:p>
            <a:pPr marL="0" indent="0">
              <a:lnSpc>
                <a:spcPct val="115000"/>
              </a:lnSpc>
              <a:spcAft>
                <a:spcPts val="500"/>
              </a:spcAft>
              <a:buNone/>
            </a:pPr>
            <a:r>
              <a:rPr lang="pt-BR" sz="1700" dirty="0">
                <a:solidFill>
                  <a:srgbClr val="000000"/>
                </a:solidFill>
                <a:latin typeface="Times New Roman"/>
                <a:ea typeface="Times New Roman"/>
                <a:cs typeface="Times New Roman"/>
              </a:rPr>
              <a:t>Art. 69. </a:t>
            </a:r>
          </a:p>
          <a:p>
            <a:pPr marL="0" indent="0">
              <a:lnSpc>
                <a:spcPct val="115000"/>
              </a:lnSpc>
              <a:spcAft>
                <a:spcPts val="500"/>
              </a:spcAft>
              <a:buNone/>
            </a:pPr>
            <a:r>
              <a:rPr lang="pt-BR" sz="1700" dirty="0">
                <a:solidFill>
                  <a:srgbClr val="000000"/>
                </a:solidFill>
                <a:latin typeface="Times New Roman"/>
                <a:ea typeface="Times New Roman"/>
                <a:cs typeface="Times New Roman"/>
              </a:rPr>
              <a:t>§ </a:t>
            </a:r>
            <a:r>
              <a:rPr lang="pt-BR" sz="1700" dirty="0" smtClean="0">
                <a:solidFill>
                  <a:srgbClr val="000000"/>
                </a:solidFill>
                <a:latin typeface="Times New Roman"/>
                <a:ea typeface="Times New Roman"/>
                <a:cs typeface="Times New Roman"/>
              </a:rPr>
              <a:t>5°</a:t>
            </a:r>
            <a:r>
              <a:rPr lang="pt-BR" sz="1700" dirty="0">
                <a:solidFill>
                  <a:srgbClr val="000000"/>
                </a:solidFill>
                <a:latin typeface="Times New Roman"/>
                <a:ea typeface="Times New Roman"/>
                <a:cs typeface="Times New Roman"/>
              </a:rPr>
              <a:t> A manifestação conclusiva sobre a prestação de contas pela administração pública observará os prazos previstos no plano de trabalho aprovado e no termo de colaboração ou de fomento, devendo dispor sobre:</a:t>
            </a:r>
          </a:p>
          <a:p>
            <a:pPr marL="0" indent="0">
              <a:lnSpc>
                <a:spcPct val="115000"/>
              </a:lnSpc>
              <a:spcAft>
                <a:spcPts val="500"/>
              </a:spcAft>
              <a:buNone/>
            </a:pPr>
            <a:r>
              <a:rPr lang="pt-BR" sz="1700" dirty="0" smtClean="0">
                <a:solidFill>
                  <a:srgbClr val="000000"/>
                </a:solidFill>
                <a:latin typeface="Times New Roman"/>
                <a:ea typeface="Times New Roman"/>
                <a:cs typeface="Times New Roman"/>
              </a:rPr>
              <a:t>I </a:t>
            </a:r>
            <a:r>
              <a:rPr lang="pt-BR" sz="1700" dirty="0">
                <a:solidFill>
                  <a:srgbClr val="000000"/>
                </a:solidFill>
                <a:latin typeface="Times New Roman"/>
                <a:ea typeface="Times New Roman"/>
                <a:cs typeface="Times New Roman"/>
              </a:rPr>
              <a:t>- aprovação da prestação de contas;</a:t>
            </a:r>
          </a:p>
          <a:p>
            <a:pPr marL="0" indent="0">
              <a:lnSpc>
                <a:spcPct val="115000"/>
              </a:lnSpc>
              <a:spcAft>
                <a:spcPts val="500"/>
              </a:spcAft>
              <a:buNone/>
            </a:pPr>
            <a:r>
              <a:rPr lang="pt-BR" sz="1700" dirty="0" smtClean="0">
                <a:solidFill>
                  <a:srgbClr val="000000"/>
                </a:solidFill>
                <a:latin typeface="Times New Roman"/>
                <a:ea typeface="Times New Roman"/>
                <a:cs typeface="Times New Roman"/>
              </a:rPr>
              <a:t>II </a:t>
            </a:r>
            <a:r>
              <a:rPr lang="pt-BR" sz="1700" dirty="0">
                <a:solidFill>
                  <a:srgbClr val="000000"/>
                </a:solidFill>
                <a:latin typeface="Times New Roman"/>
                <a:ea typeface="Times New Roman"/>
                <a:cs typeface="Times New Roman"/>
              </a:rPr>
              <a:t>- aprovação da prestação de contas com ressalvas, quando evidenciada impropriedade ou qualquer outra falta de natureza formal de que não resulte dano ao erário; ou</a:t>
            </a:r>
          </a:p>
          <a:p>
            <a:pPr marL="0" indent="0">
              <a:lnSpc>
                <a:spcPct val="115000"/>
              </a:lnSpc>
              <a:spcAft>
                <a:spcPts val="500"/>
              </a:spcAft>
              <a:buNone/>
            </a:pPr>
            <a:r>
              <a:rPr lang="pt-BR" sz="1700" dirty="0" smtClean="0">
                <a:solidFill>
                  <a:srgbClr val="000000"/>
                </a:solidFill>
                <a:latin typeface="Times New Roman"/>
                <a:ea typeface="Times New Roman"/>
                <a:cs typeface="Times New Roman"/>
              </a:rPr>
              <a:t>III </a:t>
            </a:r>
            <a:r>
              <a:rPr lang="pt-BR" sz="1700" dirty="0">
                <a:solidFill>
                  <a:srgbClr val="000000"/>
                </a:solidFill>
                <a:latin typeface="Times New Roman"/>
                <a:ea typeface="Times New Roman"/>
                <a:cs typeface="Times New Roman"/>
              </a:rPr>
              <a:t>- rejeição da prestação de contas e a determinação da imediata instauração de tomada de contas especial.</a:t>
            </a:r>
          </a:p>
          <a:p>
            <a:pPr marL="0" indent="0">
              <a:lnSpc>
                <a:spcPct val="115000"/>
              </a:lnSpc>
              <a:spcAft>
                <a:spcPts val="500"/>
              </a:spcAft>
              <a:buNone/>
            </a:pPr>
            <a:r>
              <a:rPr lang="pt-BR" sz="1700" dirty="0" smtClean="0">
                <a:solidFill>
                  <a:srgbClr val="000000"/>
                </a:solidFill>
                <a:latin typeface="Times New Roman"/>
                <a:ea typeface="Times New Roman"/>
                <a:cs typeface="Times New Roman"/>
              </a:rPr>
              <a:t>§ 6°</a:t>
            </a:r>
            <a:r>
              <a:rPr lang="pt-BR" sz="1700" dirty="0">
                <a:solidFill>
                  <a:srgbClr val="000000"/>
                </a:solidFill>
                <a:latin typeface="Times New Roman"/>
                <a:ea typeface="Times New Roman"/>
                <a:cs typeface="Times New Roman"/>
              </a:rPr>
              <a:t> As impropriedades que deram causa às ressalvas ou à rejeição da prestação de contas serão registradas em plataforma eletrônica de acesso público, devendo ser levadas em consideração por ocasião da assinatura de futuras parcerias com a administração pública, conforme definido em regulamento.</a:t>
            </a:r>
          </a:p>
        </p:txBody>
      </p:sp>
      <p:sp>
        <p:nvSpPr>
          <p:cNvPr id="6" name="Pentágono 5"/>
          <p:cNvSpPr/>
          <p:nvPr/>
        </p:nvSpPr>
        <p:spPr>
          <a:xfrm>
            <a:off x="0" y="764704"/>
            <a:ext cx="9144000" cy="576064"/>
          </a:xfrm>
          <a:prstGeom prst="homePlate">
            <a:avLst/>
          </a:prstGeom>
          <a:solidFill>
            <a:schemeClr val="tx2">
              <a:lumMod val="40000"/>
              <a:lumOff val="6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solidFill>
                  <a:schemeClr val="tx2">
                    <a:lumMod val="75000"/>
                  </a:schemeClr>
                </a:solidFill>
              </a:rPr>
              <a:t>OBRIGAÇÕES DA ADMINISTRAÇÃO PÚBLICA – GESTOR DA PARCERIA</a:t>
            </a:r>
            <a:endParaRPr lang="pt-BR" sz="2000" b="1" dirty="0">
              <a:solidFill>
                <a:schemeClr val="tx2">
                  <a:lumMod val="75000"/>
                </a:schemeClr>
              </a:solidFill>
            </a:endParaRPr>
          </a:p>
        </p:txBody>
      </p:sp>
      <p:sp>
        <p:nvSpPr>
          <p:cNvPr id="7" name="Título 1"/>
          <p:cNvSpPr>
            <a:spLocks noGrp="1"/>
          </p:cNvSpPr>
          <p:nvPr>
            <p:ph type="title"/>
          </p:nvPr>
        </p:nvSpPr>
        <p:spPr>
          <a:xfrm>
            <a:off x="457200" y="-99392"/>
            <a:ext cx="8229600" cy="936104"/>
          </a:xfrm>
        </p:spPr>
        <p:txBody>
          <a:bodyPr/>
          <a:lstStyle/>
          <a:p>
            <a:r>
              <a:rPr lang="pt-BR" sz="3200" dirty="0">
                <a:solidFill>
                  <a:schemeClr val="accent1"/>
                </a:solidFill>
              </a:rPr>
              <a:t>Prestação de Contas</a:t>
            </a:r>
          </a:p>
        </p:txBody>
      </p:sp>
    </p:spTree>
    <p:extLst>
      <p:ext uri="{BB962C8B-B14F-4D97-AF65-F5344CB8AC3E}">
        <p14:creationId xmlns:p14="http://schemas.microsoft.com/office/powerpoint/2010/main" xmlns="" val="179034355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28800"/>
            <a:ext cx="8229600" cy="4752528"/>
          </a:xfrm>
        </p:spPr>
        <p:txBody>
          <a:bodyPr>
            <a:noAutofit/>
          </a:bodyPr>
          <a:lstStyle/>
          <a:p>
            <a:pPr marL="0" indent="0">
              <a:lnSpc>
                <a:spcPct val="115000"/>
              </a:lnSpc>
              <a:spcAft>
                <a:spcPts val="500"/>
              </a:spcAft>
              <a:buNone/>
            </a:pPr>
            <a:r>
              <a:rPr lang="pt-BR" sz="1700" dirty="0">
                <a:solidFill>
                  <a:srgbClr val="000000"/>
                </a:solidFill>
                <a:latin typeface="Times New Roman"/>
                <a:ea typeface="Times New Roman"/>
                <a:cs typeface="Times New Roman"/>
              </a:rPr>
              <a:t>Art. 70. Constatada irregularidade ou omissão na prestação de contas, será concedido prazo para a OSC sanar a irregularidade ou cumprir a obrigação.</a:t>
            </a:r>
          </a:p>
          <a:p>
            <a:pPr marL="0" indent="0">
              <a:lnSpc>
                <a:spcPct val="115000"/>
              </a:lnSpc>
              <a:spcAft>
                <a:spcPts val="500"/>
              </a:spcAft>
              <a:buNone/>
            </a:pPr>
            <a:endParaRPr lang="pt-BR" sz="1700" dirty="0" smtClean="0">
              <a:solidFill>
                <a:srgbClr val="000000"/>
              </a:solidFill>
              <a:latin typeface="Times New Roman"/>
              <a:ea typeface="Times New Roman"/>
              <a:cs typeface="Times New Roman"/>
            </a:endParaRPr>
          </a:p>
          <a:p>
            <a:pPr marL="0" indent="0">
              <a:lnSpc>
                <a:spcPct val="115000"/>
              </a:lnSpc>
              <a:spcAft>
                <a:spcPts val="500"/>
              </a:spcAft>
              <a:buNone/>
            </a:pPr>
            <a:r>
              <a:rPr lang="pt-BR" sz="1700" dirty="0" smtClean="0">
                <a:solidFill>
                  <a:srgbClr val="000000"/>
                </a:solidFill>
                <a:latin typeface="Times New Roman"/>
                <a:ea typeface="Times New Roman"/>
                <a:cs typeface="Times New Roman"/>
              </a:rPr>
              <a:t>§ 1º</a:t>
            </a:r>
            <a:r>
              <a:rPr lang="pt-BR" sz="1700" dirty="0">
                <a:solidFill>
                  <a:srgbClr val="000000"/>
                </a:solidFill>
                <a:latin typeface="Times New Roman"/>
                <a:ea typeface="Times New Roman"/>
                <a:cs typeface="Times New Roman"/>
              </a:rPr>
              <a:t> O prazo limitado a 45 (quarenta e cinco) dias por notificação, prorrogável, no máximo, por igual período, dentro do prazo que a administração pública possui para analisar e decidir sobre a prestação de contas e comprovação de resultados.</a:t>
            </a:r>
          </a:p>
          <a:p>
            <a:pPr marL="0" indent="0">
              <a:lnSpc>
                <a:spcPct val="115000"/>
              </a:lnSpc>
              <a:spcAft>
                <a:spcPts val="500"/>
              </a:spcAft>
              <a:buNone/>
            </a:pPr>
            <a:r>
              <a:rPr lang="pt-BR" sz="1700" dirty="0" smtClean="0">
                <a:solidFill>
                  <a:srgbClr val="000000"/>
                </a:solidFill>
                <a:latin typeface="Times New Roman"/>
                <a:ea typeface="Times New Roman"/>
                <a:cs typeface="Times New Roman"/>
              </a:rPr>
              <a:t>§ 2º</a:t>
            </a:r>
            <a:r>
              <a:rPr lang="pt-BR" sz="1700" dirty="0">
                <a:solidFill>
                  <a:srgbClr val="000000"/>
                </a:solidFill>
                <a:latin typeface="Times New Roman"/>
                <a:ea typeface="Times New Roman"/>
                <a:cs typeface="Times New Roman"/>
              </a:rPr>
              <a:t> Transcorrido o prazo para saneamento da irregularidade ou da omissão, não havendo o saneamento, a autoridade administrativa competente, sob pena de responsabilidade solidária, deve adotar as providências para apuração dos fatos, identificação dos responsáveis, quantificação do dano e obtenção do ressarcimento, nos termos da legislação vigente.</a:t>
            </a:r>
          </a:p>
        </p:txBody>
      </p:sp>
      <p:sp>
        <p:nvSpPr>
          <p:cNvPr id="6" name="Pentágono 5"/>
          <p:cNvSpPr/>
          <p:nvPr/>
        </p:nvSpPr>
        <p:spPr>
          <a:xfrm>
            <a:off x="0" y="764704"/>
            <a:ext cx="9144000" cy="576064"/>
          </a:xfrm>
          <a:prstGeom prst="homePlate">
            <a:avLst/>
          </a:prstGeom>
          <a:solidFill>
            <a:schemeClr val="tx2">
              <a:lumMod val="40000"/>
              <a:lumOff val="6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solidFill>
                  <a:schemeClr val="tx2">
                    <a:lumMod val="75000"/>
                  </a:schemeClr>
                </a:solidFill>
              </a:rPr>
              <a:t>OBRIGAÇÕES DA ADMINISTRAÇÃO PÚBLICA – GESTOR DA PARCERIA</a:t>
            </a:r>
            <a:endParaRPr lang="pt-BR" sz="2000" b="1" dirty="0">
              <a:solidFill>
                <a:schemeClr val="tx2">
                  <a:lumMod val="75000"/>
                </a:schemeClr>
              </a:solidFill>
            </a:endParaRPr>
          </a:p>
        </p:txBody>
      </p:sp>
      <p:sp>
        <p:nvSpPr>
          <p:cNvPr id="7" name="Título 1"/>
          <p:cNvSpPr>
            <a:spLocks noGrp="1"/>
          </p:cNvSpPr>
          <p:nvPr>
            <p:ph type="title"/>
          </p:nvPr>
        </p:nvSpPr>
        <p:spPr>
          <a:xfrm>
            <a:off x="457200" y="-99392"/>
            <a:ext cx="8229600" cy="936104"/>
          </a:xfrm>
        </p:spPr>
        <p:txBody>
          <a:bodyPr/>
          <a:lstStyle/>
          <a:p>
            <a:r>
              <a:rPr lang="pt-BR" sz="3200" dirty="0">
                <a:solidFill>
                  <a:schemeClr val="accent1"/>
                </a:solidFill>
              </a:rPr>
              <a:t>Prestação de Contas</a:t>
            </a:r>
          </a:p>
        </p:txBody>
      </p:sp>
    </p:spTree>
    <p:extLst>
      <p:ext uri="{BB962C8B-B14F-4D97-AF65-F5344CB8AC3E}">
        <p14:creationId xmlns:p14="http://schemas.microsoft.com/office/powerpoint/2010/main" xmlns="" val="274742169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28800"/>
            <a:ext cx="8229600" cy="4752528"/>
          </a:xfrm>
        </p:spPr>
        <p:txBody>
          <a:bodyPr>
            <a:noAutofit/>
          </a:bodyPr>
          <a:lstStyle/>
          <a:p>
            <a:pPr marL="0" indent="0">
              <a:lnSpc>
                <a:spcPct val="115000"/>
              </a:lnSpc>
              <a:spcAft>
                <a:spcPts val="500"/>
              </a:spcAft>
              <a:buNone/>
            </a:pPr>
            <a:r>
              <a:rPr lang="pt-BR" sz="1700" dirty="0">
                <a:solidFill>
                  <a:srgbClr val="000000"/>
                </a:solidFill>
                <a:latin typeface="Times New Roman"/>
                <a:ea typeface="Times New Roman"/>
                <a:cs typeface="Times New Roman"/>
              </a:rPr>
              <a:t>Art. 71. Apreciação da prestação final de contas, no prazo de 90 (noventa) a 150 (cento e cinquenta) dias, contado da data de seu recebimento, conforme estabelecido no instrumento da parceria.</a:t>
            </a:r>
          </a:p>
          <a:p>
            <a:pPr marL="0" indent="0">
              <a:lnSpc>
                <a:spcPct val="115000"/>
              </a:lnSpc>
              <a:spcAft>
                <a:spcPts val="500"/>
              </a:spcAft>
              <a:buNone/>
            </a:pPr>
            <a:endParaRPr lang="pt-BR" sz="1700" dirty="0">
              <a:solidFill>
                <a:srgbClr val="000000"/>
              </a:solidFill>
              <a:latin typeface="Times New Roman"/>
              <a:ea typeface="Times New Roman"/>
              <a:cs typeface="Times New Roman"/>
            </a:endParaRPr>
          </a:p>
          <a:p>
            <a:pPr marL="0" indent="0">
              <a:lnSpc>
                <a:spcPct val="115000"/>
              </a:lnSpc>
              <a:spcAft>
                <a:spcPts val="500"/>
              </a:spcAft>
              <a:buNone/>
            </a:pPr>
            <a:r>
              <a:rPr lang="pt-BR" sz="1700" dirty="0">
                <a:solidFill>
                  <a:srgbClr val="000000"/>
                </a:solidFill>
                <a:latin typeface="Times New Roman"/>
                <a:ea typeface="Times New Roman"/>
                <a:cs typeface="Times New Roman"/>
              </a:rPr>
              <a:t>§ </a:t>
            </a:r>
            <a:r>
              <a:rPr lang="pt-BR" sz="1700" dirty="0" smtClean="0">
                <a:solidFill>
                  <a:srgbClr val="000000"/>
                </a:solidFill>
                <a:latin typeface="Times New Roman"/>
                <a:ea typeface="Times New Roman"/>
                <a:cs typeface="Times New Roman"/>
              </a:rPr>
              <a:t>2º</a:t>
            </a:r>
            <a:r>
              <a:rPr lang="pt-BR" sz="1700" dirty="0">
                <a:solidFill>
                  <a:srgbClr val="000000"/>
                </a:solidFill>
                <a:latin typeface="Times New Roman"/>
                <a:ea typeface="Times New Roman"/>
                <a:cs typeface="Times New Roman"/>
              </a:rPr>
              <a:t> O prazo para apreciar a prestação final de contas poderá ser prorrogado, no máximo, por igual período, desde que devidamente justificado.</a:t>
            </a:r>
          </a:p>
          <a:p>
            <a:pPr marL="0" indent="0">
              <a:lnSpc>
                <a:spcPct val="115000"/>
              </a:lnSpc>
              <a:spcAft>
                <a:spcPts val="500"/>
              </a:spcAft>
              <a:buNone/>
            </a:pPr>
            <a:r>
              <a:rPr lang="pt-BR" sz="1700" dirty="0" smtClean="0">
                <a:solidFill>
                  <a:srgbClr val="000000"/>
                </a:solidFill>
                <a:latin typeface="Times New Roman"/>
                <a:ea typeface="Times New Roman"/>
                <a:cs typeface="Times New Roman"/>
              </a:rPr>
              <a:t>§ 3º</a:t>
            </a:r>
            <a:r>
              <a:rPr lang="pt-BR" sz="1700" dirty="0">
                <a:solidFill>
                  <a:srgbClr val="000000"/>
                </a:solidFill>
                <a:latin typeface="Times New Roman"/>
                <a:ea typeface="Times New Roman"/>
                <a:cs typeface="Times New Roman"/>
              </a:rPr>
              <a:t> Na hipótese do descumprimento do prazo definido nos termos do caput e dos §§ 1o e 2o em até 15 (quinze) dias do seu transcurso, a unidade responsável pela apreciação da prestação final de contas reportará os motivos ao Ministro de Estado ou ao Secretário Estadual ou Municipal, conforme o caso, bem como ao conselho de políticas públicas e ao órgão de controle interno correspondentes.</a:t>
            </a:r>
          </a:p>
        </p:txBody>
      </p:sp>
      <p:sp>
        <p:nvSpPr>
          <p:cNvPr id="6" name="Pentágono 5"/>
          <p:cNvSpPr/>
          <p:nvPr/>
        </p:nvSpPr>
        <p:spPr>
          <a:xfrm>
            <a:off x="0" y="764704"/>
            <a:ext cx="9144000" cy="576064"/>
          </a:xfrm>
          <a:prstGeom prst="homePlate">
            <a:avLst/>
          </a:prstGeom>
          <a:solidFill>
            <a:schemeClr val="tx2">
              <a:lumMod val="40000"/>
              <a:lumOff val="6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solidFill>
                  <a:schemeClr val="tx2">
                    <a:lumMod val="75000"/>
                  </a:schemeClr>
                </a:solidFill>
              </a:rPr>
              <a:t>OBRIGAÇÕES DA ADMINISTRAÇÃO PÚBLICA</a:t>
            </a:r>
            <a:endParaRPr lang="pt-BR" sz="2000" b="1" dirty="0">
              <a:solidFill>
                <a:schemeClr val="tx2">
                  <a:lumMod val="75000"/>
                </a:schemeClr>
              </a:solidFill>
            </a:endParaRPr>
          </a:p>
        </p:txBody>
      </p:sp>
      <p:sp>
        <p:nvSpPr>
          <p:cNvPr id="7" name="Título 1"/>
          <p:cNvSpPr>
            <a:spLocks noGrp="1"/>
          </p:cNvSpPr>
          <p:nvPr>
            <p:ph type="title"/>
          </p:nvPr>
        </p:nvSpPr>
        <p:spPr>
          <a:xfrm>
            <a:off x="457200" y="-99392"/>
            <a:ext cx="8229600" cy="936104"/>
          </a:xfrm>
        </p:spPr>
        <p:txBody>
          <a:bodyPr/>
          <a:lstStyle/>
          <a:p>
            <a:r>
              <a:rPr lang="pt-BR" sz="3200" dirty="0">
                <a:solidFill>
                  <a:schemeClr val="accent1"/>
                </a:solidFill>
              </a:rPr>
              <a:t>Prestação de Contas</a:t>
            </a:r>
          </a:p>
        </p:txBody>
      </p:sp>
    </p:spTree>
    <p:extLst>
      <p:ext uri="{BB962C8B-B14F-4D97-AF65-F5344CB8AC3E}">
        <p14:creationId xmlns:p14="http://schemas.microsoft.com/office/powerpoint/2010/main" xmlns="" val="21396156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404664"/>
            <a:ext cx="9144000" cy="936104"/>
          </a:xfrm>
        </p:spPr>
        <p:txBody>
          <a:bodyPr/>
          <a:lstStyle/>
          <a:p>
            <a:r>
              <a:rPr lang="pt-BR" sz="3200" dirty="0" smtClean="0"/>
              <a:t>Transparência e Controle na Lei 13.019/2014</a:t>
            </a:r>
            <a:endParaRPr lang="pt-BR" sz="3200" dirty="0"/>
          </a:p>
        </p:txBody>
      </p:sp>
      <p:sp>
        <p:nvSpPr>
          <p:cNvPr id="3" name="Espaço Reservado para Conteúdo 2"/>
          <p:cNvSpPr>
            <a:spLocks noGrp="1"/>
          </p:cNvSpPr>
          <p:nvPr>
            <p:ph idx="1"/>
          </p:nvPr>
        </p:nvSpPr>
        <p:spPr>
          <a:xfrm>
            <a:off x="457200" y="1772817"/>
            <a:ext cx="8219256" cy="1944215"/>
          </a:xfrm>
        </p:spPr>
        <p:style>
          <a:lnRef idx="2">
            <a:schemeClr val="accent1"/>
          </a:lnRef>
          <a:fillRef idx="1">
            <a:schemeClr val="lt1"/>
          </a:fillRef>
          <a:effectRef idx="0">
            <a:schemeClr val="accent1"/>
          </a:effectRef>
          <a:fontRef idx="minor">
            <a:schemeClr val="dk1"/>
          </a:fontRef>
        </p:style>
        <p:txBody>
          <a:bodyPr anchor="ctr">
            <a:normAutofit/>
          </a:bodyPr>
          <a:lstStyle/>
          <a:p>
            <a:pPr marL="0" indent="0">
              <a:buNone/>
            </a:pPr>
            <a:r>
              <a:rPr lang="pt-BR" sz="2000" dirty="0">
                <a:solidFill>
                  <a:srgbClr val="000000"/>
                </a:solidFill>
                <a:latin typeface="Times New Roman"/>
                <a:ea typeface="Times New Roman"/>
                <a:cs typeface="Times New Roman"/>
              </a:rPr>
              <a:t>Art. 9</a:t>
            </a:r>
            <a:r>
              <a:rPr lang="pt-BR" sz="2000" u="sng" baseline="30000" dirty="0">
                <a:solidFill>
                  <a:srgbClr val="000000"/>
                </a:solidFill>
                <a:latin typeface="Times New Roman"/>
                <a:ea typeface="Times New Roman"/>
                <a:cs typeface="Times New Roman"/>
              </a:rPr>
              <a:t>o</a:t>
            </a:r>
            <a:r>
              <a:rPr lang="pt-BR" sz="2000" dirty="0">
                <a:solidFill>
                  <a:srgbClr val="000000"/>
                </a:solidFill>
                <a:latin typeface="Times New Roman"/>
                <a:ea typeface="Times New Roman"/>
                <a:cs typeface="Times New Roman"/>
              </a:rPr>
              <a:t> </a:t>
            </a:r>
            <a:r>
              <a:rPr lang="pt-BR" sz="2000" b="1" dirty="0">
                <a:solidFill>
                  <a:schemeClr val="tx2"/>
                </a:solidFill>
                <a:latin typeface="Times New Roman"/>
                <a:ea typeface="Times New Roman"/>
                <a:cs typeface="Times New Roman"/>
              </a:rPr>
              <a:t>No início de cada ano civil</a:t>
            </a:r>
            <a:r>
              <a:rPr lang="pt-BR" sz="2000" dirty="0">
                <a:solidFill>
                  <a:srgbClr val="000000"/>
                </a:solidFill>
                <a:latin typeface="Times New Roman"/>
                <a:ea typeface="Times New Roman"/>
                <a:cs typeface="Times New Roman"/>
              </a:rPr>
              <a:t>, a </a:t>
            </a:r>
            <a:r>
              <a:rPr lang="pt-BR" sz="2000" b="1" dirty="0">
                <a:solidFill>
                  <a:schemeClr val="tx2"/>
                </a:solidFill>
                <a:latin typeface="Times New Roman"/>
                <a:ea typeface="Times New Roman"/>
                <a:cs typeface="Times New Roman"/>
              </a:rPr>
              <a:t>administração pública </a:t>
            </a:r>
            <a:r>
              <a:rPr lang="pt-BR" sz="2000" dirty="0">
                <a:solidFill>
                  <a:srgbClr val="000000"/>
                </a:solidFill>
                <a:latin typeface="Times New Roman"/>
                <a:ea typeface="Times New Roman"/>
                <a:cs typeface="Times New Roman"/>
              </a:rPr>
              <a:t>fará </a:t>
            </a:r>
            <a:r>
              <a:rPr lang="pt-BR" sz="2000" b="1" dirty="0">
                <a:solidFill>
                  <a:schemeClr val="tx2"/>
                </a:solidFill>
                <a:latin typeface="Times New Roman"/>
                <a:ea typeface="Times New Roman"/>
                <a:cs typeface="Times New Roman"/>
              </a:rPr>
              <a:t>publicar</a:t>
            </a:r>
            <a:r>
              <a:rPr lang="pt-BR" sz="2000" dirty="0">
                <a:solidFill>
                  <a:srgbClr val="000000"/>
                </a:solidFill>
                <a:latin typeface="Times New Roman"/>
                <a:ea typeface="Times New Roman"/>
                <a:cs typeface="Times New Roman"/>
              </a:rPr>
              <a:t>, nos </a:t>
            </a:r>
            <a:r>
              <a:rPr lang="pt-BR" sz="2000" b="1" dirty="0">
                <a:solidFill>
                  <a:schemeClr val="tx2"/>
                </a:solidFill>
                <a:latin typeface="Times New Roman"/>
                <a:ea typeface="Times New Roman"/>
                <a:cs typeface="Times New Roman"/>
              </a:rPr>
              <a:t>meios oficiais de divulgação</a:t>
            </a:r>
            <a:r>
              <a:rPr lang="pt-BR" sz="2000" dirty="0">
                <a:solidFill>
                  <a:srgbClr val="000000"/>
                </a:solidFill>
                <a:latin typeface="Times New Roman"/>
                <a:ea typeface="Times New Roman"/>
                <a:cs typeface="Times New Roman"/>
              </a:rPr>
              <a:t>, os </a:t>
            </a:r>
            <a:r>
              <a:rPr lang="pt-BR" sz="2000" b="1" dirty="0">
                <a:solidFill>
                  <a:schemeClr val="tx2"/>
                </a:solidFill>
                <a:latin typeface="Times New Roman"/>
                <a:ea typeface="Times New Roman"/>
                <a:cs typeface="Times New Roman"/>
              </a:rPr>
              <a:t>valores aprovados na lei orçamentária anual </a:t>
            </a:r>
            <a:r>
              <a:rPr lang="pt-BR" sz="2000" dirty="0">
                <a:solidFill>
                  <a:srgbClr val="000000"/>
                </a:solidFill>
                <a:latin typeface="Times New Roman"/>
                <a:ea typeface="Times New Roman"/>
                <a:cs typeface="Times New Roman"/>
              </a:rPr>
              <a:t>vigente para execução de </a:t>
            </a:r>
            <a:r>
              <a:rPr lang="pt-BR" sz="2000" b="1" dirty="0">
                <a:solidFill>
                  <a:schemeClr val="tx2"/>
                </a:solidFill>
                <a:latin typeface="Times New Roman"/>
                <a:ea typeface="Times New Roman"/>
                <a:cs typeface="Times New Roman"/>
              </a:rPr>
              <a:t>programas e ações </a:t>
            </a:r>
            <a:r>
              <a:rPr lang="pt-BR" sz="2000" dirty="0">
                <a:solidFill>
                  <a:srgbClr val="000000"/>
                </a:solidFill>
                <a:latin typeface="Times New Roman"/>
                <a:ea typeface="Times New Roman"/>
                <a:cs typeface="Times New Roman"/>
              </a:rPr>
              <a:t>do plano plurianual em vigor, </a:t>
            </a:r>
            <a:r>
              <a:rPr lang="pt-BR" sz="2000" b="1" dirty="0">
                <a:solidFill>
                  <a:schemeClr val="tx2"/>
                </a:solidFill>
                <a:latin typeface="Times New Roman"/>
                <a:ea typeface="Times New Roman"/>
                <a:cs typeface="Times New Roman"/>
              </a:rPr>
              <a:t>que poderão ser executados por meio de parcerias previstas nesta Lei</a:t>
            </a:r>
            <a:r>
              <a:rPr lang="pt-BR" sz="2000" dirty="0" smtClean="0">
                <a:solidFill>
                  <a:srgbClr val="000000"/>
                </a:solidFill>
                <a:latin typeface="Times New Roman"/>
                <a:ea typeface="Times New Roman"/>
                <a:cs typeface="Times New Roman"/>
              </a:rPr>
              <a:t>.</a:t>
            </a:r>
            <a:endParaRPr lang="pt-BR" sz="2000" dirty="0">
              <a:latin typeface="Calibri"/>
              <a:ea typeface="Calibri"/>
              <a:cs typeface="Times New Roman"/>
            </a:endParaRPr>
          </a:p>
        </p:txBody>
      </p:sp>
      <p:sp>
        <p:nvSpPr>
          <p:cNvPr id="4" name="Espaço Reservado para Conteúdo 2"/>
          <p:cNvSpPr txBox="1">
            <a:spLocks/>
          </p:cNvSpPr>
          <p:nvPr/>
        </p:nvSpPr>
        <p:spPr>
          <a:xfrm>
            <a:off x="438580" y="4077072"/>
            <a:ext cx="8208912" cy="1728191"/>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rmAutofit/>
          </a:bodyPr>
          <a:lstStyle>
            <a:lvl1pPr marL="342900" indent="-342900" algn="just" defTabSz="914400" rtl="0" eaLnBrk="1" latinLnBrk="0" hangingPunct="1">
              <a:spcBef>
                <a:spcPct val="20000"/>
              </a:spcBef>
              <a:buClr>
                <a:schemeClr val="tx2"/>
              </a:buClr>
              <a:buFont typeface="Arial" pitchFamily="34" charset="0"/>
              <a:buChar char="•"/>
              <a:defRPr sz="1800" kern="1200">
                <a:solidFill>
                  <a:schemeClr val="tx1">
                    <a:lumMod val="50000"/>
                    <a:lumOff val="50000"/>
                  </a:schemeClr>
                </a:solidFill>
                <a:latin typeface="+mj-lt"/>
                <a:ea typeface="+mn-ea"/>
                <a:cs typeface="+mn-cs"/>
              </a:defRPr>
            </a:lvl1pPr>
            <a:lvl2pPr marL="742950" indent="-285750" algn="just" defTabSz="914400" rtl="0" eaLnBrk="1" latinLnBrk="0" hangingPunct="1">
              <a:spcBef>
                <a:spcPct val="20000"/>
              </a:spcBef>
              <a:buClr>
                <a:schemeClr val="tx2"/>
              </a:buClr>
              <a:buFont typeface="Courier New" pitchFamily="49" charset="0"/>
              <a:buChar char="o"/>
              <a:defRPr sz="1800" kern="1200">
                <a:solidFill>
                  <a:schemeClr val="tx1">
                    <a:lumMod val="50000"/>
                    <a:lumOff val="50000"/>
                  </a:schemeClr>
                </a:solidFill>
                <a:latin typeface="+mj-lt"/>
                <a:ea typeface="+mn-ea"/>
                <a:cs typeface="+mn-cs"/>
              </a:defRPr>
            </a:lvl2pPr>
            <a:lvl3pPr marL="1143000" indent="-228600" algn="just" defTabSz="914400" rtl="0" eaLnBrk="1" latinLnBrk="0" hangingPunct="1">
              <a:spcBef>
                <a:spcPct val="20000"/>
              </a:spcBef>
              <a:buClr>
                <a:schemeClr val="tx2"/>
              </a:buClr>
              <a:buFont typeface="Arial" pitchFamily="34" charset="0"/>
              <a:buChar char="•"/>
              <a:defRPr sz="1800" kern="1200">
                <a:solidFill>
                  <a:schemeClr val="tx1">
                    <a:lumMod val="50000"/>
                    <a:lumOff val="50000"/>
                  </a:schemeClr>
                </a:solidFill>
                <a:latin typeface="+mj-lt"/>
                <a:ea typeface="+mn-ea"/>
                <a:cs typeface="+mn-cs"/>
              </a:defRPr>
            </a:lvl3pPr>
            <a:lvl4pPr marL="1600200" indent="-228600" algn="just" defTabSz="914400" rtl="0" eaLnBrk="1" latinLnBrk="0" hangingPunct="1">
              <a:spcBef>
                <a:spcPct val="20000"/>
              </a:spcBef>
              <a:buClr>
                <a:schemeClr val="tx2"/>
              </a:buClr>
              <a:buFont typeface="Courier New" pitchFamily="49" charset="0"/>
              <a:buChar char="o"/>
              <a:defRPr sz="1800" kern="1200">
                <a:solidFill>
                  <a:schemeClr val="tx1">
                    <a:lumMod val="50000"/>
                    <a:lumOff val="50000"/>
                  </a:schemeClr>
                </a:solidFill>
                <a:latin typeface="+mj-lt"/>
                <a:ea typeface="+mn-ea"/>
                <a:cs typeface="+mn-cs"/>
              </a:defRPr>
            </a:lvl4pPr>
            <a:lvl5pPr marL="2057400" indent="-228600" algn="just" defTabSz="914400" rtl="0" eaLnBrk="1" latinLnBrk="0" hangingPunct="1">
              <a:spcBef>
                <a:spcPct val="20000"/>
              </a:spcBef>
              <a:buClr>
                <a:schemeClr val="tx2"/>
              </a:buClr>
              <a:buFont typeface="Arial" pitchFamily="34" charset="0"/>
              <a:buChar char="•"/>
              <a:defRPr sz="18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buNone/>
            </a:pPr>
            <a:r>
              <a:rPr lang="pt-BR" sz="2000" dirty="0">
                <a:solidFill>
                  <a:srgbClr val="000000"/>
                </a:solidFill>
                <a:latin typeface="Times New Roman"/>
                <a:ea typeface="Times New Roman"/>
              </a:rPr>
              <a:t>Art. 10. A administração pública deverá manter, em seu </a:t>
            </a:r>
            <a:r>
              <a:rPr lang="pt-BR" sz="2000" b="1" dirty="0">
                <a:solidFill>
                  <a:schemeClr val="tx2"/>
                </a:solidFill>
                <a:latin typeface="Times New Roman"/>
                <a:ea typeface="Times New Roman"/>
                <a:cs typeface="Times New Roman"/>
              </a:rPr>
              <a:t>sítio oficial na internet</a:t>
            </a:r>
            <a:r>
              <a:rPr lang="pt-BR" sz="2000" dirty="0">
                <a:solidFill>
                  <a:srgbClr val="000000"/>
                </a:solidFill>
                <a:latin typeface="Times New Roman"/>
                <a:ea typeface="Times New Roman"/>
              </a:rPr>
              <a:t>, a </a:t>
            </a:r>
            <a:r>
              <a:rPr lang="pt-BR" sz="2000" b="1" dirty="0">
                <a:solidFill>
                  <a:schemeClr val="tx2"/>
                </a:solidFill>
                <a:latin typeface="Times New Roman"/>
                <a:ea typeface="Times New Roman"/>
                <a:cs typeface="Times New Roman"/>
              </a:rPr>
              <a:t>relação das parcerias celebradas</a:t>
            </a:r>
            <a:r>
              <a:rPr lang="pt-BR" sz="2000" dirty="0">
                <a:solidFill>
                  <a:srgbClr val="000000"/>
                </a:solidFill>
                <a:latin typeface="Times New Roman"/>
                <a:ea typeface="Times New Roman"/>
              </a:rPr>
              <a:t>, em </a:t>
            </a:r>
            <a:r>
              <a:rPr lang="pt-BR" sz="2000" b="1" dirty="0">
                <a:solidFill>
                  <a:schemeClr val="tx2"/>
                </a:solidFill>
                <a:latin typeface="Times New Roman"/>
                <a:ea typeface="Times New Roman"/>
                <a:cs typeface="Times New Roman"/>
              </a:rPr>
              <a:t>ordem alfabética</a:t>
            </a:r>
            <a:r>
              <a:rPr lang="pt-BR" sz="2000" dirty="0">
                <a:solidFill>
                  <a:srgbClr val="000000"/>
                </a:solidFill>
                <a:latin typeface="Times New Roman"/>
                <a:ea typeface="Times New Roman"/>
              </a:rPr>
              <a:t>, pelo </a:t>
            </a:r>
            <a:r>
              <a:rPr lang="pt-BR" sz="2000" b="1" dirty="0">
                <a:solidFill>
                  <a:schemeClr val="tx2"/>
                </a:solidFill>
                <a:latin typeface="Times New Roman"/>
                <a:ea typeface="Times New Roman"/>
                <a:cs typeface="Times New Roman"/>
              </a:rPr>
              <a:t>nome da organização da sociedade civil</a:t>
            </a:r>
            <a:r>
              <a:rPr lang="pt-BR" sz="2000" dirty="0">
                <a:solidFill>
                  <a:srgbClr val="000000"/>
                </a:solidFill>
                <a:latin typeface="Times New Roman"/>
                <a:ea typeface="Times New Roman"/>
              </a:rPr>
              <a:t>, por </a:t>
            </a:r>
            <a:r>
              <a:rPr lang="pt-BR" sz="2000" b="1" dirty="0">
                <a:solidFill>
                  <a:schemeClr val="tx2"/>
                </a:solidFill>
                <a:latin typeface="Times New Roman"/>
                <a:ea typeface="Times New Roman"/>
                <a:cs typeface="Times New Roman"/>
              </a:rPr>
              <a:t>prazo não inferior a 5 (cinco) anos</a:t>
            </a:r>
            <a:r>
              <a:rPr lang="pt-BR" sz="2000" dirty="0">
                <a:solidFill>
                  <a:srgbClr val="000000"/>
                </a:solidFill>
                <a:latin typeface="Times New Roman"/>
                <a:ea typeface="Times New Roman"/>
              </a:rPr>
              <a:t>, contado da apreciação da prestação de contas final da parceria.</a:t>
            </a:r>
            <a:endParaRPr lang="pt-BR" sz="2000" dirty="0"/>
          </a:p>
        </p:txBody>
      </p:sp>
    </p:spTree>
    <p:extLst>
      <p:ext uri="{BB962C8B-B14F-4D97-AF65-F5344CB8AC3E}">
        <p14:creationId xmlns:p14="http://schemas.microsoft.com/office/powerpoint/2010/main" xmlns="" val="362176148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28800"/>
            <a:ext cx="8229600" cy="432048"/>
          </a:xfrm>
        </p:spPr>
        <p:txBody>
          <a:bodyPr>
            <a:noAutofit/>
          </a:bodyPr>
          <a:lstStyle/>
          <a:p>
            <a:pPr marL="0" indent="0">
              <a:lnSpc>
                <a:spcPct val="115000"/>
              </a:lnSpc>
              <a:spcAft>
                <a:spcPts val="500"/>
              </a:spcAft>
              <a:buNone/>
            </a:pPr>
            <a:r>
              <a:rPr lang="pt-BR" sz="1700" dirty="0">
                <a:solidFill>
                  <a:srgbClr val="000000"/>
                </a:solidFill>
                <a:latin typeface="Times New Roman"/>
                <a:ea typeface="Times New Roman"/>
                <a:cs typeface="Times New Roman"/>
              </a:rPr>
              <a:t>Art. 72. As prestações de contas serão avaliadas:</a:t>
            </a:r>
          </a:p>
        </p:txBody>
      </p:sp>
      <p:sp>
        <p:nvSpPr>
          <p:cNvPr id="6" name="Pentágono 5"/>
          <p:cNvSpPr/>
          <p:nvPr/>
        </p:nvSpPr>
        <p:spPr>
          <a:xfrm>
            <a:off x="0" y="764704"/>
            <a:ext cx="9144000" cy="576064"/>
          </a:xfrm>
          <a:prstGeom prst="homePlate">
            <a:avLst/>
          </a:prstGeom>
          <a:solidFill>
            <a:schemeClr val="tx2">
              <a:lumMod val="40000"/>
              <a:lumOff val="6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solidFill>
                  <a:schemeClr val="tx2">
                    <a:lumMod val="75000"/>
                  </a:schemeClr>
                </a:solidFill>
              </a:rPr>
              <a:t>OBRIGAÇÕES DA ADMINISTRAÇÃO PÚBLICA - AVALIAÇÃO</a:t>
            </a:r>
            <a:endParaRPr lang="pt-BR" sz="2000" b="1" dirty="0">
              <a:solidFill>
                <a:schemeClr val="tx2">
                  <a:lumMod val="75000"/>
                </a:schemeClr>
              </a:solidFill>
            </a:endParaRPr>
          </a:p>
        </p:txBody>
      </p:sp>
      <p:sp>
        <p:nvSpPr>
          <p:cNvPr id="7" name="Título 1"/>
          <p:cNvSpPr>
            <a:spLocks noGrp="1"/>
          </p:cNvSpPr>
          <p:nvPr>
            <p:ph type="title"/>
          </p:nvPr>
        </p:nvSpPr>
        <p:spPr>
          <a:xfrm>
            <a:off x="457200" y="-99392"/>
            <a:ext cx="8229600" cy="936104"/>
          </a:xfrm>
        </p:spPr>
        <p:txBody>
          <a:bodyPr/>
          <a:lstStyle/>
          <a:p>
            <a:r>
              <a:rPr lang="pt-BR" sz="3200" dirty="0">
                <a:solidFill>
                  <a:schemeClr val="accent1"/>
                </a:solidFill>
              </a:rPr>
              <a:t>Prestação de Contas</a:t>
            </a:r>
          </a:p>
        </p:txBody>
      </p:sp>
      <p:graphicFrame>
        <p:nvGraphicFramePr>
          <p:cNvPr id="2" name="Diagrama 1"/>
          <p:cNvGraphicFramePr/>
          <p:nvPr>
            <p:extLst>
              <p:ext uri="{D42A27DB-BD31-4B8C-83A1-F6EECF244321}">
                <p14:modId xmlns:p14="http://schemas.microsoft.com/office/powerpoint/2010/main" xmlns="" val="477964614"/>
              </p:ext>
            </p:extLst>
          </p:nvPr>
        </p:nvGraphicFramePr>
        <p:xfrm>
          <a:off x="72008" y="2060848"/>
          <a:ext cx="8964488" cy="4248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266299015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28800"/>
            <a:ext cx="8229600" cy="1224136"/>
          </a:xfrm>
        </p:spPr>
        <p:txBody>
          <a:bodyPr>
            <a:noAutofit/>
          </a:bodyPr>
          <a:lstStyle/>
          <a:p>
            <a:pPr marL="0" indent="0">
              <a:lnSpc>
                <a:spcPct val="115000"/>
              </a:lnSpc>
              <a:spcAft>
                <a:spcPts val="500"/>
              </a:spcAft>
              <a:buNone/>
            </a:pPr>
            <a:r>
              <a:rPr lang="pt-BR" sz="1700" dirty="0">
                <a:solidFill>
                  <a:srgbClr val="000000"/>
                </a:solidFill>
                <a:latin typeface="Times New Roman"/>
                <a:ea typeface="Times New Roman"/>
                <a:cs typeface="Times New Roman"/>
              </a:rPr>
              <a:t>Art. 72. Parágrafo único. A autoridade competente para assinar o termo de fomento ou de colaboração é a responsável pela decisão sobre a aprovação da prestação de contas, tendo como base os pareceres técnico e financeiro, sendo permitida delegação a autoridades diretamente subordinadas, vedada a subdelegação.</a:t>
            </a:r>
          </a:p>
        </p:txBody>
      </p:sp>
      <p:sp>
        <p:nvSpPr>
          <p:cNvPr id="6" name="Pentágono 5"/>
          <p:cNvSpPr/>
          <p:nvPr/>
        </p:nvSpPr>
        <p:spPr>
          <a:xfrm>
            <a:off x="0" y="764704"/>
            <a:ext cx="9144000" cy="576064"/>
          </a:xfrm>
          <a:prstGeom prst="homePlate">
            <a:avLst/>
          </a:prstGeom>
          <a:solidFill>
            <a:schemeClr val="tx2">
              <a:lumMod val="40000"/>
              <a:lumOff val="6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solidFill>
                  <a:schemeClr val="tx2">
                    <a:lumMod val="75000"/>
                  </a:schemeClr>
                </a:solidFill>
              </a:rPr>
              <a:t>OBRIGAÇÕES DA ADMINISTRAÇÃO PÚBLICA - AVALIAÇÃO</a:t>
            </a:r>
            <a:endParaRPr lang="pt-BR" sz="2000" b="1" dirty="0">
              <a:solidFill>
                <a:schemeClr val="tx2">
                  <a:lumMod val="75000"/>
                </a:schemeClr>
              </a:solidFill>
            </a:endParaRPr>
          </a:p>
        </p:txBody>
      </p:sp>
      <p:sp>
        <p:nvSpPr>
          <p:cNvPr id="7" name="Título 1"/>
          <p:cNvSpPr>
            <a:spLocks noGrp="1"/>
          </p:cNvSpPr>
          <p:nvPr>
            <p:ph type="title"/>
          </p:nvPr>
        </p:nvSpPr>
        <p:spPr>
          <a:xfrm>
            <a:off x="457200" y="-99392"/>
            <a:ext cx="8229600" cy="936104"/>
          </a:xfrm>
        </p:spPr>
        <p:txBody>
          <a:bodyPr/>
          <a:lstStyle/>
          <a:p>
            <a:r>
              <a:rPr lang="pt-BR" sz="3200" dirty="0">
                <a:solidFill>
                  <a:schemeClr val="accent1"/>
                </a:solidFill>
              </a:rPr>
              <a:t>Prestação de Contas</a:t>
            </a:r>
          </a:p>
        </p:txBody>
      </p:sp>
      <p:sp>
        <p:nvSpPr>
          <p:cNvPr id="8" name="CaixaDeTexto 7"/>
          <p:cNvSpPr txBox="1"/>
          <p:nvPr/>
        </p:nvSpPr>
        <p:spPr>
          <a:xfrm>
            <a:off x="467544" y="3140968"/>
            <a:ext cx="8136904" cy="369332"/>
          </a:xfrm>
          <a:prstGeom prst="rect">
            <a:avLst/>
          </a:prstGeom>
          <a:noFill/>
        </p:spPr>
        <p:txBody>
          <a:bodyPr wrap="square" rtlCol="0">
            <a:spAutoFit/>
          </a:bodyPr>
          <a:lstStyle/>
          <a:p>
            <a:r>
              <a:rPr lang="pt-BR" b="1" dirty="0" smtClean="0">
                <a:solidFill>
                  <a:schemeClr val="tx2">
                    <a:lumMod val="75000"/>
                  </a:schemeClr>
                </a:solidFill>
              </a:rPr>
              <a:t>Situação 1				Situação 2</a:t>
            </a:r>
            <a:endParaRPr lang="pt-BR" b="1" dirty="0">
              <a:solidFill>
                <a:schemeClr val="tx2">
                  <a:lumMod val="75000"/>
                </a:schemeClr>
              </a:solidFill>
            </a:endParaRPr>
          </a:p>
        </p:txBody>
      </p:sp>
      <p:graphicFrame>
        <p:nvGraphicFramePr>
          <p:cNvPr id="9" name="Diagrama 8"/>
          <p:cNvGraphicFramePr/>
          <p:nvPr>
            <p:extLst>
              <p:ext uri="{D42A27DB-BD31-4B8C-83A1-F6EECF244321}">
                <p14:modId xmlns:p14="http://schemas.microsoft.com/office/powerpoint/2010/main" xmlns="" val="1823636243"/>
              </p:ext>
            </p:extLst>
          </p:nvPr>
        </p:nvGraphicFramePr>
        <p:xfrm>
          <a:off x="0" y="3717032"/>
          <a:ext cx="4572000" cy="23200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Diagrama 9"/>
          <p:cNvGraphicFramePr/>
          <p:nvPr>
            <p:extLst>
              <p:ext uri="{D42A27DB-BD31-4B8C-83A1-F6EECF244321}">
                <p14:modId xmlns:p14="http://schemas.microsoft.com/office/powerpoint/2010/main" xmlns="" val="3705639015"/>
              </p:ext>
            </p:extLst>
          </p:nvPr>
        </p:nvGraphicFramePr>
        <p:xfrm>
          <a:off x="4572000" y="3717032"/>
          <a:ext cx="4572000" cy="232003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xmlns="" val="285690449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entágono 5"/>
          <p:cNvSpPr/>
          <p:nvPr/>
        </p:nvSpPr>
        <p:spPr>
          <a:xfrm>
            <a:off x="0" y="764704"/>
            <a:ext cx="9144000" cy="576064"/>
          </a:xfrm>
          <a:prstGeom prst="homePlate">
            <a:avLst/>
          </a:prstGeom>
          <a:solidFill>
            <a:schemeClr val="tx2">
              <a:lumMod val="40000"/>
              <a:lumOff val="6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solidFill>
                  <a:schemeClr val="tx2">
                    <a:lumMod val="75000"/>
                  </a:schemeClr>
                </a:solidFill>
              </a:rPr>
              <a:t>FLUXO DA PROPOSTA DE PARCERIA</a:t>
            </a:r>
            <a:endParaRPr lang="pt-BR" sz="2000" b="1" dirty="0">
              <a:solidFill>
                <a:schemeClr val="tx2">
                  <a:lumMod val="75000"/>
                </a:schemeClr>
              </a:solidFill>
            </a:endParaRPr>
          </a:p>
        </p:txBody>
      </p:sp>
      <p:sp>
        <p:nvSpPr>
          <p:cNvPr id="7" name="Título 1"/>
          <p:cNvSpPr>
            <a:spLocks noGrp="1"/>
          </p:cNvSpPr>
          <p:nvPr>
            <p:ph type="title"/>
          </p:nvPr>
        </p:nvSpPr>
        <p:spPr>
          <a:xfrm>
            <a:off x="457200" y="-99392"/>
            <a:ext cx="8229600" cy="936104"/>
          </a:xfrm>
        </p:spPr>
        <p:txBody>
          <a:bodyPr/>
          <a:lstStyle/>
          <a:p>
            <a:r>
              <a:rPr lang="pt-BR" sz="3200" dirty="0">
                <a:solidFill>
                  <a:schemeClr val="accent1"/>
                </a:solidFill>
              </a:rPr>
              <a:t>Controle Interno</a:t>
            </a:r>
          </a:p>
        </p:txBody>
      </p:sp>
    </p:spTree>
    <p:extLst>
      <p:ext uri="{BB962C8B-B14F-4D97-AF65-F5344CB8AC3E}">
        <p14:creationId xmlns:p14="http://schemas.microsoft.com/office/powerpoint/2010/main" xmlns="" val="107263209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a 4"/>
          <p:cNvGraphicFramePr>
            <a:graphicFrameLocks noGrp="1"/>
          </p:cNvGraphicFramePr>
          <p:nvPr>
            <p:extLst>
              <p:ext uri="{D42A27DB-BD31-4B8C-83A1-F6EECF244321}">
                <p14:modId xmlns:p14="http://schemas.microsoft.com/office/powerpoint/2010/main" xmlns="" val="1940136908"/>
              </p:ext>
            </p:extLst>
          </p:nvPr>
        </p:nvGraphicFramePr>
        <p:xfrm>
          <a:off x="3" y="46038"/>
          <a:ext cx="9143995" cy="6765925"/>
        </p:xfrm>
        <a:graphic>
          <a:graphicData uri="http://schemas.openxmlformats.org/drawingml/2006/table">
            <a:tbl>
              <a:tblPr firstRow="1" bandRow="1">
                <a:tableStyleId>{5C22544A-7EE6-4342-B048-85BDC9FD1C3A}</a:tableStyleId>
              </a:tblPr>
              <a:tblGrid>
                <a:gridCol w="1306285"/>
                <a:gridCol w="1306285"/>
                <a:gridCol w="1306285"/>
                <a:gridCol w="1306285"/>
                <a:gridCol w="1306285"/>
                <a:gridCol w="1306285"/>
                <a:gridCol w="1306285"/>
              </a:tblGrid>
              <a:tr h="59896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000" b="1" dirty="0" smtClean="0">
                          <a:solidFill>
                            <a:schemeClr val="tx1"/>
                          </a:solidFill>
                        </a:rPr>
                        <a:t>Secretaria</a:t>
                      </a:r>
                      <a:endParaRPr lang="pt-BR" sz="1000" b="1" dirty="0">
                        <a:solidFill>
                          <a:schemeClr val="tx1"/>
                        </a:solidFill>
                      </a:endParaRPr>
                    </a:p>
                  </a:txBody>
                  <a:tcPr marL="91438" marR="91438" marT="45710" marB="457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1" dirty="0" err="1" smtClean="0">
                          <a:solidFill>
                            <a:schemeClr val="tx1"/>
                          </a:solidFill>
                        </a:rPr>
                        <a:t>Órgão</a:t>
                      </a:r>
                      <a:r>
                        <a:rPr lang="en-US" sz="1000" b="1" dirty="0" smtClean="0">
                          <a:solidFill>
                            <a:schemeClr val="tx1"/>
                          </a:solidFill>
                        </a:rPr>
                        <a:t> </a:t>
                      </a:r>
                      <a:r>
                        <a:rPr lang="en-US" sz="1000" b="1" dirty="0" err="1" smtClean="0">
                          <a:solidFill>
                            <a:schemeClr val="tx1"/>
                          </a:solidFill>
                        </a:rPr>
                        <a:t>Técnico</a:t>
                      </a:r>
                      <a:endParaRPr lang="pt-BR" sz="1000" b="1" dirty="0">
                        <a:solidFill>
                          <a:schemeClr val="tx1"/>
                        </a:solidFill>
                      </a:endParaRPr>
                    </a:p>
                  </a:txBody>
                  <a:tcPr marL="91438" marR="91438" marT="45710" marB="457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1" dirty="0" err="1" smtClean="0">
                          <a:solidFill>
                            <a:schemeClr val="tx1"/>
                          </a:solidFill>
                        </a:rPr>
                        <a:t>Procuradoria</a:t>
                      </a:r>
                      <a:endParaRPr lang="pt-BR" sz="1000" b="1" dirty="0">
                        <a:solidFill>
                          <a:schemeClr val="tx1"/>
                        </a:solidFill>
                      </a:endParaRPr>
                    </a:p>
                  </a:txBody>
                  <a:tcPr marL="91438" marR="91438" marT="45710" marB="457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1" dirty="0" err="1" smtClean="0">
                          <a:solidFill>
                            <a:schemeClr val="tx1"/>
                          </a:solidFill>
                        </a:rPr>
                        <a:t>Comissão</a:t>
                      </a:r>
                      <a:r>
                        <a:rPr lang="en-US" sz="1000" b="1" dirty="0" smtClean="0">
                          <a:solidFill>
                            <a:schemeClr val="tx1"/>
                          </a:solidFill>
                        </a:rPr>
                        <a:t> de </a:t>
                      </a:r>
                      <a:r>
                        <a:rPr lang="en-US" sz="1000" b="1" dirty="0" err="1" smtClean="0">
                          <a:solidFill>
                            <a:schemeClr val="tx1"/>
                          </a:solidFill>
                        </a:rPr>
                        <a:t>Seleção</a:t>
                      </a:r>
                      <a:endParaRPr lang="pt-BR" sz="1000" b="1" dirty="0">
                        <a:solidFill>
                          <a:schemeClr val="tx1"/>
                        </a:solidFill>
                      </a:endParaRPr>
                    </a:p>
                  </a:txBody>
                  <a:tcPr marL="91438" marR="91438" marT="45710" marB="457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000" b="1" dirty="0" smtClean="0">
                          <a:solidFill>
                            <a:schemeClr val="tx1"/>
                          </a:solidFill>
                        </a:rPr>
                        <a:t>Gestor da Parceria</a:t>
                      </a:r>
                    </a:p>
                    <a:p>
                      <a:pPr algn="ctr"/>
                      <a:endParaRPr lang="pt-BR" sz="1000" b="1" dirty="0">
                        <a:solidFill>
                          <a:schemeClr val="tx1"/>
                        </a:solidFill>
                      </a:endParaRPr>
                    </a:p>
                  </a:txBody>
                  <a:tcPr marL="91438" marR="91438" marT="45710" marB="457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1" dirty="0" err="1" smtClean="0">
                          <a:solidFill>
                            <a:schemeClr val="tx1"/>
                          </a:solidFill>
                        </a:rPr>
                        <a:t>Comissão</a:t>
                      </a:r>
                      <a:r>
                        <a:rPr lang="en-US" sz="1000" b="1" dirty="0" smtClean="0">
                          <a:solidFill>
                            <a:schemeClr val="tx1"/>
                          </a:solidFill>
                        </a:rPr>
                        <a:t> de </a:t>
                      </a:r>
                      <a:r>
                        <a:rPr lang="en-US" sz="1000" b="1" dirty="0" err="1" smtClean="0">
                          <a:solidFill>
                            <a:schemeClr val="tx1"/>
                          </a:solidFill>
                        </a:rPr>
                        <a:t>Monitoramento</a:t>
                      </a:r>
                      <a:r>
                        <a:rPr lang="en-US" sz="1000" b="1" dirty="0" smtClean="0">
                          <a:solidFill>
                            <a:schemeClr val="tx1"/>
                          </a:solidFill>
                        </a:rPr>
                        <a:t> e </a:t>
                      </a:r>
                      <a:r>
                        <a:rPr lang="en-US" sz="1000" b="1" dirty="0" err="1" smtClean="0">
                          <a:solidFill>
                            <a:schemeClr val="tx1"/>
                          </a:solidFill>
                        </a:rPr>
                        <a:t>Avaliação</a:t>
                      </a:r>
                      <a:endParaRPr lang="pt-BR" sz="1000" b="1" dirty="0">
                        <a:solidFill>
                          <a:schemeClr val="tx1"/>
                        </a:solidFill>
                      </a:endParaRPr>
                    </a:p>
                  </a:txBody>
                  <a:tcPr marL="91438" marR="91438" marT="45710" marB="457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900" b="1" dirty="0" smtClean="0">
                          <a:solidFill>
                            <a:schemeClr val="tx1"/>
                          </a:solidFill>
                        </a:rPr>
                        <a:t>OSC</a:t>
                      </a:r>
                      <a:endParaRPr lang="pt-BR" sz="900" b="1" dirty="0">
                        <a:solidFill>
                          <a:schemeClr val="tx1"/>
                        </a:solidFill>
                      </a:endParaRPr>
                    </a:p>
                  </a:txBody>
                  <a:tcPr marL="91438" marR="91438" marT="45710" marB="457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748577">
                <a:tc>
                  <a:txBody>
                    <a:bodyPr/>
                    <a:lstStyle/>
                    <a:p>
                      <a:endParaRPr lang="pt-BR" sz="18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88658">
                <a:tc>
                  <a:txBody>
                    <a:bodyPr/>
                    <a:lstStyle/>
                    <a:p>
                      <a:endParaRPr lang="pt-BR" sz="18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667369">
                <a:tc>
                  <a:txBody>
                    <a:bodyPr/>
                    <a:lstStyle/>
                    <a:p>
                      <a:endParaRPr lang="pt-BR" sz="18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841979">
                <a:tc>
                  <a:txBody>
                    <a:bodyPr/>
                    <a:lstStyle/>
                    <a:p>
                      <a:endParaRPr lang="pt-BR" sz="1800" i="1"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120377">
                <a:tc>
                  <a:txBody>
                    <a:bodyPr/>
                    <a:lstStyle/>
                    <a:p>
                      <a:endParaRPr lang="pt-BR" sz="18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0" marB="4571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7" name="Fluxograma: Decisão 26"/>
          <p:cNvSpPr/>
          <p:nvPr/>
        </p:nvSpPr>
        <p:spPr>
          <a:xfrm>
            <a:off x="1474986" y="3068960"/>
            <a:ext cx="1368227" cy="836291"/>
          </a:xfrm>
          <a:prstGeom prst="flowChartDecision">
            <a:avLst/>
          </a:prstGeom>
          <a:solidFill>
            <a:srgbClr val="FFFF00"/>
          </a:solidFill>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800" dirty="0" err="1">
                <a:solidFill>
                  <a:prstClr val="black"/>
                </a:solidFill>
              </a:rPr>
              <a:t>Viabilidade</a:t>
            </a:r>
            <a:r>
              <a:rPr lang="en-US" sz="800" dirty="0">
                <a:solidFill>
                  <a:prstClr val="black"/>
                </a:solidFill>
              </a:rPr>
              <a:t> </a:t>
            </a:r>
            <a:r>
              <a:rPr lang="en-US" sz="800" dirty="0" err="1">
                <a:solidFill>
                  <a:prstClr val="black"/>
                </a:solidFill>
              </a:rPr>
              <a:t>Técnica</a:t>
            </a:r>
            <a:endParaRPr lang="en-US" sz="800" dirty="0">
              <a:solidFill>
                <a:prstClr val="black"/>
              </a:solidFill>
            </a:endParaRPr>
          </a:p>
        </p:txBody>
      </p:sp>
      <p:sp>
        <p:nvSpPr>
          <p:cNvPr id="28" name="CaixaDeTexto 27"/>
          <p:cNvSpPr txBox="1"/>
          <p:nvPr/>
        </p:nvSpPr>
        <p:spPr>
          <a:xfrm>
            <a:off x="1647825" y="1412875"/>
            <a:ext cx="431800" cy="254000"/>
          </a:xfrm>
          <a:prstGeom prst="rect">
            <a:avLst/>
          </a:prstGeom>
          <a:noFill/>
        </p:spPr>
        <p:txBody>
          <a:bodyPr>
            <a:spAutoFit/>
          </a:bodyPr>
          <a:lstStyle/>
          <a:p>
            <a:pPr eaLnBrk="1" hangingPunct="1">
              <a:buClr>
                <a:srgbClr val="000000"/>
              </a:buClr>
              <a:buSzPct val="100000"/>
              <a:buFont typeface="Arial" charset="0"/>
              <a:buNone/>
              <a:defRPr/>
            </a:pPr>
            <a:r>
              <a:rPr lang="en-US" sz="1050" dirty="0" err="1">
                <a:solidFill>
                  <a:prstClr val="black"/>
                </a:solidFill>
              </a:rPr>
              <a:t>Sim</a:t>
            </a:r>
            <a:endParaRPr lang="pt-BR" sz="1050" dirty="0">
              <a:solidFill>
                <a:prstClr val="black"/>
              </a:solidFill>
            </a:endParaRPr>
          </a:p>
        </p:txBody>
      </p:sp>
      <p:cxnSp>
        <p:nvCxnSpPr>
          <p:cNvPr id="30" name="Forma 29"/>
          <p:cNvCxnSpPr>
            <a:stCxn id="27" idx="2"/>
            <a:endCxn id="74" idx="0"/>
          </p:cNvCxnSpPr>
          <p:nvPr/>
        </p:nvCxnSpPr>
        <p:spPr>
          <a:xfrm rot="5400000">
            <a:off x="1612553" y="4385816"/>
            <a:ext cx="1027112" cy="65982"/>
          </a:xfrm>
          <a:prstGeom prst="bentConnector3">
            <a:avLst>
              <a:gd name="adj1" fmla="val 50000"/>
            </a:avLst>
          </a:prstGeom>
          <a:ln>
            <a:tailEnd type="arrow"/>
          </a:ln>
        </p:spPr>
        <p:style>
          <a:lnRef idx="3">
            <a:schemeClr val="accent1"/>
          </a:lnRef>
          <a:fillRef idx="0">
            <a:schemeClr val="accent1"/>
          </a:fillRef>
          <a:effectRef idx="2">
            <a:schemeClr val="accent1"/>
          </a:effectRef>
          <a:fontRef idx="minor">
            <a:schemeClr val="tx1"/>
          </a:fontRef>
        </p:style>
      </p:cxnSp>
      <p:sp>
        <p:nvSpPr>
          <p:cNvPr id="31" name="Retângulo de cantos arredondados 30"/>
          <p:cNvSpPr/>
          <p:nvPr/>
        </p:nvSpPr>
        <p:spPr>
          <a:xfrm>
            <a:off x="311150" y="3355975"/>
            <a:ext cx="1033463" cy="504825"/>
          </a:xfrm>
          <a:prstGeom prst="roundRect">
            <a:avLst/>
          </a:prstGeom>
          <a:solidFill>
            <a:srgbClr val="FFFF00"/>
          </a:solidFill>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800" dirty="0">
                <a:solidFill>
                  <a:prstClr val="black"/>
                </a:solidFill>
              </a:rPr>
              <a:t>FIM</a:t>
            </a:r>
          </a:p>
          <a:p>
            <a:pPr algn="ctr" eaLnBrk="1" hangingPunct="1">
              <a:buClr>
                <a:srgbClr val="000000"/>
              </a:buClr>
              <a:buSzPct val="100000"/>
              <a:buFont typeface="Arial" charset="0"/>
              <a:buNone/>
              <a:defRPr/>
            </a:pPr>
            <a:r>
              <a:rPr lang="en-US" sz="800" dirty="0" err="1">
                <a:solidFill>
                  <a:prstClr val="black"/>
                </a:solidFill>
              </a:rPr>
              <a:t>Arquiva</a:t>
            </a:r>
            <a:endParaRPr lang="pt-BR" sz="800" dirty="0">
              <a:solidFill>
                <a:prstClr val="black"/>
              </a:solidFill>
            </a:endParaRPr>
          </a:p>
        </p:txBody>
      </p:sp>
      <p:sp>
        <p:nvSpPr>
          <p:cNvPr id="33" name="Retângulo 32"/>
          <p:cNvSpPr/>
          <p:nvPr/>
        </p:nvSpPr>
        <p:spPr>
          <a:xfrm>
            <a:off x="4173538" y="4294188"/>
            <a:ext cx="1008062" cy="503237"/>
          </a:xfrm>
          <a:prstGeom prst="rect">
            <a:avLst/>
          </a:prstGeom>
          <a:solidFill>
            <a:srgbClr val="FFFF00"/>
          </a:solidFill>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1050" dirty="0" err="1">
                <a:solidFill>
                  <a:prstClr val="black"/>
                </a:solidFill>
              </a:rPr>
              <a:t>Chamamento</a:t>
            </a:r>
            <a:r>
              <a:rPr lang="en-US" sz="1050" dirty="0">
                <a:solidFill>
                  <a:prstClr val="black"/>
                </a:solidFill>
              </a:rPr>
              <a:t> </a:t>
            </a:r>
          </a:p>
          <a:p>
            <a:pPr algn="ctr" eaLnBrk="1" hangingPunct="1">
              <a:buClr>
                <a:srgbClr val="000000"/>
              </a:buClr>
              <a:buSzPct val="100000"/>
              <a:buFont typeface="Arial" charset="0"/>
              <a:buNone/>
              <a:defRPr/>
            </a:pPr>
            <a:r>
              <a:rPr lang="en-US" sz="1050" dirty="0" err="1">
                <a:solidFill>
                  <a:prstClr val="black"/>
                </a:solidFill>
              </a:rPr>
              <a:t>Público</a:t>
            </a:r>
            <a:endParaRPr lang="pt-BR" sz="1050" dirty="0">
              <a:solidFill>
                <a:prstClr val="black"/>
              </a:solidFill>
            </a:endParaRPr>
          </a:p>
        </p:txBody>
      </p:sp>
      <p:sp>
        <p:nvSpPr>
          <p:cNvPr id="41" name="Fluxograma: Decisão 40"/>
          <p:cNvSpPr/>
          <p:nvPr/>
        </p:nvSpPr>
        <p:spPr>
          <a:xfrm>
            <a:off x="2625724" y="908720"/>
            <a:ext cx="1442219" cy="935955"/>
          </a:xfrm>
          <a:prstGeom prst="flowChartDecision">
            <a:avLst/>
          </a:prstGeom>
          <a:solidFill>
            <a:srgbClr val="FFFF00"/>
          </a:solidFill>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800" dirty="0" err="1">
                <a:solidFill>
                  <a:prstClr val="black"/>
                </a:solidFill>
              </a:rPr>
              <a:t>Viabilidade</a:t>
            </a:r>
            <a:r>
              <a:rPr lang="en-US" sz="800" dirty="0">
                <a:solidFill>
                  <a:prstClr val="black"/>
                </a:solidFill>
              </a:rPr>
              <a:t>  </a:t>
            </a:r>
            <a:r>
              <a:rPr lang="en-US" sz="800" dirty="0" err="1">
                <a:solidFill>
                  <a:prstClr val="black"/>
                </a:solidFill>
              </a:rPr>
              <a:t>Jurídica</a:t>
            </a:r>
            <a:endParaRPr lang="en-US" sz="800" dirty="0">
              <a:solidFill>
                <a:prstClr val="black"/>
              </a:solidFill>
            </a:endParaRPr>
          </a:p>
        </p:txBody>
      </p:sp>
      <p:sp>
        <p:nvSpPr>
          <p:cNvPr id="63" name="CaixaDeTexto 62"/>
          <p:cNvSpPr txBox="1"/>
          <p:nvPr/>
        </p:nvSpPr>
        <p:spPr>
          <a:xfrm>
            <a:off x="3756025" y="1535113"/>
            <a:ext cx="431800" cy="254000"/>
          </a:xfrm>
          <a:prstGeom prst="rect">
            <a:avLst/>
          </a:prstGeom>
          <a:noFill/>
        </p:spPr>
        <p:txBody>
          <a:bodyPr>
            <a:spAutoFit/>
          </a:bodyPr>
          <a:lstStyle/>
          <a:p>
            <a:pPr eaLnBrk="1" hangingPunct="1">
              <a:buClr>
                <a:srgbClr val="000000"/>
              </a:buClr>
              <a:buSzPct val="100000"/>
              <a:buFont typeface="Arial" charset="0"/>
              <a:buNone/>
              <a:defRPr/>
            </a:pPr>
            <a:r>
              <a:rPr lang="en-US" sz="1050" dirty="0" err="1">
                <a:solidFill>
                  <a:prstClr val="black"/>
                </a:solidFill>
              </a:rPr>
              <a:t>Não</a:t>
            </a:r>
            <a:endParaRPr lang="pt-BR" sz="1050" dirty="0">
              <a:solidFill>
                <a:prstClr val="black"/>
              </a:solidFill>
            </a:endParaRPr>
          </a:p>
        </p:txBody>
      </p:sp>
      <p:cxnSp>
        <p:nvCxnSpPr>
          <p:cNvPr id="65" name="Forma 29"/>
          <p:cNvCxnSpPr>
            <a:stCxn id="41" idx="3"/>
            <a:endCxn id="31" idx="2"/>
          </p:cNvCxnSpPr>
          <p:nvPr/>
        </p:nvCxnSpPr>
        <p:spPr>
          <a:xfrm flipH="1">
            <a:off x="827882" y="1376698"/>
            <a:ext cx="3240061" cy="2484102"/>
          </a:xfrm>
          <a:prstGeom prst="bentConnector4">
            <a:avLst>
              <a:gd name="adj1" fmla="val -7055"/>
              <a:gd name="adj2" fmla="val 109203"/>
            </a:avLst>
          </a:prstGeom>
          <a:ln>
            <a:tailEnd type="arrow"/>
          </a:ln>
        </p:spPr>
        <p:style>
          <a:lnRef idx="3">
            <a:schemeClr val="accent2"/>
          </a:lnRef>
          <a:fillRef idx="0">
            <a:schemeClr val="accent2"/>
          </a:fillRef>
          <a:effectRef idx="2">
            <a:schemeClr val="accent2"/>
          </a:effectRef>
          <a:fontRef idx="minor">
            <a:schemeClr val="tx1"/>
          </a:fontRef>
        </p:style>
      </p:cxnSp>
      <p:sp>
        <p:nvSpPr>
          <p:cNvPr id="74" name="Retângulo 73"/>
          <p:cNvSpPr/>
          <p:nvPr/>
        </p:nvSpPr>
        <p:spPr>
          <a:xfrm>
            <a:off x="1560512" y="4932363"/>
            <a:ext cx="1065211" cy="503237"/>
          </a:xfrm>
          <a:prstGeom prst="rect">
            <a:avLst/>
          </a:prstGeom>
          <a:solidFill>
            <a:srgbClr val="FFFF00"/>
          </a:solidFill>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1050" dirty="0" err="1">
                <a:solidFill>
                  <a:prstClr val="black"/>
                </a:solidFill>
              </a:rPr>
              <a:t>Elabora</a:t>
            </a:r>
            <a:r>
              <a:rPr lang="en-US" sz="1050" dirty="0">
                <a:solidFill>
                  <a:prstClr val="black"/>
                </a:solidFill>
              </a:rPr>
              <a:t>/</a:t>
            </a:r>
            <a:r>
              <a:rPr lang="en-US" sz="1050" dirty="0" err="1">
                <a:solidFill>
                  <a:prstClr val="black"/>
                </a:solidFill>
              </a:rPr>
              <a:t>AvaliaPlano</a:t>
            </a:r>
            <a:r>
              <a:rPr lang="en-US" sz="1050" dirty="0">
                <a:solidFill>
                  <a:prstClr val="black"/>
                </a:solidFill>
              </a:rPr>
              <a:t> de </a:t>
            </a:r>
            <a:r>
              <a:rPr lang="en-US" sz="1050" dirty="0" err="1">
                <a:solidFill>
                  <a:prstClr val="black"/>
                </a:solidFill>
              </a:rPr>
              <a:t>Trabalho</a:t>
            </a:r>
            <a:endParaRPr lang="pt-BR" sz="1050" dirty="0">
              <a:solidFill>
                <a:prstClr val="black"/>
              </a:solidFill>
            </a:endParaRPr>
          </a:p>
        </p:txBody>
      </p:sp>
      <p:sp>
        <p:nvSpPr>
          <p:cNvPr id="99" name="Retângulo 98"/>
          <p:cNvSpPr/>
          <p:nvPr/>
        </p:nvSpPr>
        <p:spPr>
          <a:xfrm>
            <a:off x="7885113" y="5949950"/>
            <a:ext cx="1008062" cy="503238"/>
          </a:xfrm>
          <a:prstGeom prst="rect">
            <a:avLst/>
          </a:prstGeom>
          <a:solidFill>
            <a:srgbClr val="FFFF00"/>
          </a:solidFill>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1050" dirty="0" err="1">
                <a:solidFill>
                  <a:prstClr val="black"/>
                </a:solidFill>
              </a:rPr>
              <a:t>Assinar</a:t>
            </a:r>
            <a:r>
              <a:rPr lang="en-US" sz="1050" dirty="0">
                <a:solidFill>
                  <a:prstClr val="black"/>
                </a:solidFill>
              </a:rPr>
              <a:t> </a:t>
            </a:r>
            <a:r>
              <a:rPr lang="en-US" sz="1050" dirty="0" err="1">
                <a:solidFill>
                  <a:prstClr val="black"/>
                </a:solidFill>
              </a:rPr>
              <a:t>Termo</a:t>
            </a:r>
            <a:endParaRPr lang="pt-BR" sz="1050" dirty="0">
              <a:solidFill>
                <a:prstClr val="black"/>
              </a:solidFill>
            </a:endParaRPr>
          </a:p>
        </p:txBody>
      </p:sp>
      <p:sp>
        <p:nvSpPr>
          <p:cNvPr id="104" name="Retângulo 103"/>
          <p:cNvSpPr/>
          <p:nvPr/>
        </p:nvSpPr>
        <p:spPr>
          <a:xfrm>
            <a:off x="300038" y="4367213"/>
            <a:ext cx="1008062" cy="660400"/>
          </a:xfrm>
          <a:prstGeom prst="rect">
            <a:avLst/>
          </a:prstGeom>
          <a:solidFill>
            <a:srgbClr val="FFFF00"/>
          </a:solidFill>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buClr>
                <a:srgbClr val="000000"/>
              </a:buClr>
              <a:buSzPct val="100000"/>
              <a:buFont typeface="Arial" charset="0"/>
              <a:buNone/>
              <a:defRPr/>
            </a:pPr>
            <a:r>
              <a:rPr lang="pt-BR" sz="800" dirty="0">
                <a:solidFill>
                  <a:prstClr val="black"/>
                </a:solidFill>
              </a:rPr>
              <a:t>Aprova o Plano, Reserva Orçamentária e autoriza Chamamento</a:t>
            </a:r>
          </a:p>
        </p:txBody>
      </p:sp>
      <p:sp>
        <p:nvSpPr>
          <p:cNvPr id="32" name="Retângulo de cantos arredondados 31"/>
          <p:cNvSpPr/>
          <p:nvPr/>
        </p:nvSpPr>
        <p:spPr>
          <a:xfrm>
            <a:off x="107504" y="676275"/>
            <a:ext cx="1224409" cy="1168400"/>
          </a:xfrm>
          <a:prstGeom prst="roundRect">
            <a:avLst/>
          </a:prstGeom>
        </p:spPr>
        <p:style>
          <a:lnRef idx="3">
            <a:schemeClr val="lt1"/>
          </a:lnRef>
          <a:fillRef idx="1">
            <a:schemeClr val="accent3"/>
          </a:fillRef>
          <a:effectRef idx="1">
            <a:schemeClr val="accent3"/>
          </a:effectRef>
          <a:fontRef idx="minor">
            <a:schemeClr val="lt1"/>
          </a:fontRef>
        </p:style>
        <p:txBody>
          <a:bodyPr anchor="ctr"/>
          <a:lstStyle/>
          <a:p>
            <a:pPr algn="ctr" eaLnBrk="1" hangingPunct="1">
              <a:buClr>
                <a:srgbClr val="000000"/>
              </a:buClr>
              <a:buSzPct val="100000"/>
              <a:buFont typeface="Arial" charset="0"/>
              <a:buNone/>
              <a:defRPr/>
            </a:pPr>
            <a:r>
              <a:rPr lang="en-US" sz="1000" dirty="0" err="1">
                <a:solidFill>
                  <a:schemeClr val="tx1"/>
                </a:solidFill>
              </a:rPr>
              <a:t>Recebe</a:t>
            </a:r>
            <a:r>
              <a:rPr lang="en-US" sz="1000" dirty="0">
                <a:solidFill>
                  <a:schemeClr val="tx1"/>
                </a:solidFill>
              </a:rPr>
              <a:t> a </a:t>
            </a:r>
            <a:r>
              <a:rPr lang="en-US" sz="1000" dirty="0" err="1" smtClean="0">
                <a:solidFill>
                  <a:schemeClr val="tx1"/>
                </a:solidFill>
              </a:rPr>
              <a:t>Proposta</a:t>
            </a:r>
            <a:endParaRPr lang="en-US" sz="1000" dirty="0" smtClean="0">
              <a:solidFill>
                <a:schemeClr val="tx1"/>
              </a:solidFill>
            </a:endParaRPr>
          </a:p>
          <a:p>
            <a:pPr algn="ctr" eaLnBrk="1" hangingPunct="1">
              <a:buClr>
                <a:srgbClr val="000000"/>
              </a:buClr>
              <a:buSzPct val="100000"/>
              <a:buFont typeface="Arial" charset="0"/>
              <a:buNone/>
              <a:defRPr/>
            </a:pPr>
            <a:endParaRPr lang="en-US" sz="1000" dirty="0">
              <a:solidFill>
                <a:schemeClr val="tx1"/>
              </a:solidFill>
            </a:endParaRPr>
          </a:p>
          <a:p>
            <a:pPr>
              <a:defRPr/>
            </a:pPr>
            <a:r>
              <a:rPr lang="en-US" sz="1000" dirty="0">
                <a:solidFill>
                  <a:schemeClr val="tx1"/>
                </a:solidFill>
              </a:rPr>
              <a:t>a) </a:t>
            </a:r>
            <a:r>
              <a:rPr lang="en-US" sz="1000" dirty="0" err="1">
                <a:solidFill>
                  <a:schemeClr val="tx1"/>
                </a:solidFill>
              </a:rPr>
              <a:t>Município</a:t>
            </a:r>
            <a:endParaRPr lang="en-US" sz="1000" dirty="0">
              <a:solidFill>
                <a:schemeClr val="tx1"/>
              </a:solidFill>
            </a:endParaRPr>
          </a:p>
          <a:p>
            <a:pPr>
              <a:defRPr/>
            </a:pPr>
            <a:r>
              <a:rPr lang="en-US" sz="1000" dirty="0">
                <a:solidFill>
                  <a:schemeClr val="tx1"/>
                </a:solidFill>
              </a:rPr>
              <a:t>b) </a:t>
            </a:r>
            <a:r>
              <a:rPr lang="en-US" sz="1000" dirty="0" smtClean="0">
                <a:solidFill>
                  <a:schemeClr val="tx1"/>
                </a:solidFill>
              </a:rPr>
              <a:t>OSC</a:t>
            </a:r>
            <a:endParaRPr lang="en-US" sz="1000" dirty="0">
              <a:solidFill>
                <a:schemeClr val="tx1"/>
              </a:solidFill>
            </a:endParaRPr>
          </a:p>
          <a:p>
            <a:pPr algn="ctr" eaLnBrk="1" hangingPunct="1">
              <a:buClr>
                <a:srgbClr val="000000"/>
              </a:buClr>
              <a:buSzPct val="100000"/>
              <a:buFont typeface="Arial" charset="0"/>
              <a:buNone/>
              <a:defRPr/>
            </a:pPr>
            <a:endParaRPr lang="pt-BR" sz="800" dirty="0">
              <a:solidFill>
                <a:prstClr val="white"/>
              </a:solidFill>
            </a:endParaRPr>
          </a:p>
        </p:txBody>
      </p:sp>
      <p:cxnSp>
        <p:nvCxnSpPr>
          <p:cNvPr id="11" name="Conector angulado 10"/>
          <p:cNvCxnSpPr>
            <a:stCxn id="41" idx="1"/>
            <a:endCxn id="27" idx="0"/>
          </p:cNvCxnSpPr>
          <p:nvPr/>
        </p:nvCxnSpPr>
        <p:spPr>
          <a:xfrm rot="10800000" flipV="1">
            <a:off x="2159100" y="1376698"/>
            <a:ext cx="466624" cy="1692262"/>
          </a:xfrm>
          <a:prstGeom prst="bentConnector2">
            <a:avLst/>
          </a:prstGeom>
          <a:ln>
            <a:tailEnd type="triangle"/>
          </a:ln>
        </p:spPr>
        <p:style>
          <a:lnRef idx="3">
            <a:schemeClr val="accent1"/>
          </a:lnRef>
          <a:fillRef idx="0">
            <a:schemeClr val="accent1"/>
          </a:fillRef>
          <a:effectRef idx="2">
            <a:schemeClr val="accent1"/>
          </a:effectRef>
          <a:fontRef idx="minor">
            <a:schemeClr val="tx1"/>
          </a:fontRef>
        </p:style>
      </p:cxnSp>
      <p:sp>
        <p:nvSpPr>
          <p:cNvPr id="46" name="CaixaDeTexto 45"/>
          <p:cNvSpPr txBox="1"/>
          <p:nvPr/>
        </p:nvSpPr>
        <p:spPr>
          <a:xfrm>
            <a:off x="2024063" y="3865563"/>
            <a:ext cx="431800" cy="254000"/>
          </a:xfrm>
          <a:prstGeom prst="rect">
            <a:avLst/>
          </a:prstGeom>
          <a:noFill/>
        </p:spPr>
        <p:txBody>
          <a:bodyPr>
            <a:spAutoFit/>
          </a:bodyPr>
          <a:lstStyle/>
          <a:p>
            <a:pPr eaLnBrk="1" hangingPunct="1">
              <a:buClr>
                <a:srgbClr val="000000"/>
              </a:buClr>
              <a:buSzPct val="100000"/>
              <a:buFont typeface="Arial" charset="0"/>
              <a:buNone/>
              <a:defRPr/>
            </a:pPr>
            <a:r>
              <a:rPr lang="en-US" sz="1050" dirty="0" err="1">
                <a:solidFill>
                  <a:prstClr val="black"/>
                </a:solidFill>
              </a:rPr>
              <a:t>Sim</a:t>
            </a:r>
            <a:endParaRPr lang="pt-BR" sz="1050" dirty="0">
              <a:solidFill>
                <a:prstClr val="black"/>
              </a:solidFill>
            </a:endParaRPr>
          </a:p>
        </p:txBody>
      </p:sp>
      <p:cxnSp>
        <p:nvCxnSpPr>
          <p:cNvPr id="48" name="Forma 29"/>
          <p:cNvCxnSpPr>
            <a:stCxn id="27" idx="1"/>
            <a:endCxn id="31" idx="0"/>
          </p:cNvCxnSpPr>
          <p:nvPr/>
        </p:nvCxnSpPr>
        <p:spPr>
          <a:xfrm rot="10800000">
            <a:off x="827882" y="3355976"/>
            <a:ext cx="647104" cy="131131"/>
          </a:xfrm>
          <a:prstGeom prst="bentConnector4">
            <a:avLst>
              <a:gd name="adj1" fmla="val 10073"/>
              <a:gd name="adj2" fmla="val 274329"/>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6151" name="Conector angulado 46150"/>
          <p:cNvCxnSpPr>
            <a:endCxn id="41" idx="0"/>
          </p:cNvCxnSpPr>
          <p:nvPr/>
        </p:nvCxnSpPr>
        <p:spPr>
          <a:xfrm flipV="1">
            <a:off x="1344613" y="908720"/>
            <a:ext cx="2002221" cy="345406"/>
          </a:xfrm>
          <a:prstGeom prst="bentConnector4">
            <a:avLst>
              <a:gd name="adj1" fmla="val 31992"/>
              <a:gd name="adj2" fmla="val 166183"/>
            </a:avLst>
          </a:prstGeom>
          <a:ln>
            <a:tailEnd type="triangle"/>
          </a:ln>
        </p:spPr>
        <p:style>
          <a:lnRef idx="1">
            <a:schemeClr val="dk1"/>
          </a:lnRef>
          <a:fillRef idx="0">
            <a:schemeClr val="dk1"/>
          </a:fillRef>
          <a:effectRef idx="0">
            <a:schemeClr val="dk1"/>
          </a:effectRef>
          <a:fontRef idx="minor">
            <a:schemeClr val="tx1"/>
          </a:fontRef>
        </p:style>
      </p:cxnSp>
      <p:sp>
        <p:nvSpPr>
          <p:cNvPr id="73" name="Retângulo 72"/>
          <p:cNvSpPr/>
          <p:nvPr/>
        </p:nvSpPr>
        <p:spPr>
          <a:xfrm>
            <a:off x="323850" y="2060575"/>
            <a:ext cx="1008063" cy="503238"/>
          </a:xfrm>
          <a:prstGeom prst="rect">
            <a:avLst/>
          </a:prstGeom>
          <a:solidFill>
            <a:srgbClr val="FFFF00"/>
          </a:solidFill>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1050" dirty="0">
                <a:solidFill>
                  <a:prstClr val="black"/>
                </a:solidFill>
              </a:rPr>
              <a:t>Sana </a:t>
            </a:r>
            <a:r>
              <a:rPr lang="en-US" sz="1050" dirty="0" err="1">
                <a:solidFill>
                  <a:prstClr val="black"/>
                </a:solidFill>
              </a:rPr>
              <a:t>ou</a:t>
            </a:r>
            <a:r>
              <a:rPr lang="en-US" sz="1050" dirty="0">
                <a:solidFill>
                  <a:prstClr val="black"/>
                </a:solidFill>
              </a:rPr>
              <a:t> </a:t>
            </a:r>
            <a:r>
              <a:rPr lang="en-US" sz="1050" dirty="0" err="1">
                <a:solidFill>
                  <a:prstClr val="black"/>
                </a:solidFill>
              </a:rPr>
              <a:t>justifica</a:t>
            </a:r>
            <a:endParaRPr lang="pt-BR" sz="1050" dirty="0">
              <a:solidFill>
                <a:prstClr val="black"/>
              </a:solidFill>
            </a:endParaRPr>
          </a:p>
        </p:txBody>
      </p:sp>
      <p:cxnSp>
        <p:nvCxnSpPr>
          <p:cNvPr id="46163" name="Conector angulado 46162"/>
          <p:cNvCxnSpPr>
            <a:stCxn id="41" idx="2"/>
            <a:endCxn id="73" idx="0"/>
          </p:cNvCxnSpPr>
          <p:nvPr/>
        </p:nvCxnSpPr>
        <p:spPr>
          <a:xfrm rot="5400000">
            <a:off x="1979408" y="693149"/>
            <a:ext cx="215900" cy="2518952"/>
          </a:xfrm>
          <a:prstGeom prst="bentConnector3">
            <a:avLst>
              <a:gd name="adj1" fmla="val 50000"/>
            </a:avLst>
          </a:prstGeom>
          <a:ln>
            <a:tailEnd type="triangle"/>
          </a:ln>
        </p:spPr>
        <p:style>
          <a:lnRef idx="3">
            <a:schemeClr val="accent6"/>
          </a:lnRef>
          <a:fillRef idx="0">
            <a:schemeClr val="accent6"/>
          </a:fillRef>
          <a:effectRef idx="2">
            <a:schemeClr val="accent6"/>
          </a:effectRef>
          <a:fontRef idx="minor">
            <a:schemeClr val="tx1"/>
          </a:fontRef>
        </p:style>
      </p:cxnSp>
      <p:sp>
        <p:nvSpPr>
          <p:cNvPr id="82" name="CaixaDeTexto 81"/>
          <p:cNvSpPr txBox="1"/>
          <p:nvPr/>
        </p:nvSpPr>
        <p:spPr>
          <a:xfrm>
            <a:off x="2411413" y="1557338"/>
            <a:ext cx="758825" cy="414337"/>
          </a:xfrm>
          <a:prstGeom prst="rect">
            <a:avLst/>
          </a:prstGeom>
          <a:noFill/>
        </p:spPr>
        <p:txBody>
          <a:bodyPr>
            <a:spAutoFit/>
          </a:bodyPr>
          <a:lstStyle/>
          <a:p>
            <a:pPr eaLnBrk="1" hangingPunct="1">
              <a:buClr>
                <a:srgbClr val="000000"/>
              </a:buClr>
              <a:buSzPct val="100000"/>
              <a:buFont typeface="Arial" charset="0"/>
              <a:buNone/>
              <a:defRPr/>
            </a:pPr>
            <a:r>
              <a:rPr lang="en-US" sz="1050" dirty="0" err="1">
                <a:solidFill>
                  <a:prstClr val="black"/>
                </a:solidFill>
              </a:rPr>
              <a:t>Sim</a:t>
            </a:r>
            <a:r>
              <a:rPr lang="en-US" sz="1050" dirty="0">
                <a:solidFill>
                  <a:prstClr val="black"/>
                </a:solidFill>
              </a:rPr>
              <a:t>, com </a:t>
            </a:r>
            <a:r>
              <a:rPr lang="en-US" sz="1050" dirty="0" err="1">
                <a:solidFill>
                  <a:prstClr val="black"/>
                </a:solidFill>
              </a:rPr>
              <a:t>ressalvas</a:t>
            </a:r>
            <a:endParaRPr lang="pt-BR" sz="1050" dirty="0">
              <a:solidFill>
                <a:prstClr val="black"/>
              </a:solidFill>
            </a:endParaRPr>
          </a:p>
        </p:txBody>
      </p:sp>
      <p:cxnSp>
        <p:nvCxnSpPr>
          <p:cNvPr id="46171" name="Conector angulado 46170"/>
          <p:cNvCxnSpPr>
            <a:stCxn id="73" idx="2"/>
            <a:endCxn id="27" idx="0"/>
          </p:cNvCxnSpPr>
          <p:nvPr/>
        </p:nvCxnSpPr>
        <p:spPr>
          <a:xfrm rot="16200000" flipH="1">
            <a:off x="1240918" y="2150777"/>
            <a:ext cx="505147" cy="1331218"/>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sp>
        <p:nvSpPr>
          <p:cNvPr id="90" name="CaixaDeTexto 89"/>
          <p:cNvSpPr txBox="1"/>
          <p:nvPr/>
        </p:nvSpPr>
        <p:spPr>
          <a:xfrm>
            <a:off x="1403350" y="3052762"/>
            <a:ext cx="431800" cy="254000"/>
          </a:xfrm>
          <a:prstGeom prst="rect">
            <a:avLst/>
          </a:prstGeom>
          <a:noFill/>
        </p:spPr>
        <p:txBody>
          <a:bodyPr>
            <a:spAutoFit/>
          </a:bodyPr>
          <a:lstStyle/>
          <a:p>
            <a:pPr eaLnBrk="1" hangingPunct="1">
              <a:buClr>
                <a:srgbClr val="000000"/>
              </a:buClr>
              <a:buSzPct val="100000"/>
              <a:buFont typeface="Arial" charset="0"/>
              <a:buNone/>
              <a:defRPr/>
            </a:pPr>
            <a:r>
              <a:rPr lang="en-US" sz="1050" dirty="0" err="1">
                <a:solidFill>
                  <a:prstClr val="black"/>
                </a:solidFill>
              </a:rPr>
              <a:t>Não</a:t>
            </a:r>
            <a:endParaRPr lang="pt-BR" sz="1050" dirty="0">
              <a:solidFill>
                <a:prstClr val="black"/>
              </a:solidFill>
            </a:endParaRPr>
          </a:p>
        </p:txBody>
      </p:sp>
      <p:cxnSp>
        <p:nvCxnSpPr>
          <p:cNvPr id="40" name="Conector angulado 39"/>
          <p:cNvCxnSpPr>
            <a:stCxn id="27" idx="3"/>
            <a:endCxn id="73" idx="3"/>
          </p:cNvCxnSpPr>
          <p:nvPr/>
        </p:nvCxnSpPr>
        <p:spPr>
          <a:xfrm flipH="1" flipV="1">
            <a:off x="1331913" y="2312194"/>
            <a:ext cx="1511300" cy="1174912"/>
          </a:xfrm>
          <a:prstGeom prst="bentConnector3">
            <a:avLst>
              <a:gd name="adj1" fmla="val -15126"/>
            </a:avLst>
          </a:prstGeom>
          <a:ln>
            <a:tailEnd type="triangle"/>
          </a:ln>
        </p:spPr>
        <p:style>
          <a:lnRef idx="3">
            <a:schemeClr val="accent1"/>
          </a:lnRef>
          <a:fillRef idx="0">
            <a:schemeClr val="accent1"/>
          </a:fillRef>
          <a:effectRef idx="2">
            <a:schemeClr val="accent1"/>
          </a:effectRef>
          <a:fontRef idx="minor">
            <a:schemeClr val="tx1"/>
          </a:fontRef>
        </p:style>
      </p:cxnSp>
      <p:sp>
        <p:nvSpPr>
          <p:cNvPr id="97" name="CaixaDeTexto 96"/>
          <p:cNvSpPr txBox="1"/>
          <p:nvPr/>
        </p:nvSpPr>
        <p:spPr>
          <a:xfrm>
            <a:off x="2387601" y="2890837"/>
            <a:ext cx="811212" cy="415925"/>
          </a:xfrm>
          <a:prstGeom prst="rect">
            <a:avLst/>
          </a:prstGeom>
          <a:noFill/>
        </p:spPr>
        <p:txBody>
          <a:bodyPr>
            <a:spAutoFit/>
          </a:bodyPr>
          <a:lstStyle/>
          <a:p>
            <a:pPr eaLnBrk="1" hangingPunct="1">
              <a:buClr>
                <a:srgbClr val="000000"/>
              </a:buClr>
              <a:buSzPct val="100000"/>
              <a:buFont typeface="Arial" charset="0"/>
              <a:buNone/>
              <a:defRPr/>
            </a:pPr>
            <a:r>
              <a:rPr lang="en-US" sz="1050" dirty="0" err="1">
                <a:solidFill>
                  <a:prstClr val="black"/>
                </a:solidFill>
              </a:rPr>
              <a:t>Sim</a:t>
            </a:r>
            <a:r>
              <a:rPr lang="en-US" sz="1050" dirty="0">
                <a:solidFill>
                  <a:prstClr val="black"/>
                </a:solidFill>
              </a:rPr>
              <a:t>, com </a:t>
            </a:r>
            <a:r>
              <a:rPr lang="en-US" sz="1050" dirty="0" err="1">
                <a:solidFill>
                  <a:prstClr val="black"/>
                </a:solidFill>
              </a:rPr>
              <a:t>ressalvas</a:t>
            </a:r>
            <a:endParaRPr lang="pt-BR" sz="1050" dirty="0">
              <a:solidFill>
                <a:prstClr val="black"/>
              </a:solidFill>
            </a:endParaRPr>
          </a:p>
        </p:txBody>
      </p:sp>
      <p:cxnSp>
        <p:nvCxnSpPr>
          <p:cNvPr id="3" name="Conector angulado 2"/>
          <p:cNvCxnSpPr>
            <a:stCxn id="74" idx="1"/>
            <a:endCxn id="104" idx="2"/>
          </p:cNvCxnSpPr>
          <p:nvPr/>
        </p:nvCxnSpPr>
        <p:spPr>
          <a:xfrm rot="10800000">
            <a:off x="804070" y="5027614"/>
            <a:ext cx="756443" cy="156369"/>
          </a:xfrm>
          <a:prstGeom prst="bentConnector2">
            <a:avLst/>
          </a:prstGeom>
          <a:ln>
            <a:tailEnd type="arrow"/>
          </a:ln>
        </p:spPr>
        <p:style>
          <a:lnRef idx="1">
            <a:schemeClr val="dk1"/>
          </a:lnRef>
          <a:fillRef idx="0">
            <a:schemeClr val="dk1"/>
          </a:fillRef>
          <a:effectRef idx="0">
            <a:schemeClr val="dk1"/>
          </a:effectRef>
          <a:fontRef idx="minor">
            <a:schemeClr val="tx1"/>
          </a:fontRef>
        </p:style>
      </p:cxnSp>
      <p:cxnSp>
        <p:nvCxnSpPr>
          <p:cNvPr id="6" name="Conector angulado 5"/>
          <p:cNvCxnSpPr>
            <a:stCxn id="104" idx="3"/>
            <a:endCxn id="33" idx="1"/>
          </p:cNvCxnSpPr>
          <p:nvPr/>
        </p:nvCxnSpPr>
        <p:spPr>
          <a:xfrm flipV="1">
            <a:off x="1308100" y="4545013"/>
            <a:ext cx="2865438" cy="152400"/>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sp>
        <p:nvSpPr>
          <p:cNvPr id="42" name="Retângulo 41"/>
          <p:cNvSpPr/>
          <p:nvPr/>
        </p:nvSpPr>
        <p:spPr>
          <a:xfrm>
            <a:off x="323850" y="5589588"/>
            <a:ext cx="1008063" cy="503237"/>
          </a:xfrm>
          <a:prstGeom prst="rect">
            <a:avLst/>
          </a:prstGeom>
          <a:solidFill>
            <a:srgbClr val="FFFF00"/>
          </a:solidFill>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buClr>
                <a:srgbClr val="000000"/>
              </a:buClr>
              <a:buSzPct val="100000"/>
              <a:buFont typeface="Arial" charset="0"/>
              <a:buNone/>
              <a:defRPr/>
            </a:pPr>
            <a:r>
              <a:rPr lang="pt-BR" sz="800" dirty="0">
                <a:solidFill>
                  <a:prstClr val="black"/>
                </a:solidFill>
              </a:rPr>
              <a:t>Homologa e divulga na internet</a:t>
            </a:r>
          </a:p>
        </p:txBody>
      </p:sp>
      <p:cxnSp>
        <p:nvCxnSpPr>
          <p:cNvPr id="21" name="Conector angulado 20"/>
          <p:cNvCxnSpPr>
            <a:stCxn id="33" idx="2"/>
            <a:endCxn id="42" idx="3"/>
          </p:cNvCxnSpPr>
          <p:nvPr/>
        </p:nvCxnSpPr>
        <p:spPr>
          <a:xfrm rot="5400000">
            <a:off x="2483644" y="3645694"/>
            <a:ext cx="1042988" cy="3346450"/>
          </a:xfrm>
          <a:prstGeom prst="bentConnector2">
            <a:avLst/>
          </a:prstGeom>
          <a:ln>
            <a:tailEnd type="arrow"/>
          </a:ln>
        </p:spPr>
        <p:style>
          <a:lnRef idx="1">
            <a:schemeClr val="dk1"/>
          </a:lnRef>
          <a:fillRef idx="0">
            <a:schemeClr val="dk1"/>
          </a:fillRef>
          <a:effectRef idx="0">
            <a:schemeClr val="dk1"/>
          </a:effectRef>
          <a:fontRef idx="minor">
            <a:schemeClr val="tx1"/>
          </a:fontRef>
        </p:style>
      </p:cxnSp>
      <p:sp>
        <p:nvSpPr>
          <p:cNvPr id="55" name="Retângulo 54"/>
          <p:cNvSpPr/>
          <p:nvPr/>
        </p:nvSpPr>
        <p:spPr>
          <a:xfrm>
            <a:off x="2843213" y="5949950"/>
            <a:ext cx="1008062" cy="503238"/>
          </a:xfrm>
          <a:prstGeom prst="rect">
            <a:avLst/>
          </a:prstGeom>
          <a:solidFill>
            <a:srgbClr val="FFFF00"/>
          </a:solidFill>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buClr>
                <a:srgbClr val="000000"/>
              </a:buClr>
              <a:buSzPct val="100000"/>
              <a:buFont typeface="Arial" charset="0"/>
              <a:buNone/>
              <a:defRPr/>
            </a:pPr>
            <a:r>
              <a:rPr lang="pt-BR" sz="800" dirty="0" smtClean="0">
                <a:solidFill>
                  <a:prstClr val="black"/>
                </a:solidFill>
              </a:rPr>
              <a:t>Formalização </a:t>
            </a:r>
            <a:r>
              <a:rPr lang="pt-BR" sz="800" dirty="0">
                <a:solidFill>
                  <a:prstClr val="black"/>
                </a:solidFill>
              </a:rPr>
              <a:t>Termo de </a:t>
            </a:r>
            <a:r>
              <a:rPr lang="pt-BR" sz="800" dirty="0" err="1">
                <a:solidFill>
                  <a:prstClr val="black"/>
                </a:solidFill>
              </a:rPr>
              <a:t>Colaboraçãou</a:t>
            </a:r>
            <a:r>
              <a:rPr lang="pt-BR" sz="800" dirty="0">
                <a:solidFill>
                  <a:prstClr val="black"/>
                </a:solidFill>
              </a:rPr>
              <a:t> ou Fomento</a:t>
            </a:r>
          </a:p>
        </p:txBody>
      </p:sp>
      <p:cxnSp>
        <p:nvCxnSpPr>
          <p:cNvPr id="46146" name="Conector angulado 46145"/>
          <p:cNvCxnSpPr>
            <a:stCxn id="42" idx="2"/>
            <a:endCxn id="55" idx="1"/>
          </p:cNvCxnSpPr>
          <p:nvPr/>
        </p:nvCxnSpPr>
        <p:spPr>
          <a:xfrm rot="16200000" flipH="1">
            <a:off x="1781175" y="5140325"/>
            <a:ext cx="109538" cy="2014538"/>
          </a:xfrm>
          <a:prstGeom prst="bentConnector2">
            <a:avLst/>
          </a:prstGeom>
          <a:ln>
            <a:tailEnd type="arrow"/>
          </a:ln>
        </p:spPr>
        <p:style>
          <a:lnRef idx="1">
            <a:schemeClr val="dk1"/>
          </a:lnRef>
          <a:fillRef idx="0">
            <a:schemeClr val="dk1"/>
          </a:fillRef>
          <a:effectRef idx="0">
            <a:schemeClr val="dk1"/>
          </a:effectRef>
          <a:fontRef idx="minor">
            <a:schemeClr val="tx1"/>
          </a:fontRef>
        </p:style>
      </p:cxnSp>
      <p:cxnSp>
        <p:nvCxnSpPr>
          <p:cNvPr id="46148" name="Conector angulado 46147"/>
          <p:cNvCxnSpPr>
            <a:stCxn id="55" idx="3"/>
            <a:endCxn id="99" idx="1"/>
          </p:cNvCxnSpPr>
          <p:nvPr/>
        </p:nvCxnSpPr>
        <p:spPr>
          <a:xfrm flipV="1">
            <a:off x="3851275" y="6200775"/>
            <a:ext cx="4033838" cy="1588"/>
          </a:xfrm>
          <a:prstGeom prst="bentConnector3">
            <a:avLst/>
          </a:prstGeom>
          <a:ln>
            <a:tailEnd type="arrow"/>
          </a:ln>
        </p:spPr>
        <p:style>
          <a:lnRef idx="3">
            <a:schemeClr val="dk1"/>
          </a:lnRef>
          <a:fillRef idx="0">
            <a:schemeClr val="dk1"/>
          </a:fillRef>
          <a:effectRef idx="2">
            <a:schemeClr val="dk1"/>
          </a:effectRef>
          <a:fontRef idx="minor">
            <a:schemeClr val="tx1"/>
          </a:fontRef>
        </p:style>
      </p:cxnSp>
      <p:sp>
        <p:nvSpPr>
          <p:cNvPr id="60" name="Retângulo 59"/>
          <p:cNvSpPr/>
          <p:nvPr/>
        </p:nvSpPr>
        <p:spPr>
          <a:xfrm>
            <a:off x="323850" y="6308725"/>
            <a:ext cx="1008063" cy="503238"/>
          </a:xfrm>
          <a:prstGeom prst="rect">
            <a:avLst/>
          </a:prstGeom>
          <a:solidFill>
            <a:srgbClr val="FFFF00"/>
          </a:solidFill>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1050" dirty="0" err="1">
                <a:solidFill>
                  <a:prstClr val="black"/>
                </a:solidFill>
              </a:rPr>
              <a:t>Assinar</a:t>
            </a:r>
            <a:r>
              <a:rPr lang="en-US" sz="1050" dirty="0">
                <a:solidFill>
                  <a:prstClr val="black"/>
                </a:solidFill>
              </a:rPr>
              <a:t> </a:t>
            </a:r>
            <a:r>
              <a:rPr lang="en-US" sz="1050" dirty="0" err="1">
                <a:solidFill>
                  <a:prstClr val="black"/>
                </a:solidFill>
              </a:rPr>
              <a:t>Termo</a:t>
            </a:r>
            <a:endParaRPr lang="pt-BR" sz="1050" dirty="0">
              <a:solidFill>
                <a:prstClr val="black"/>
              </a:solidFill>
            </a:endParaRPr>
          </a:p>
        </p:txBody>
      </p:sp>
      <p:cxnSp>
        <p:nvCxnSpPr>
          <p:cNvPr id="46150" name="Conector angulado 46149"/>
          <p:cNvCxnSpPr>
            <a:stCxn id="55" idx="2"/>
            <a:endCxn id="60" idx="3"/>
          </p:cNvCxnSpPr>
          <p:nvPr/>
        </p:nvCxnSpPr>
        <p:spPr>
          <a:xfrm rot="5400000">
            <a:off x="2286001" y="5499100"/>
            <a:ext cx="107950" cy="2016125"/>
          </a:xfrm>
          <a:prstGeom prst="bentConnector2">
            <a:avLst/>
          </a:prstGeom>
          <a:ln>
            <a:tailEnd type="arrow"/>
          </a:ln>
        </p:spPr>
        <p:style>
          <a:lnRef idx="3">
            <a:schemeClr val="dk1"/>
          </a:lnRef>
          <a:fillRef idx="0">
            <a:schemeClr val="dk1"/>
          </a:fillRef>
          <a:effectRef idx="2">
            <a:schemeClr val="dk1"/>
          </a:effectRef>
          <a:fontRef idx="minor">
            <a:schemeClr val="tx1"/>
          </a:fontRef>
        </p:style>
      </p:cxnSp>
      <p:sp>
        <p:nvSpPr>
          <p:cNvPr id="66" name="Retângulo 65"/>
          <p:cNvSpPr/>
          <p:nvPr/>
        </p:nvSpPr>
        <p:spPr>
          <a:xfrm>
            <a:off x="5364163" y="5373688"/>
            <a:ext cx="2232025" cy="503237"/>
          </a:xfrm>
          <a:prstGeom prst="rect">
            <a:avLst/>
          </a:prstGeom>
          <a:solidFill>
            <a:srgbClr val="FFFF00"/>
          </a:solidFill>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1050" dirty="0" err="1">
                <a:solidFill>
                  <a:prstClr val="black"/>
                </a:solidFill>
              </a:rPr>
              <a:t>Recebem</a:t>
            </a:r>
            <a:r>
              <a:rPr lang="en-US" sz="1050" dirty="0">
                <a:solidFill>
                  <a:prstClr val="black"/>
                </a:solidFill>
              </a:rPr>
              <a:t> </a:t>
            </a:r>
            <a:r>
              <a:rPr lang="en-US" sz="1050" dirty="0" err="1">
                <a:solidFill>
                  <a:prstClr val="black"/>
                </a:solidFill>
              </a:rPr>
              <a:t>Termo</a:t>
            </a:r>
            <a:r>
              <a:rPr lang="en-US" sz="1050" dirty="0">
                <a:solidFill>
                  <a:prstClr val="black"/>
                </a:solidFill>
              </a:rPr>
              <a:t> </a:t>
            </a:r>
            <a:r>
              <a:rPr lang="en-US" sz="1050" dirty="0" err="1">
                <a:solidFill>
                  <a:prstClr val="black"/>
                </a:solidFill>
              </a:rPr>
              <a:t>para</a:t>
            </a:r>
            <a:r>
              <a:rPr lang="en-US" sz="1050" dirty="0">
                <a:solidFill>
                  <a:prstClr val="black"/>
                </a:solidFill>
              </a:rPr>
              <a:t> </a:t>
            </a:r>
            <a:r>
              <a:rPr lang="en-US" sz="1050" dirty="0" err="1">
                <a:solidFill>
                  <a:prstClr val="black"/>
                </a:solidFill>
              </a:rPr>
              <a:t>acompanhar</a:t>
            </a:r>
            <a:endParaRPr lang="pt-BR" sz="1050" dirty="0">
              <a:solidFill>
                <a:prstClr val="black"/>
              </a:solidFill>
            </a:endParaRPr>
          </a:p>
        </p:txBody>
      </p:sp>
      <p:cxnSp>
        <p:nvCxnSpPr>
          <p:cNvPr id="46154" name="Conector angulado 46153"/>
          <p:cNvCxnSpPr>
            <a:stCxn id="55" idx="0"/>
            <a:endCxn id="66" idx="1"/>
          </p:cNvCxnSpPr>
          <p:nvPr/>
        </p:nvCxnSpPr>
        <p:spPr>
          <a:xfrm rot="5400000" flipH="1" flipV="1">
            <a:off x="4193382" y="4779168"/>
            <a:ext cx="323850" cy="2017713"/>
          </a:xfrm>
          <a:prstGeom prst="bentConnector2">
            <a:avLst/>
          </a:prstGeom>
          <a:ln>
            <a:tailEnd type="arrow"/>
          </a:ln>
        </p:spPr>
        <p:style>
          <a:lnRef idx="3">
            <a:schemeClr val="dk1"/>
          </a:lnRef>
          <a:fillRef idx="0">
            <a:schemeClr val="dk1"/>
          </a:fillRef>
          <a:effectRef idx="2">
            <a:schemeClr val="dk1"/>
          </a:effectRef>
          <a:fontRef idx="minor">
            <a:schemeClr val="tx1"/>
          </a:fontRef>
        </p:style>
      </p:cxnSp>
      <p:sp>
        <p:nvSpPr>
          <p:cNvPr id="69" name="Retângulo 68"/>
          <p:cNvSpPr/>
          <p:nvPr/>
        </p:nvSpPr>
        <p:spPr>
          <a:xfrm>
            <a:off x="7884418" y="4292600"/>
            <a:ext cx="1008062" cy="503238"/>
          </a:xfrm>
          <a:prstGeom prst="rect">
            <a:avLst/>
          </a:prstGeom>
          <a:ln/>
        </p:spPr>
        <p:style>
          <a:lnRef idx="3">
            <a:schemeClr val="lt1"/>
          </a:lnRef>
          <a:fillRef idx="1">
            <a:schemeClr val="accent2"/>
          </a:fillRef>
          <a:effectRef idx="1">
            <a:schemeClr val="accent2"/>
          </a:effectRef>
          <a:fontRef idx="minor">
            <a:schemeClr val="lt1"/>
          </a:fontRef>
        </p:style>
        <p:txBody>
          <a:bodyPr anchor="ctr"/>
          <a:lstStyle/>
          <a:p>
            <a:pPr algn="ctr" eaLnBrk="1" hangingPunct="1">
              <a:buClr>
                <a:srgbClr val="000000"/>
              </a:buClr>
              <a:buSzPct val="100000"/>
              <a:buFont typeface="Arial" charset="0"/>
              <a:buNone/>
              <a:defRPr/>
            </a:pPr>
            <a:r>
              <a:rPr lang="en-US" sz="1050" dirty="0" err="1">
                <a:solidFill>
                  <a:prstClr val="white"/>
                </a:solidFill>
              </a:rPr>
              <a:t>Executa</a:t>
            </a:r>
            <a:endParaRPr lang="pt-BR" sz="1050" dirty="0">
              <a:solidFill>
                <a:prstClr val="white"/>
              </a:solidFill>
            </a:endParaRPr>
          </a:p>
        </p:txBody>
      </p:sp>
      <p:cxnSp>
        <p:nvCxnSpPr>
          <p:cNvPr id="46158" name="Conector angulado 46157"/>
          <p:cNvCxnSpPr>
            <a:stCxn id="99" idx="0"/>
            <a:endCxn id="69" idx="2"/>
          </p:cNvCxnSpPr>
          <p:nvPr/>
        </p:nvCxnSpPr>
        <p:spPr>
          <a:xfrm rot="16200000" flipV="1">
            <a:off x="7811741" y="5372546"/>
            <a:ext cx="1154112" cy="695"/>
          </a:xfrm>
          <a:prstGeom prst="bentConnector3">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2849100162"/>
      </p:ext>
    </p:extLst>
  </p:cSld>
  <p:clrMapOvr>
    <a:masterClrMapping/>
  </p:clrMapOvr>
  <mc:AlternateContent xmlns:mc="http://schemas.openxmlformats.org/markup-compatibility/2006">
    <mc:Choice xmlns:p14="http://schemas.microsoft.com/office/powerpoint/2010/main" xmlns="" Requires="p14">
      <p:transition spd="slow" p14:dur="1500">
        <p:strips dir="ld"/>
      </p:transition>
    </mc:Choice>
    <mc:Fallback>
      <p:transition spd="slow">
        <p:strips dir="ld"/>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entágono 5"/>
          <p:cNvSpPr/>
          <p:nvPr/>
        </p:nvSpPr>
        <p:spPr>
          <a:xfrm>
            <a:off x="0" y="764704"/>
            <a:ext cx="9144000" cy="576064"/>
          </a:xfrm>
          <a:prstGeom prst="homePlate">
            <a:avLst/>
          </a:prstGeom>
          <a:solidFill>
            <a:schemeClr val="tx2">
              <a:lumMod val="40000"/>
              <a:lumOff val="6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solidFill>
                  <a:schemeClr val="tx2">
                    <a:lumMod val="75000"/>
                  </a:schemeClr>
                </a:solidFill>
              </a:rPr>
              <a:t>FLUXO DA EXECUÇÃO DO TERMO DE PARCERIA</a:t>
            </a:r>
            <a:endParaRPr lang="pt-BR" sz="2000" b="1" dirty="0">
              <a:solidFill>
                <a:schemeClr val="tx2">
                  <a:lumMod val="75000"/>
                </a:schemeClr>
              </a:solidFill>
            </a:endParaRPr>
          </a:p>
        </p:txBody>
      </p:sp>
      <p:sp>
        <p:nvSpPr>
          <p:cNvPr id="7" name="Título 1"/>
          <p:cNvSpPr>
            <a:spLocks noGrp="1"/>
          </p:cNvSpPr>
          <p:nvPr>
            <p:ph type="title"/>
          </p:nvPr>
        </p:nvSpPr>
        <p:spPr>
          <a:xfrm>
            <a:off x="457200" y="-99392"/>
            <a:ext cx="8229600" cy="936104"/>
          </a:xfrm>
        </p:spPr>
        <p:txBody>
          <a:bodyPr/>
          <a:lstStyle/>
          <a:p>
            <a:r>
              <a:rPr lang="pt-BR" sz="3200" dirty="0">
                <a:solidFill>
                  <a:schemeClr val="accent1"/>
                </a:solidFill>
              </a:rPr>
              <a:t>Controle Interno</a:t>
            </a:r>
          </a:p>
        </p:txBody>
      </p:sp>
    </p:spTree>
    <p:extLst>
      <p:ext uri="{BB962C8B-B14F-4D97-AF65-F5344CB8AC3E}">
        <p14:creationId xmlns:p14="http://schemas.microsoft.com/office/powerpoint/2010/main" xmlns="" val="266554778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a 4"/>
          <p:cNvGraphicFramePr>
            <a:graphicFrameLocks noGrp="1"/>
          </p:cNvGraphicFramePr>
          <p:nvPr>
            <p:extLst>
              <p:ext uri="{D42A27DB-BD31-4B8C-83A1-F6EECF244321}">
                <p14:modId xmlns:p14="http://schemas.microsoft.com/office/powerpoint/2010/main" xmlns="" val="3220309675"/>
              </p:ext>
            </p:extLst>
          </p:nvPr>
        </p:nvGraphicFramePr>
        <p:xfrm>
          <a:off x="-3" y="79375"/>
          <a:ext cx="9144002" cy="6740526"/>
        </p:xfrm>
        <a:graphic>
          <a:graphicData uri="http://schemas.openxmlformats.org/drawingml/2006/table">
            <a:tbl>
              <a:tblPr firstRow="1" bandRow="1">
                <a:tableStyleId>{5C22544A-7EE6-4342-B048-85BDC9FD1C3A}</a:tableStyleId>
              </a:tblPr>
              <a:tblGrid>
                <a:gridCol w="1306286"/>
                <a:gridCol w="1306286"/>
                <a:gridCol w="1306286"/>
                <a:gridCol w="1306286"/>
                <a:gridCol w="1306286"/>
                <a:gridCol w="1306286"/>
                <a:gridCol w="1306286"/>
              </a:tblGrid>
              <a:tr h="54862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000" b="1" dirty="0" smtClean="0">
                          <a:solidFill>
                            <a:schemeClr val="tx1"/>
                          </a:solidFill>
                        </a:rPr>
                        <a:t>Secretaria</a:t>
                      </a:r>
                      <a:endParaRPr lang="pt-BR" sz="1000" b="1" dirty="0">
                        <a:solidFill>
                          <a:schemeClr val="tx1"/>
                        </a:solidFill>
                      </a:endParaRPr>
                    </a:p>
                  </a:txBody>
                  <a:tcPr marL="91438" marR="91438" marT="45714" marB="457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1" dirty="0" err="1" smtClean="0">
                          <a:solidFill>
                            <a:schemeClr val="tx1"/>
                          </a:solidFill>
                        </a:rPr>
                        <a:t>Órgão</a:t>
                      </a:r>
                      <a:r>
                        <a:rPr lang="en-US" sz="1000" b="1" dirty="0" smtClean="0">
                          <a:solidFill>
                            <a:schemeClr val="tx1"/>
                          </a:solidFill>
                        </a:rPr>
                        <a:t> </a:t>
                      </a:r>
                      <a:r>
                        <a:rPr lang="en-US" sz="1000" b="1" dirty="0" err="1" smtClean="0">
                          <a:solidFill>
                            <a:schemeClr val="tx1"/>
                          </a:solidFill>
                        </a:rPr>
                        <a:t>Técnico</a:t>
                      </a:r>
                      <a:endParaRPr lang="pt-BR" sz="1000" b="1" dirty="0">
                        <a:solidFill>
                          <a:schemeClr val="tx1"/>
                        </a:solidFill>
                      </a:endParaRPr>
                    </a:p>
                  </a:txBody>
                  <a:tcPr marL="91438" marR="91438" marT="45714" marB="457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1" dirty="0" err="1" smtClean="0">
                          <a:solidFill>
                            <a:schemeClr val="tx1"/>
                          </a:solidFill>
                        </a:rPr>
                        <a:t>Procuradoria</a:t>
                      </a:r>
                      <a:endParaRPr lang="pt-BR" sz="1000" b="1" dirty="0">
                        <a:solidFill>
                          <a:schemeClr val="tx1"/>
                        </a:solidFill>
                      </a:endParaRPr>
                    </a:p>
                  </a:txBody>
                  <a:tcPr marL="91438" marR="91438" marT="45714" marB="457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1" dirty="0" err="1" smtClean="0">
                          <a:solidFill>
                            <a:schemeClr val="tx1"/>
                          </a:solidFill>
                        </a:rPr>
                        <a:t>Fazenda</a:t>
                      </a:r>
                      <a:endParaRPr lang="pt-BR" sz="1000" b="1" dirty="0">
                        <a:solidFill>
                          <a:schemeClr val="tx1"/>
                        </a:solidFill>
                      </a:endParaRPr>
                    </a:p>
                  </a:txBody>
                  <a:tcPr marL="91438" marR="91438" marT="45714" marB="457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000" b="1" dirty="0" smtClean="0">
                          <a:solidFill>
                            <a:schemeClr val="tx1"/>
                          </a:solidFill>
                        </a:rPr>
                        <a:t>Gestor da Parceria</a:t>
                      </a:r>
                    </a:p>
                    <a:p>
                      <a:pPr algn="ctr"/>
                      <a:endParaRPr lang="pt-BR" sz="1000" b="1" dirty="0">
                        <a:solidFill>
                          <a:schemeClr val="tx1"/>
                        </a:solidFill>
                      </a:endParaRPr>
                    </a:p>
                  </a:txBody>
                  <a:tcPr marL="91438" marR="91438" marT="45714" marB="457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1" dirty="0" err="1" smtClean="0">
                          <a:solidFill>
                            <a:schemeClr val="tx1"/>
                          </a:solidFill>
                        </a:rPr>
                        <a:t>Comissão</a:t>
                      </a:r>
                      <a:r>
                        <a:rPr lang="en-US" sz="1000" b="1" dirty="0" smtClean="0">
                          <a:solidFill>
                            <a:schemeClr val="tx1"/>
                          </a:solidFill>
                        </a:rPr>
                        <a:t> de </a:t>
                      </a:r>
                      <a:r>
                        <a:rPr lang="en-US" sz="1000" b="1" dirty="0" err="1" smtClean="0">
                          <a:solidFill>
                            <a:schemeClr val="tx1"/>
                          </a:solidFill>
                        </a:rPr>
                        <a:t>Monitoramento</a:t>
                      </a:r>
                      <a:r>
                        <a:rPr lang="en-US" sz="1000" b="1" dirty="0" smtClean="0">
                          <a:solidFill>
                            <a:schemeClr val="tx1"/>
                          </a:solidFill>
                        </a:rPr>
                        <a:t> e </a:t>
                      </a:r>
                      <a:r>
                        <a:rPr lang="en-US" sz="1000" b="1" dirty="0" err="1" smtClean="0">
                          <a:solidFill>
                            <a:schemeClr val="tx1"/>
                          </a:solidFill>
                        </a:rPr>
                        <a:t>Avaliação</a:t>
                      </a:r>
                      <a:endParaRPr lang="pt-BR" sz="1000" b="1" dirty="0">
                        <a:solidFill>
                          <a:schemeClr val="tx1"/>
                        </a:solidFill>
                      </a:endParaRPr>
                    </a:p>
                  </a:txBody>
                  <a:tcPr marL="91438" marR="91438" marT="45714" marB="457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900" b="1" dirty="0" smtClean="0">
                          <a:solidFill>
                            <a:schemeClr val="tx1"/>
                          </a:solidFill>
                        </a:rPr>
                        <a:t>OSC</a:t>
                      </a:r>
                      <a:endParaRPr lang="pt-BR" sz="900" b="1" dirty="0">
                        <a:solidFill>
                          <a:schemeClr val="tx1"/>
                        </a:solidFill>
                      </a:endParaRPr>
                    </a:p>
                  </a:txBody>
                  <a:tcPr marL="91438" marR="91438" marT="45714" marB="457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702216">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738217">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626038">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789832">
                <a:tc>
                  <a:txBody>
                    <a:bodyPr/>
                    <a:lstStyle/>
                    <a:p>
                      <a:endParaRPr lang="pt-BR" sz="1800" i="1"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050989">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951835">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332771">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43" name="Retângulo de cantos arredondados 42"/>
          <p:cNvSpPr/>
          <p:nvPr/>
        </p:nvSpPr>
        <p:spPr>
          <a:xfrm>
            <a:off x="7885113" y="765175"/>
            <a:ext cx="1033462" cy="504825"/>
          </a:xfrm>
          <a:prstGeom prst="roundRect">
            <a:avLst/>
          </a:prstGeom>
        </p:spPr>
        <p:style>
          <a:lnRef idx="3">
            <a:schemeClr val="lt1"/>
          </a:lnRef>
          <a:fillRef idx="1">
            <a:schemeClr val="accent3"/>
          </a:fillRef>
          <a:effectRef idx="1">
            <a:schemeClr val="accent3"/>
          </a:effectRef>
          <a:fontRef idx="minor">
            <a:schemeClr val="lt1"/>
          </a:fontRef>
        </p:style>
        <p:txBody>
          <a:bodyPr anchor="ctr"/>
          <a:lstStyle/>
          <a:p>
            <a:pPr algn="ctr" eaLnBrk="1" hangingPunct="1">
              <a:buClr>
                <a:srgbClr val="000000"/>
              </a:buClr>
              <a:buSzPct val="100000"/>
              <a:buFont typeface="Arial" charset="0"/>
              <a:buNone/>
              <a:defRPr/>
            </a:pPr>
            <a:r>
              <a:rPr lang="en-US" sz="800" dirty="0" err="1">
                <a:solidFill>
                  <a:schemeClr val="bg1"/>
                </a:solidFill>
              </a:rPr>
              <a:t>Execução</a:t>
            </a:r>
            <a:endParaRPr lang="pt-BR" sz="800" dirty="0">
              <a:solidFill>
                <a:schemeClr val="bg1"/>
              </a:solidFill>
            </a:endParaRPr>
          </a:p>
        </p:txBody>
      </p:sp>
      <p:sp>
        <p:nvSpPr>
          <p:cNvPr id="44" name="Retângulo 43"/>
          <p:cNvSpPr/>
          <p:nvPr/>
        </p:nvSpPr>
        <p:spPr>
          <a:xfrm>
            <a:off x="5326063" y="765175"/>
            <a:ext cx="1008062" cy="863600"/>
          </a:xfrm>
          <a:prstGeom prst="rect">
            <a:avLst/>
          </a:prstGeom>
          <a:solidFill>
            <a:srgbClr val="FFFF00"/>
          </a:solidFill>
          <a:ln>
            <a:solidFill>
              <a:schemeClr val="tx1"/>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1050" dirty="0" err="1">
                <a:solidFill>
                  <a:prstClr val="black"/>
                </a:solidFill>
              </a:rPr>
              <a:t>Acompanha</a:t>
            </a:r>
            <a:endParaRPr lang="en-US" sz="1050" dirty="0">
              <a:solidFill>
                <a:prstClr val="black"/>
              </a:solidFill>
            </a:endParaRPr>
          </a:p>
          <a:p>
            <a:pPr algn="ctr" eaLnBrk="1" hangingPunct="1">
              <a:buClr>
                <a:srgbClr val="000000"/>
              </a:buClr>
              <a:buSzPct val="100000"/>
              <a:buFont typeface="Arial" charset="0"/>
              <a:buNone/>
              <a:defRPr/>
            </a:pPr>
            <a:r>
              <a:rPr lang="en-US" sz="1050" dirty="0" err="1">
                <a:solidFill>
                  <a:prstClr val="black"/>
                </a:solidFill>
              </a:rPr>
              <a:t>Fiscaliza</a:t>
            </a:r>
            <a:endParaRPr lang="en-US" sz="1050" dirty="0">
              <a:solidFill>
                <a:prstClr val="black"/>
              </a:solidFill>
            </a:endParaRPr>
          </a:p>
          <a:p>
            <a:pPr algn="ctr" eaLnBrk="1" hangingPunct="1">
              <a:buClr>
                <a:srgbClr val="000000"/>
              </a:buClr>
              <a:buSzPct val="100000"/>
              <a:buFont typeface="Arial" charset="0"/>
              <a:buNone/>
              <a:defRPr/>
            </a:pPr>
            <a:r>
              <a:rPr lang="en-US" sz="1050" dirty="0" err="1">
                <a:solidFill>
                  <a:prstClr val="black"/>
                </a:solidFill>
              </a:rPr>
              <a:t>Informa</a:t>
            </a:r>
            <a:r>
              <a:rPr lang="en-US" sz="1050" dirty="0">
                <a:solidFill>
                  <a:prstClr val="black"/>
                </a:solidFill>
              </a:rPr>
              <a:t> </a:t>
            </a:r>
            <a:r>
              <a:rPr lang="en-US" sz="1050" dirty="0" err="1">
                <a:solidFill>
                  <a:prstClr val="black"/>
                </a:solidFill>
              </a:rPr>
              <a:t>ocorrências</a:t>
            </a:r>
            <a:r>
              <a:rPr lang="en-US" sz="1050" dirty="0">
                <a:solidFill>
                  <a:prstClr val="black"/>
                </a:solidFill>
              </a:rPr>
              <a:t> à </a:t>
            </a:r>
            <a:r>
              <a:rPr lang="en-US" sz="1050" dirty="0" err="1">
                <a:solidFill>
                  <a:prstClr val="black"/>
                </a:solidFill>
              </a:rPr>
              <a:t>Secretaria</a:t>
            </a:r>
            <a:endParaRPr lang="en-US" sz="1050" dirty="0">
              <a:solidFill>
                <a:prstClr val="black"/>
              </a:solidFill>
            </a:endParaRPr>
          </a:p>
        </p:txBody>
      </p:sp>
      <p:sp>
        <p:nvSpPr>
          <p:cNvPr id="45" name="Retângulo 44"/>
          <p:cNvSpPr/>
          <p:nvPr/>
        </p:nvSpPr>
        <p:spPr>
          <a:xfrm>
            <a:off x="1619250" y="836613"/>
            <a:ext cx="1008063" cy="863600"/>
          </a:xfrm>
          <a:prstGeom prst="rect">
            <a:avLst/>
          </a:prstGeom>
          <a:solidFill>
            <a:srgbClr val="FFFF00"/>
          </a:solidFill>
          <a:ln>
            <a:solidFill>
              <a:schemeClr val="tx1"/>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1050" dirty="0" err="1">
                <a:solidFill>
                  <a:prstClr val="black"/>
                </a:solidFill>
              </a:rPr>
              <a:t>Relatório</a:t>
            </a:r>
            <a:r>
              <a:rPr lang="en-US" sz="1050" dirty="0">
                <a:solidFill>
                  <a:prstClr val="black"/>
                </a:solidFill>
              </a:rPr>
              <a:t> </a:t>
            </a:r>
            <a:r>
              <a:rPr lang="en-US" sz="1050" dirty="0" err="1">
                <a:solidFill>
                  <a:prstClr val="black"/>
                </a:solidFill>
              </a:rPr>
              <a:t>Técnico</a:t>
            </a:r>
            <a:endParaRPr lang="pt-BR" sz="1050" dirty="0">
              <a:solidFill>
                <a:prstClr val="black"/>
              </a:solidFill>
            </a:endParaRPr>
          </a:p>
        </p:txBody>
      </p:sp>
      <p:sp>
        <p:nvSpPr>
          <p:cNvPr id="47" name="Retângulo 46"/>
          <p:cNvSpPr/>
          <p:nvPr/>
        </p:nvSpPr>
        <p:spPr>
          <a:xfrm>
            <a:off x="250825" y="1125538"/>
            <a:ext cx="1008063" cy="719137"/>
          </a:xfrm>
          <a:prstGeom prst="rect">
            <a:avLst/>
          </a:prstGeom>
          <a:solidFill>
            <a:srgbClr val="FFFF00"/>
          </a:solidFill>
          <a:ln>
            <a:solidFill>
              <a:schemeClr val="tx1"/>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1050" dirty="0" err="1">
                <a:solidFill>
                  <a:prstClr val="black"/>
                </a:solidFill>
              </a:rPr>
              <a:t>Assina</a:t>
            </a:r>
            <a:r>
              <a:rPr lang="en-US" sz="1050" dirty="0">
                <a:solidFill>
                  <a:prstClr val="black"/>
                </a:solidFill>
              </a:rPr>
              <a:t> </a:t>
            </a:r>
            <a:r>
              <a:rPr lang="en-US" sz="1050" dirty="0" err="1">
                <a:solidFill>
                  <a:prstClr val="black"/>
                </a:solidFill>
              </a:rPr>
              <a:t>Relatório</a:t>
            </a:r>
            <a:r>
              <a:rPr lang="en-US" sz="1050" dirty="0">
                <a:solidFill>
                  <a:prstClr val="black"/>
                </a:solidFill>
              </a:rPr>
              <a:t>  e </a:t>
            </a:r>
            <a:r>
              <a:rPr lang="en-US" sz="1050" dirty="0" err="1">
                <a:solidFill>
                  <a:prstClr val="black"/>
                </a:solidFill>
              </a:rPr>
              <a:t>Submete</a:t>
            </a:r>
            <a:r>
              <a:rPr lang="en-US" sz="1050" dirty="0">
                <a:solidFill>
                  <a:prstClr val="black"/>
                </a:solidFill>
              </a:rPr>
              <a:t> à </a:t>
            </a:r>
            <a:r>
              <a:rPr lang="en-US" sz="1050" dirty="0" err="1">
                <a:solidFill>
                  <a:prstClr val="black"/>
                </a:solidFill>
              </a:rPr>
              <a:t>Homologação</a:t>
            </a:r>
            <a:endParaRPr lang="pt-BR" sz="1050" dirty="0">
              <a:solidFill>
                <a:prstClr val="black"/>
              </a:solidFill>
            </a:endParaRPr>
          </a:p>
        </p:txBody>
      </p:sp>
      <p:sp>
        <p:nvSpPr>
          <p:cNvPr id="49" name="Retângulo 48"/>
          <p:cNvSpPr/>
          <p:nvPr/>
        </p:nvSpPr>
        <p:spPr>
          <a:xfrm>
            <a:off x="6659563" y="1989138"/>
            <a:ext cx="1008062" cy="863600"/>
          </a:xfrm>
          <a:prstGeom prst="rect">
            <a:avLst/>
          </a:prstGeom>
          <a:solidFill>
            <a:srgbClr val="FFFF00"/>
          </a:solidFill>
          <a:ln>
            <a:solidFill>
              <a:schemeClr val="tx1"/>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1050" dirty="0" err="1">
                <a:solidFill>
                  <a:prstClr val="black"/>
                </a:solidFill>
              </a:rPr>
              <a:t>Homologa</a:t>
            </a:r>
            <a:endParaRPr lang="en-US" sz="1050" dirty="0">
              <a:solidFill>
                <a:prstClr val="black"/>
              </a:solidFill>
            </a:endParaRPr>
          </a:p>
        </p:txBody>
      </p:sp>
      <p:cxnSp>
        <p:nvCxnSpPr>
          <p:cNvPr id="4" name="Conector angulado 3"/>
          <p:cNvCxnSpPr>
            <a:stCxn id="43" idx="1"/>
          </p:cNvCxnSpPr>
          <p:nvPr/>
        </p:nvCxnSpPr>
        <p:spPr>
          <a:xfrm rot="10800000" flipV="1">
            <a:off x="6334125" y="1017588"/>
            <a:ext cx="1550988" cy="179387"/>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Conector angulado 7"/>
          <p:cNvCxnSpPr>
            <a:stCxn id="44" idx="1"/>
          </p:cNvCxnSpPr>
          <p:nvPr/>
        </p:nvCxnSpPr>
        <p:spPr>
          <a:xfrm rot="10800000" flipV="1">
            <a:off x="2627313" y="1196975"/>
            <a:ext cx="2698750" cy="71438"/>
          </a:xfrm>
          <a:prstGeom prst="bentConnector3">
            <a:avLst>
              <a:gd name="adj1" fmla="val 3494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Conector angulado 9"/>
          <p:cNvCxnSpPr>
            <a:stCxn id="45" idx="1"/>
            <a:endCxn id="47" idx="0"/>
          </p:cNvCxnSpPr>
          <p:nvPr/>
        </p:nvCxnSpPr>
        <p:spPr>
          <a:xfrm rot="10800000">
            <a:off x="755650" y="1125538"/>
            <a:ext cx="863600" cy="142875"/>
          </a:xfrm>
          <a:prstGeom prst="bentConnector4">
            <a:avLst>
              <a:gd name="adj1" fmla="val 13453"/>
              <a:gd name="adj2" fmla="val 25873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Conector angulado 12"/>
          <p:cNvCxnSpPr>
            <a:stCxn id="47" idx="2"/>
            <a:endCxn id="59" idx="0"/>
          </p:cNvCxnSpPr>
          <p:nvPr/>
        </p:nvCxnSpPr>
        <p:spPr>
          <a:xfrm rot="16200000" flipH="1">
            <a:off x="650876" y="1948656"/>
            <a:ext cx="244475" cy="36512"/>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59" name="Fluxograma: Decisão 58"/>
          <p:cNvSpPr/>
          <p:nvPr/>
        </p:nvSpPr>
        <p:spPr>
          <a:xfrm>
            <a:off x="179388" y="2089150"/>
            <a:ext cx="1223962" cy="649288"/>
          </a:xfrm>
          <a:prstGeom prst="flowChartDecision">
            <a:avLst/>
          </a:prstGeom>
          <a:solidFill>
            <a:srgbClr val="FFFF00"/>
          </a:solidFill>
          <a:ln>
            <a:solidFill>
              <a:schemeClr val="tx1"/>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800" dirty="0" err="1">
                <a:solidFill>
                  <a:prstClr val="black"/>
                </a:solidFill>
              </a:rPr>
              <a:t>Parceria</a:t>
            </a:r>
            <a:r>
              <a:rPr lang="en-US" sz="800" dirty="0">
                <a:solidFill>
                  <a:prstClr val="black"/>
                </a:solidFill>
              </a:rPr>
              <a:t> </a:t>
            </a:r>
            <a:r>
              <a:rPr lang="en-US" sz="800" dirty="0" smtClean="0">
                <a:solidFill>
                  <a:prstClr val="black"/>
                </a:solidFill>
              </a:rPr>
              <a:t>Superior </a:t>
            </a:r>
            <a:r>
              <a:rPr lang="en-US" sz="800" dirty="0">
                <a:solidFill>
                  <a:prstClr val="black"/>
                </a:solidFill>
              </a:rPr>
              <a:t>a um </a:t>
            </a:r>
            <a:r>
              <a:rPr lang="en-US" sz="800" dirty="0" err="1">
                <a:solidFill>
                  <a:prstClr val="black"/>
                </a:solidFill>
              </a:rPr>
              <a:t>ano</a:t>
            </a:r>
            <a:r>
              <a:rPr lang="en-US" sz="800" dirty="0">
                <a:solidFill>
                  <a:prstClr val="black"/>
                </a:solidFill>
              </a:rPr>
              <a:t>?</a:t>
            </a:r>
          </a:p>
        </p:txBody>
      </p:sp>
      <p:sp>
        <p:nvSpPr>
          <p:cNvPr id="61" name="Retângulo 60"/>
          <p:cNvSpPr/>
          <p:nvPr/>
        </p:nvSpPr>
        <p:spPr>
          <a:xfrm>
            <a:off x="323850" y="3141663"/>
            <a:ext cx="1008063" cy="574675"/>
          </a:xfrm>
          <a:prstGeom prst="rect">
            <a:avLst/>
          </a:prstGeom>
          <a:solidFill>
            <a:srgbClr val="FFFF00"/>
          </a:solidFill>
          <a:ln>
            <a:solidFill>
              <a:schemeClr val="tx1"/>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1050" dirty="0" err="1">
                <a:solidFill>
                  <a:prstClr val="black"/>
                </a:solidFill>
              </a:rPr>
              <a:t>Pesquisa</a:t>
            </a:r>
            <a:r>
              <a:rPr lang="en-US" sz="1050" dirty="0">
                <a:solidFill>
                  <a:prstClr val="black"/>
                </a:solidFill>
              </a:rPr>
              <a:t>  de </a:t>
            </a:r>
            <a:r>
              <a:rPr lang="en-US" sz="1050" dirty="0" err="1">
                <a:solidFill>
                  <a:prstClr val="black"/>
                </a:solidFill>
              </a:rPr>
              <a:t>Satisfação</a:t>
            </a:r>
            <a:r>
              <a:rPr lang="en-US" sz="1050" dirty="0">
                <a:solidFill>
                  <a:prstClr val="black"/>
                </a:solidFill>
              </a:rPr>
              <a:t> com </a:t>
            </a:r>
            <a:r>
              <a:rPr lang="en-US" sz="1050" dirty="0" err="1">
                <a:solidFill>
                  <a:prstClr val="black"/>
                </a:solidFill>
              </a:rPr>
              <a:t>Usuários</a:t>
            </a:r>
            <a:endParaRPr lang="en-US" sz="1050" dirty="0">
              <a:solidFill>
                <a:prstClr val="black"/>
              </a:solidFill>
            </a:endParaRPr>
          </a:p>
        </p:txBody>
      </p:sp>
      <p:sp>
        <p:nvSpPr>
          <p:cNvPr id="62" name="CaixaDeTexto 61"/>
          <p:cNvSpPr txBox="1"/>
          <p:nvPr/>
        </p:nvSpPr>
        <p:spPr>
          <a:xfrm>
            <a:off x="179388" y="2640013"/>
            <a:ext cx="431800" cy="254000"/>
          </a:xfrm>
          <a:prstGeom prst="rect">
            <a:avLst/>
          </a:prstGeom>
          <a:noFill/>
        </p:spPr>
        <p:txBody>
          <a:bodyPr>
            <a:spAutoFit/>
          </a:bodyPr>
          <a:lstStyle/>
          <a:p>
            <a:pPr eaLnBrk="1" hangingPunct="1">
              <a:buClr>
                <a:srgbClr val="000000"/>
              </a:buClr>
              <a:buSzPct val="100000"/>
              <a:buFont typeface="Arial" charset="0"/>
              <a:buNone/>
              <a:defRPr/>
            </a:pPr>
            <a:r>
              <a:rPr lang="en-US" sz="1050" dirty="0" err="1">
                <a:solidFill>
                  <a:prstClr val="black"/>
                </a:solidFill>
              </a:rPr>
              <a:t>Sim</a:t>
            </a:r>
            <a:endParaRPr lang="pt-BR" sz="1050" dirty="0">
              <a:solidFill>
                <a:prstClr val="black"/>
              </a:solidFill>
            </a:endParaRPr>
          </a:p>
        </p:txBody>
      </p:sp>
      <p:sp>
        <p:nvSpPr>
          <p:cNvPr id="64" name="CaixaDeTexto 63"/>
          <p:cNvSpPr txBox="1"/>
          <p:nvPr/>
        </p:nvSpPr>
        <p:spPr>
          <a:xfrm>
            <a:off x="971550" y="1989138"/>
            <a:ext cx="431800" cy="254000"/>
          </a:xfrm>
          <a:prstGeom prst="rect">
            <a:avLst/>
          </a:prstGeom>
          <a:noFill/>
        </p:spPr>
        <p:txBody>
          <a:bodyPr>
            <a:spAutoFit/>
          </a:bodyPr>
          <a:lstStyle/>
          <a:p>
            <a:pPr eaLnBrk="1" hangingPunct="1">
              <a:buClr>
                <a:srgbClr val="000000"/>
              </a:buClr>
              <a:buSzPct val="100000"/>
              <a:buFont typeface="Arial" charset="0"/>
              <a:buNone/>
              <a:defRPr/>
            </a:pPr>
            <a:r>
              <a:rPr lang="en-US" sz="1050" dirty="0" err="1">
                <a:solidFill>
                  <a:prstClr val="black"/>
                </a:solidFill>
              </a:rPr>
              <a:t>Não</a:t>
            </a:r>
            <a:endParaRPr lang="pt-BR" sz="1050" dirty="0">
              <a:solidFill>
                <a:prstClr val="black"/>
              </a:solidFill>
            </a:endParaRPr>
          </a:p>
        </p:txBody>
      </p:sp>
      <p:cxnSp>
        <p:nvCxnSpPr>
          <p:cNvPr id="22" name="Conector angulado 21"/>
          <p:cNvCxnSpPr>
            <a:stCxn id="59" idx="3"/>
            <a:endCxn id="49" idx="1"/>
          </p:cNvCxnSpPr>
          <p:nvPr/>
        </p:nvCxnSpPr>
        <p:spPr>
          <a:xfrm>
            <a:off x="1403350" y="2413794"/>
            <a:ext cx="5256213" cy="7144"/>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Conector angulado 23"/>
          <p:cNvCxnSpPr>
            <a:stCxn id="59" idx="2"/>
            <a:endCxn id="61" idx="0"/>
          </p:cNvCxnSpPr>
          <p:nvPr/>
        </p:nvCxnSpPr>
        <p:spPr>
          <a:xfrm rot="16200000" flipH="1">
            <a:off x="608013" y="2921793"/>
            <a:ext cx="403225" cy="36513"/>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Conector angulado 25"/>
          <p:cNvCxnSpPr>
            <a:stCxn id="61" idx="3"/>
            <a:endCxn id="49" idx="2"/>
          </p:cNvCxnSpPr>
          <p:nvPr/>
        </p:nvCxnSpPr>
        <p:spPr>
          <a:xfrm flipV="1">
            <a:off x="1331913" y="2852738"/>
            <a:ext cx="5832475" cy="576262"/>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72" name="Fluxograma: Decisão 71"/>
          <p:cNvSpPr/>
          <p:nvPr/>
        </p:nvSpPr>
        <p:spPr>
          <a:xfrm>
            <a:off x="5292724" y="2413794"/>
            <a:ext cx="1223963" cy="880269"/>
          </a:xfrm>
          <a:prstGeom prst="flowChartDecision">
            <a:avLst/>
          </a:prstGeom>
          <a:solidFill>
            <a:srgbClr val="FFFF00"/>
          </a:solidFill>
          <a:ln>
            <a:solidFill>
              <a:schemeClr val="tx1"/>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800" dirty="0" err="1">
                <a:solidFill>
                  <a:prstClr val="black"/>
                </a:solidFill>
              </a:rPr>
              <a:t>Execução</a:t>
            </a:r>
            <a:r>
              <a:rPr lang="en-US" sz="800" dirty="0">
                <a:solidFill>
                  <a:prstClr val="black"/>
                </a:solidFill>
              </a:rPr>
              <a:t> OK?</a:t>
            </a:r>
          </a:p>
        </p:txBody>
      </p:sp>
      <p:cxnSp>
        <p:nvCxnSpPr>
          <p:cNvPr id="46149" name="Conector angulado 46148"/>
          <p:cNvCxnSpPr>
            <a:stCxn id="49" idx="0"/>
            <a:endCxn id="72" idx="0"/>
          </p:cNvCxnSpPr>
          <p:nvPr/>
        </p:nvCxnSpPr>
        <p:spPr>
          <a:xfrm rot="16200000" flipH="1" flipV="1">
            <a:off x="6321822" y="1572022"/>
            <a:ext cx="424656" cy="1258888"/>
          </a:xfrm>
          <a:prstGeom prst="bentConnector3">
            <a:avLst>
              <a:gd name="adj1" fmla="val -53832"/>
            </a:avLst>
          </a:prstGeom>
          <a:ln>
            <a:tailEnd type="arrow"/>
          </a:ln>
        </p:spPr>
        <p:style>
          <a:lnRef idx="1">
            <a:schemeClr val="accent1"/>
          </a:lnRef>
          <a:fillRef idx="0">
            <a:schemeClr val="accent1"/>
          </a:fillRef>
          <a:effectRef idx="0">
            <a:schemeClr val="accent1"/>
          </a:effectRef>
          <a:fontRef idx="minor">
            <a:schemeClr val="tx1"/>
          </a:fontRef>
        </p:style>
      </p:cxnSp>
      <p:sp>
        <p:nvSpPr>
          <p:cNvPr id="76" name="Retângulo 75"/>
          <p:cNvSpPr/>
          <p:nvPr/>
        </p:nvSpPr>
        <p:spPr>
          <a:xfrm>
            <a:off x="5383213" y="3933825"/>
            <a:ext cx="1008062" cy="431800"/>
          </a:xfrm>
          <a:prstGeom prst="rect">
            <a:avLst/>
          </a:prstGeom>
          <a:solidFill>
            <a:srgbClr val="FFFF00"/>
          </a:solidFill>
          <a:ln>
            <a:solidFill>
              <a:schemeClr val="tx1"/>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1050" dirty="0" err="1">
                <a:solidFill>
                  <a:prstClr val="black"/>
                </a:solidFill>
              </a:rPr>
              <a:t>Comunica</a:t>
            </a:r>
            <a:r>
              <a:rPr lang="en-US" sz="1050" dirty="0">
                <a:solidFill>
                  <a:prstClr val="black"/>
                </a:solidFill>
              </a:rPr>
              <a:t> a </a:t>
            </a:r>
            <a:r>
              <a:rPr lang="en-US" sz="1050" dirty="0" err="1">
                <a:solidFill>
                  <a:prstClr val="black"/>
                </a:solidFill>
              </a:rPr>
              <a:t>Autoridade</a:t>
            </a:r>
            <a:endParaRPr lang="en-US" sz="1050" dirty="0">
              <a:solidFill>
                <a:prstClr val="black"/>
              </a:solidFill>
            </a:endParaRPr>
          </a:p>
          <a:p>
            <a:pPr algn="ctr" eaLnBrk="1" hangingPunct="1">
              <a:buClr>
                <a:srgbClr val="000000"/>
              </a:buClr>
              <a:buSzPct val="100000"/>
              <a:buFont typeface="Arial" charset="0"/>
              <a:buNone/>
              <a:defRPr/>
            </a:pPr>
            <a:endParaRPr lang="en-US" sz="1050" dirty="0">
              <a:solidFill>
                <a:prstClr val="black"/>
              </a:solidFill>
            </a:endParaRPr>
          </a:p>
        </p:txBody>
      </p:sp>
      <p:sp>
        <p:nvSpPr>
          <p:cNvPr id="77" name="Retângulo 76"/>
          <p:cNvSpPr/>
          <p:nvPr/>
        </p:nvSpPr>
        <p:spPr>
          <a:xfrm>
            <a:off x="323850" y="5157788"/>
            <a:ext cx="1008063" cy="431800"/>
          </a:xfrm>
          <a:prstGeom prst="rect">
            <a:avLst/>
          </a:prstGeom>
          <a:solidFill>
            <a:srgbClr val="FFFF00"/>
          </a:solidFill>
          <a:ln>
            <a:solidFill>
              <a:schemeClr val="tx1"/>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1050" dirty="0" err="1">
                <a:solidFill>
                  <a:prstClr val="black"/>
                </a:solidFill>
              </a:rPr>
              <a:t>Notifica</a:t>
            </a:r>
            <a:r>
              <a:rPr lang="en-US" sz="1050" dirty="0">
                <a:solidFill>
                  <a:prstClr val="black"/>
                </a:solidFill>
              </a:rPr>
              <a:t> </a:t>
            </a:r>
            <a:r>
              <a:rPr lang="en-US" sz="1050" dirty="0" err="1">
                <a:solidFill>
                  <a:prstClr val="black"/>
                </a:solidFill>
              </a:rPr>
              <a:t>sobre</a:t>
            </a:r>
            <a:r>
              <a:rPr lang="en-US" sz="1050" dirty="0">
                <a:solidFill>
                  <a:prstClr val="black"/>
                </a:solidFill>
              </a:rPr>
              <a:t> </a:t>
            </a:r>
            <a:r>
              <a:rPr lang="en-US" sz="1050" dirty="0" err="1">
                <a:solidFill>
                  <a:prstClr val="black"/>
                </a:solidFill>
              </a:rPr>
              <a:t>Providências</a:t>
            </a:r>
            <a:endParaRPr lang="en-US" sz="1050" dirty="0">
              <a:solidFill>
                <a:prstClr val="black"/>
              </a:solidFill>
            </a:endParaRPr>
          </a:p>
        </p:txBody>
      </p:sp>
      <p:cxnSp>
        <p:nvCxnSpPr>
          <p:cNvPr id="46155" name="Conector angulado 46154"/>
          <p:cNvCxnSpPr>
            <a:stCxn id="76" idx="1"/>
            <a:endCxn id="77" idx="3"/>
          </p:cNvCxnSpPr>
          <p:nvPr/>
        </p:nvCxnSpPr>
        <p:spPr>
          <a:xfrm rot="10800000" flipV="1">
            <a:off x="1331913" y="4149725"/>
            <a:ext cx="4051300" cy="1223963"/>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80" name="Retângulo 79"/>
          <p:cNvSpPr/>
          <p:nvPr/>
        </p:nvSpPr>
        <p:spPr>
          <a:xfrm>
            <a:off x="7812360" y="2997200"/>
            <a:ext cx="1152253" cy="863600"/>
          </a:xfrm>
          <a:prstGeom prst="rect">
            <a:avLst/>
          </a:prstGeom>
          <a:solidFill>
            <a:srgbClr val="FFFF00"/>
          </a:solidFill>
          <a:ln>
            <a:solidFill>
              <a:schemeClr val="tx1"/>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1050" dirty="0">
                <a:solidFill>
                  <a:prstClr val="black"/>
                </a:solidFill>
              </a:rPr>
              <a:t>Sana as </a:t>
            </a:r>
            <a:r>
              <a:rPr lang="en-US" sz="1050" dirty="0" err="1">
                <a:solidFill>
                  <a:prstClr val="black"/>
                </a:solidFill>
              </a:rPr>
              <a:t>Irregularidades</a:t>
            </a:r>
            <a:endParaRPr lang="en-US" sz="1050" dirty="0">
              <a:solidFill>
                <a:prstClr val="black"/>
              </a:solidFill>
            </a:endParaRPr>
          </a:p>
        </p:txBody>
      </p:sp>
      <p:cxnSp>
        <p:nvCxnSpPr>
          <p:cNvPr id="46157" name="Conector angulado 46156"/>
          <p:cNvCxnSpPr>
            <a:stCxn id="77" idx="2"/>
            <a:endCxn id="80" idx="2"/>
          </p:cNvCxnSpPr>
          <p:nvPr/>
        </p:nvCxnSpPr>
        <p:spPr>
          <a:xfrm rot="5400000" flipH="1" flipV="1">
            <a:off x="3743790" y="944891"/>
            <a:ext cx="1728788" cy="7560605"/>
          </a:xfrm>
          <a:prstGeom prst="bentConnector3">
            <a:avLst>
              <a:gd name="adj1" fmla="val -1322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160" name="Conector angulado 46159"/>
          <p:cNvCxnSpPr>
            <a:stCxn id="72" idx="2"/>
            <a:endCxn id="76" idx="0"/>
          </p:cNvCxnSpPr>
          <p:nvPr/>
        </p:nvCxnSpPr>
        <p:spPr>
          <a:xfrm rot="5400000">
            <a:off x="5576094" y="3605213"/>
            <a:ext cx="639762" cy="17462"/>
          </a:xfrm>
          <a:prstGeom prst="bentConnector3">
            <a:avLst/>
          </a:prstGeom>
          <a:ln>
            <a:tailEnd type="arrow"/>
          </a:ln>
        </p:spPr>
        <p:style>
          <a:lnRef idx="3">
            <a:schemeClr val="accent2"/>
          </a:lnRef>
          <a:fillRef idx="0">
            <a:schemeClr val="accent2"/>
          </a:fillRef>
          <a:effectRef idx="2">
            <a:schemeClr val="accent2"/>
          </a:effectRef>
          <a:fontRef idx="minor">
            <a:schemeClr val="tx1"/>
          </a:fontRef>
        </p:style>
      </p:cxnSp>
      <p:sp>
        <p:nvSpPr>
          <p:cNvPr id="92" name="Retângulo 91"/>
          <p:cNvSpPr/>
          <p:nvPr/>
        </p:nvSpPr>
        <p:spPr>
          <a:xfrm>
            <a:off x="323850" y="4005263"/>
            <a:ext cx="1008063" cy="576262"/>
          </a:xfrm>
          <a:prstGeom prst="rect">
            <a:avLst/>
          </a:prstGeom>
          <a:solidFill>
            <a:srgbClr val="FFFF00"/>
          </a:solidFill>
          <a:ln>
            <a:solidFill>
              <a:schemeClr val="tx1"/>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1050" dirty="0" err="1">
                <a:solidFill>
                  <a:prstClr val="black"/>
                </a:solidFill>
              </a:rPr>
              <a:t>Autoriza</a:t>
            </a:r>
            <a:r>
              <a:rPr lang="en-US" sz="1050" dirty="0">
                <a:solidFill>
                  <a:prstClr val="black"/>
                </a:solidFill>
              </a:rPr>
              <a:t> </a:t>
            </a:r>
            <a:r>
              <a:rPr lang="en-US" sz="1050" dirty="0" err="1">
                <a:solidFill>
                  <a:prstClr val="black"/>
                </a:solidFill>
              </a:rPr>
              <a:t>Liberação</a:t>
            </a:r>
            <a:r>
              <a:rPr lang="en-US" sz="1050" dirty="0">
                <a:solidFill>
                  <a:prstClr val="black"/>
                </a:solidFill>
              </a:rPr>
              <a:t> dos </a:t>
            </a:r>
            <a:r>
              <a:rPr lang="en-US" sz="1050" dirty="0" err="1">
                <a:solidFill>
                  <a:prstClr val="black"/>
                </a:solidFill>
              </a:rPr>
              <a:t>Recursos</a:t>
            </a:r>
            <a:endParaRPr lang="en-US" sz="1050" dirty="0">
              <a:solidFill>
                <a:prstClr val="black"/>
              </a:solidFill>
            </a:endParaRPr>
          </a:p>
        </p:txBody>
      </p:sp>
      <p:cxnSp>
        <p:nvCxnSpPr>
          <p:cNvPr id="46170" name="Conector angulado 46169"/>
          <p:cNvCxnSpPr>
            <a:stCxn id="72" idx="1"/>
            <a:endCxn id="92" idx="3"/>
          </p:cNvCxnSpPr>
          <p:nvPr/>
        </p:nvCxnSpPr>
        <p:spPr>
          <a:xfrm rot="10800000" flipV="1">
            <a:off x="1331914" y="2853928"/>
            <a:ext cx="3960811" cy="1439465"/>
          </a:xfrm>
          <a:prstGeom prst="bentConnector3">
            <a:avLst>
              <a:gd name="adj1" fmla="val 50000"/>
            </a:avLst>
          </a:prstGeom>
          <a:ln>
            <a:tailEnd type="arrow"/>
          </a:ln>
        </p:spPr>
        <p:style>
          <a:lnRef idx="3">
            <a:schemeClr val="accent1"/>
          </a:lnRef>
          <a:fillRef idx="0">
            <a:schemeClr val="accent1"/>
          </a:fillRef>
          <a:effectRef idx="2">
            <a:schemeClr val="accent1"/>
          </a:effectRef>
          <a:fontRef idx="minor">
            <a:schemeClr val="tx1"/>
          </a:fontRef>
        </p:style>
      </p:cxnSp>
      <p:sp>
        <p:nvSpPr>
          <p:cNvPr id="101" name="CaixaDeTexto 100"/>
          <p:cNvSpPr txBox="1"/>
          <p:nvPr/>
        </p:nvSpPr>
        <p:spPr>
          <a:xfrm>
            <a:off x="5508625" y="3246438"/>
            <a:ext cx="431800" cy="254000"/>
          </a:xfrm>
          <a:prstGeom prst="rect">
            <a:avLst/>
          </a:prstGeom>
          <a:noFill/>
        </p:spPr>
        <p:txBody>
          <a:bodyPr>
            <a:spAutoFit/>
          </a:bodyPr>
          <a:lstStyle/>
          <a:p>
            <a:pPr eaLnBrk="1" hangingPunct="1">
              <a:buClr>
                <a:srgbClr val="000000"/>
              </a:buClr>
              <a:buSzPct val="100000"/>
              <a:buFont typeface="Arial" charset="0"/>
              <a:buNone/>
              <a:defRPr/>
            </a:pPr>
            <a:r>
              <a:rPr lang="en-US" sz="1050" dirty="0" err="1">
                <a:solidFill>
                  <a:prstClr val="black"/>
                </a:solidFill>
              </a:rPr>
              <a:t>Não</a:t>
            </a:r>
            <a:endParaRPr lang="pt-BR" sz="1050" dirty="0">
              <a:solidFill>
                <a:prstClr val="black"/>
              </a:solidFill>
            </a:endParaRPr>
          </a:p>
        </p:txBody>
      </p:sp>
      <p:sp>
        <p:nvSpPr>
          <p:cNvPr id="102" name="CaixaDeTexto 101"/>
          <p:cNvSpPr txBox="1"/>
          <p:nvPr/>
        </p:nvSpPr>
        <p:spPr>
          <a:xfrm>
            <a:off x="4859338" y="2781300"/>
            <a:ext cx="431800" cy="254000"/>
          </a:xfrm>
          <a:prstGeom prst="rect">
            <a:avLst/>
          </a:prstGeom>
          <a:noFill/>
        </p:spPr>
        <p:txBody>
          <a:bodyPr>
            <a:spAutoFit/>
          </a:bodyPr>
          <a:lstStyle/>
          <a:p>
            <a:pPr eaLnBrk="1" hangingPunct="1">
              <a:buClr>
                <a:srgbClr val="000000"/>
              </a:buClr>
              <a:buSzPct val="100000"/>
              <a:buFont typeface="Arial" charset="0"/>
              <a:buNone/>
              <a:defRPr/>
            </a:pPr>
            <a:r>
              <a:rPr lang="en-US" sz="1050" dirty="0" err="1">
                <a:solidFill>
                  <a:prstClr val="black"/>
                </a:solidFill>
              </a:rPr>
              <a:t>Sim</a:t>
            </a:r>
            <a:endParaRPr lang="pt-BR" sz="1050" dirty="0">
              <a:solidFill>
                <a:prstClr val="black"/>
              </a:solidFill>
            </a:endParaRPr>
          </a:p>
        </p:txBody>
      </p:sp>
      <p:cxnSp>
        <p:nvCxnSpPr>
          <p:cNvPr id="50180" name="Conector angulado 50179"/>
          <p:cNvCxnSpPr>
            <a:stCxn id="80" idx="1"/>
            <a:endCxn id="112" idx="3"/>
          </p:cNvCxnSpPr>
          <p:nvPr/>
        </p:nvCxnSpPr>
        <p:spPr>
          <a:xfrm rot="10800000" flipV="1">
            <a:off x="6659564" y="3429000"/>
            <a:ext cx="1152797" cy="1602582"/>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112" name="Fluxograma: Decisão 111"/>
          <p:cNvSpPr/>
          <p:nvPr/>
        </p:nvSpPr>
        <p:spPr>
          <a:xfrm>
            <a:off x="5364163" y="4616450"/>
            <a:ext cx="1295400" cy="830263"/>
          </a:xfrm>
          <a:prstGeom prst="flowChartDecision">
            <a:avLst/>
          </a:prstGeom>
          <a:solidFill>
            <a:srgbClr val="FFFF00"/>
          </a:solidFill>
          <a:ln>
            <a:solidFill>
              <a:schemeClr val="tx1"/>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800" dirty="0" err="1">
                <a:solidFill>
                  <a:prstClr val="black"/>
                </a:solidFill>
              </a:rPr>
              <a:t>Execução</a:t>
            </a:r>
            <a:r>
              <a:rPr lang="en-US" sz="800" dirty="0">
                <a:solidFill>
                  <a:prstClr val="black"/>
                </a:solidFill>
              </a:rPr>
              <a:t> OK?</a:t>
            </a:r>
          </a:p>
        </p:txBody>
      </p:sp>
      <p:sp>
        <p:nvSpPr>
          <p:cNvPr id="117" name="Retângulo 116"/>
          <p:cNvSpPr/>
          <p:nvPr/>
        </p:nvSpPr>
        <p:spPr>
          <a:xfrm>
            <a:off x="5435600" y="6021388"/>
            <a:ext cx="1008063" cy="647700"/>
          </a:xfrm>
          <a:prstGeom prst="rect">
            <a:avLst/>
          </a:prstGeom>
          <a:solidFill>
            <a:srgbClr val="FFFF00"/>
          </a:solidFill>
          <a:ln>
            <a:solidFill>
              <a:schemeClr val="tx1"/>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1050" dirty="0" err="1">
                <a:solidFill>
                  <a:prstClr val="black"/>
                </a:solidFill>
              </a:rPr>
              <a:t>Retoma</a:t>
            </a:r>
            <a:r>
              <a:rPr lang="en-US" sz="1050" dirty="0">
                <a:solidFill>
                  <a:prstClr val="black"/>
                </a:solidFill>
              </a:rPr>
              <a:t> </a:t>
            </a:r>
            <a:r>
              <a:rPr lang="en-US" sz="1050" dirty="0" err="1">
                <a:solidFill>
                  <a:prstClr val="black"/>
                </a:solidFill>
              </a:rPr>
              <a:t>os</a:t>
            </a:r>
            <a:r>
              <a:rPr lang="en-US" sz="1050" dirty="0">
                <a:solidFill>
                  <a:prstClr val="black"/>
                </a:solidFill>
              </a:rPr>
              <a:t> bens</a:t>
            </a:r>
          </a:p>
          <a:p>
            <a:pPr algn="ctr" eaLnBrk="1" hangingPunct="1">
              <a:buClr>
                <a:srgbClr val="000000"/>
              </a:buClr>
              <a:buSzPct val="100000"/>
              <a:buFont typeface="Arial" charset="0"/>
              <a:buNone/>
              <a:defRPr/>
            </a:pPr>
            <a:r>
              <a:rPr lang="en-US" sz="1050" dirty="0">
                <a:solidFill>
                  <a:prstClr val="black"/>
                </a:solidFill>
              </a:rPr>
              <a:t>Assume a </a:t>
            </a:r>
            <a:r>
              <a:rPr lang="en-US" sz="1050" dirty="0" err="1">
                <a:solidFill>
                  <a:prstClr val="black"/>
                </a:solidFill>
              </a:rPr>
              <a:t>Execução</a:t>
            </a:r>
            <a:endParaRPr lang="en-US" sz="1050" dirty="0">
              <a:solidFill>
                <a:prstClr val="black"/>
              </a:solidFill>
            </a:endParaRPr>
          </a:p>
        </p:txBody>
      </p:sp>
      <p:cxnSp>
        <p:nvCxnSpPr>
          <p:cNvPr id="50197" name="Conector angulado 50196"/>
          <p:cNvCxnSpPr>
            <a:stCxn id="112" idx="2"/>
            <a:endCxn id="117" idx="0"/>
          </p:cNvCxnSpPr>
          <p:nvPr/>
        </p:nvCxnSpPr>
        <p:spPr>
          <a:xfrm rot="5400000">
            <a:off x="5688411" y="5697935"/>
            <a:ext cx="574675" cy="72231"/>
          </a:xfrm>
          <a:prstGeom prst="bentConnector3">
            <a:avLst/>
          </a:prstGeom>
          <a:ln>
            <a:tailEnd type="arrow"/>
          </a:ln>
        </p:spPr>
        <p:style>
          <a:lnRef idx="3">
            <a:schemeClr val="accent2"/>
          </a:lnRef>
          <a:fillRef idx="0">
            <a:schemeClr val="accent2"/>
          </a:fillRef>
          <a:effectRef idx="2">
            <a:schemeClr val="accent2"/>
          </a:effectRef>
          <a:fontRef idx="minor">
            <a:schemeClr val="tx1"/>
          </a:fontRef>
        </p:style>
      </p:cxnSp>
      <p:sp>
        <p:nvSpPr>
          <p:cNvPr id="124" name="CaixaDeTexto 123"/>
          <p:cNvSpPr txBox="1"/>
          <p:nvPr/>
        </p:nvSpPr>
        <p:spPr>
          <a:xfrm>
            <a:off x="5508625" y="5407025"/>
            <a:ext cx="431800" cy="254000"/>
          </a:xfrm>
          <a:prstGeom prst="rect">
            <a:avLst/>
          </a:prstGeom>
          <a:noFill/>
        </p:spPr>
        <p:txBody>
          <a:bodyPr>
            <a:spAutoFit/>
          </a:bodyPr>
          <a:lstStyle/>
          <a:p>
            <a:pPr eaLnBrk="1" hangingPunct="1">
              <a:buClr>
                <a:srgbClr val="000000"/>
              </a:buClr>
              <a:buSzPct val="100000"/>
              <a:buFont typeface="Arial" charset="0"/>
              <a:buNone/>
              <a:defRPr/>
            </a:pPr>
            <a:r>
              <a:rPr lang="en-US" sz="1050" dirty="0" err="1">
                <a:solidFill>
                  <a:prstClr val="black"/>
                </a:solidFill>
              </a:rPr>
              <a:t>Não</a:t>
            </a:r>
            <a:endParaRPr lang="pt-BR" sz="1050" dirty="0">
              <a:solidFill>
                <a:prstClr val="black"/>
              </a:solidFill>
            </a:endParaRPr>
          </a:p>
        </p:txBody>
      </p:sp>
      <p:sp>
        <p:nvSpPr>
          <p:cNvPr id="125" name="CaixaDeTexto 124"/>
          <p:cNvSpPr txBox="1"/>
          <p:nvPr/>
        </p:nvSpPr>
        <p:spPr>
          <a:xfrm>
            <a:off x="5076825" y="5119688"/>
            <a:ext cx="431800" cy="254000"/>
          </a:xfrm>
          <a:prstGeom prst="rect">
            <a:avLst/>
          </a:prstGeom>
          <a:noFill/>
        </p:spPr>
        <p:txBody>
          <a:bodyPr>
            <a:spAutoFit/>
          </a:bodyPr>
          <a:lstStyle/>
          <a:p>
            <a:pPr eaLnBrk="1" hangingPunct="1">
              <a:buClr>
                <a:srgbClr val="000000"/>
              </a:buClr>
              <a:buSzPct val="100000"/>
              <a:buFont typeface="Arial" charset="0"/>
              <a:buNone/>
              <a:defRPr/>
            </a:pPr>
            <a:r>
              <a:rPr lang="en-US" sz="1050" dirty="0" err="1">
                <a:solidFill>
                  <a:prstClr val="black"/>
                </a:solidFill>
              </a:rPr>
              <a:t>Sim</a:t>
            </a:r>
            <a:endParaRPr lang="pt-BR" sz="1050" dirty="0">
              <a:solidFill>
                <a:prstClr val="black"/>
              </a:solidFill>
            </a:endParaRPr>
          </a:p>
        </p:txBody>
      </p:sp>
      <p:cxnSp>
        <p:nvCxnSpPr>
          <p:cNvPr id="50199" name="Conector angulado 50198"/>
          <p:cNvCxnSpPr>
            <a:stCxn id="112" idx="1"/>
            <a:endCxn id="92" idx="2"/>
          </p:cNvCxnSpPr>
          <p:nvPr/>
        </p:nvCxnSpPr>
        <p:spPr>
          <a:xfrm rot="10800000">
            <a:off x="827883" y="4581526"/>
            <a:ext cx="4536281" cy="450057"/>
          </a:xfrm>
          <a:prstGeom prst="bentConnector2">
            <a:avLst/>
          </a:prstGeom>
          <a:ln>
            <a:tailEnd type="arrow"/>
          </a:ln>
        </p:spPr>
        <p:style>
          <a:lnRef idx="3">
            <a:schemeClr val="accent1"/>
          </a:lnRef>
          <a:fillRef idx="0">
            <a:schemeClr val="accent1"/>
          </a:fillRef>
          <a:effectRef idx="2">
            <a:schemeClr val="accent1"/>
          </a:effectRef>
          <a:fontRef idx="minor">
            <a:schemeClr val="tx1"/>
          </a:fontRef>
        </p:style>
      </p:cxnSp>
      <p:sp>
        <p:nvSpPr>
          <p:cNvPr id="128" name="Retângulo 127"/>
          <p:cNvSpPr/>
          <p:nvPr/>
        </p:nvSpPr>
        <p:spPr>
          <a:xfrm>
            <a:off x="2736850" y="5876924"/>
            <a:ext cx="1258888" cy="792163"/>
          </a:xfrm>
          <a:prstGeom prst="rect">
            <a:avLst/>
          </a:prstGeom>
          <a:ln/>
        </p:spPr>
        <p:style>
          <a:lnRef idx="3">
            <a:schemeClr val="lt1"/>
          </a:lnRef>
          <a:fillRef idx="1">
            <a:schemeClr val="accent2"/>
          </a:fillRef>
          <a:effectRef idx="1">
            <a:schemeClr val="accent2"/>
          </a:effectRef>
          <a:fontRef idx="minor">
            <a:schemeClr val="lt1"/>
          </a:fontRef>
        </p:style>
        <p:txBody>
          <a:bodyPr anchor="ctr"/>
          <a:lstStyle/>
          <a:p>
            <a:pPr algn="ctr" eaLnBrk="1" hangingPunct="1">
              <a:buClr>
                <a:srgbClr val="000000"/>
              </a:buClr>
              <a:buSzPct val="100000"/>
              <a:buFont typeface="Arial" charset="0"/>
              <a:buNone/>
              <a:defRPr/>
            </a:pPr>
            <a:r>
              <a:rPr lang="en-US" sz="1050" dirty="0" err="1">
                <a:solidFill>
                  <a:schemeClr val="bg1"/>
                </a:solidFill>
              </a:rPr>
              <a:t>Apuração</a:t>
            </a:r>
            <a:r>
              <a:rPr lang="en-US" sz="1050" dirty="0">
                <a:solidFill>
                  <a:schemeClr val="bg1"/>
                </a:solidFill>
              </a:rPr>
              <a:t> das </a:t>
            </a:r>
            <a:r>
              <a:rPr lang="en-US" sz="1050" dirty="0" err="1">
                <a:solidFill>
                  <a:schemeClr val="bg1"/>
                </a:solidFill>
              </a:rPr>
              <a:t>Responsabilidades</a:t>
            </a:r>
            <a:endParaRPr lang="en-US" sz="1050" dirty="0">
              <a:solidFill>
                <a:schemeClr val="bg1"/>
              </a:solidFill>
            </a:endParaRPr>
          </a:p>
        </p:txBody>
      </p:sp>
      <p:cxnSp>
        <p:nvCxnSpPr>
          <p:cNvPr id="50201" name="Conector angulado 50200"/>
          <p:cNvCxnSpPr>
            <a:stCxn id="117" idx="1"/>
            <a:endCxn id="128" idx="3"/>
          </p:cNvCxnSpPr>
          <p:nvPr/>
        </p:nvCxnSpPr>
        <p:spPr>
          <a:xfrm rot="10800000">
            <a:off x="3995738" y="6273006"/>
            <a:ext cx="1439862" cy="72232"/>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131" name="Retângulo 130"/>
          <p:cNvSpPr/>
          <p:nvPr/>
        </p:nvSpPr>
        <p:spPr>
          <a:xfrm>
            <a:off x="4140200" y="4292600"/>
            <a:ext cx="1008063" cy="647700"/>
          </a:xfrm>
          <a:prstGeom prst="rect">
            <a:avLst/>
          </a:prstGeom>
          <a:ln/>
        </p:spPr>
        <p:style>
          <a:lnRef idx="3">
            <a:schemeClr val="lt1"/>
          </a:lnRef>
          <a:fillRef idx="1">
            <a:schemeClr val="accent2"/>
          </a:fillRef>
          <a:effectRef idx="1">
            <a:schemeClr val="accent2"/>
          </a:effectRef>
          <a:fontRef idx="minor">
            <a:schemeClr val="lt1"/>
          </a:fontRef>
        </p:style>
        <p:txBody>
          <a:bodyPr anchor="ctr"/>
          <a:lstStyle/>
          <a:p>
            <a:pPr algn="ctr" eaLnBrk="1" hangingPunct="1">
              <a:buClr>
                <a:srgbClr val="000000"/>
              </a:buClr>
              <a:buSzPct val="100000"/>
              <a:buFont typeface="Arial" charset="0"/>
              <a:buNone/>
              <a:defRPr/>
            </a:pPr>
            <a:r>
              <a:rPr lang="en-US" sz="1050" dirty="0" err="1">
                <a:solidFill>
                  <a:schemeClr val="bg1"/>
                </a:solidFill>
              </a:rPr>
              <a:t>Libera</a:t>
            </a:r>
            <a:r>
              <a:rPr lang="en-US" sz="1050" dirty="0">
                <a:solidFill>
                  <a:schemeClr val="bg1"/>
                </a:solidFill>
              </a:rPr>
              <a:t> </a:t>
            </a:r>
            <a:r>
              <a:rPr lang="en-US" sz="1050" dirty="0" err="1">
                <a:solidFill>
                  <a:schemeClr val="bg1"/>
                </a:solidFill>
              </a:rPr>
              <a:t>Parcela</a:t>
            </a:r>
            <a:r>
              <a:rPr lang="en-US" sz="1050" dirty="0">
                <a:solidFill>
                  <a:schemeClr val="bg1"/>
                </a:solidFill>
              </a:rPr>
              <a:t> </a:t>
            </a:r>
            <a:r>
              <a:rPr lang="en-US" sz="1050" dirty="0" err="1">
                <a:solidFill>
                  <a:schemeClr val="bg1"/>
                </a:solidFill>
              </a:rPr>
              <a:t>Financeira</a:t>
            </a:r>
            <a:endParaRPr lang="en-US" sz="1050" dirty="0">
              <a:solidFill>
                <a:schemeClr val="bg1"/>
              </a:solidFill>
            </a:endParaRPr>
          </a:p>
        </p:txBody>
      </p:sp>
      <p:cxnSp>
        <p:nvCxnSpPr>
          <p:cNvPr id="50203" name="Conector angulado 50202"/>
          <p:cNvCxnSpPr>
            <a:stCxn id="92" idx="0"/>
            <a:endCxn id="131" idx="0"/>
          </p:cNvCxnSpPr>
          <p:nvPr/>
        </p:nvCxnSpPr>
        <p:spPr>
          <a:xfrm rot="16200000" flipH="1">
            <a:off x="2593181" y="2240757"/>
            <a:ext cx="287337" cy="3816350"/>
          </a:xfrm>
          <a:prstGeom prst="bentConnector3">
            <a:avLst>
              <a:gd name="adj1" fmla="val -7942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10231985"/>
      </p:ext>
    </p:extLst>
  </p:cSld>
  <p:clrMapOvr>
    <a:masterClrMapping/>
  </p:clrMapOvr>
  <mc:AlternateContent xmlns:mc="http://schemas.openxmlformats.org/markup-compatibility/2006">
    <mc:Choice xmlns:p14="http://schemas.microsoft.com/office/powerpoint/2010/main" xmlns="" Requires="p14">
      <p:transition spd="slow" p14:dur="1500">
        <p:strips dir="ld"/>
      </p:transition>
    </mc:Choice>
    <mc:Fallback>
      <p:transition spd="slow">
        <p:strips dir="ld"/>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entágono 5"/>
          <p:cNvSpPr/>
          <p:nvPr/>
        </p:nvSpPr>
        <p:spPr>
          <a:xfrm>
            <a:off x="0" y="764704"/>
            <a:ext cx="9144000" cy="576064"/>
          </a:xfrm>
          <a:prstGeom prst="homePlate">
            <a:avLst/>
          </a:prstGeom>
          <a:solidFill>
            <a:schemeClr val="tx2">
              <a:lumMod val="40000"/>
              <a:lumOff val="6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solidFill>
                  <a:schemeClr val="tx2">
                    <a:lumMod val="75000"/>
                  </a:schemeClr>
                </a:solidFill>
              </a:rPr>
              <a:t>FLUXO DA PRESTAÇÃO DE CONTAS</a:t>
            </a:r>
            <a:endParaRPr lang="pt-BR" sz="2000" b="1" dirty="0">
              <a:solidFill>
                <a:schemeClr val="tx2">
                  <a:lumMod val="75000"/>
                </a:schemeClr>
              </a:solidFill>
            </a:endParaRPr>
          </a:p>
        </p:txBody>
      </p:sp>
      <p:sp>
        <p:nvSpPr>
          <p:cNvPr id="7" name="Título 1"/>
          <p:cNvSpPr>
            <a:spLocks noGrp="1"/>
          </p:cNvSpPr>
          <p:nvPr>
            <p:ph type="title"/>
          </p:nvPr>
        </p:nvSpPr>
        <p:spPr>
          <a:xfrm>
            <a:off x="457200" y="-99392"/>
            <a:ext cx="8229600" cy="936104"/>
          </a:xfrm>
        </p:spPr>
        <p:txBody>
          <a:bodyPr/>
          <a:lstStyle/>
          <a:p>
            <a:r>
              <a:rPr lang="pt-BR" sz="3200" dirty="0">
                <a:solidFill>
                  <a:schemeClr val="accent1"/>
                </a:solidFill>
              </a:rPr>
              <a:t>Controle Interno</a:t>
            </a:r>
          </a:p>
        </p:txBody>
      </p:sp>
    </p:spTree>
    <p:extLst>
      <p:ext uri="{BB962C8B-B14F-4D97-AF65-F5344CB8AC3E}">
        <p14:creationId xmlns:p14="http://schemas.microsoft.com/office/powerpoint/2010/main" xmlns="" val="34487176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a 4"/>
          <p:cNvGraphicFramePr>
            <a:graphicFrameLocks noGrp="1"/>
          </p:cNvGraphicFramePr>
          <p:nvPr>
            <p:extLst>
              <p:ext uri="{D42A27DB-BD31-4B8C-83A1-F6EECF244321}">
                <p14:modId xmlns:p14="http://schemas.microsoft.com/office/powerpoint/2010/main" xmlns="" val="1320822305"/>
              </p:ext>
            </p:extLst>
          </p:nvPr>
        </p:nvGraphicFramePr>
        <p:xfrm>
          <a:off x="-1" y="115888"/>
          <a:ext cx="9144002" cy="6753226"/>
        </p:xfrm>
        <a:graphic>
          <a:graphicData uri="http://schemas.openxmlformats.org/drawingml/2006/table">
            <a:tbl>
              <a:tblPr firstRow="1" bandRow="1">
                <a:tableStyleId>{5C22544A-7EE6-4342-B048-85BDC9FD1C3A}</a:tableStyleId>
              </a:tblPr>
              <a:tblGrid>
                <a:gridCol w="1306286"/>
                <a:gridCol w="1306286"/>
                <a:gridCol w="1306286"/>
                <a:gridCol w="1306286"/>
                <a:gridCol w="1306286"/>
                <a:gridCol w="1306286"/>
                <a:gridCol w="1306286"/>
              </a:tblGrid>
              <a:tr h="85353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000" b="1" dirty="0" smtClean="0">
                          <a:solidFill>
                            <a:schemeClr val="tx1"/>
                          </a:solidFill>
                        </a:rPr>
                        <a:t>Autoridade que assina o Termo de Colaboração ou Fomento (Secretaria)</a:t>
                      </a:r>
                      <a:endParaRPr lang="pt-BR" sz="1000" b="1" dirty="0">
                        <a:solidFill>
                          <a:schemeClr val="tx1"/>
                        </a:solidFill>
                      </a:endParaRPr>
                    </a:p>
                  </a:txBody>
                  <a:tcPr marL="91438" marR="91438" marT="45724" marB="4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000" b="1" dirty="0" err="1" smtClean="0">
                          <a:solidFill>
                            <a:schemeClr val="tx1"/>
                          </a:solidFill>
                        </a:rPr>
                        <a:t>Órgão</a:t>
                      </a:r>
                      <a:r>
                        <a:rPr lang="en-US" sz="1000" b="1" dirty="0" smtClean="0">
                          <a:solidFill>
                            <a:schemeClr val="tx1"/>
                          </a:solidFill>
                        </a:rPr>
                        <a:t> </a:t>
                      </a:r>
                      <a:r>
                        <a:rPr lang="en-US" sz="1000" b="1" dirty="0" err="1" smtClean="0">
                          <a:solidFill>
                            <a:schemeClr val="tx1"/>
                          </a:solidFill>
                        </a:rPr>
                        <a:t>Técnico</a:t>
                      </a:r>
                      <a:endParaRPr lang="pt-BR" sz="1000" b="1" dirty="0">
                        <a:solidFill>
                          <a:schemeClr val="tx1"/>
                        </a:solidFill>
                      </a:endParaRPr>
                    </a:p>
                  </a:txBody>
                  <a:tcPr marL="91438" marR="91438" marT="45724" marB="4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1" dirty="0" err="1" smtClean="0">
                          <a:solidFill>
                            <a:schemeClr val="tx1"/>
                          </a:solidFill>
                        </a:rPr>
                        <a:t>Procuradoria</a:t>
                      </a:r>
                      <a:endParaRPr lang="pt-BR" sz="1000" b="1" dirty="0">
                        <a:solidFill>
                          <a:schemeClr val="tx1"/>
                        </a:solidFill>
                      </a:endParaRPr>
                    </a:p>
                  </a:txBody>
                  <a:tcPr marL="91438" marR="91438" marT="45724" marB="4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000" b="1" dirty="0" err="1" smtClean="0">
                          <a:solidFill>
                            <a:schemeClr val="tx1"/>
                          </a:solidFill>
                        </a:rPr>
                        <a:t>Fazenda</a:t>
                      </a:r>
                      <a:endParaRPr lang="pt-BR" sz="1000" b="1" dirty="0">
                        <a:solidFill>
                          <a:schemeClr val="tx1"/>
                        </a:solidFill>
                      </a:endParaRPr>
                    </a:p>
                  </a:txBody>
                  <a:tcPr marL="91438" marR="91438" marT="45724" marB="4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000" b="1" dirty="0" smtClean="0">
                          <a:solidFill>
                            <a:schemeClr val="tx1"/>
                          </a:solidFill>
                        </a:rPr>
                        <a:t>Gestor da Parceria</a:t>
                      </a:r>
                    </a:p>
                    <a:p>
                      <a:pPr algn="ctr"/>
                      <a:endParaRPr lang="pt-BR" sz="1000" b="1" dirty="0">
                        <a:solidFill>
                          <a:schemeClr val="tx1"/>
                        </a:solidFill>
                      </a:endParaRPr>
                    </a:p>
                  </a:txBody>
                  <a:tcPr marL="91438" marR="91438" marT="45724" marB="4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1" dirty="0" err="1" smtClean="0">
                          <a:solidFill>
                            <a:schemeClr val="tx1"/>
                          </a:solidFill>
                        </a:rPr>
                        <a:t>Comissão</a:t>
                      </a:r>
                      <a:r>
                        <a:rPr lang="en-US" sz="1000" b="1" dirty="0" smtClean="0">
                          <a:solidFill>
                            <a:schemeClr val="tx1"/>
                          </a:solidFill>
                        </a:rPr>
                        <a:t> de </a:t>
                      </a:r>
                      <a:r>
                        <a:rPr lang="en-US" sz="1000" b="1" dirty="0" err="1" smtClean="0">
                          <a:solidFill>
                            <a:schemeClr val="tx1"/>
                          </a:solidFill>
                        </a:rPr>
                        <a:t>monitoramento</a:t>
                      </a:r>
                      <a:r>
                        <a:rPr lang="en-US" sz="1000" b="1" dirty="0" smtClean="0">
                          <a:solidFill>
                            <a:schemeClr val="tx1"/>
                          </a:solidFill>
                        </a:rPr>
                        <a:t> e </a:t>
                      </a:r>
                      <a:r>
                        <a:rPr lang="en-US" sz="1000" b="1" dirty="0" err="1" smtClean="0">
                          <a:solidFill>
                            <a:schemeClr val="tx1"/>
                          </a:solidFill>
                        </a:rPr>
                        <a:t>avaliação</a:t>
                      </a:r>
                      <a:endParaRPr lang="pt-BR" sz="1000" b="1" dirty="0">
                        <a:solidFill>
                          <a:schemeClr val="tx1"/>
                        </a:solidFill>
                      </a:endParaRPr>
                    </a:p>
                  </a:txBody>
                  <a:tcPr marL="91438" marR="91438" marT="45724" marB="4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900" b="1" dirty="0" smtClean="0">
                          <a:solidFill>
                            <a:schemeClr val="tx1"/>
                          </a:solidFill>
                        </a:rPr>
                        <a:t>OS</a:t>
                      </a:r>
                      <a:endParaRPr lang="pt-BR" sz="900" b="1" dirty="0">
                        <a:solidFill>
                          <a:schemeClr val="tx1"/>
                        </a:solidFill>
                      </a:endParaRPr>
                    </a:p>
                  </a:txBody>
                  <a:tcPr marL="91438" marR="91438" marT="45724" marB="45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669078">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703379">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96494">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752559">
                <a:tc>
                  <a:txBody>
                    <a:bodyPr/>
                    <a:lstStyle/>
                    <a:p>
                      <a:endParaRPr lang="pt-BR" sz="1800" i="1"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001391">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906917">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69876">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8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pt-BR" sz="1000" dirty="0">
                        <a:solidFill>
                          <a:schemeClr val="tx1"/>
                        </a:solidFill>
                      </a:endParaRPr>
                    </a:p>
                  </a:txBody>
                  <a:tcPr marL="91438" marR="91438" marT="45724" marB="4572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43" name="Retângulo de cantos arredondados 42"/>
          <p:cNvSpPr/>
          <p:nvPr/>
        </p:nvSpPr>
        <p:spPr>
          <a:xfrm>
            <a:off x="7596337" y="1268412"/>
            <a:ext cx="1439714" cy="1398983"/>
          </a:xfrm>
          <a:prstGeom prst="roundRect">
            <a:avLst/>
          </a:prstGeom>
        </p:spPr>
        <p:style>
          <a:lnRef idx="3">
            <a:schemeClr val="lt1"/>
          </a:lnRef>
          <a:fillRef idx="1">
            <a:schemeClr val="accent3"/>
          </a:fillRef>
          <a:effectRef idx="1">
            <a:schemeClr val="accent3"/>
          </a:effectRef>
          <a:fontRef idx="minor">
            <a:schemeClr val="lt1"/>
          </a:fontRef>
        </p:style>
        <p:txBody>
          <a:bodyPr anchor="ctr"/>
          <a:lstStyle/>
          <a:p>
            <a:pPr eaLnBrk="1" hangingPunct="1">
              <a:buClr>
                <a:srgbClr val="000000"/>
              </a:buClr>
              <a:buSzPct val="100000"/>
              <a:defRPr/>
            </a:pPr>
            <a:r>
              <a:rPr lang="en-US" sz="900" dirty="0" err="1">
                <a:solidFill>
                  <a:schemeClr val="tx1"/>
                </a:solidFill>
              </a:rPr>
              <a:t>Prestação</a:t>
            </a:r>
            <a:r>
              <a:rPr lang="en-US" sz="900" dirty="0">
                <a:solidFill>
                  <a:schemeClr val="tx1"/>
                </a:solidFill>
              </a:rPr>
              <a:t> </a:t>
            </a:r>
            <a:r>
              <a:rPr lang="en-US" sz="900" dirty="0" err="1">
                <a:solidFill>
                  <a:schemeClr val="tx1"/>
                </a:solidFill>
              </a:rPr>
              <a:t>Contas</a:t>
            </a:r>
            <a:r>
              <a:rPr lang="en-US" sz="900" dirty="0">
                <a:solidFill>
                  <a:schemeClr val="tx1"/>
                </a:solidFill>
              </a:rPr>
              <a:t> </a:t>
            </a:r>
            <a:r>
              <a:rPr lang="en-US" sz="900" dirty="0" smtClean="0">
                <a:solidFill>
                  <a:schemeClr val="tx1"/>
                </a:solidFill>
              </a:rPr>
              <a:t>Final - 90 </a:t>
            </a:r>
            <a:r>
              <a:rPr lang="en-US" sz="900" dirty="0" err="1" smtClean="0">
                <a:solidFill>
                  <a:schemeClr val="tx1"/>
                </a:solidFill>
              </a:rPr>
              <a:t>dias</a:t>
            </a:r>
            <a:endParaRPr lang="en-US" sz="900" dirty="0">
              <a:solidFill>
                <a:schemeClr val="tx1"/>
              </a:solidFill>
            </a:endParaRPr>
          </a:p>
          <a:p>
            <a:pPr eaLnBrk="1" hangingPunct="1">
              <a:buClr>
                <a:srgbClr val="000000"/>
              </a:buClr>
              <a:buSzPct val="100000"/>
              <a:defRPr/>
            </a:pPr>
            <a:endParaRPr lang="en-US" sz="900" dirty="0" smtClean="0">
              <a:solidFill>
                <a:schemeClr val="tx1"/>
              </a:solidFill>
            </a:endParaRPr>
          </a:p>
          <a:p>
            <a:pPr eaLnBrk="1" hangingPunct="1">
              <a:buClr>
                <a:srgbClr val="000000"/>
              </a:buClr>
              <a:buSzPct val="100000"/>
              <a:defRPr/>
            </a:pPr>
            <a:r>
              <a:rPr lang="en-US" sz="900" dirty="0" smtClean="0">
                <a:solidFill>
                  <a:schemeClr val="tx1"/>
                </a:solidFill>
              </a:rPr>
              <a:t>1-Relatório </a:t>
            </a:r>
            <a:r>
              <a:rPr lang="en-US" sz="900" dirty="0">
                <a:solidFill>
                  <a:schemeClr val="tx1"/>
                </a:solidFill>
              </a:rPr>
              <a:t>de </a:t>
            </a:r>
            <a:r>
              <a:rPr lang="en-US" sz="900" dirty="0" err="1">
                <a:solidFill>
                  <a:schemeClr val="tx1"/>
                </a:solidFill>
              </a:rPr>
              <a:t>Execução</a:t>
            </a:r>
            <a:r>
              <a:rPr lang="en-US" sz="900" dirty="0">
                <a:solidFill>
                  <a:schemeClr val="tx1"/>
                </a:solidFill>
              </a:rPr>
              <a:t> do </a:t>
            </a:r>
            <a:r>
              <a:rPr lang="en-US" sz="900" dirty="0" err="1">
                <a:solidFill>
                  <a:schemeClr val="tx1"/>
                </a:solidFill>
              </a:rPr>
              <a:t>Objeto</a:t>
            </a:r>
            <a:endParaRPr lang="en-US" sz="900" dirty="0">
              <a:solidFill>
                <a:schemeClr val="tx1"/>
              </a:solidFill>
            </a:endParaRPr>
          </a:p>
          <a:p>
            <a:pPr eaLnBrk="1" hangingPunct="1">
              <a:buClr>
                <a:srgbClr val="000000"/>
              </a:buClr>
              <a:buSzPct val="100000"/>
              <a:defRPr/>
            </a:pPr>
            <a:r>
              <a:rPr lang="en-US" sz="900" dirty="0">
                <a:solidFill>
                  <a:schemeClr val="tx1"/>
                </a:solidFill>
              </a:rPr>
              <a:t>2-Relatório de </a:t>
            </a:r>
            <a:r>
              <a:rPr lang="en-US" sz="900" dirty="0" err="1">
                <a:solidFill>
                  <a:schemeClr val="tx1"/>
                </a:solidFill>
              </a:rPr>
              <a:t>Execução</a:t>
            </a:r>
            <a:r>
              <a:rPr lang="en-US" sz="900" dirty="0">
                <a:solidFill>
                  <a:schemeClr val="tx1"/>
                </a:solidFill>
              </a:rPr>
              <a:t> </a:t>
            </a:r>
            <a:r>
              <a:rPr lang="en-US" sz="900" dirty="0" smtClean="0">
                <a:solidFill>
                  <a:schemeClr val="tx1"/>
                </a:solidFill>
              </a:rPr>
              <a:t> </a:t>
            </a:r>
            <a:r>
              <a:rPr lang="en-US" sz="900" dirty="0" err="1" smtClean="0">
                <a:solidFill>
                  <a:schemeClr val="tx1"/>
                </a:solidFill>
              </a:rPr>
              <a:t>Financeira</a:t>
            </a:r>
            <a:endParaRPr lang="en-US" sz="900" dirty="0">
              <a:solidFill>
                <a:schemeClr val="tx1"/>
              </a:solidFill>
            </a:endParaRPr>
          </a:p>
          <a:p>
            <a:pPr eaLnBrk="1" hangingPunct="1">
              <a:buClr>
                <a:srgbClr val="000000"/>
              </a:buClr>
              <a:buSzPct val="100000"/>
              <a:defRPr/>
            </a:pPr>
            <a:endParaRPr lang="pt-BR" sz="900" dirty="0">
              <a:solidFill>
                <a:schemeClr val="tx1"/>
              </a:solidFill>
            </a:endParaRPr>
          </a:p>
        </p:txBody>
      </p:sp>
      <p:sp>
        <p:nvSpPr>
          <p:cNvPr id="72" name="Fluxograma: Decisão 71"/>
          <p:cNvSpPr/>
          <p:nvPr/>
        </p:nvSpPr>
        <p:spPr>
          <a:xfrm>
            <a:off x="5219701" y="2365375"/>
            <a:ext cx="1296988" cy="776288"/>
          </a:xfrm>
          <a:prstGeom prst="flowChartDecision">
            <a:avLst/>
          </a:prstGeom>
          <a:solidFill>
            <a:srgbClr val="FFFF00"/>
          </a:solidFill>
          <a:ln>
            <a:solidFill>
              <a:schemeClr val="tx1"/>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800" dirty="0" err="1">
                <a:solidFill>
                  <a:prstClr val="black"/>
                </a:solidFill>
              </a:rPr>
              <a:t>Execução</a:t>
            </a:r>
            <a:r>
              <a:rPr lang="en-US" sz="800" dirty="0">
                <a:solidFill>
                  <a:prstClr val="black"/>
                </a:solidFill>
              </a:rPr>
              <a:t> OK?</a:t>
            </a:r>
          </a:p>
        </p:txBody>
      </p:sp>
      <p:sp>
        <p:nvSpPr>
          <p:cNvPr id="76" name="Retângulo 75"/>
          <p:cNvSpPr/>
          <p:nvPr/>
        </p:nvSpPr>
        <p:spPr>
          <a:xfrm>
            <a:off x="5383213" y="3644900"/>
            <a:ext cx="1008062" cy="647700"/>
          </a:xfrm>
          <a:prstGeom prst="rect">
            <a:avLst/>
          </a:prstGeom>
          <a:solidFill>
            <a:srgbClr val="FFFF00"/>
          </a:solidFill>
          <a:ln>
            <a:solidFill>
              <a:schemeClr val="tx1"/>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1050" dirty="0" err="1">
                <a:solidFill>
                  <a:prstClr val="black"/>
                </a:solidFill>
              </a:rPr>
              <a:t>Registro</a:t>
            </a:r>
            <a:r>
              <a:rPr lang="en-US" sz="1050" dirty="0">
                <a:solidFill>
                  <a:prstClr val="black"/>
                </a:solidFill>
              </a:rPr>
              <a:t> </a:t>
            </a:r>
            <a:r>
              <a:rPr lang="en-US" sz="1050" dirty="0" err="1">
                <a:solidFill>
                  <a:prstClr val="black"/>
                </a:solidFill>
              </a:rPr>
              <a:t>em</a:t>
            </a:r>
            <a:r>
              <a:rPr lang="en-US" sz="1050" dirty="0">
                <a:solidFill>
                  <a:prstClr val="black"/>
                </a:solidFill>
              </a:rPr>
              <a:t> </a:t>
            </a:r>
            <a:r>
              <a:rPr lang="en-US" sz="1050" dirty="0" err="1">
                <a:solidFill>
                  <a:prstClr val="black"/>
                </a:solidFill>
              </a:rPr>
              <a:t>Plataforma</a:t>
            </a:r>
            <a:r>
              <a:rPr lang="en-US" sz="1050" dirty="0">
                <a:solidFill>
                  <a:prstClr val="black"/>
                </a:solidFill>
              </a:rPr>
              <a:t> </a:t>
            </a:r>
            <a:r>
              <a:rPr lang="en-US" sz="1050" dirty="0" err="1">
                <a:solidFill>
                  <a:prstClr val="black"/>
                </a:solidFill>
              </a:rPr>
              <a:t>Eletrônica</a:t>
            </a:r>
            <a:endParaRPr lang="en-US" sz="1050" dirty="0">
              <a:solidFill>
                <a:prstClr val="black"/>
              </a:solidFill>
            </a:endParaRPr>
          </a:p>
        </p:txBody>
      </p:sp>
      <p:cxnSp>
        <p:nvCxnSpPr>
          <p:cNvPr id="46160" name="Conector angulado 46159"/>
          <p:cNvCxnSpPr>
            <a:stCxn id="72" idx="2"/>
            <a:endCxn id="76" idx="0"/>
          </p:cNvCxnSpPr>
          <p:nvPr/>
        </p:nvCxnSpPr>
        <p:spPr>
          <a:xfrm rot="16200000" flipH="1">
            <a:off x="5626101" y="3383756"/>
            <a:ext cx="503237" cy="19049"/>
          </a:xfrm>
          <a:prstGeom prst="bentConnector3">
            <a:avLst/>
          </a:prstGeom>
          <a:ln>
            <a:tailEnd type="arrow"/>
          </a:ln>
        </p:spPr>
        <p:style>
          <a:lnRef idx="3">
            <a:schemeClr val="accent2"/>
          </a:lnRef>
          <a:fillRef idx="0">
            <a:schemeClr val="accent2"/>
          </a:fillRef>
          <a:effectRef idx="2">
            <a:schemeClr val="accent2"/>
          </a:effectRef>
          <a:fontRef idx="minor">
            <a:schemeClr val="tx1"/>
          </a:fontRef>
        </p:style>
      </p:cxnSp>
      <p:sp>
        <p:nvSpPr>
          <p:cNvPr id="101" name="CaixaDeTexto 100"/>
          <p:cNvSpPr txBox="1"/>
          <p:nvPr/>
        </p:nvSpPr>
        <p:spPr>
          <a:xfrm>
            <a:off x="5959475" y="3200400"/>
            <a:ext cx="431800" cy="254000"/>
          </a:xfrm>
          <a:prstGeom prst="rect">
            <a:avLst/>
          </a:prstGeom>
          <a:noFill/>
        </p:spPr>
        <p:txBody>
          <a:bodyPr>
            <a:spAutoFit/>
          </a:bodyPr>
          <a:lstStyle/>
          <a:p>
            <a:pPr eaLnBrk="1" hangingPunct="1">
              <a:buClr>
                <a:srgbClr val="000000"/>
              </a:buClr>
              <a:buSzPct val="100000"/>
              <a:buFont typeface="Arial" charset="0"/>
              <a:buNone/>
              <a:defRPr/>
            </a:pPr>
            <a:r>
              <a:rPr lang="en-US" sz="1050" dirty="0" err="1">
                <a:solidFill>
                  <a:prstClr val="black"/>
                </a:solidFill>
              </a:rPr>
              <a:t>Não</a:t>
            </a:r>
            <a:endParaRPr lang="pt-BR" sz="1050" dirty="0">
              <a:solidFill>
                <a:prstClr val="black"/>
              </a:solidFill>
            </a:endParaRPr>
          </a:p>
        </p:txBody>
      </p:sp>
      <p:sp>
        <p:nvSpPr>
          <p:cNvPr id="102" name="CaixaDeTexto 101"/>
          <p:cNvSpPr txBox="1"/>
          <p:nvPr/>
        </p:nvSpPr>
        <p:spPr>
          <a:xfrm>
            <a:off x="5219700" y="2425700"/>
            <a:ext cx="431800" cy="254000"/>
          </a:xfrm>
          <a:prstGeom prst="rect">
            <a:avLst/>
          </a:prstGeom>
          <a:noFill/>
        </p:spPr>
        <p:txBody>
          <a:bodyPr>
            <a:spAutoFit/>
          </a:bodyPr>
          <a:lstStyle/>
          <a:p>
            <a:pPr eaLnBrk="1" hangingPunct="1">
              <a:buClr>
                <a:srgbClr val="000000"/>
              </a:buClr>
              <a:buSzPct val="100000"/>
              <a:buFont typeface="Arial" charset="0"/>
              <a:buNone/>
              <a:defRPr/>
            </a:pPr>
            <a:r>
              <a:rPr lang="en-US" sz="1050" dirty="0" err="1">
                <a:solidFill>
                  <a:prstClr val="black"/>
                </a:solidFill>
              </a:rPr>
              <a:t>Sim</a:t>
            </a:r>
            <a:endParaRPr lang="pt-BR" sz="1050" dirty="0">
              <a:solidFill>
                <a:prstClr val="black"/>
              </a:solidFill>
            </a:endParaRPr>
          </a:p>
        </p:txBody>
      </p:sp>
      <p:sp>
        <p:nvSpPr>
          <p:cNvPr id="131" name="Retângulo 130"/>
          <p:cNvSpPr/>
          <p:nvPr/>
        </p:nvSpPr>
        <p:spPr>
          <a:xfrm>
            <a:off x="2699792" y="5283200"/>
            <a:ext cx="1368220" cy="738188"/>
          </a:xfrm>
          <a:prstGeom prst="rect">
            <a:avLst/>
          </a:prstGeom>
          <a:ln/>
        </p:spPr>
        <p:style>
          <a:lnRef idx="3">
            <a:schemeClr val="lt1"/>
          </a:lnRef>
          <a:fillRef idx="1">
            <a:schemeClr val="accent2"/>
          </a:fillRef>
          <a:effectRef idx="1">
            <a:schemeClr val="accent2"/>
          </a:effectRef>
          <a:fontRef idx="minor">
            <a:schemeClr val="lt1"/>
          </a:fontRef>
        </p:style>
        <p:txBody>
          <a:bodyPr anchor="ctr"/>
          <a:lstStyle/>
          <a:p>
            <a:pPr algn="ctr" eaLnBrk="1" hangingPunct="1">
              <a:buClr>
                <a:srgbClr val="000000"/>
              </a:buClr>
              <a:buSzPct val="100000"/>
              <a:buFont typeface="Arial" charset="0"/>
              <a:buNone/>
              <a:defRPr/>
            </a:pPr>
            <a:r>
              <a:rPr lang="en-US" sz="1050" b="1" dirty="0" err="1">
                <a:solidFill>
                  <a:schemeClr val="bg1"/>
                </a:solidFill>
              </a:rPr>
              <a:t>Apurar</a:t>
            </a:r>
            <a:r>
              <a:rPr lang="en-US" sz="1050" b="1" dirty="0">
                <a:solidFill>
                  <a:schemeClr val="bg1"/>
                </a:solidFill>
              </a:rPr>
              <a:t> </a:t>
            </a:r>
            <a:r>
              <a:rPr lang="en-US" sz="1050" b="1" dirty="0" err="1">
                <a:solidFill>
                  <a:schemeClr val="bg1"/>
                </a:solidFill>
              </a:rPr>
              <a:t>Responsabili-dades</a:t>
            </a:r>
            <a:endParaRPr lang="en-US" sz="1050" b="1" dirty="0">
              <a:solidFill>
                <a:schemeClr val="bg1"/>
              </a:solidFill>
            </a:endParaRPr>
          </a:p>
        </p:txBody>
      </p:sp>
      <p:sp>
        <p:nvSpPr>
          <p:cNvPr id="46" name="Retângulo 45"/>
          <p:cNvSpPr/>
          <p:nvPr/>
        </p:nvSpPr>
        <p:spPr>
          <a:xfrm>
            <a:off x="1404144" y="1268411"/>
            <a:ext cx="1295648" cy="1223964"/>
          </a:xfrm>
          <a:prstGeom prst="rect">
            <a:avLst/>
          </a:prstGeom>
          <a:solidFill>
            <a:srgbClr val="FFFF00"/>
          </a:solidFill>
          <a:ln>
            <a:solidFill>
              <a:schemeClr val="tx1"/>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1050" dirty="0" err="1">
                <a:solidFill>
                  <a:prstClr val="black"/>
                </a:solidFill>
              </a:rPr>
              <a:t>Análise</a:t>
            </a:r>
            <a:r>
              <a:rPr lang="en-US" sz="1050" dirty="0">
                <a:solidFill>
                  <a:prstClr val="black"/>
                </a:solidFill>
              </a:rPr>
              <a:t> das </a:t>
            </a:r>
            <a:r>
              <a:rPr lang="en-US" sz="1050" dirty="0" err="1">
                <a:solidFill>
                  <a:prstClr val="black"/>
                </a:solidFill>
              </a:rPr>
              <a:t>Visitas</a:t>
            </a:r>
            <a:r>
              <a:rPr lang="en-US" sz="1050" dirty="0">
                <a:solidFill>
                  <a:prstClr val="black"/>
                </a:solidFill>
              </a:rPr>
              <a:t> </a:t>
            </a:r>
            <a:r>
              <a:rPr lang="en-US" sz="1050" dirty="0" err="1">
                <a:solidFill>
                  <a:prstClr val="black"/>
                </a:solidFill>
              </a:rPr>
              <a:t>Técnicas</a:t>
            </a:r>
            <a:r>
              <a:rPr lang="en-US" sz="1050" dirty="0">
                <a:solidFill>
                  <a:prstClr val="black"/>
                </a:solidFill>
              </a:rPr>
              <a:t> e </a:t>
            </a:r>
            <a:r>
              <a:rPr lang="en-US" sz="1050" dirty="0" err="1">
                <a:solidFill>
                  <a:prstClr val="black"/>
                </a:solidFill>
              </a:rPr>
              <a:t>Relatórios</a:t>
            </a:r>
            <a:r>
              <a:rPr lang="en-US" sz="1050" dirty="0">
                <a:solidFill>
                  <a:prstClr val="black"/>
                </a:solidFill>
              </a:rPr>
              <a:t> de </a:t>
            </a:r>
            <a:r>
              <a:rPr lang="en-US" sz="1050" dirty="0" err="1">
                <a:solidFill>
                  <a:prstClr val="black"/>
                </a:solidFill>
              </a:rPr>
              <a:t>Acompanhamento</a:t>
            </a:r>
            <a:endParaRPr lang="en-US" sz="1050" dirty="0">
              <a:solidFill>
                <a:prstClr val="black"/>
              </a:solidFill>
            </a:endParaRPr>
          </a:p>
        </p:txBody>
      </p:sp>
      <p:sp>
        <p:nvSpPr>
          <p:cNvPr id="48" name="Retângulo 47"/>
          <p:cNvSpPr/>
          <p:nvPr/>
        </p:nvSpPr>
        <p:spPr>
          <a:xfrm>
            <a:off x="5364163" y="1341438"/>
            <a:ext cx="1008062" cy="611187"/>
          </a:xfrm>
          <a:prstGeom prst="rect">
            <a:avLst/>
          </a:prstGeom>
          <a:solidFill>
            <a:srgbClr val="FFFF00"/>
          </a:solidFill>
          <a:ln>
            <a:solidFill>
              <a:schemeClr val="tx1"/>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buClr>
                <a:srgbClr val="000000"/>
              </a:buClr>
              <a:buSzPct val="100000"/>
              <a:buFont typeface="Arial" charset="0"/>
              <a:buNone/>
              <a:defRPr/>
            </a:pPr>
            <a:endParaRPr lang="en-US" sz="1050" dirty="0" smtClean="0">
              <a:solidFill>
                <a:prstClr val="black"/>
              </a:solidFill>
            </a:endParaRPr>
          </a:p>
          <a:p>
            <a:pPr algn="ctr" eaLnBrk="1" hangingPunct="1">
              <a:buClr>
                <a:srgbClr val="000000"/>
              </a:buClr>
              <a:buSzPct val="100000"/>
              <a:buFont typeface="Arial" charset="0"/>
              <a:buNone/>
              <a:defRPr/>
            </a:pPr>
            <a:r>
              <a:rPr lang="en-US" sz="1050" dirty="0" err="1" smtClean="0">
                <a:solidFill>
                  <a:prstClr val="black"/>
                </a:solidFill>
              </a:rPr>
              <a:t>Parecer</a:t>
            </a:r>
            <a:r>
              <a:rPr lang="en-US" sz="1050" dirty="0" smtClean="0">
                <a:solidFill>
                  <a:prstClr val="black"/>
                </a:solidFill>
              </a:rPr>
              <a:t> </a:t>
            </a:r>
            <a:r>
              <a:rPr lang="en-US" sz="1050" dirty="0" err="1">
                <a:solidFill>
                  <a:prstClr val="black"/>
                </a:solidFill>
              </a:rPr>
              <a:t>Técnico</a:t>
            </a:r>
            <a:r>
              <a:rPr lang="en-US" sz="1050" dirty="0">
                <a:solidFill>
                  <a:prstClr val="black"/>
                </a:solidFill>
              </a:rPr>
              <a:t> </a:t>
            </a:r>
            <a:r>
              <a:rPr lang="en-US" sz="1050" dirty="0" err="1">
                <a:solidFill>
                  <a:prstClr val="black"/>
                </a:solidFill>
              </a:rPr>
              <a:t>Conclusivo</a:t>
            </a:r>
            <a:endParaRPr lang="en-US" sz="1050" dirty="0">
              <a:solidFill>
                <a:prstClr val="black"/>
              </a:solidFill>
            </a:endParaRPr>
          </a:p>
          <a:p>
            <a:pPr algn="ctr" eaLnBrk="1" hangingPunct="1">
              <a:buClr>
                <a:srgbClr val="000000"/>
              </a:buClr>
              <a:buSzPct val="100000"/>
              <a:buFont typeface="Arial" charset="0"/>
              <a:buNone/>
              <a:defRPr/>
            </a:pPr>
            <a:endParaRPr lang="en-US" sz="1050" dirty="0">
              <a:solidFill>
                <a:prstClr val="black"/>
              </a:solidFill>
            </a:endParaRPr>
          </a:p>
        </p:txBody>
      </p:sp>
      <p:cxnSp>
        <p:nvCxnSpPr>
          <p:cNvPr id="3" name="Conector angulado 2"/>
          <p:cNvCxnSpPr>
            <a:stCxn id="43" idx="0"/>
            <a:endCxn id="46" idx="0"/>
          </p:cNvCxnSpPr>
          <p:nvPr/>
        </p:nvCxnSpPr>
        <p:spPr>
          <a:xfrm rot="16200000" flipV="1">
            <a:off x="5184081" y="-1863701"/>
            <a:ext cx="1" cy="6264226"/>
          </a:xfrm>
          <a:prstGeom prst="bentConnector3">
            <a:avLst>
              <a:gd name="adj1" fmla="val 2286010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Conector angulado 6"/>
          <p:cNvCxnSpPr>
            <a:stCxn id="46" idx="3"/>
            <a:endCxn id="48" idx="1"/>
          </p:cNvCxnSpPr>
          <p:nvPr/>
        </p:nvCxnSpPr>
        <p:spPr>
          <a:xfrm flipV="1">
            <a:off x="2699792" y="1647032"/>
            <a:ext cx="2664371" cy="233361"/>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Conector angulado 20"/>
          <p:cNvCxnSpPr>
            <a:stCxn id="48" idx="2"/>
            <a:endCxn id="72" idx="0"/>
          </p:cNvCxnSpPr>
          <p:nvPr/>
        </p:nvCxnSpPr>
        <p:spPr>
          <a:xfrm rot="16200000" flipH="1">
            <a:off x="5661819" y="2158999"/>
            <a:ext cx="412750" cy="1"/>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63" name="Retângulo 62"/>
          <p:cNvSpPr/>
          <p:nvPr/>
        </p:nvSpPr>
        <p:spPr>
          <a:xfrm>
            <a:off x="5364163" y="4652963"/>
            <a:ext cx="1008062" cy="720725"/>
          </a:xfrm>
          <a:prstGeom prst="rect">
            <a:avLst/>
          </a:prstGeom>
          <a:solidFill>
            <a:srgbClr val="FFFF00"/>
          </a:solidFill>
          <a:ln>
            <a:solidFill>
              <a:schemeClr val="tx1"/>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1050" dirty="0" err="1">
                <a:solidFill>
                  <a:prstClr val="black"/>
                </a:solidFill>
              </a:rPr>
              <a:t>Prazo</a:t>
            </a:r>
            <a:r>
              <a:rPr lang="en-US" sz="1050" dirty="0">
                <a:solidFill>
                  <a:prstClr val="black"/>
                </a:solidFill>
              </a:rPr>
              <a:t> de </a:t>
            </a:r>
            <a:r>
              <a:rPr lang="en-US" sz="1050" dirty="0" err="1">
                <a:solidFill>
                  <a:prstClr val="black"/>
                </a:solidFill>
              </a:rPr>
              <a:t>até</a:t>
            </a:r>
            <a:r>
              <a:rPr lang="en-US" sz="1050" dirty="0">
                <a:solidFill>
                  <a:prstClr val="black"/>
                </a:solidFill>
              </a:rPr>
              <a:t> 45d (</a:t>
            </a:r>
            <a:r>
              <a:rPr lang="en-US" sz="1050" dirty="0" err="1">
                <a:solidFill>
                  <a:prstClr val="black"/>
                </a:solidFill>
              </a:rPr>
              <a:t>prorrogável</a:t>
            </a:r>
            <a:r>
              <a:rPr lang="en-US" sz="1050" dirty="0">
                <a:solidFill>
                  <a:prstClr val="black"/>
                </a:solidFill>
              </a:rPr>
              <a:t>) </a:t>
            </a:r>
            <a:r>
              <a:rPr lang="en-US" sz="1050" dirty="0" err="1">
                <a:solidFill>
                  <a:prstClr val="black"/>
                </a:solidFill>
              </a:rPr>
              <a:t>para</a:t>
            </a:r>
            <a:r>
              <a:rPr lang="en-US" sz="1050" dirty="0">
                <a:solidFill>
                  <a:prstClr val="black"/>
                </a:solidFill>
              </a:rPr>
              <a:t> </a:t>
            </a:r>
            <a:r>
              <a:rPr lang="en-US" sz="1050" dirty="0" err="1">
                <a:solidFill>
                  <a:prstClr val="black"/>
                </a:solidFill>
              </a:rPr>
              <a:t>sanar</a:t>
            </a:r>
            <a:endParaRPr lang="en-US" sz="1050" dirty="0">
              <a:solidFill>
                <a:prstClr val="black"/>
              </a:solidFill>
            </a:endParaRPr>
          </a:p>
        </p:txBody>
      </p:sp>
      <p:cxnSp>
        <p:nvCxnSpPr>
          <p:cNvPr id="27" name="Conector angulado 26"/>
          <p:cNvCxnSpPr>
            <a:stCxn id="76" idx="2"/>
          </p:cNvCxnSpPr>
          <p:nvPr/>
        </p:nvCxnSpPr>
        <p:spPr>
          <a:xfrm rot="16200000" flipH="1">
            <a:off x="5733256" y="4445794"/>
            <a:ext cx="360363" cy="53975"/>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Conector angulado 28"/>
          <p:cNvCxnSpPr>
            <a:stCxn id="63" idx="3"/>
            <a:endCxn id="70" idx="0"/>
          </p:cNvCxnSpPr>
          <p:nvPr/>
        </p:nvCxnSpPr>
        <p:spPr>
          <a:xfrm flipV="1">
            <a:off x="6372225" y="3213101"/>
            <a:ext cx="1799873" cy="1800225"/>
          </a:xfrm>
          <a:prstGeom prst="bentConnector4">
            <a:avLst>
              <a:gd name="adj1" fmla="val 26000"/>
              <a:gd name="adj2" fmla="val 112698"/>
            </a:avLst>
          </a:prstGeom>
          <a:ln>
            <a:tailEnd type="arrow"/>
          </a:ln>
        </p:spPr>
        <p:style>
          <a:lnRef idx="1">
            <a:schemeClr val="accent1"/>
          </a:lnRef>
          <a:fillRef idx="0">
            <a:schemeClr val="accent1"/>
          </a:fillRef>
          <a:effectRef idx="0">
            <a:schemeClr val="accent1"/>
          </a:effectRef>
          <a:fontRef idx="minor">
            <a:schemeClr val="tx1"/>
          </a:fontRef>
        </p:style>
      </p:cxnSp>
      <p:sp>
        <p:nvSpPr>
          <p:cNvPr id="70" name="Fluxograma: Decisão 69"/>
          <p:cNvSpPr/>
          <p:nvPr/>
        </p:nvSpPr>
        <p:spPr>
          <a:xfrm>
            <a:off x="7308144" y="3213101"/>
            <a:ext cx="1727908" cy="1258888"/>
          </a:xfrm>
          <a:prstGeom prst="flowChartDecision">
            <a:avLst/>
          </a:prstGeom>
          <a:solidFill>
            <a:srgbClr val="FFFF00"/>
          </a:solidFill>
          <a:ln>
            <a:solidFill>
              <a:schemeClr val="tx1"/>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1000" dirty="0" err="1">
                <a:solidFill>
                  <a:prstClr val="black"/>
                </a:solidFill>
              </a:rPr>
              <a:t>Saneamento</a:t>
            </a:r>
            <a:endParaRPr lang="en-US" sz="1000" dirty="0">
              <a:solidFill>
                <a:prstClr val="black"/>
              </a:solidFill>
            </a:endParaRPr>
          </a:p>
        </p:txBody>
      </p:sp>
      <p:cxnSp>
        <p:nvCxnSpPr>
          <p:cNvPr id="46147" name="Conector angulado 46146"/>
          <p:cNvCxnSpPr/>
          <p:nvPr/>
        </p:nvCxnSpPr>
        <p:spPr>
          <a:xfrm rot="10800000" flipV="1">
            <a:off x="940471" y="2667396"/>
            <a:ext cx="4434755" cy="10717"/>
          </a:xfrm>
          <a:prstGeom prst="bentConnector3">
            <a:avLst>
              <a:gd name="adj1" fmla="val 50000"/>
            </a:avLst>
          </a:prstGeom>
          <a:ln>
            <a:tailEnd type="arrow"/>
          </a:ln>
        </p:spPr>
        <p:style>
          <a:lnRef idx="3">
            <a:schemeClr val="accent1"/>
          </a:lnRef>
          <a:fillRef idx="0">
            <a:schemeClr val="accent1"/>
          </a:fillRef>
          <a:effectRef idx="2">
            <a:schemeClr val="accent1"/>
          </a:effectRef>
          <a:fontRef idx="minor">
            <a:schemeClr val="tx1"/>
          </a:fontRef>
        </p:style>
      </p:cxnSp>
      <p:cxnSp>
        <p:nvCxnSpPr>
          <p:cNvPr id="46150" name="Conector angulado 46149"/>
          <p:cNvCxnSpPr>
            <a:stCxn id="70" idx="2"/>
            <a:endCxn id="131" idx="3"/>
          </p:cNvCxnSpPr>
          <p:nvPr/>
        </p:nvCxnSpPr>
        <p:spPr>
          <a:xfrm rot="5400000">
            <a:off x="5529903" y="3010098"/>
            <a:ext cx="1180305" cy="4104086"/>
          </a:xfrm>
          <a:prstGeom prst="bentConnector2">
            <a:avLst/>
          </a:prstGeom>
          <a:ln>
            <a:tailEnd type="arrow"/>
          </a:ln>
        </p:spPr>
        <p:style>
          <a:lnRef idx="3">
            <a:schemeClr val="accent2"/>
          </a:lnRef>
          <a:fillRef idx="0">
            <a:schemeClr val="accent2"/>
          </a:fillRef>
          <a:effectRef idx="2">
            <a:schemeClr val="accent2"/>
          </a:effectRef>
          <a:fontRef idx="minor">
            <a:schemeClr val="tx1"/>
          </a:fontRef>
        </p:style>
      </p:cxnSp>
      <p:sp>
        <p:nvSpPr>
          <p:cNvPr id="83" name="Fluxograma: Decisão 82"/>
          <p:cNvSpPr/>
          <p:nvPr/>
        </p:nvSpPr>
        <p:spPr>
          <a:xfrm>
            <a:off x="179388" y="2492375"/>
            <a:ext cx="1296987" cy="801688"/>
          </a:xfrm>
          <a:prstGeom prst="flowChartDecision">
            <a:avLst/>
          </a:prstGeom>
          <a:solidFill>
            <a:srgbClr val="FFFF00"/>
          </a:solidFill>
          <a:ln>
            <a:solidFill>
              <a:schemeClr val="tx1"/>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buClr>
                <a:srgbClr val="000000"/>
              </a:buClr>
              <a:buSzPct val="100000"/>
              <a:buFont typeface="Arial" charset="0"/>
              <a:buNone/>
              <a:defRPr/>
            </a:pPr>
            <a:r>
              <a:rPr lang="en-US" sz="800" dirty="0" err="1">
                <a:solidFill>
                  <a:prstClr val="black"/>
                </a:solidFill>
              </a:rPr>
              <a:t>Conclusão</a:t>
            </a:r>
            <a:r>
              <a:rPr lang="en-US" sz="800" dirty="0">
                <a:solidFill>
                  <a:prstClr val="black"/>
                </a:solidFill>
              </a:rPr>
              <a:t> </a:t>
            </a:r>
            <a:r>
              <a:rPr lang="en-US" sz="800" dirty="0" err="1">
                <a:solidFill>
                  <a:prstClr val="black"/>
                </a:solidFill>
              </a:rPr>
              <a:t>sobre</a:t>
            </a:r>
            <a:r>
              <a:rPr lang="en-US" sz="800" dirty="0">
                <a:solidFill>
                  <a:prstClr val="black"/>
                </a:solidFill>
              </a:rPr>
              <a:t> as </a:t>
            </a:r>
            <a:r>
              <a:rPr lang="en-US" sz="800" dirty="0" err="1">
                <a:solidFill>
                  <a:prstClr val="black"/>
                </a:solidFill>
              </a:rPr>
              <a:t>Contas</a:t>
            </a:r>
            <a:endParaRPr lang="en-US" sz="800" dirty="0">
              <a:solidFill>
                <a:prstClr val="black"/>
              </a:solidFill>
            </a:endParaRPr>
          </a:p>
        </p:txBody>
      </p:sp>
      <p:sp>
        <p:nvSpPr>
          <p:cNvPr id="84" name="Retângulo 83"/>
          <p:cNvSpPr/>
          <p:nvPr/>
        </p:nvSpPr>
        <p:spPr>
          <a:xfrm>
            <a:off x="323850" y="3644900"/>
            <a:ext cx="1008063" cy="647700"/>
          </a:xfrm>
          <a:prstGeom prst="rect">
            <a:avLst/>
          </a:prstGeom>
          <a:solidFill>
            <a:srgbClr val="FFFF00"/>
          </a:solidFill>
          <a:ln w="9525">
            <a:solidFill>
              <a:schemeClr val="tx1"/>
            </a:solidFill>
          </a:ln>
        </p:spPr>
        <p:style>
          <a:lnRef idx="3">
            <a:schemeClr val="lt1"/>
          </a:lnRef>
          <a:fillRef idx="1">
            <a:schemeClr val="accent2"/>
          </a:fillRef>
          <a:effectRef idx="1">
            <a:schemeClr val="accent2"/>
          </a:effectRef>
          <a:fontRef idx="minor">
            <a:schemeClr val="lt1"/>
          </a:fontRef>
        </p:style>
        <p:txBody>
          <a:bodyPr anchor="ctr"/>
          <a:lstStyle/>
          <a:p>
            <a:pPr algn="ctr" eaLnBrk="1" hangingPunct="1">
              <a:buClr>
                <a:srgbClr val="000000"/>
              </a:buClr>
              <a:buSzPct val="100000"/>
              <a:buFont typeface="Arial" charset="0"/>
              <a:buNone/>
              <a:defRPr/>
            </a:pPr>
            <a:r>
              <a:rPr lang="en-US" sz="1050" dirty="0" err="1">
                <a:solidFill>
                  <a:schemeClr val="tx1"/>
                </a:solidFill>
              </a:rPr>
              <a:t>Aprovação</a:t>
            </a:r>
            <a:r>
              <a:rPr lang="en-US" sz="1050" dirty="0">
                <a:solidFill>
                  <a:schemeClr val="tx1"/>
                </a:solidFill>
              </a:rPr>
              <a:t> </a:t>
            </a:r>
            <a:r>
              <a:rPr lang="en-US" sz="1050" dirty="0" err="1">
                <a:solidFill>
                  <a:schemeClr val="tx1"/>
                </a:solidFill>
              </a:rPr>
              <a:t>ou</a:t>
            </a:r>
            <a:r>
              <a:rPr lang="en-US" sz="1050" dirty="0">
                <a:solidFill>
                  <a:schemeClr val="tx1"/>
                </a:solidFill>
              </a:rPr>
              <a:t> </a:t>
            </a:r>
            <a:r>
              <a:rPr lang="en-US" sz="1050" dirty="0" err="1">
                <a:solidFill>
                  <a:schemeClr val="tx1"/>
                </a:solidFill>
              </a:rPr>
              <a:t>Aprovação</a:t>
            </a:r>
            <a:r>
              <a:rPr lang="en-US" sz="1050" dirty="0">
                <a:solidFill>
                  <a:schemeClr val="tx1"/>
                </a:solidFill>
              </a:rPr>
              <a:t> com </a:t>
            </a:r>
            <a:r>
              <a:rPr lang="en-US" sz="1050" dirty="0" err="1">
                <a:solidFill>
                  <a:schemeClr val="tx1"/>
                </a:solidFill>
              </a:rPr>
              <a:t>Ressalvas</a:t>
            </a:r>
            <a:endParaRPr lang="en-US" sz="1050" dirty="0">
              <a:solidFill>
                <a:schemeClr val="tx1"/>
              </a:solidFill>
            </a:endParaRPr>
          </a:p>
        </p:txBody>
      </p:sp>
      <p:sp>
        <p:nvSpPr>
          <p:cNvPr id="85" name="Retângulo 84"/>
          <p:cNvSpPr/>
          <p:nvPr/>
        </p:nvSpPr>
        <p:spPr>
          <a:xfrm>
            <a:off x="323850" y="4635500"/>
            <a:ext cx="1008063" cy="647700"/>
          </a:xfrm>
          <a:prstGeom prst="rect">
            <a:avLst/>
          </a:prstGeom>
          <a:solidFill>
            <a:srgbClr val="FFFF00"/>
          </a:solidFill>
          <a:ln w="9525">
            <a:solidFill>
              <a:schemeClr val="tx1"/>
            </a:solidFill>
          </a:ln>
        </p:spPr>
        <p:style>
          <a:lnRef idx="3">
            <a:schemeClr val="lt1"/>
          </a:lnRef>
          <a:fillRef idx="1">
            <a:schemeClr val="accent2"/>
          </a:fillRef>
          <a:effectRef idx="1">
            <a:schemeClr val="accent2"/>
          </a:effectRef>
          <a:fontRef idx="minor">
            <a:schemeClr val="lt1"/>
          </a:fontRef>
        </p:style>
        <p:txBody>
          <a:bodyPr anchor="ctr"/>
          <a:lstStyle/>
          <a:p>
            <a:pPr algn="ctr" eaLnBrk="1" hangingPunct="1">
              <a:buClr>
                <a:srgbClr val="000000"/>
              </a:buClr>
              <a:buSzPct val="100000"/>
              <a:buFont typeface="Arial" charset="0"/>
              <a:buNone/>
              <a:defRPr/>
            </a:pPr>
            <a:r>
              <a:rPr lang="en-US" sz="1050" b="1" dirty="0" err="1">
                <a:solidFill>
                  <a:schemeClr val="tx1"/>
                </a:solidFill>
              </a:rPr>
              <a:t>Rejeição</a:t>
            </a:r>
            <a:endParaRPr lang="en-US" sz="1050" b="1" dirty="0">
              <a:solidFill>
                <a:schemeClr val="tx1"/>
              </a:solidFill>
            </a:endParaRPr>
          </a:p>
        </p:txBody>
      </p:sp>
      <p:sp>
        <p:nvSpPr>
          <p:cNvPr id="86" name="Retângulo 85"/>
          <p:cNvSpPr/>
          <p:nvPr/>
        </p:nvSpPr>
        <p:spPr>
          <a:xfrm>
            <a:off x="323850" y="5589588"/>
            <a:ext cx="1008063" cy="647700"/>
          </a:xfrm>
          <a:prstGeom prst="rect">
            <a:avLst/>
          </a:prstGeom>
          <a:ln/>
        </p:spPr>
        <p:style>
          <a:lnRef idx="3">
            <a:schemeClr val="lt1"/>
          </a:lnRef>
          <a:fillRef idx="1">
            <a:schemeClr val="accent2"/>
          </a:fillRef>
          <a:effectRef idx="1">
            <a:schemeClr val="accent2"/>
          </a:effectRef>
          <a:fontRef idx="minor">
            <a:schemeClr val="lt1"/>
          </a:fontRef>
        </p:style>
        <p:txBody>
          <a:bodyPr anchor="ctr"/>
          <a:lstStyle/>
          <a:p>
            <a:pPr algn="ctr" eaLnBrk="1" hangingPunct="1">
              <a:buClr>
                <a:srgbClr val="000000"/>
              </a:buClr>
              <a:buSzPct val="100000"/>
              <a:buFont typeface="Arial" charset="0"/>
              <a:buNone/>
              <a:defRPr/>
            </a:pPr>
            <a:r>
              <a:rPr lang="en-US" sz="1050" b="1" dirty="0" err="1">
                <a:solidFill>
                  <a:schemeClr val="bg1"/>
                </a:solidFill>
              </a:rPr>
              <a:t>Registro</a:t>
            </a:r>
            <a:r>
              <a:rPr lang="en-US" sz="1050" b="1" dirty="0">
                <a:solidFill>
                  <a:schemeClr val="bg1"/>
                </a:solidFill>
              </a:rPr>
              <a:t> </a:t>
            </a:r>
            <a:r>
              <a:rPr lang="en-US" sz="1050" b="1" dirty="0" err="1">
                <a:solidFill>
                  <a:schemeClr val="bg1"/>
                </a:solidFill>
              </a:rPr>
              <a:t>em</a:t>
            </a:r>
            <a:r>
              <a:rPr lang="en-US" sz="1050" b="1" dirty="0">
                <a:solidFill>
                  <a:schemeClr val="bg1"/>
                </a:solidFill>
              </a:rPr>
              <a:t> </a:t>
            </a:r>
            <a:r>
              <a:rPr lang="en-US" sz="1050" b="1" dirty="0" err="1">
                <a:solidFill>
                  <a:schemeClr val="bg1"/>
                </a:solidFill>
              </a:rPr>
              <a:t>Plataforma</a:t>
            </a:r>
            <a:r>
              <a:rPr lang="en-US" sz="1050" b="1" dirty="0">
                <a:solidFill>
                  <a:schemeClr val="bg1"/>
                </a:solidFill>
              </a:rPr>
              <a:t> </a:t>
            </a:r>
            <a:r>
              <a:rPr lang="en-US" sz="1050" b="1" dirty="0" err="1">
                <a:solidFill>
                  <a:schemeClr val="bg1"/>
                </a:solidFill>
              </a:rPr>
              <a:t>Eletrônica</a:t>
            </a:r>
            <a:endParaRPr lang="en-US" sz="1050" b="1" dirty="0">
              <a:solidFill>
                <a:schemeClr val="bg1"/>
              </a:solidFill>
            </a:endParaRPr>
          </a:p>
        </p:txBody>
      </p:sp>
      <p:cxnSp>
        <p:nvCxnSpPr>
          <p:cNvPr id="46159" name="Conector angulado 46158"/>
          <p:cNvCxnSpPr>
            <a:stCxn id="83" idx="2"/>
            <a:endCxn id="84" idx="0"/>
          </p:cNvCxnSpPr>
          <p:nvPr/>
        </p:nvCxnSpPr>
        <p:spPr>
          <a:xfrm rot="16200000" flipH="1">
            <a:off x="652463" y="3468688"/>
            <a:ext cx="350837" cy="1587"/>
          </a:xfrm>
          <a:prstGeom prst="bentConnector3">
            <a:avLst/>
          </a:prstGeom>
          <a:ln>
            <a:tailEnd type="arrow"/>
          </a:ln>
        </p:spPr>
        <p:style>
          <a:lnRef idx="3">
            <a:schemeClr val="accent1"/>
          </a:lnRef>
          <a:fillRef idx="0">
            <a:schemeClr val="accent1"/>
          </a:fillRef>
          <a:effectRef idx="2">
            <a:schemeClr val="accent1"/>
          </a:effectRef>
          <a:fontRef idx="minor">
            <a:schemeClr val="tx1"/>
          </a:fontRef>
        </p:style>
      </p:cxnSp>
      <p:cxnSp>
        <p:nvCxnSpPr>
          <p:cNvPr id="46162" name="Conector angulado 46161"/>
          <p:cNvCxnSpPr>
            <a:stCxn id="83" idx="3"/>
            <a:endCxn id="85" idx="3"/>
          </p:cNvCxnSpPr>
          <p:nvPr/>
        </p:nvCxnSpPr>
        <p:spPr>
          <a:xfrm flipH="1">
            <a:off x="1331913" y="2894013"/>
            <a:ext cx="144462" cy="2065337"/>
          </a:xfrm>
          <a:prstGeom prst="bentConnector3">
            <a:avLst>
              <a:gd name="adj1" fmla="val -159034"/>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6164" name="Conector angulado 46163"/>
          <p:cNvCxnSpPr>
            <a:stCxn id="84" idx="3"/>
            <a:endCxn id="86" idx="3"/>
          </p:cNvCxnSpPr>
          <p:nvPr/>
        </p:nvCxnSpPr>
        <p:spPr>
          <a:xfrm>
            <a:off x="1331913" y="3968750"/>
            <a:ext cx="12700" cy="1944688"/>
          </a:xfrm>
          <a:prstGeom prst="bentConnector3">
            <a:avLst>
              <a:gd name="adj1" fmla="val 4144189"/>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166" name="Conector angulado 46165"/>
          <p:cNvCxnSpPr>
            <a:stCxn id="85" idx="2"/>
            <a:endCxn id="86" idx="0"/>
          </p:cNvCxnSpPr>
          <p:nvPr/>
        </p:nvCxnSpPr>
        <p:spPr>
          <a:xfrm rot="16200000" flipH="1">
            <a:off x="673894" y="5436394"/>
            <a:ext cx="306388" cy="0"/>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Conector angulado 30"/>
          <p:cNvCxnSpPr>
            <a:stCxn id="70" idx="1"/>
            <a:endCxn id="86" idx="2"/>
          </p:cNvCxnSpPr>
          <p:nvPr/>
        </p:nvCxnSpPr>
        <p:spPr>
          <a:xfrm rot="10800000" flipV="1">
            <a:off x="827882" y="3842544"/>
            <a:ext cx="6480262" cy="2394743"/>
          </a:xfrm>
          <a:prstGeom prst="bentConnector4">
            <a:avLst>
              <a:gd name="adj1" fmla="val 46111"/>
              <a:gd name="adj2" fmla="val 109546"/>
            </a:avLst>
          </a:prstGeom>
          <a:ln>
            <a:tailEnd type="arrow"/>
          </a:ln>
        </p:spPr>
        <p:style>
          <a:lnRef idx="3">
            <a:schemeClr val="accent1"/>
          </a:lnRef>
          <a:fillRef idx="0">
            <a:schemeClr val="accent1"/>
          </a:fillRef>
          <a:effectRef idx="2">
            <a:schemeClr val="accent1"/>
          </a:effectRef>
          <a:fontRef idx="minor">
            <a:schemeClr val="tx1"/>
          </a:fontRef>
        </p:style>
      </p:cxnSp>
      <p:sp>
        <p:nvSpPr>
          <p:cNvPr id="34" name="CaixaDeTexto 33"/>
          <p:cNvSpPr txBox="1"/>
          <p:nvPr/>
        </p:nvSpPr>
        <p:spPr>
          <a:xfrm>
            <a:off x="7020272" y="3992563"/>
            <a:ext cx="431800" cy="254000"/>
          </a:xfrm>
          <a:prstGeom prst="rect">
            <a:avLst/>
          </a:prstGeom>
          <a:noFill/>
        </p:spPr>
        <p:txBody>
          <a:bodyPr>
            <a:spAutoFit/>
          </a:bodyPr>
          <a:lstStyle/>
          <a:p>
            <a:pPr eaLnBrk="1" hangingPunct="1">
              <a:buClr>
                <a:srgbClr val="000000"/>
              </a:buClr>
              <a:buSzPct val="100000"/>
              <a:buFont typeface="Arial" charset="0"/>
              <a:buNone/>
              <a:defRPr/>
            </a:pPr>
            <a:r>
              <a:rPr lang="en-US" sz="1050" dirty="0" err="1">
                <a:solidFill>
                  <a:prstClr val="black"/>
                </a:solidFill>
              </a:rPr>
              <a:t>Sim</a:t>
            </a:r>
            <a:endParaRPr lang="pt-BR" sz="1050" dirty="0">
              <a:solidFill>
                <a:prstClr val="black"/>
              </a:solidFill>
            </a:endParaRPr>
          </a:p>
        </p:txBody>
      </p:sp>
      <p:sp>
        <p:nvSpPr>
          <p:cNvPr id="35" name="CaixaDeTexto 34"/>
          <p:cNvSpPr txBox="1"/>
          <p:nvPr/>
        </p:nvSpPr>
        <p:spPr>
          <a:xfrm>
            <a:off x="8513763" y="4344988"/>
            <a:ext cx="431800" cy="254000"/>
          </a:xfrm>
          <a:prstGeom prst="rect">
            <a:avLst/>
          </a:prstGeom>
          <a:noFill/>
        </p:spPr>
        <p:txBody>
          <a:bodyPr>
            <a:spAutoFit/>
          </a:bodyPr>
          <a:lstStyle/>
          <a:p>
            <a:pPr eaLnBrk="1" hangingPunct="1">
              <a:buClr>
                <a:srgbClr val="000000"/>
              </a:buClr>
              <a:buSzPct val="100000"/>
              <a:buFont typeface="Arial" charset="0"/>
              <a:buNone/>
              <a:defRPr/>
            </a:pPr>
            <a:r>
              <a:rPr lang="en-US" sz="1050" dirty="0" err="1">
                <a:solidFill>
                  <a:prstClr val="black"/>
                </a:solidFill>
              </a:rPr>
              <a:t>Não</a:t>
            </a:r>
            <a:endParaRPr lang="pt-BR" sz="1050" dirty="0">
              <a:solidFill>
                <a:prstClr val="black"/>
              </a:solidFill>
            </a:endParaRPr>
          </a:p>
        </p:txBody>
      </p:sp>
      <p:sp>
        <p:nvSpPr>
          <p:cNvPr id="73826" name="CaixaDeTexto 16"/>
          <p:cNvSpPr txBox="1">
            <a:spLocks noChangeArrowheads="1"/>
          </p:cNvSpPr>
          <p:nvPr/>
        </p:nvSpPr>
        <p:spPr bwMode="auto">
          <a:xfrm>
            <a:off x="1331913" y="2678113"/>
            <a:ext cx="765175"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bg1"/>
                </a:solidFill>
                <a:latin typeface="Arial" charset="0"/>
                <a:cs typeface="Arial" charset="0"/>
              </a:defRPr>
            </a:lvl1pPr>
            <a:lvl2pPr marL="742950" indent="-285750">
              <a:defRPr>
                <a:solidFill>
                  <a:schemeClr val="bg1"/>
                </a:solidFill>
                <a:latin typeface="Arial" charset="0"/>
                <a:cs typeface="Arial" charset="0"/>
              </a:defRPr>
            </a:lvl2pPr>
            <a:lvl3pPr marL="1143000" indent="-228600">
              <a:defRPr>
                <a:solidFill>
                  <a:schemeClr val="bg1"/>
                </a:solidFill>
                <a:latin typeface="Arial" charset="0"/>
                <a:cs typeface="Arial" charset="0"/>
              </a:defRPr>
            </a:lvl3pPr>
            <a:lvl4pPr marL="1600200" indent="-228600">
              <a:defRPr>
                <a:solidFill>
                  <a:schemeClr val="bg1"/>
                </a:solidFill>
                <a:latin typeface="Arial" charset="0"/>
                <a:cs typeface="Arial" charset="0"/>
              </a:defRPr>
            </a:lvl4pPr>
            <a:lvl5pPr marL="2057400" indent="-228600">
              <a:defRPr>
                <a:solidFill>
                  <a:schemeClr val="bg1"/>
                </a:solidFill>
                <a:latin typeface="Arial" charset="0"/>
                <a:cs typeface="Arial" charset="0"/>
              </a:defRPr>
            </a:lvl5pPr>
            <a:lvl6pPr marL="2514600" indent="-228600" eaLnBrk="0" fontAlgn="base" hangingPunct="0">
              <a:spcBef>
                <a:spcPct val="0"/>
              </a:spcBef>
              <a:spcAft>
                <a:spcPct val="0"/>
              </a:spcAft>
              <a:defRPr>
                <a:solidFill>
                  <a:schemeClr val="bg1"/>
                </a:solidFill>
                <a:latin typeface="Arial" charset="0"/>
                <a:cs typeface="Arial" charset="0"/>
              </a:defRPr>
            </a:lvl6pPr>
            <a:lvl7pPr marL="2971800" indent="-228600" eaLnBrk="0" fontAlgn="base" hangingPunct="0">
              <a:spcBef>
                <a:spcPct val="0"/>
              </a:spcBef>
              <a:spcAft>
                <a:spcPct val="0"/>
              </a:spcAft>
              <a:defRPr>
                <a:solidFill>
                  <a:schemeClr val="bg1"/>
                </a:solidFill>
                <a:latin typeface="Arial" charset="0"/>
                <a:cs typeface="Arial" charset="0"/>
              </a:defRPr>
            </a:lvl7pPr>
            <a:lvl8pPr marL="3429000" indent="-228600" eaLnBrk="0" fontAlgn="base" hangingPunct="0">
              <a:spcBef>
                <a:spcPct val="0"/>
              </a:spcBef>
              <a:spcAft>
                <a:spcPct val="0"/>
              </a:spcAft>
              <a:defRPr>
                <a:solidFill>
                  <a:schemeClr val="bg1"/>
                </a:solidFill>
                <a:latin typeface="Arial" charset="0"/>
                <a:cs typeface="Arial" charset="0"/>
              </a:defRPr>
            </a:lvl8pPr>
            <a:lvl9pPr marL="3886200" indent="-228600" eaLnBrk="0" fontAlgn="base" hangingPunct="0">
              <a:spcBef>
                <a:spcPct val="0"/>
              </a:spcBef>
              <a:spcAft>
                <a:spcPct val="0"/>
              </a:spcAft>
              <a:defRPr>
                <a:solidFill>
                  <a:schemeClr val="bg1"/>
                </a:solidFill>
                <a:latin typeface="Arial" charset="0"/>
                <a:cs typeface="Arial" charset="0"/>
              </a:defRPr>
            </a:lvl9pPr>
          </a:lstStyle>
          <a:p>
            <a:r>
              <a:rPr lang="en-US" altLang="pt-BR" sz="1000">
                <a:solidFill>
                  <a:schemeClr val="tx1"/>
                </a:solidFill>
              </a:rPr>
              <a:t>Rejeição</a:t>
            </a:r>
            <a:endParaRPr lang="pt-BR" altLang="pt-BR" sz="1000">
              <a:solidFill>
                <a:schemeClr val="tx1"/>
              </a:solidFill>
            </a:endParaRPr>
          </a:p>
        </p:txBody>
      </p:sp>
      <p:sp>
        <p:nvSpPr>
          <p:cNvPr id="73827" name="CaixaDeTexto 46"/>
          <p:cNvSpPr txBox="1">
            <a:spLocks noChangeArrowheads="1"/>
          </p:cNvSpPr>
          <p:nvPr/>
        </p:nvSpPr>
        <p:spPr bwMode="auto">
          <a:xfrm>
            <a:off x="827088" y="3213100"/>
            <a:ext cx="1008062"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bg1"/>
                </a:solidFill>
                <a:latin typeface="Arial" charset="0"/>
                <a:cs typeface="Arial" charset="0"/>
              </a:defRPr>
            </a:lvl1pPr>
            <a:lvl2pPr marL="742950" indent="-285750">
              <a:defRPr>
                <a:solidFill>
                  <a:schemeClr val="bg1"/>
                </a:solidFill>
                <a:latin typeface="Arial" charset="0"/>
                <a:cs typeface="Arial" charset="0"/>
              </a:defRPr>
            </a:lvl2pPr>
            <a:lvl3pPr marL="1143000" indent="-228600">
              <a:defRPr>
                <a:solidFill>
                  <a:schemeClr val="bg1"/>
                </a:solidFill>
                <a:latin typeface="Arial" charset="0"/>
                <a:cs typeface="Arial" charset="0"/>
              </a:defRPr>
            </a:lvl3pPr>
            <a:lvl4pPr marL="1600200" indent="-228600">
              <a:defRPr>
                <a:solidFill>
                  <a:schemeClr val="bg1"/>
                </a:solidFill>
                <a:latin typeface="Arial" charset="0"/>
                <a:cs typeface="Arial" charset="0"/>
              </a:defRPr>
            </a:lvl4pPr>
            <a:lvl5pPr marL="2057400" indent="-228600">
              <a:defRPr>
                <a:solidFill>
                  <a:schemeClr val="bg1"/>
                </a:solidFill>
                <a:latin typeface="Arial" charset="0"/>
                <a:cs typeface="Arial" charset="0"/>
              </a:defRPr>
            </a:lvl5pPr>
            <a:lvl6pPr marL="2514600" indent="-228600" eaLnBrk="0" fontAlgn="base" hangingPunct="0">
              <a:spcBef>
                <a:spcPct val="0"/>
              </a:spcBef>
              <a:spcAft>
                <a:spcPct val="0"/>
              </a:spcAft>
              <a:defRPr>
                <a:solidFill>
                  <a:schemeClr val="bg1"/>
                </a:solidFill>
                <a:latin typeface="Arial" charset="0"/>
                <a:cs typeface="Arial" charset="0"/>
              </a:defRPr>
            </a:lvl6pPr>
            <a:lvl7pPr marL="2971800" indent="-228600" eaLnBrk="0" fontAlgn="base" hangingPunct="0">
              <a:spcBef>
                <a:spcPct val="0"/>
              </a:spcBef>
              <a:spcAft>
                <a:spcPct val="0"/>
              </a:spcAft>
              <a:defRPr>
                <a:solidFill>
                  <a:schemeClr val="bg1"/>
                </a:solidFill>
                <a:latin typeface="Arial" charset="0"/>
                <a:cs typeface="Arial" charset="0"/>
              </a:defRPr>
            </a:lvl7pPr>
            <a:lvl8pPr marL="3429000" indent="-228600" eaLnBrk="0" fontAlgn="base" hangingPunct="0">
              <a:spcBef>
                <a:spcPct val="0"/>
              </a:spcBef>
              <a:spcAft>
                <a:spcPct val="0"/>
              </a:spcAft>
              <a:defRPr>
                <a:solidFill>
                  <a:schemeClr val="bg1"/>
                </a:solidFill>
                <a:latin typeface="Arial" charset="0"/>
                <a:cs typeface="Arial" charset="0"/>
              </a:defRPr>
            </a:lvl8pPr>
            <a:lvl9pPr marL="3886200" indent="-228600" eaLnBrk="0" fontAlgn="base" hangingPunct="0">
              <a:spcBef>
                <a:spcPct val="0"/>
              </a:spcBef>
              <a:spcAft>
                <a:spcPct val="0"/>
              </a:spcAft>
              <a:defRPr>
                <a:solidFill>
                  <a:schemeClr val="bg1"/>
                </a:solidFill>
                <a:latin typeface="Arial" charset="0"/>
                <a:cs typeface="Arial" charset="0"/>
              </a:defRPr>
            </a:lvl9pPr>
          </a:lstStyle>
          <a:p>
            <a:r>
              <a:rPr lang="en-US" altLang="pt-BR" sz="1000">
                <a:solidFill>
                  <a:schemeClr val="tx1"/>
                </a:solidFill>
              </a:rPr>
              <a:t>Aprovação</a:t>
            </a:r>
            <a:endParaRPr lang="pt-BR" altLang="pt-BR" sz="1000">
              <a:solidFill>
                <a:schemeClr val="tx1"/>
              </a:solidFill>
            </a:endParaRPr>
          </a:p>
        </p:txBody>
      </p:sp>
      <p:cxnSp>
        <p:nvCxnSpPr>
          <p:cNvPr id="9" name="Conector angulado 8"/>
          <p:cNvCxnSpPr>
            <a:stCxn id="85" idx="0"/>
            <a:endCxn id="131" idx="0"/>
          </p:cNvCxnSpPr>
          <p:nvPr/>
        </p:nvCxnSpPr>
        <p:spPr>
          <a:xfrm rot="16200000" flipH="1">
            <a:off x="1782042" y="3681340"/>
            <a:ext cx="647700" cy="2556020"/>
          </a:xfrm>
          <a:prstGeom prst="bentConnector3">
            <a:avLst>
              <a:gd name="adj1" fmla="val -35294"/>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990920941"/>
      </p:ext>
    </p:extLst>
  </p:cSld>
  <p:clrMapOvr>
    <a:masterClrMapping/>
  </p:clrMapOvr>
  <mc:AlternateContent xmlns:mc="http://schemas.openxmlformats.org/markup-compatibility/2006">
    <mc:Choice xmlns:p14="http://schemas.microsoft.com/office/powerpoint/2010/main" xmlns="" Requires="p14">
      <p:transition spd="slow" p14:dur="1500">
        <p:strips dir="ld"/>
      </p:transition>
    </mc:Choice>
    <mc:Fallback>
      <p:transition spd="slow">
        <p:strips dir="ld"/>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0" y="4977172"/>
            <a:ext cx="9144000" cy="648072"/>
          </a:xfrm>
          <a:prstGeom prst="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3600" i="1" dirty="0" smtClean="0">
                <a:solidFill>
                  <a:schemeClr val="tx1">
                    <a:lumMod val="65000"/>
                    <a:lumOff val="35000"/>
                  </a:schemeClr>
                </a:solidFill>
              </a:rPr>
              <a:t>Muito obrigado!!</a:t>
            </a:r>
            <a:endParaRPr lang="pt-BR" sz="3600" i="1" dirty="0">
              <a:solidFill>
                <a:schemeClr val="tx1">
                  <a:lumMod val="65000"/>
                  <a:lumOff val="35000"/>
                </a:schemeClr>
              </a:solidFill>
            </a:endParaRPr>
          </a:p>
        </p:txBody>
      </p:sp>
      <p:sp>
        <p:nvSpPr>
          <p:cNvPr id="2" name="CaixaDeTexto 1"/>
          <p:cNvSpPr txBox="1"/>
          <p:nvPr/>
        </p:nvSpPr>
        <p:spPr>
          <a:xfrm>
            <a:off x="5868144" y="5981020"/>
            <a:ext cx="2592288" cy="369332"/>
          </a:xfrm>
          <a:prstGeom prst="rect">
            <a:avLst/>
          </a:prstGeom>
          <a:noFill/>
        </p:spPr>
        <p:txBody>
          <a:bodyPr wrap="square" rtlCol="0">
            <a:spAutoFit/>
          </a:bodyPr>
          <a:lstStyle/>
          <a:p>
            <a:r>
              <a:rPr lang="pt-BR" dirty="0" smtClean="0"/>
              <a:t>alexandre@egem.org.br</a:t>
            </a:r>
            <a:endParaRPr lang="pt-BR" dirty="0"/>
          </a:p>
        </p:txBody>
      </p:sp>
    </p:spTree>
    <p:extLst>
      <p:ext uri="{BB962C8B-B14F-4D97-AF65-F5344CB8AC3E}">
        <p14:creationId xmlns:p14="http://schemas.microsoft.com/office/powerpoint/2010/main" xmlns="" val="29190387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772817"/>
            <a:ext cx="8219256" cy="1224135"/>
          </a:xfrm>
        </p:spPr>
        <p:style>
          <a:lnRef idx="2">
            <a:schemeClr val="accent1"/>
          </a:lnRef>
          <a:fillRef idx="1">
            <a:schemeClr val="lt1"/>
          </a:fillRef>
          <a:effectRef idx="0">
            <a:schemeClr val="accent1"/>
          </a:effectRef>
          <a:fontRef idx="minor">
            <a:schemeClr val="dk1"/>
          </a:fontRef>
        </p:style>
        <p:txBody>
          <a:bodyPr anchor="ctr">
            <a:normAutofit/>
          </a:bodyPr>
          <a:lstStyle/>
          <a:p>
            <a:pPr marL="0" indent="0">
              <a:lnSpc>
                <a:spcPct val="115000"/>
              </a:lnSpc>
              <a:spcAft>
                <a:spcPts val="1000"/>
              </a:spcAft>
              <a:buNone/>
            </a:pPr>
            <a:r>
              <a:rPr lang="pt-BR" sz="2000" dirty="0">
                <a:solidFill>
                  <a:srgbClr val="000000"/>
                </a:solidFill>
                <a:latin typeface="Times New Roman"/>
                <a:ea typeface="Times New Roman"/>
                <a:cs typeface="Times New Roman"/>
              </a:rPr>
              <a:t>Art. 12. A administração pública deverá </a:t>
            </a:r>
            <a:r>
              <a:rPr lang="pt-BR" sz="2000" b="1" dirty="0">
                <a:solidFill>
                  <a:schemeClr val="tx2"/>
                </a:solidFill>
                <a:latin typeface="Times New Roman"/>
                <a:ea typeface="Times New Roman"/>
                <a:cs typeface="Times New Roman"/>
              </a:rPr>
              <a:t>divulgar pela internet</a:t>
            </a:r>
            <a:r>
              <a:rPr lang="pt-BR" sz="2000" i="1" dirty="0">
                <a:solidFill>
                  <a:srgbClr val="000000"/>
                </a:solidFill>
                <a:latin typeface="Times New Roman"/>
                <a:ea typeface="Times New Roman"/>
                <a:cs typeface="Times New Roman"/>
              </a:rPr>
              <a:t> </a:t>
            </a:r>
            <a:r>
              <a:rPr lang="pt-BR" sz="2000" dirty="0">
                <a:solidFill>
                  <a:srgbClr val="000000"/>
                </a:solidFill>
                <a:latin typeface="Times New Roman"/>
                <a:ea typeface="Times New Roman"/>
                <a:cs typeface="Times New Roman"/>
              </a:rPr>
              <a:t>os </a:t>
            </a:r>
            <a:r>
              <a:rPr lang="pt-BR" sz="2000" b="1" dirty="0">
                <a:solidFill>
                  <a:schemeClr val="tx2"/>
                </a:solidFill>
                <a:latin typeface="Times New Roman"/>
                <a:ea typeface="Times New Roman"/>
                <a:cs typeface="Times New Roman"/>
              </a:rPr>
              <a:t>meios para apresentação de denúncia</a:t>
            </a:r>
            <a:r>
              <a:rPr lang="pt-BR" sz="2000" dirty="0">
                <a:solidFill>
                  <a:srgbClr val="000000"/>
                </a:solidFill>
                <a:latin typeface="Times New Roman"/>
                <a:ea typeface="Times New Roman"/>
                <a:cs typeface="Times New Roman"/>
              </a:rPr>
              <a:t> sobre a aplicação irregular dos recursos transferidos.</a:t>
            </a:r>
            <a:endParaRPr lang="pt-BR" sz="2000" dirty="0">
              <a:latin typeface="Calibri"/>
              <a:ea typeface="Calibri"/>
              <a:cs typeface="Times New Roman"/>
            </a:endParaRPr>
          </a:p>
        </p:txBody>
      </p:sp>
      <p:sp>
        <p:nvSpPr>
          <p:cNvPr id="4" name="Espaço Reservado para Conteúdo 2"/>
          <p:cNvSpPr txBox="1">
            <a:spLocks/>
          </p:cNvSpPr>
          <p:nvPr/>
        </p:nvSpPr>
        <p:spPr>
          <a:xfrm>
            <a:off x="467544" y="3429000"/>
            <a:ext cx="8208912" cy="2592287"/>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Autofit/>
          </a:bodyPr>
          <a:lstStyle>
            <a:lvl1pPr marL="342900" indent="-342900" algn="just" defTabSz="914400" rtl="0" eaLnBrk="1" latinLnBrk="0" hangingPunct="1">
              <a:spcBef>
                <a:spcPct val="20000"/>
              </a:spcBef>
              <a:buClr>
                <a:schemeClr val="tx2"/>
              </a:buClr>
              <a:buFont typeface="Arial" pitchFamily="34" charset="0"/>
              <a:buChar char="•"/>
              <a:defRPr sz="1800" kern="1200">
                <a:solidFill>
                  <a:schemeClr val="tx1">
                    <a:lumMod val="50000"/>
                    <a:lumOff val="50000"/>
                  </a:schemeClr>
                </a:solidFill>
                <a:latin typeface="+mj-lt"/>
                <a:ea typeface="+mn-ea"/>
                <a:cs typeface="+mn-cs"/>
              </a:defRPr>
            </a:lvl1pPr>
            <a:lvl2pPr marL="742950" indent="-285750" algn="just" defTabSz="914400" rtl="0" eaLnBrk="1" latinLnBrk="0" hangingPunct="1">
              <a:spcBef>
                <a:spcPct val="20000"/>
              </a:spcBef>
              <a:buClr>
                <a:schemeClr val="tx2"/>
              </a:buClr>
              <a:buFont typeface="Courier New" pitchFamily="49" charset="0"/>
              <a:buChar char="o"/>
              <a:defRPr sz="1800" kern="1200">
                <a:solidFill>
                  <a:schemeClr val="tx1">
                    <a:lumMod val="50000"/>
                    <a:lumOff val="50000"/>
                  </a:schemeClr>
                </a:solidFill>
                <a:latin typeface="+mj-lt"/>
                <a:ea typeface="+mn-ea"/>
                <a:cs typeface="+mn-cs"/>
              </a:defRPr>
            </a:lvl2pPr>
            <a:lvl3pPr marL="1143000" indent="-228600" algn="just" defTabSz="914400" rtl="0" eaLnBrk="1" latinLnBrk="0" hangingPunct="1">
              <a:spcBef>
                <a:spcPct val="20000"/>
              </a:spcBef>
              <a:buClr>
                <a:schemeClr val="tx2"/>
              </a:buClr>
              <a:buFont typeface="Arial" pitchFamily="34" charset="0"/>
              <a:buChar char="•"/>
              <a:defRPr sz="1800" kern="1200">
                <a:solidFill>
                  <a:schemeClr val="tx1">
                    <a:lumMod val="50000"/>
                    <a:lumOff val="50000"/>
                  </a:schemeClr>
                </a:solidFill>
                <a:latin typeface="+mj-lt"/>
                <a:ea typeface="+mn-ea"/>
                <a:cs typeface="+mn-cs"/>
              </a:defRPr>
            </a:lvl3pPr>
            <a:lvl4pPr marL="1600200" indent="-228600" algn="just" defTabSz="914400" rtl="0" eaLnBrk="1" latinLnBrk="0" hangingPunct="1">
              <a:spcBef>
                <a:spcPct val="20000"/>
              </a:spcBef>
              <a:buClr>
                <a:schemeClr val="tx2"/>
              </a:buClr>
              <a:buFont typeface="Courier New" pitchFamily="49" charset="0"/>
              <a:buChar char="o"/>
              <a:defRPr sz="1800" kern="1200">
                <a:solidFill>
                  <a:schemeClr val="tx1">
                    <a:lumMod val="50000"/>
                    <a:lumOff val="50000"/>
                  </a:schemeClr>
                </a:solidFill>
                <a:latin typeface="+mj-lt"/>
                <a:ea typeface="+mn-ea"/>
                <a:cs typeface="+mn-cs"/>
              </a:defRPr>
            </a:lvl4pPr>
            <a:lvl5pPr marL="2057400" indent="-228600" algn="just" defTabSz="914400" rtl="0" eaLnBrk="1" latinLnBrk="0" hangingPunct="1">
              <a:spcBef>
                <a:spcPct val="20000"/>
              </a:spcBef>
              <a:buClr>
                <a:schemeClr val="tx2"/>
              </a:buClr>
              <a:buFont typeface="Arial" pitchFamily="34" charset="0"/>
              <a:buChar char="•"/>
              <a:defRPr sz="18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nSpc>
                <a:spcPct val="115000"/>
              </a:lnSpc>
              <a:spcAft>
                <a:spcPts val="1000"/>
              </a:spcAft>
              <a:buNone/>
            </a:pPr>
            <a:r>
              <a:rPr lang="pt-BR" sz="2000" dirty="0">
                <a:solidFill>
                  <a:srgbClr val="000000"/>
                </a:solidFill>
                <a:latin typeface="Times New Roman"/>
                <a:ea typeface="Times New Roman"/>
                <a:cs typeface="Times New Roman"/>
              </a:rPr>
              <a:t>Art. 14. O poder público, na forma de regulamento, divulgará, nos meios públicos de comunicação por radiodifusão de sons e de sons e imagens, campanhas publicitárias e programações desenvolvidas por organizações da sociedade civil, no âmbito das parcerias com a administração pública, com previsão de recursos tecnológicos e linguagem adequados à garantia de acessibilidade por pessoas com deficiência.</a:t>
            </a:r>
            <a:endParaRPr lang="pt-BR" sz="2000" dirty="0">
              <a:latin typeface="Calibri"/>
              <a:ea typeface="Calibri"/>
              <a:cs typeface="Times New Roman"/>
            </a:endParaRPr>
          </a:p>
        </p:txBody>
      </p:sp>
      <p:sp>
        <p:nvSpPr>
          <p:cNvPr id="6" name="Título 1"/>
          <p:cNvSpPr>
            <a:spLocks noGrp="1"/>
          </p:cNvSpPr>
          <p:nvPr>
            <p:ph type="title"/>
          </p:nvPr>
        </p:nvSpPr>
        <p:spPr>
          <a:xfrm>
            <a:off x="0" y="404664"/>
            <a:ext cx="9144000" cy="936104"/>
          </a:xfrm>
        </p:spPr>
        <p:txBody>
          <a:bodyPr/>
          <a:lstStyle/>
          <a:p>
            <a:r>
              <a:rPr lang="pt-BR" sz="3200" dirty="0" smtClean="0"/>
              <a:t>Transparência e Controle na Lei 13.019/2014</a:t>
            </a:r>
            <a:endParaRPr lang="pt-BR" sz="3200" dirty="0"/>
          </a:p>
        </p:txBody>
      </p:sp>
    </p:spTree>
    <p:extLst>
      <p:ext uri="{BB962C8B-B14F-4D97-AF65-F5344CB8AC3E}">
        <p14:creationId xmlns:p14="http://schemas.microsoft.com/office/powerpoint/2010/main" xmlns="" val="253050433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412777"/>
            <a:ext cx="8219256" cy="1152127"/>
          </a:xfrm>
        </p:spPr>
        <p:style>
          <a:lnRef idx="2">
            <a:schemeClr val="accent1"/>
          </a:lnRef>
          <a:fillRef idx="1">
            <a:schemeClr val="lt1"/>
          </a:fillRef>
          <a:effectRef idx="0">
            <a:schemeClr val="accent1"/>
          </a:effectRef>
          <a:fontRef idx="minor">
            <a:schemeClr val="dk1"/>
          </a:fontRef>
        </p:style>
        <p:txBody>
          <a:bodyPr anchor="ctr">
            <a:normAutofit/>
          </a:bodyPr>
          <a:lstStyle/>
          <a:p>
            <a:pPr marL="0" indent="0">
              <a:lnSpc>
                <a:spcPct val="115000"/>
              </a:lnSpc>
              <a:spcAft>
                <a:spcPts val="1000"/>
              </a:spcAft>
              <a:buNone/>
            </a:pPr>
            <a:r>
              <a:rPr lang="pt-BR" sz="1700" dirty="0">
                <a:solidFill>
                  <a:srgbClr val="000000"/>
                </a:solidFill>
                <a:latin typeface="Times New Roman"/>
                <a:ea typeface="Times New Roman"/>
                <a:cs typeface="Times New Roman"/>
              </a:rPr>
              <a:t>Art. 11. </a:t>
            </a:r>
            <a:r>
              <a:rPr lang="pt-BR" sz="1700" b="1" dirty="0">
                <a:solidFill>
                  <a:schemeClr val="tx2"/>
                </a:solidFill>
                <a:latin typeface="Times New Roman"/>
                <a:ea typeface="Times New Roman"/>
                <a:cs typeface="Times New Roman"/>
              </a:rPr>
              <a:t>A organização da sociedade civil </a:t>
            </a:r>
            <a:r>
              <a:rPr lang="pt-BR" sz="1700" dirty="0">
                <a:solidFill>
                  <a:srgbClr val="000000"/>
                </a:solidFill>
                <a:latin typeface="Times New Roman"/>
                <a:ea typeface="Times New Roman"/>
                <a:cs typeface="Times New Roman"/>
              </a:rPr>
              <a:t>deverá divulgar, </a:t>
            </a:r>
            <a:r>
              <a:rPr lang="pt-BR" sz="1700" b="1" dirty="0">
                <a:solidFill>
                  <a:schemeClr val="tx2"/>
                </a:solidFill>
                <a:latin typeface="Times New Roman"/>
                <a:ea typeface="Times New Roman"/>
                <a:cs typeface="Times New Roman"/>
              </a:rPr>
              <a:t>em seu sítio</a:t>
            </a:r>
            <a:r>
              <a:rPr lang="pt-BR" sz="1700" dirty="0">
                <a:solidFill>
                  <a:schemeClr val="tx2"/>
                </a:solidFill>
                <a:latin typeface="Times New Roman"/>
                <a:ea typeface="Times New Roman"/>
                <a:cs typeface="Times New Roman"/>
              </a:rPr>
              <a:t> </a:t>
            </a:r>
            <a:r>
              <a:rPr lang="pt-BR" sz="1700" dirty="0">
                <a:solidFill>
                  <a:srgbClr val="000000"/>
                </a:solidFill>
                <a:latin typeface="Times New Roman"/>
                <a:ea typeface="Times New Roman"/>
                <a:cs typeface="Times New Roman"/>
              </a:rPr>
              <a:t>na internet, caso mantenha, e em </a:t>
            </a:r>
            <a:r>
              <a:rPr lang="pt-BR" sz="1700" b="1" dirty="0">
                <a:solidFill>
                  <a:schemeClr val="tx2"/>
                </a:solidFill>
                <a:latin typeface="Times New Roman"/>
                <a:ea typeface="Times New Roman"/>
                <a:cs typeface="Times New Roman"/>
              </a:rPr>
              <a:t>locais visíveis de suas sedes sociais </a:t>
            </a:r>
            <a:r>
              <a:rPr lang="pt-BR" sz="1700" dirty="0">
                <a:solidFill>
                  <a:srgbClr val="000000"/>
                </a:solidFill>
                <a:latin typeface="Times New Roman"/>
                <a:ea typeface="Times New Roman"/>
                <a:cs typeface="Times New Roman"/>
              </a:rPr>
              <a:t>e dos </a:t>
            </a:r>
            <a:r>
              <a:rPr lang="pt-BR" sz="1700" b="1" dirty="0">
                <a:solidFill>
                  <a:schemeClr val="tx2"/>
                </a:solidFill>
                <a:latin typeface="Times New Roman"/>
                <a:ea typeface="Times New Roman"/>
                <a:cs typeface="Times New Roman"/>
              </a:rPr>
              <a:t>estabelecimentos em que exerça suas ações</a:t>
            </a:r>
            <a:r>
              <a:rPr lang="pt-BR" sz="1700" dirty="0">
                <a:solidFill>
                  <a:srgbClr val="000000"/>
                </a:solidFill>
                <a:latin typeface="Times New Roman"/>
                <a:ea typeface="Times New Roman"/>
                <a:cs typeface="Times New Roman"/>
              </a:rPr>
              <a:t>, todas as </a:t>
            </a:r>
            <a:r>
              <a:rPr lang="pt-BR" sz="1700" b="1" dirty="0">
                <a:solidFill>
                  <a:schemeClr val="tx2"/>
                </a:solidFill>
                <a:latin typeface="Times New Roman"/>
                <a:ea typeface="Times New Roman"/>
                <a:cs typeface="Times New Roman"/>
              </a:rPr>
              <a:t>parcerias celebradas </a:t>
            </a:r>
            <a:r>
              <a:rPr lang="pt-BR" sz="1700" dirty="0">
                <a:solidFill>
                  <a:srgbClr val="000000"/>
                </a:solidFill>
                <a:latin typeface="Times New Roman"/>
                <a:ea typeface="Times New Roman"/>
                <a:cs typeface="Times New Roman"/>
              </a:rPr>
              <a:t>com o poder público.</a:t>
            </a:r>
            <a:endParaRPr lang="pt-BR" sz="1700" dirty="0">
              <a:latin typeface="Calibri"/>
              <a:ea typeface="Calibri"/>
              <a:cs typeface="Times New Roman"/>
            </a:endParaRPr>
          </a:p>
        </p:txBody>
      </p:sp>
      <p:sp>
        <p:nvSpPr>
          <p:cNvPr id="4" name="Espaço Reservado para Conteúdo 2"/>
          <p:cNvSpPr txBox="1">
            <a:spLocks/>
          </p:cNvSpPr>
          <p:nvPr/>
        </p:nvSpPr>
        <p:spPr>
          <a:xfrm>
            <a:off x="467544" y="2780929"/>
            <a:ext cx="8208912" cy="3600399"/>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Autofit/>
          </a:bodyPr>
          <a:lstStyle>
            <a:lvl1pPr marL="342900" indent="-342900" algn="just" defTabSz="914400" rtl="0" eaLnBrk="1" latinLnBrk="0" hangingPunct="1">
              <a:spcBef>
                <a:spcPct val="20000"/>
              </a:spcBef>
              <a:buClr>
                <a:schemeClr val="tx2"/>
              </a:buClr>
              <a:buFont typeface="Arial" pitchFamily="34" charset="0"/>
              <a:buChar char="•"/>
              <a:defRPr sz="1800" kern="1200">
                <a:solidFill>
                  <a:schemeClr val="tx1">
                    <a:lumMod val="50000"/>
                    <a:lumOff val="50000"/>
                  </a:schemeClr>
                </a:solidFill>
                <a:latin typeface="+mj-lt"/>
                <a:ea typeface="+mn-ea"/>
                <a:cs typeface="+mn-cs"/>
              </a:defRPr>
            </a:lvl1pPr>
            <a:lvl2pPr marL="742950" indent="-285750" algn="just" defTabSz="914400" rtl="0" eaLnBrk="1" latinLnBrk="0" hangingPunct="1">
              <a:spcBef>
                <a:spcPct val="20000"/>
              </a:spcBef>
              <a:buClr>
                <a:schemeClr val="tx2"/>
              </a:buClr>
              <a:buFont typeface="Courier New" pitchFamily="49" charset="0"/>
              <a:buChar char="o"/>
              <a:defRPr sz="1800" kern="1200">
                <a:solidFill>
                  <a:schemeClr val="tx1">
                    <a:lumMod val="50000"/>
                    <a:lumOff val="50000"/>
                  </a:schemeClr>
                </a:solidFill>
                <a:latin typeface="+mj-lt"/>
                <a:ea typeface="+mn-ea"/>
                <a:cs typeface="+mn-cs"/>
              </a:defRPr>
            </a:lvl2pPr>
            <a:lvl3pPr marL="1143000" indent="-228600" algn="just" defTabSz="914400" rtl="0" eaLnBrk="1" latinLnBrk="0" hangingPunct="1">
              <a:spcBef>
                <a:spcPct val="20000"/>
              </a:spcBef>
              <a:buClr>
                <a:schemeClr val="tx2"/>
              </a:buClr>
              <a:buFont typeface="Arial" pitchFamily="34" charset="0"/>
              <a:buChar char="•"/>
              <a:defRPr sz="1800" kern="1200">
                <a:solidFill>
                  <a:schemeClr val="tx1">
                    <a:lumMod val="50000"/>
                    <a:lumOff val="50000"/>
                  </a:schemeClr>
                </a:solidFill>
                <a:latin typeface="+mj-lt"/>
                <a:ea typeface="+mn-ea"/>
                <a:cs typeface="+mn-cs"/>
              </a:defRPr>
            </a:lvl3pPr>
            <a:lvl4pPr marL="1600200" indent="-228600" algn="just" defTabSz="914400" rtl="0" eaLnBrk="1" latinLnBrk="0" hangingPunct="1">
              <a:spcBef>
                <a:spcPct val="20000"/>
              </a:spcBef>
              <a:buClr>
                <a:schemeClr val="tx2"/>
              </a:buClr>
              <a:buFont typeface="Courier New" pitchFamily="49" charset="0"/>
              <a:buChar char="o"/>
              <a:defRPr sz="1800" kern="1200">
                <a:solidFill>
                  <a:schemeClr val="tx1">
                    <a:lumMod val="50000"/>
                    <a:lumOff val="50000"/>
                  </a:schemeClr>
                </a:solidFill>
                <a:latin typeface="+mj-lt"/>
                <a:ea typeface="+mn-ea"/>
                <a:cs typeface="+mn-cs"/>
              </a:defRPr>
            </a:lvl4pPr>
            <a:lvl5pPr marL="2057400" indent="-228600" algn="just" defTabSz="914400" rtl="0" eaLnBrk="1" latinLnBrk="0" hangingPunct="1">
              <a:spcBef>
                <a:spcPct val="20000"/>
              </a:spcBef>
              <a:buClr>
                <a:schemeClr val="tx2"/>
              </a:buClr>
              <a:buFont typeface="Arial" pitchFamily="34" charset="0"/>
              <a:buChar char="•"/>
              <a:defRPr sz="18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lvl="0" indent="0">
              <a:lnSpc>
                <a:spcPct val="115000"/>
              </a:lnSpc>
              <a:buNone/>
            </a:pPr>
            <a:r>
              <a:rPr lang="pt-BR" sz="1700" dirty="0">
                <a:solidFill>
                  <a:srgbClr val="000000"/>
                </a:solidFill>
                <a:latin typeface="Times New Roman"/>
                <a:ea typeface="Times New Roman"/>
                <a:cs typeface="Times New Roman"/>
              </a:rPr>
              <a:t>Parágrafo único.</a:t>
            </a:r>
            <a:r>
              <a:rPr lang="pt-BR" sz="1700" i="1" dirty="0">
                <a:solidFill>
                  <a:srgbClr val="000000"/>
                </a:solidFill>
                <a:latin typeface="Times New Roman"/>
                <a:ea typeface="Times New Roman"/>
                <a:cs typeface="Times New Roman"/>
              </a:rPr>
              <a:t> </a:t>
            </a:r>
            <a:r>
              <a:rPr lang="pt-BR" sz="1700" b="1" dirty="0">
                <a:solidFill>
                  <a:schemeClr val="tx2"/>
                </a:solidFill>
                <a:latin typeface="Times New Roman"/>
                <a:ea typeface="Times New Roman"/>
                <a:cs typeface="Times New Roman"/>
              </a:rPr>
              <a:t>As informações </a:t>
            </a:r>
            <a:r>
              <a:rPr lang="pt-BR" sz="1700" dirty="0">
                <a:solidFill>
                  <a:srgbClr val="000000"/>
                </a:solidFill>
                <a:latin typeface="Times New Roman"/>
                <a:ea typeface="Times New Roman"/>
                <a:cs typeface="Times New Roman"/>
              </a:rPr>
              <a:t>de que tratam este artigo e o art. 10 </a:t>
            </a:r>
            <a:r>
              <a:rPr lang="pt-BR" sz="1700" b="1" dirty="0">
                <a:solidFill>
                  <a:schemeClr val="tx2"/>
                </a:solidFill>
                <a:latin typeface="Times New Roman"/>
                <a:ea typeface="Times New Roman"/>
                <a:cs typeface="Times New Roman"/>
              </a:rPr>
              <a:t>deverão incluir</a:t>
            </a:r>
            <a:r>
              <a:rPr lang="pt-BR" sz="1700" dirty="0">
                <a:solidFill>
                  <a:srgbClr val="000000"/>
                </a:solidFill>
                <a:latin typeface="Times New Roman"/>
                <a:ea typeface="Times New Roman"/>
                <a:cs typeface="Times New Roman"/>
              </a:rPr>
              <a:t>, no mínimo:</a:t>
            </a:r>
            <a:endParaRPr lang="pt-BR" sz="1700" dirty="0">
              <a:solidFill>
                <a:prstClr val="black"/>
              </a:solidFill>
              <a:latin typeface="Calibri"/>
              <a:ea typeface="Calibri"/>
              <a:cs typeface="Times New Roman"/>
            </a:endParaRPr>
          </a:p>
          <a:p>
            <a:pPr marL="0" lvl="0" indent="0">
              <a:lnSpc>
                <a:spcPct val="115000"/>
              </a:lnSpc>
              <a:buNone/>
            </a:pPr>
            <a:r>
              <a:rPr lang="pt-BR" sz="1700" dirty="0">
                <a:solidFill>
                  <a:srgbClr val="000000"/>
                </a:solidFill>
                <a:latin typeface="Times New Roman"/>
                <a:ea typeface="Times New Roman"/>
                <a:cs typeface="Times New Roman"/>
              </a:rPr>
              <a:t>I - </a:t>
            </a:r>
            <a:r>
              <a:rPr lang="pt-BR" sz="1700" b="1" dirty="0">
                <a:solidFill>
                  <a:schemeClr val="tx2"/>
                </a:solidFill>
                <a:latin typeface="Times New Roman"/>
                <a:ea typeface="Times New Roman"/>
                <a:cs typeface="Times New Roman"/>
              </a:rPr>
              <a:t>data de assinatura </a:t>
            </a:r>
            <a:r>
              <a:rPr lang="pt-BR" sz="1700" dirty="0">
                <a:solidFill>
                  <a:srgbClr val="000000"/>
                </a:solidFill>
                <a:latin typeface="Times New Roman"/>
                <a:ea typeface="Times New Roman"/>
                <a:cs typeface="Times New Roman"/>
              </a:rPr>
              <a:t>e identificação do </a:t>
            </a:r>
            <a:r>
              <a:rPr lang="pt-BR" sz="1700" b="1" dirty="0">
                <a:solidFill>
                  <a:schemeClr val="tx2"/>
                </a:solidFill>
                <a:latin typeface="Times New Roman"/>
                <a:ea typeface="Times New Roman"/>
                <a:cs typeface="Times New Roman"/>
              </a:rPr>
              <a:t>instrumento de parceria </a:t>
            </a:r>
            <a:r>
              <a:rPr lang="pt-BR" sz="1700" dirty="0">
                <a:solidFill>
                  <a:srgbClr val="000000"/>
                </a:solidFill>
                <a:latin typeface="Times New Roman"/>
                <a:ea typeface="Times New Roman"/>
                <a:cs typeface="Times New Roman"/>
              </a:rPr>
              <a:t>e do </a:t>
            </a:r>
            <a:r>
              <a:rPr lang="pt-BR" sz="1700" b="1" dirty="0">
                <a:solidFill>
                  <a:schemeClr val="tx2"/>
                </a:solidFill>
                <a:latin typeface="Times New Roman"/>
                <a:ea typeface="Times New Roman"/>
                <a:cs typeface="Times New Roman"/>
              </a:rPr>
              <a:t>órgão da administração pública responsáve</a:t>
            </a:r>
            <a:r>
              <a:rPr lang="pt-BR" sz="1700" dirty="0">
                <a:solidFill>
                  <a:schemeClr val="tx2"/>
                </a:solidFill>
                <a:latin typeface="Times New Roman"/>
                <a:ea typeface="Times New Roman"/>
                <a:cs typeface="Times New Roman"/>
              </a:rPr>
              <a:t>l</a:t>
            </a:r>
            <a:r>
              <a:rPr lang="pt-BR" sz="1700" dirty="0">
                <a:solidFill>
                  <a:srgbClr val="000000"/>
                </a:solidFill>
                <a:latin typeface="Times New Roman"/>
                <a:ea typeface="Times New Roman"/>
                <a:cs typeface="Times New Roman"/>
              </a:rPr>
              <a:t>;</a:t>
            </a:r>
            <a:endParaRPr lang="pt-BR" sz="1700" dirty="0">
              <a:solidFill>
                <a:prstClr val="black"/>
              </a:solidFill>
              <a:latin typeface="Calibri"/>
              <a:ea typeface="Calibri"/>
              <a:cs typeface="Times New Roman"/>
            </a:endParaRPr>
          </a:p>
          <a:p>
            <a:pPr marL="0" lvl="0" indent="0">
              <a:lnSpc>
                <a:spcPct val="115000"/>
              </a:lnSpc>
              <a:buNone/>
            </a:pPr>
            <a:r>
              <a:rPr lang="pt-BR" sz="1700" dirty="0">
                <a:solidFill>
                  <a:srgbClr val="000000"/>
                </a:solidFill>
                <a:latin typeface="Times New Roman"/>
                <a:ea typeface="Times New Roman"/>
                <a:cs typeface="Times New Roman"/>
              </a:rPr>
              <a:t>II - nome da </a:t>
            </a:r>
            <a:r>
              <a:rPr lang="pt-BR" sz="1700" dirty="0">
                <a:solidFill>
                  <a:schemeClr val="tx1"/>
                </a:solidFill>
                <a:latin typeface="Times New Roman"/>
                <a:ea typeface="Times New Roman"/>
                <a:cs typeface="Times New Roman"/>
              </a:rPr>
              <a:t>organização da sociedade civil e seu n</a:t>
            </a:r>
            <a:r>
              <a:rPr lang="pt-BR" sz="1700" dirty="0">
                <a:solidFill>
                  <a:srgbClr val="000000"/>
                </a:solidFill>
                <a:latin typeface="Times New Roman"/>
                <a:ea typeface="Times New Roman"/>
                <a:cs typeface="Times New Roman"/>
              </a:rPr>
              <a:t>úmero de inscrição no Cadastro Nacional da Pessoa Jurídica - </a:t>
            </a:r>
            <a:r>
              <a:rPr lang="pt-BR" sz="1700" b="1" dirty="0">
                <a:solidFill>
                  <a:schemeClr val="tx2"/>
                </a:solidFill>
                <a:latin typeface="Times New Roman"/>
                <a:ea typeface="Times New Roman"/>
                <a:cs typeface="Times New Roman"/>
              </a:rPr>
              <a:t>CNPJ</a:t>
            </a:r>
            <a:r>
              <a:rPr lang="pt-BR" sz="1700" dirty="0">
                <a:solidFill>
                  <a:srgbClr val="000000"/>
                </a:solidFill>
                <a:latin typeface="Times New Roman"/>
                <a:ea typeface="Times New Roman"/>
                <a:cs typeface="Times New Roman"/>
              </a:rPr>
              <a:t> da Secretaria da Receita Federal do Brasil - RFB;</a:t>
            </a:r>
            <a:endParaRPr lang="pt-BR" sz="1700" dirty="0">
              <a:solidFill>
                <a:prstClr val="black"/>
              </a:solidFill>
              <a:latin typeface="Calibri"/>
              <a:ea typeface="Calibri"/>
              <a:cs typeface="Times New Roman"/>
            </a:endParaRPr>
          </a:p>
          <a:p>
            <a:pPr marL="0" lvl="0" indent="0">
              <a:lnSpc>
                <a:spcPct val="115000"/>
              </a:lnSpc>
              <a:buNone/>
            </a:pPr>
            <a:r>
              <a:rPr lang="pt-BR" sz="1700" dirty="0">
                <a:solidFill>
                  <a:srgbClr val="000000"/>
                </a:solidFill>
                <a:latin typeface="Times New Roman"/>
                <a:ea typeface="Times New Roman"/>
                <a:cs typeface="Times New Roman"/>
              </a:rPr>
              <a:t>III - descrição do </a:t>
            </a:r>
            <a:r>
              <a:rPr lang="pt-BR" sz="1700" b="1" dirty="0">
                <a:solidFill>
                  <a:schemeClr val="tx2"/>
                </a:solidFill>
                <a:latin typeface="Times New Roman"/>
                <a:ea typeface="Times New Roman"/>
                <a:cs typeface="Times New Roman"/>
              </a:rPr>
              <a:t>objeto</a:t>
            </a:r>
            <a:r>
              <a:rPr lang="pt-BR" sz="1700" dirty="0">
                <a:solidFill>
                  <a:schemeClr val="tx2"/>
                </a:solidFill>
                <a:latin typeface="Times New Roman"/>
                <a:ea typeface="Times New Roman"/>
                <a:cs typeface="Times New Roman"/>
              </a:rPr>
              <a:t> </a:t>
            </a:r>
            <a:r>
              <a:rPr lang="pt-BR" sz="1700" dirty="0">
                <a:solidFill>
                  <a:srgbClr val="000000"/>
                </a:solidFill>
                <a:latin typeface="Times New Roman"/>
                <a:ea typeface="Times New Roman"/>
                <a:cs typeface="Times New Roman"/>
              </a:rPr>
              <a:t>da parceria;</a:t>
            </a:r>
            <a:endParaRPr lang="pt-BR" sz="1700" dirty="0">
              <a:solidFill>
                <a:prstClr val="black"/>
              </a:solidFill>
              <a:latin typeface="Calibri"/>
              <a:ea typeface="Calibri"/>
              <a:cs typeface="Times New Roman"/>
            </a:endParaRPr>
          </a:p>
          <a:p>
            <a:pPr marL="0" lvl="0" indent="0">
              <a:lnSpc>
                <a:spcPct val="115000"/>
              </a:lnSpc>
              <a:buNone/>
            </a:pPr>
            <a:r>
              <a:rPr lang="pt-BR" sz="1700" dirty="0">
                <a:solidFill>
                  <a:srgbClr val="000000"/>
                </a:solidFill>
                <a:latin typeface="Times New Roman"/>
                <a:ea typeface="Times New Roman"/>
                <a:cs typeface="Times New Roman"/>
              </a:rPr>
              <a:t>IV - </a:t>
            </a:r>
            <a:r>
              <a:rPr lang="pt-BR" sz="1700" b="1" dirty="0">
                <a:solidFill>
                  <a:schemeClr val="tx2"/>
                </a:solidFill>
                <a:latin typeface="Times New Roman"/>
                <a:ea typeface="Times New Roman"/>
                <a:cs typeface="Times New Roman"/>
              </a:rPr>
              <a:t>valor total </a:t>
            </a:r>
            <a:r>
              <a:rPr lang="pt-BR" sz="1700" dirty="0">
                <a:solidFill>
                  <a:srgbClr val="000000"/>
                </a:solidFill>
                <a:latin typeface="Times New Roman"/>
                <a:ea typeface="Times New Roman"/>
                <a:cs typeface="Times New Roman"/>
              </a:rPr>
              <a:t>da parceria e </a:t>
            </a:r>
            <a:r>
              <a:rPr lang="pt-BR" sz="1700" b="1" dirty="0">
                <a:solidFill>
                  <a:schemeClr val="tx2"/>
                </a:solidFill>
                <a:latin typeface="Times New Roman"/>
                <a:ea typeface="Times New Roman"/>
                <a:cs typeface="Times New Roman"/>
              </a:rPr>
              <a:t>valores liberados</a:t>
            </a:r>
            <a:r>
              <a:rPr lang="pt-BR" sz="1700" dirty="0">
                <a:solidFill>
                  <a:srgbClr val="000000"/>
                </a:solidFill>
                <a:latin typeface="Times New Roman"/>
                <a:ea typeface="Times New Roman"/>
                <a:cs typeface="Times New Roman"/>
              </a:rPr>
              <a:t>;</a:t>
            </a:r>
            <a:endParaRPr lang="pt-BR" sz="1700" dirty="0">
              <a:solidFill>
                <a:prstClr val="black"/>
              </a:solidFill>
              <a:latin typeface="Calibri"/>
              <a:ea typeface="Calibri"/>
              <a:cs typeface="Times New Roman"/>
            </a:endParaRPr>
          </a:p>
          <a:p>
            <a:pPr marL="0" lvl="0" indent="0">
              <a:lnSpc>
                <a:spcPct val="115000"/>
              </a:lnSpc>
              <a:buNone/>
            </a:pPr>
            <a:r>
              <a:rPr lang="pt-BR" sz="1700" dirty="0">
                <a:solidFill>
                  <a:srgbClr val="000000"/>
                </a:solidFill>
                <a:latin typeface="Times New Roman"/>
                <a:ea typeface="Times New Roman"/>
                <a:cs typeface="Times New Roman"/>
              </a:rPr>
              <a:t>V - </a:t>
            </a:r>
            <a:r>
              <a:rPr lang="pt-BR" sz="1700" b="1" dirty="0">
                <a:solidFill>
                  <a:schemeClr val="tx2"/>
                </a:solidFill>
                <a:latin typeface="Times New Roman"/>
                <a:ea typeface="Times New Roman"/>
                <a:cs typeface="Times New Roman"/>
              </a:rPr>
              <a:t>situação da prestação de contas </a:t>
            </a:r>
            <a:r>
              <a:rPr lang="pt-BR" sz="1700" dirty="0">
                <a:solidFill>
                  <a:srgbClr val="000000"/>
                </a:solidFill>
                <a:latin typeface="Times New Roman"/>
                <a:ea typeface="Times New Roman"/>
                <a:cs typeface="Times New Roman"/>
              </a:rPr>
              <a:t>da parceria, que deverá informar a </a:t>
            </a:r>
            <a:r>
              <a:rPr lang="pt-BR" sz="1700" b="1" dirty="0">
                <a:solidFill>
                  <a:schemeClr val="tx2"/>
                </a:solidFill>
                <a:latin typeface="Times New Roman"/>
                <a:ea typeface="Times New Roman"/>
                <a:cs typeface="Times New Roman"/>
              </a:rPr>
              <a:t>data prevista para a sua apresentação</a:t>
            </a:r>
            <a:r>
              <a:rPr lang="pt-BR" sz="1700" dirty="0">
                <a:solidFill>
                  <a:srgbClr val="000000"/>
                </a:solidFill>
                <a:latin typeface="Times New Roman"/>
                <a:ea typeface="Times New Roman"/>
                <a:cs typeface="Times New Roman"/>
              </a:rPr>
              <a:t>, a </a:t>
            </a:r>
            <a:r>
              <a:rPr lang="pt-BR" sz="1700" b="1" dirty="0">
                <a:solidFill>
                  <a:schemeClr val="tx2"/>
                </a:solidFill>
                <a:latin typeface="Times New Roman"/>
                <a:ea typeface="Times New Roman"/>
                <a:cs typeface="Times New Roman"/>
              </a:rPr>
              <a:t>data em que foi apresentada</a:t>
            </a:r>
            <a:r>
              <a:rPr lang="pt-BR" sz="1700" dirty="0">
                <a:solidFill>
                  <a:srgbClr val="000000"/>
                </a:solidFill>
                <a:latin typeface="Times New Roman"/>
                <a:ea typeface="Times New Roman"/>
                <a:cs typeface="Times New Roman"/>
              </a:rPr>
              <a:t>, o</a:t>
            </a:r>
            <a:r>
              <a:rPr lang="pt-BR" sz="1700" dirty="0">
                <a:solidFill>
                  <a:srgbClr val="FF0000"/>
                </a:solidFill>
                <a:latin typeface="Times New Roman"/>
                <a:ea typeface="Times New Roman"/>
                <a:cs typeface="Times New Roman"/>
              </a:rPr>
              <a:t> </a:t>
            </a:r>
            <a:r>
              <a:rPr lang="pt-BR" sz="1700" b="1" dirty="0">
                <a:solidFill>
                  <a:schemeClr val="tx2"/>
                </a:solidFill>
                <a:latin typeface="Times New Roman"/>
                <a:ea typeface="Times New Roman"/>
                <a:cs typeface="Times New Roman"/>
              </a:rPr>
              <a:t>prazo para a sua análise e o resultado conclusivo</a:t>
            </a:r>
            <a:r>
              <a:rPr lang="pt-BR" sz="1700" dirty="0">
                <a:solidFill>
                  <a:schemeClr val="tx1"/>
                </a:solidFill>
                <a:latin typeface="Times New Roman"/>
                <a:ea typeface="Times New Roman"/>
                <a:cs typeface="Times New Roman"/>
              </a:rPr>
              <a:t>.</a:t>
            </a:r>
            <a:endParaRPr lang="pt-BR" sz="1700" dirty="0">
              <a:solidFill>
                <a:schemeClr val="tx1"/>
              </a:solidFill>
              <a:latin typeface="Calibri"/>
              <a:ea typeface="Calibri"/>
              <a:cs typeface="Times New Roman"/>
            </a:endParaRPr>
          </a:p>
        </p:txBody>
      </p:sp>
      <p:sp>
        <p:nvSpPr>
          <p:cNvPr id="6" name="Título 1"/>
          <p:cNvSpPr>
            <a:spLocks noGrp="1"/>
          </p:cNvSpPr>
          <p:nvPr>
            <p:ph type="title"/>
          </p:nvPr>
        </p:nvSpPr>
        <p:spPr>
          <a:xfrm>
            <a:off x="457200" y="404664"/>
            <a:ext cx="8229600" cy="936104"/>
          </a:xfrm>
        </p:spPr>
        <p:txBody>
          <a:bodyPr/>
          <a:lstStyle/>
          <a:p>
            <a:r>
              <a:rPr lang="pt-BR" sz="3200" dirty="0" smtClean="0"/>
              <a:t>Transparência e Controle nas OSC</a:t>
            </a:r>
            <a:endParaRPr lang="pt-BR" sz="3200" dirty="0"/>
          </a:p>
        </p:txBody>
      </p:sp>
    </p:spTree>
    <p:extLst>
      <p:ext uri="{BB962C8B-B14F-4D97-AF65-F5344CB8AC3E}">
        <p14:creationId xmlns:p14="http://schemas.microsoft.com/office/powerpoint/2010/main" xmlns="" val="368250063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1" y="540841"/>
            <a:ext cx="9034845" cy="769441"/>
          </a:xfrm>
          <a:prstGeom prst="rect">
            <a:avLst/>
          </a:prstGeom>
          <a:noFill/>
        </p:spPr>
        <p:txBody>
          <a:bodyPr wrap="none">
            <a:spAutoFit/>
          </a:bodyPr>
          <a:lstStyle/>
          <a:p>
            <a:pPr algn="ctr">
              <a:defRPr/>
            </a:pPr>
            <a:r>
              <a:rPr lang="pt-BR"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Manifestação de Interesse Social</a:t>
            </a:r>
          </a:p>
        </p:txBody>
      </p:sp>
      <p:graphicFrame>
        <p:nvGraphicFramePr>
          <p:cNvPr id="3" name="Diagrama 2"/>
          <p:cNvGraphicFramePr/>
          <p:nvPr/>
        </p:nvGraphicFramePr>
        <p:xfrm>
          <a:off x="107505" y="1397000"/>
          <a:ext cx="8927340" cy="49843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807166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0" y="197024"/>
            <a:ext cx="9144000" cy="936104"/>
          </a:xfrm>
          <a:prstGeom prst="rect">
            <a:avLst/>
          </a:prstGeom>
          <a:solidFill>
            <a:schemeClr val="bg1">
              <a:lumMod val="50000"/>
            </a:schemeClr>
          </a:solidFill>
          <a:ln>
            <a:solidFill>
              <a:schemeClr val="tx1">
                <a:lumMod val="65000"/>
                <a:lumOff val="35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pt-BR" sz="1750" b="1" dirty="0"/>
              <a:t>Art. 35. A celebração e a formalização do termo de colaboração e do termo de fomento dependerão da adoção das seguintes </a:t>
            </a:r>
            <a:r>
              <a:rPr lang="pt-BR" sz="2500" b="1" dirty="0"/>
              <a:t>providências</a:t>
            </a:r>
            <a:r>
              <a:rPr lang="pt-BR" sz="1750" b="1" dirty="0"/>
              <a:t> pela administração pública</a:t>
            </a:r>
            <a:r>
              <a:rPr lang="pt-BR" sz="1750" b="1" dirty="0" smtClean="0"/>
              <a:t>:</a:t>
            </a:r>
            <a:endParaRPr lang="pt-BR" sz="1750" b="1" dirty="0"/>
          </a:p>
        </p:txBody>
      </p:sp>
      <p:sp>
        <p:nvSpPr>
          <p:cNvPr id="5" name="Retângulo 4"/>
          <p:cNvSpPr/>
          <p:nvPr/>
        </p:nvSpPr>
        <p:spPr>
          <a:xfrm>
            <a:off x="308136" y="1268760"/>
            <a:ext cx="8512336" cy="648072"/>
          </a:xfrm>
          <a:prstGeom prst="rect">
            <a:avLst/>
          </a:prstGeom>
          <a:noFill/>
          <a:ln>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just"/>
            <a:r>
              <a:rPr lang="pt-BR" sz="1700" dirty="0"/>
              <a:t>I - realização de chamamento público, ressalvadas as hipóteses previstas nesta Lei;</a:t>
            </a:r>
          </a:p>
        </p:txBody>
      </p:sp>
      <p:sp>
        <p:nvSpPr>
          <p:cNvPr id="6" name="Retângulo 5"/>
          <p:cNvSpPr/>
          <p:nvPr/>
        </p:nvSpPr>
        <p:spPr>
          <a:xfrm>
            <a:off x="308136" y="2052464"/>
            <a:ext cx="8512336" cy="639688"/>
          </a:xfrm>
          <a:prstGeom prst="rect">
            <a:avLst/>
          </a:prstGeom>
          <a:ln>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just"/>
            <a:r>
              <a:rPr lang="pt-BR" sz="1700" dirty="0"/>
              <a:t>II - indicação expressa da existência de prévia dotação orçamentária para execução da parceria;</a:t>
            </a:r>
          </a:p>
        </p:txBody>
      </p:sp>
      <p:sp>
        <p:nvSpPr>
          <p:cNvPr id="7" name="Retângulo 6"/>
          <p:cNvSpPr/>
          <p:nvPr/>
        </p:nvSpPr>
        <p:spPr>
          <a:xfrm>
            <a:off x="300975" y="2852936"/>
            <a:ext cx="8512337" cy="864096"/>
          </a:xfrm>
          <a:prstGeom prst="rect">
            <a:avLst/>
          </a:prstGeom>
          <a:ln>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just"/>
            <a:r>
              <a:rPr lang="pt-BR" sz="1700" dirty="0"/>
              <a:t>III - demonstração de que os objetivos e finalidades institucionais e a capacidade técnica e operacional da organização da sociedade civil foram avaliados e são </a:t>
            </a:r>
            <a:r>
              <a:rPr lang="pt-BR" sz="1700" b="1" dirty="0"/>
              <a:t>compatíveis com o objeto</a:t>
            </a:r>
            <a:r>
              <a:rPr lang="pt-BR" sz="1700" dirty="0"/>
              <a:t>;</a:t>
            </a:r>
          </a:p>
        </p:txBody>
      </p:sp>
      <p:sp>
        <p:nvSpPr>
          <p:cNvPr id="8" name="Retângulo 7"/>
          <p:cNvSpPr/>
          <p:nvPr/>
        </p:nvSpPr>
        <p:spPr>
          <a:xfrm>
            <a:off x="309911" y="3852664"/>
            <a:ext cx="8508787" cy="576064"/>
          </a:xfrm>
          <a:prstGeom prst="rect">
            <a:avLst/>
          </a:prstGeom>
          <a:ln>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r>
              <a:rPr lang="pt-BR" sz="1700" dirty="0"/>
              <a:t>IV - aprovação do plano de trabalho, a ser apresentado nos termos desta Lei;</a:t>
            </a:r>
          </a:p>
        </p:txBody>
      </p:sp>
      <p:sp>
        <p:nvSpPr>
          <p:cNvPr id="9" name="Retângulo 8"/>
          <p:cNvSpPr/>
          <p:nvPr/>
        </p:nvSpPr>
        <p:spPr>
          <a:xfrm>
            <a:off x="302751" y="4572744"/>
            <a:ext cx="8508787" cy="648072"/>
          </a:xfrm>
          <a:prstGeom prst="rect">
            <a:avLst/>
          </a:prstGeom>
          <a:noFill/>
          <a:ln>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just"/>
            <a:r>
              <a:rPr lang="pt-BR" sz="1700" dirty="0"/>
              <a:t>V - emissão de parecer de órgão técnico da administração pública, que deverá pronunciar-se, de forma expressa, a respeito:</a:t>
            </a:r>
          </a:p>
        </p:txBody>
      </p:sp>
      <p:sp>
        <p:nvSpPr>
          <p:cNvPr id="10" name="Retângulo 9"/>
          <p:cNvSpPr/>
          <p:nvPr/>
        </p:nvSpPr>
        <p:spPr>
          <a:xfrm>
            <a:off x="300975" y="5373216"/>
            <a:ext cx="8508787" cy="855712"/>
          </a:xfrm>
          <a:prstGeom prst="rect">
            <a:avLst/>
          </a:prstGeom>
          <a:noFill/>
          <a:ln>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just"/>
            <a:r>
              <a:rPr lang="pt-BR" sz="1700" dirty="0"/>
              <a:t>VI - emissão de parecer jurídico do órgão de assessoria ou consultoria jurídica da administração pública acerca da possibilidade de celebração da parceria, com observância das normas desta Lei e da legislação específica.</a:t>
            </a:r>
          </a:p>
        </p:txBody>
      </p:sp>
    </p:spTree>
    <p:extLst>
      <p:ext uri="{BB962C8B-B14F-4D97-AF65-F5344CB8AC3E}">
        <p14:creationId xmlns:p14="http://schemas.microsoft.com/office/powerpoint/2010/main" xmlns="" val="78409760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5"/>
                                        </p:tgtEl>
                                        <p:attrNameLst>
                                          <p:attrName>fillcolor</p:attrName>
                                        </p:attrNameLst>
                                      </p:cBhvr>
                                      <p:to>
                                        <a:srgbClr val="BFBFBF"/>
                                      </p:to>
                                    </p:animClr>
                                    <p:set>
                                      <p:cBhvr>
                                        <p:cTn id="7" dur="2000" fill="hold"/>
                                        <p:tgtEl>
                                          <p:spTgt spid="5"/>
                                        </p:tgtEl>
                                        <p:attrNameLst>
                                          <p:attrName>fill.type</p:attrName>
                                        </p:attrNameLst>
                                      </p:cBhvr>
                                      <p:to>
                                        <p:strVal val="solid"/>
                                      </p:to>
                                    </p:set>
                                    <p:set>
                                      <p:cBhvr>
                                        <p:cTn id="8" dur="2000" fill="hold"/>
                                        <p:tgtEl>
                                          <p:spTgt spid="5"/>
                                        </p:tgtEl>
                                        <p:attrNameLst>
                                          <p:attrName>fill.on</p:attrName>
                                        </p:attrNameLst>
                                      </p:cBhvr>
                                      <p:to>
                                        <p:strVal val="true"/>
                                      </p:to>
                                    </p:set>
                                  </p:childTnLst>
                                </p:cTn>
                              </p:par>
                              <p:par>
                                <p:cTn id="9" presetID="1" presetClass="emph" presetSubtype="2" fill="hold" nodeType="withEffect">
                                  <p:stCondLst>
                                    <p:cond delay="0"/>
                                  </p:stCondLst>
                                  <p:childTnLst>
                                    <p:animClr clrSpc="rgb" dir="cw">
                                      <p:cBhvr>
                                        <p:cTn id="10" dur="2000" fill="hold"/>
                                        <p:tgtEl>
                                          <p:spTgt spid="9"/>
                                        </p:tgtEl>
                                        <p:attrNameLst>
                                          <p:attrName>fillcolor</p:attrName>
                                        </p:attrNameLst>
                                      </p:cBhvr>
                                      <p:to>
                                        <a:srgbClr val="BFBFBF"/>
                                      </p:to>
                                    </p:animClr>
                                    <p:set>
                                      <p:cBhvr>
                                        <p:cTn id="11" dur="2000" fill="hold"/>
                                        <p:tgtEl>
                                          <p:spTgt spid="9"/>
                                        </p:tgtEl>
                                        <p:attrNameLst>
                                          <p:attrName>fill.type</p:attrName>
                                        </p:attrNameLst>
                                      </p:cBhvr>
                                      <p:to>
                                        <p:strVal val="solid"/>
                                      </p:to>
                                    </p:set>
                                    <p:set>
                                      <p:cBhvr>
                                        <p:cTn id="12" dur="2000" fill="hold"/>
                                        <p:tgtEl>
                                          <p:spTgt spid="9"/>
                                        </p:tgtEl>
                                        <p:attrNameLst>
                                          <p:attrName>fill.on</p:attrName>
                                        </p:attrNameLst>
                                      </p:cBhvr>
                                      <p:to>
                                        <p:strVal val="true"/>
                                      </p:to>
                                    </p:set>
                                  </p:childTnLst>
                                </p:cTn>
                              </p:par>
                              <p:par>
                                <p:cTn id="13" presetID="1" presetClass="emph" presetSubtype="2" fill="hold" nodeType="withEffect">
                                  <p:stCondLst>
                                    <p:cond delay="0"/>
                                  </p:stCondLst>
                                  <p:childTnLst>
                                    <p:animClr clrSpc="rgb" dir="cw">
                                      <p:cBhvr>
                                        <p:cTn id="14" dur="2000" fill="hold"/>
                                        <p:tgtEl>
                                          <p:spTgt spid="10"/>
                                        </p:tgtEl>
                                        <p:attrNameLst>
                                          <p:attrName>fillcolor</p:attrName>
                                        </p:attrNameLst>
                                      </p:cBhvr>
                                      <p:to>
                                        <a:srgbClr val="BFBFBF"/>
                                      </p:to>
                                    </p:animClr>
                                    <p:set>
                                      <p:cBhvr>
                                        <p:cTn id="15" dur="2000" fill="hold"/>
                                        <p:tgtEl>
                                          <p:spTgt spid="10"/>
                                        </p:tgtEl>
                                        <p:attrNameLst>
                                          <p:attrName>fill.type</p:attrName>
                                        </p:attrNameLst>
                                      </p:cBhvr>
                                      <p:to>
                                        <p:strVal val="solid"/>
                                      </p:to>
                                    </p:set>
                                    <p:set>
                                      <p:cBhvr>
                                        <p:cTn id="16" dur="2000" fill="hold"/>
                                        <p:tgtEl>
                                          <p:spTgt spid="10"/>
                                        </p:tgtEl>
                                        <p:attrNameLst>
                                          <p:attrName>fill.on</p:attrName>
                                        </p:attrNameLst>
                                      </p:cBhvr>
                                      <p:to>
                                        <p:strVal val="true"/>
                                      </p:to>
                                    </p:set>
                                  </p:childTnLst>
                                </p:cTn>
                              </p:par>
                            </p:childTnLst>
                          </p:cTn>
                        </p:par>
                      </p:childTnLst>
                    </p:cTn>
                  </p:par>
                  <p:par>
                    <p:cTn id="17" fill="hold">
                      <p:stCondLst>
                        <p:cond delay="indefinite"/>
                      </p:stCondLst>
                      <p:childTnLst>
                        <p:par>
                          <p:cTn id="18" fill="hold">
                            <p:stCondLst>
                              <p:cond delay="0"/>
                            </p:stCondLst>
                            <p:childTnLst>
                              <p:par>
                                <p:cTn id="19" presetID="7" presetClass="emph" presetSubtype="2" fill="hold" nodeType="clickEffect">
                                  <p:stCondLst>
                                    <p:cond delay="0"/>
                                  </p:stCondLst>
                                  <p:childTnLst>
                                    <p:animClr clrSpc="rgb" dir="cw">
                                      <p:cBhvr>
                                        <p:cTn id="20" dur="2000" fill="hold"/>
                                        <p:tgtEl>
                                          <p:spTgt spid="6"/>
                                        </p:tgtEl>
                                        <p:attrNameLst>
                                          <p:attrName>stroke.color</p:attrName>
                                        </p:attrNameLst>
                                      </p:cBhvr>
                                      <p:to>
                                        <a:schemeClr val="accent2"/>
                                      </p:to>
                                    </p:animClr>
                                    <p:set>
                                      <p:cBhvr>
                                        <p:cTn id="21" dur="2000" fill="hold"/>
                                        <p:tgtEl>
                                          <p:spTgt spid="6"/>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tângulo 1"/>
          <p:cNvSpPr>
            <a:spLocks noChangeArrowheads="1"/>
          </p:cNvSpPr>
          <p:nvPr/>
        </p:nvSpPr>
        <p:spPr bwMode="auto">
          <a:xfrm>
            <a:off x="179388" y="1268760"/>
            <a:ext cx="4392612" cy="2677656"/>
          </a:xfrm>
          <a:prstGeom prst="rect">
            <a:avLst/>
          </a:prstGeom>
          <a:ln>
            <a:solidFill>
              <a:schemeClr val="tx1">
                <a:lumMod val="50000"/>
                <a:lumOff val="50000"/>
              </a:schemeClr>
            </a:solidFill>
            <a:headEnd/>
            <a:tailEnd/>
          </a:ln>
        </p:spPr>
        <p:style>
          <a:lnRef idx="2">
            <a:schemeClr val="dk1"/>
          </a:lnRef>
          <a:fillRef idx="1">
            <a:schemeClr val="lt1"/>
          </a:fillRef>
          <a:effectRef idx="0">
            <a:schemeClr val="dk1"/>
          </a:effectRef>
          <a:fontRef idx="minor">
            <a:schemeClr val="dk1"/>
          </a:fontRef>
        </p:style>
        <p:txBody>
          <a:bodyPr wrap="square">
            <a:spAutoFit/>
          </a:bodyPr>
          <a:lstStyle/>
          <a:p>
            <a:pPr>
              <a:defRPr/>
            </a:pPr>
            <a:r>
              <a:rPr lang="en-US" altLang="pt-BR" sz="1200" b="1" dirty="0">
                <a:solidFill>
                  <a:srgbClr val="000000"/>
                </a:solidFill>
              </a:rPr>
              <a:t>Lei 4.320/64</a:t>
            </a:r>
          </a:p>
          <a:p>
            <a:pPr>
              <a:defRPr/>
            </a:pPr>
            <a:endParaRPr lang="pt-BR" altLang="pt-BR" sz="1200" b="1" dirty="0">
              <a:solidFill>
                <a:srgbClr val="000000"/>
              </a:solidFill>
            </a:endParaRPr>
          </a:p>
          <a:p>
            <a:pPr algn="just">
              <a:defRPr/>
            </a:pPr>
            <a:r>
              <a:rPr lang="pt-BR" altLang="pt-BR" sz="1200" dirty="0">
                <a:solidFill>
                  <a:srgbClr val="000000"/>
                </a:solidFill>
              </a:rPr>
              <a:t>Art. 16. Fundamentalmente e nos limites das possibilidades financeiras a concessão de subvenções sociais visará </a:t>
            </a:r>
            <a:r>
              <a:rPr lang="pt-BR" altLang="pt-BR" sz="1200" u="sng" dirty="0">
                <a:solidFill>
                  <a:srgbClr val="000000"/>
                </a:solidFill>
              </a:rPr>
              <a:t>a prestação de serviços essenciais de assistência social, médica e educacional,</a:t>
            </a:r>
            <a:r>
              <a:rPr lang="pt-BR" altLang="pt-BR" sz="1200" dirty="0">
                <a:solidFill>
                  <a:srgbClr val="000000"/>
                </a:solidFill>
              </a:rPr>
              <a:t> sempre que a suplementação de recursos de origem privada aplicados a esses objetivos, revelar-se mais econômica.</a:t>
            </a:r>
          </a:p>
          <a:p>
            <a:pPr algn="just">
              <a:defRPr/>
            </a:pPr>
            <a:r>
              <a:rPr lang="pt-BR" altLang="pt-BR" sz="1200" dirty="0">
                <a:solidFill>
                  <a:srgbClr val="000000"/>
                </a:solidFill>
              </a:rPr>
              <a:t>Parágrafo único. O valor das subvenções, sempre que possível, será calculado com base em unidades de serviços efetivamente prestados ou postos à disposição dos interessados obedecidos os padrões mínimos de eficiência previamente fixados.</a:t>
            </a:r>
          </a:p>
          <a:p>
            <a:pPr algn="just">
              <a:defRPr/>
            </a:pPr>
            <a:r>
              <a:rPr lang="pt-BR" altLang="pt-BR" sz="1200" dirty="0">
                <a:solidFill>
                  <a:srgbClr val="000000"/>
                </a:solidFill>
              </a:rPr>
              <a:t>Art. 17. Somente à instituição cujas condições de funcionamento forem julgadas satisfatórias pelos órgãos oficiais de fiscalização serão concedidas subvenções</a:t>
            </a:r>
            <a:r>
              <a:rPr lang="pt-BR" altLang="pt-BR" sz="1200" dirty="0" smtClean="0">
                <a:solidFill>
                  <a:srgbClr val="000000"/>
                </a:solidFill>
              </a:rPr>
              <a:t>.</a:t>
            </a:r>
          </a:p>
        </p:txBody>
      </p:sp>
      <p:sp>
        <p:nvSpPr>
          <p:cNvPr id="22532" name="Retângulo 1"/>
          <p:cNvSpPr>
            <a:spLocks noChangeArrowheads="1"/>
          </p:cNvSpPr>
          <p:nvPr/>
        </p:nvSpPr>
        <p:spPr bwMode="auto">
          <a:xfrm>
            <a:off x="4644008" y="1268760"/>
            <a:ext cx="1990725" cy="2677656"/>
          </a:xfrm>
          <a:prstGeom prst="rect">
            <a:avLst/>
          </a:prstGeom>
          <a:ln>
            <a:solidFill>
              <a:schemeClr val="tx1">
                <a:lumMod val="50000"/>
                <a:lumOff val="50000"/>
              </a:schemeClr>
            </a:solidFill>
            <a:headEnd/>
            <a:tailEnd/>
          </a:ln>
        </p:spPr>
        <p:style>
          <a:lnRef idx="2">
            <a:schemeClr val="dk1"/>
          </a:lnRef>
          <a:fillRef idx="1">
            <a:schemeClr val="lt1"/>
          </a:fillRef>
          <a:effectRef idx="0">
            <a:schemeClr val="dk1"/>
          </a:effectRef>
          <a:fontRef idx="minor">
            <a:schemeClr val="dk1"/>
          </a:fontRef>
        </p:style>
        <p:txBody>
          <a:bodyPr>
            <a:spAutoFit/>
          </a:bodyPr>
          <a:lstStyle/>
          <a:p>
            <a:pPr>
              <a:defRPr/>
            </a:pPr>
            <a:r>
              <a:rPr lang="en-US" sz="1200" b="1" dirty="0" err="1">
                <a:solidFill>
                  <a:srgbClr val="000000"/>
                </a:solidFill>
              </a:rPr>
              <a:t>Portaria</a:t>
            </a:r>
            <a:r>
              <a:rPr lang="en-US" sz="1200" b="1" dirty="0">
                <a:solidFill>
                  <a:srgbClr val="000000"/>
                </a:solidFill>
              </a:rPr>
              <a:t> STN nº 163/2001</a:t>
            </a:r>
          </a:p>
          <a:p>
            <a:pPr>
              <a:defRPr/>
            </a:pPr>
            <a:endParaRPr lang="pt-BR" sz="1200" b="1" dirty="0">
              <a:solidFill>
                <a:srgbClr val="000000"/>
              </a:solidFill>
            </a:endParaRPr>
          </a:p>
          <a:p>
            <a:pPr>
              <a:defRPr/>
            </a:pPr>
            <a:r>
              <a:rPr lang="pt-BR" sz="1200" u="sng" dirty="0">
                <a:solidFill>
                  <a:srgbClr val="000000"/>
                </a:solidFill>
              </a:rPr>
              <a:t>43 - Subvenções Sociais</a:t>
            </a:r>
          </a:p>
          <a:p>
            <a:pPr algn="just">
              <a:defRPr/>
            </a:pPr>
            <a:r>
              <a:rPr lang="pt-BR" sz="1200" dirty="0">
                <a:solidFill>
                  <a:srgbClr val="000000"/>
                </a:solidFill>
              </a:rPr>
              <a:t>Despesas orçamentárias para cobertura de despesas de </a:t>
            </a:r>
            <a:r>
              <a:rPr lang="pt-BR" sz="1200" u="sng" dirty="0">
                <a:solidFill>
                  <a:srgbClr val="000000"/>
                </a:solidFill>
              </a:rPr>
              <a:t>instituições privadas </a:t>
            </a:r>
            <a:r>
              <a:rPr lang="pt-BR" sz="1200" dirty="0">
                <a:solidFill>
                  <a:srgbClr val="000000"/>
                </a:solidFill>
              </a:rPr>
              <a:t>de caráter </a:t>
            </a:r>
            <a:r>
              <a:rPr lang="pt-BR" sz="1200" u="sng" dirty="0">
                <a:solidFill>
                  <a:srgbClr val="000000"/>
                </a:solidFill>
              </a:rPr>
              <a:t>assistencial ou cultural</a:t>
            </a:r>
            <a:r>
              <a:rPr lang="pt-BR" sz="1200" dirty="0">
                <a:solidFill>
                  <a:srgbClr val="000000"/>
                </a:solidFill>
              </a:rPr>
              <a:t>, </a:t>
            </a:r>
            <a:r>
              <a:rPr lang="pt-BR" sz="1200" u="sng" dirty="0">
                <a:solidFill>
                  <a:srgbClr val="000000"/>
                </a:solidFill>
              </a:rPr>
              <a:t>sem finalidade lucrativa</a:t>
            </a:r>
            <a:r>
              <a:rPr lang="pt-BR" sz="1200" dirty="0">
                <a:solidFill>
                  <a:srgbClr val="000000"/>
                </a:solidFill>
              </a:rPr>
              <a:t>, de acordo com os artigos 16, parágrafo único, e 17 da Lei no 4.320/1964, observado o disposto no art. </a:t>
            </a:r>
            <a:r>
              <a:rPr lang="pt-BR" sz="1200" u="sng" dirty="0">
                <a:solidFill>
                  <a:srgbClr val="000000"/>
                </a:solidFill>
              </a:rPr>
              <a:t>26 da LRF</a:t>
            </a:r>
            <a:r>
              <a:rPr lang="pt-BR" sz="1200" dirty="0" smtClean="0">
                <a:solidFill>
                  <a:srgbClr val="000000"/>
                </a:solidFill>
              </a:rPr>
              <a:t>.</a:t>
            </a:r>
          </a:p>
        </p:txBody>
      </p:sp>
      <p:sp>
        <p:nvSpPr>
          <p:cNvPr id="7" name="CaixaDeTexto 1"/>
          <p:cNvSpPr txBox="1">
            <a:spLocks noChangeArrowheads="1"/>
          </p:cNvSpPr>
          <p:nvPr/>
        </p:nvSpPr>
        <p:spPr bwMode="auto">
          <a:xfrm>
            <a:off x="179387" y="4145087"/>
            <a:ext cx="3384501" cy="1938992"/>
          </a:xfrm>
          <a:prstGeom prst="rect">
            <a:avLst/>
          </a:prstGeom>
          <a:ln>
            <a:solidFill>
              <a:schemeClr val="bg1">
                <a:lumMod val="85000"/>
              </a:schemeClr>
            </a:solidFill>
            <a:headEnd/>
            <a:tailEnd/>
          </a:ln>
        </p:spPr>
        <p:style>
          <a:lnRef idx="2">
            <a:schemeClr val="accent6"/>
          </a:lnRef>
          <a:fillRef idx="1">
            <a:schemeClr val="lt1"/>
          </a:fillRef>
          <a:effectRef idx="0">
            <a:schemeClr val="accent6"/>
          </a:effectRef>
          <a:fontRef idx="minor">
            <a:schemeClr val="dk1"/>
          </a:fontRef>
        </p:style>
        <p:txBody>
          <a:bodyPr wrap="square">
            <a:spAutoFit/>
          </a:bodyPr>
          <a:lstStyle>
            <a:lvl1pPr>
              <a:defRPr>
                <a:solidFill>
                  <a:schemeClr val="bg1"/>
                </a:solidFill>
                <a:latin typeface="Arial" charset="0"/>
                <a:cs typeface="Arial" charset="0"/>
              </a:defRPr>
            </a:lvl1pPr>
            <a:lvl2pPr marL="742950" indent="-285750">
              <a:defRPr>
                <a:solidFill>
                  <a:schemeClr val="bg1"/>
                </a:solidFill>
                <a:latin typeface="Arial" charset="0"/>
                <a:cs typeface="Arial" charset="0"/>
              </a:defRPr>
            </a:lvl2pPr>
            <a:lvl3pPr marL="1143000" indent="-228600">
              <a:defRPr>
                <a:solidFill>
                  <a:schemeClr val="bg1"/>
                </a:solidFill>
                <a:latin typeface="Arial" charset="0"/>
                <a:cs typeface="Arial" charset="0"/>
              </a:defRPr>
            </a:lvl3pPr>
            <a:lvl4pPr marL="1600200" indent="-228600">
              <a:defRPr>
                <a:solidFill>
                  <a:schemeClr val="bg1"/>
                </a:solidFill>
                <a:latin typeface="Arial" charset="0"/>
                <a:cs typeface="Arial" charset="0"/>
              </a:defRPr>
            </a:lvl4pPr>
            <a:lvl5pPr marL="2057400" indent="-228600">
              <a:defRPr>
                <a:solidFill>
                  <a:schemeClr val="bg1"/>
                </a:solidFill>
                <a:latin typeface="Arial" charset="0"/>
                <a:cs typeface="Arial" charset="0"/>
              </a:defRPr>
            </a:lvl5pPr>
            <a:lvl6pPr marL="2514600" indent="-228600" eaLnBrk="0" fontAlgn="base" hangingPunct="0">
              <a:spcBef>
                <a:spcPct val="0"/>
              </a:spcBef>
              <a:spcAft>
                <a:spcPct val="0"/>
              </a:spcAft>
              <a:defRPr>
                <a:solidFill>
                  <a:schemeClr val="bg1"/>
                </a:solidFill>
                <a:latin typeface="Arial" charset="0"/>
                <a:cs typeface="Arial" charset="0"/>
              </a:defRPr>
            </a:lvl6pPr>
            <a:lvl7pPr marL="2971800" indent="-228600" eaLnBrk="0" fontAlgn="base" hangingPunct="0">
              <a:spcBef>
                <a:spcPct val="0"/>
              </a:spcBef>
              <a:spcAft>
                <a:spcPct val="0"/>
              </a:spcAft>
              <a:defRPr>
                <a:solidFill>
                  <a:schemeClr val="bg1"/>
                </a:solidFill>
                <a:latin typeface="Arial" charset="0"/>
                <a:cs typeface="Arial" charset="0"/>
              </a:defRPr>
            </a:lvl7pPr>
            <a:lvl8pPr marL="3429000" indent="-228600" eaLnBrk="0" fontAlgn="base" hangingPunct="0">
              <a:spcBef>
                <a:spcPct val="0"/>
              </a:spcBef>
              <a:spcAft>
                <a:spcPct val="0"/>
              </a:spcAft>
              <a:defRPr>
                <a:solidFill>
                  <a:schemeClr val="bg1"/>
                </a:solidFill>
                <a:latin typeface="Arial" charset="0"/>
                <a:cs typeface="Arial" charset="0"/>
              </a:defRPr>
            </a:lvl8pPr>
            <a:lvl9pPr marL="3886200" indent="-228600" eaLnBrk="0" fontAlgn="base" hangingPunct="0">
              <a:spcBef>
                <a:spcPct val="0"/>
              </a:spcBef>
              <a:spcAft>
                <a:spcPct val="0"/>
              </a:spcAft>
              <a:defRPr>
                <a:solidFill>
                  <a:schemeClr val="bg1"/>
                </a:solidFill>
                <a:latin typeface="Arial" charset="0"/>
                <a:cs typeface="Arial" charset="0"/>
              </a:defRPr>
            </a:lvl9pPr>
          </a:lstStyle>
          <a:p>
            <a:pPr>
              <a:defRPr/>
            </a:pPr>
            <a:r>
              <a:rPr lang="en-US" sz="1200" b="1" dirty="0" err="1" smtClean="0">
                <a:solidFill>
                  <a:srgbClr val="000000"/>
                </a:solidFill>
                <a:latin typeface="+mn-lt"/>
              </a:rPr>
              <a:t>Portaria</a:t>
            </a:r>
            <a:r>
              <a:rPr lang="en-US" sz="1200" b="1" dirty="0" smtClean="0">
                <a:solidFill>
                  <a:srgbClr val="000000"/>
                </a:solidFill>
                <a:latin typeface="+mn-lt"/>
              </a:rPr>
              <a:t> STN nº 163/2001</a:t>
            </a:r>
          </a:p>
          <a:p>
            <a:pPr>
              <a:defRPr/>
            </a:pPr>
            <a:endParaRPr lang="en-US" sz="1200" dirty="0" smtClean="0">
              <a:solidFill>
                <a:srgbClr val="000000"/>
              </a:solidFill>
              <a:latin typeface="+mn-lt"/>
            </a:endParaRPr>
          </a:p>
          <a:p>
            <a:pPr>
              <a:defRPr/>
            </a:pPr>
            <a:r>
              <a:rPr lang="pt-BR" sz="1200" dirty="0" smtClean="0">
                <a:solidFill>
                  <a:srgbClr val="000000"/>
                </a:solidFill>
                <a:latin typeface="+mn-lt"/>
              </a:rPr>
              <a:t>41 - Contribuições </a:t>
            </a:r>
          </a:p>
          <a:p>
            <a:pPr algn="just">
              <a:defRPr/>
            </a:pPr>
            <a:r>
              <a:rPr lang="pt-BR" sz="1200" dirty="0" smtClean="0">
                <a:solidFill>
                  <a:srgbClr val="000000"/>
                </a:solidFill>
                <a:latin typeface="+mn-lt"/>
              </a:rPr>
              <a:t>Despesas orçamentárias às quais </a:t>
            </a:r>
            <a:r>
              <a:rPr lang="pt-BR" sz="1200" u="sng" dirty="0" smtClean="0">
                <a:solidFill>
                  <a:srgbClr val="000000"/>
                </a:solidFill>
                <a:latin typeface="+mn-lt"/>
              </a:rPr>
              <a:t>não correspondam contraprestação direta em bens e serviços </a:t>
            </a:r>
            <a:r>
              <a:rPr lang="pt-BR" sz="1200" dirty="0" smtClean="0">
                <a:solidFill>
                  <a:srgbClr val="000000"/>
                </a:solidFill>
                <a:latin typeface="+mn-lt"/>
              </a:rPr>
              <a:t>e não sejam reembolsáveis pelo recebedor, inclusive as destinadas a atender a despesas de manutenção de outras entidades de direito público ou privado, observado o disposto na legislação vigente. </a:t>
            </a:r>
          </a:p>
        </p:txBody>
      </p:sp>
      <p:sp>
        <p:nvSpPr>
          <p:cNvPr id="8" name="Retângulo 2"/>
          <p:cNvSpPr>
            <a:spLocks noChangeArrowheads="1"/>
          </p:cNvSpPr>
          <p:nvPr/>
        </p:nvSpPr>
        <p:spPr bwMode="auto">
          <a:xfrm>
            <a:off x="3635896" y="4154304"/>
            <a:ext cx="2998837" cy="1938992"/>
          </a:xfrm>
          <a:prstGeom prst="rect">
            <a:avLst/>
          </a:prstGeom>
          <a:ln>
            <a:solidFill>
              <a:schemeClr val="bg1">
                <a:lumMod val="85000"/>
              </a:schemeClr>
            </a:solidFill>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US" sz="1200" b="1" dirty="0" err="1" smtClean="0">
                <a:solidFill>
                  <a:srgbClr val="000000"/>
                </a:solidFill>
                <a:cs typeface="Arial" panose="020B0604020202020204" pitchFamily="34" charset="0"/>
              </a:rPr>
              <a:t>Portaria</a:t>
            </a:r>
            <a:r>
              <a:rPr lang="en-US" sz="1200" b="1" dirty="0" smtClean="0">
                <a:solidFill>
                  <a:srgbClr val="000000"/>
                </a:solidFill>
                <a:cs typeface="Arial" panose="020B0604020202020204" pitchFamily="34" charset="0"/>
              </a:rPr>
              <a:t> </a:t>
            </a:r>
            <a:r>
              <a:rPr lang="en-US" sz="1200" b="1" dirty="0">
                <a:solidFill>
                  <a:srgbClr val="000000"/>
                </a:solidFill>
                <a:cs typeface="Arial" panose="020B0604020202020204" pitchFamily="34" charset="0"/>
              </a:rPr>
              <a:t>STN nº 163/2001</a:t>
            </a:r>
          </a:p>
          <a:p>
            <a:pPr>
              <a:defRPr/>
            </a:pPr>
            <a:endParaRPr lang="pt-BR" sz="1200" dirty="0">
              <a:solidFill>
                <a:srgbClr val="000000"/>
              </a:solidFill>
              <a:cs typeface="Arial" panose="020B0604020202020204" pitchFamily="34" charset="0"/>
            </a:endParaRPr>
          </a:p>
          <a:p>
            <a:pPr>
              <a:defRPr/>
            </a:pPr>
            <a:r>
              <a:rPr lang="pt-BR" sz="1200" dirty="0">
                <a:solidFill>
                  <a:srgbClr val="000000"/>
                </a:solidFill>
                <a:cs typeface="Arial" panose="020B0604020202020204" pitchFamily="34" charset="0"/>
              </a:rPr>
              <a:t>42 - Auxílios</a:t>
            </a:r>
          </a:p>
          <a:p>
            <a:pPr algn="just">
              <a:defRPr/>
            </a:pPr>
            <a:r>
              <a:rPr lang="pt-BR" sz="1200" dirty="0">
                <a:solidFill>
                  <a:srgbClr val="000000"/>
                </a:solidFill>
                <a:cs typeface="Arial" panose="020B0604020202020204" pitchFamily="34" charset="0"/>
              </a:rPr>
              <a:t>Despesas orçamentárias destinadas a atender a despesas de investimentos ou inversões financeiras de outras esferas de governo </a:t>
            </a:r>
            <a:r>
              <a:rPr lang="pt-BR" sz="1200" u="sng" dirty="0">
                <a:solidFill>
                  <a:srgbClr val="000000"/>
                </a:solidFill>
                <a:cs typeface="Arial" panose="020B0604020202020204" pitchFamily="34" charset="0"/>
              </a:rPr>
              <a:t>ou de entidades privadas sem fins lucrativos</a:t>
            </a:r>
            <a:r>
              <a:rPr lang="pt-BR" sz="1200" dirty="0">
                <a:solidFill>
                  <a:srgbClr val="000000"/>
                </a:solidFill>
                <a:cs typeface="Arial" panose="020B0604020202020204" pitchFamily="34" charset="0"/>
              </a:rPr>
              <a:t>, observado, respectivamente, o disposto nos artigos 25 e 26 da Lei Complementar no 101/2000</a:t>
            </a:r>
            <a:r>
              <a:rPr lang="pt-BR" sz="1200" dirty="0" smtClean="0">
                <a:solidFill>
                  <a:srgbClr val="000000"/>
                </a:solidFill>
                <a:cs typeface="Arial" panose="020B0604020202020204" pitchFamily="34" charset="0"/>
              </a:rPr>
              <a:t>.</a:t>
            </a:r>
          </a:p>
        </p:txBody>
      </p:sp>
      <p:graphicFrame>
        <p:nvGraphicFramePr>
          <p:cNvPr id="2" name="Diagrama 1"/>
          <p:cNvGraphicFramePr/>
          <p:nvPr>
            <p:extLst>
              <p:ext uri="{D42A27DB-BD31-4B8C-83A1-F6EECF244321}">
                <p14:modId xmlns:p14="http://schemas.microsoft.com/office/powerpoint/2010/main" xmlns="" val="186257495"/>
              </p:ext>
            </p:extLst>
          </p:nvPr>
        </p:nvGraphicFramePr>
        <p:xfrm>
          <a:off x="6804248" y="3468662"/>
          <a:ext cx="2161369" cy="20485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eta para baixo 3"/>
          <p:cNvSpPr/>
          <p:nvPr/>
        </p:nvSpPr>
        <p:spPr>
          <a:xfrm>
            <a:off x="6947595" y="1484784"/>
            <a:ext cx="1872878" cy="1944687"/>
          </a:xfrm>
          <a:prstGeom prst="downArrow">
            <a:avLst>
              <a:gd name="adj1" fmla="val 70276"/>
              <a:gd name="adj2" fmla="val 34327"/>
            </a:avLst>
          </a:prstGeom>
          <a:solidFill>
            <a:schemeClr val="bg1">
              <a:lumMod val="85000"/>
            </a:schemeClr>
          </a:solidFill>
          <a:ln>
            <a:solidFill>
              <a:schemeClr val="bg1">
                <a:lumMod val="50000"/>
              </a:schemeClr>
            </a:solidFill>
          </a:ln>
        </p:spPr>
        <p:style>
          <a:lnRef idx="2">
            <a:schemeClr val="accent5"/>
          </a:lnRef>
          <a:fillRef idx="1">
            <a:schemeClr val="lt1"/>
          </a:fillRef>
          <a:effectRef idx="0">
            <a:schemeClr val="accent5"/>
          </a:effectRef>
          <a:fontRef idx="minor">
            <a:schemeClr val="dk1"/>
          </a:fontRef>
        </p:style>
        <p:txBody>
          <a:bodyPr anchor="ctr"/>
          <a:lstStyle/>
          <a:p>
            <a:pPr algn="ctr">
              <a:defRPr/>
            </a:pPr>
            <a:r>
              <a:rPr lang="en-US" sz="1400" b="1" dirty="0" err="1">
                <a:effectLst>
                  <a:outerShdw blurRad="38100" dist="38100" dir="2700000" algn="tl">
                    <a:srgbClr val="000000">
                      <a:alpha val="43137"/>
                    </a:srgbClr>
                  </a:outerShdw>
                </a:effectLst>
              </a:rPr>
              <a:t>Classificação</a:t>
            </a:r>
            <a:r>
              <a:rPr lang="en-US" sz="1400" b="1" dirty="0">
                <a:effectLst>
                  <a:outerShdw blurRad="38100" dist="38100" dir="2700000" algn="tl">
                    <a:srgbClr val="000000">
                      <a:alpha val="43137"/>
                    </a:srgbClr>
                  </a:outerShdw>
                </a:effectLst>
              </a:rPr>
              <a:t> </a:t>
            </a:r>
            <a:r>
              <a:rPr lang="en-US" sz="1400" b="1" dirty="0" err="1">
                <a:effectLst>
                  <a:outerShdw blurRad="38100" dist="38100" dir="2700000" algn="tl">
                    <a:srgbClr val="000000">
                      <a:alpha val="43137"/>
                    </a:srgbClr>
                  </a:outerShdw>
                </a:effectLst>
              </a:rPr>
              <a:t>Econômica</a:t>
            </a:r>
            <a:r>
              <a:rPr lang="en-US" sz="1400" b="1" dirty="0">
                <a:effectLst>
                  <a:outerShdw blurRad="38100" dist="38100" dir="2700000" algn="tl">
                    <a:srgbClr val="000000">
                      <a:alpha val="43137"/>
                    </a:srgbClr>
                  </a:outerShdw>
                </a:effectLst>
              </a:rPr>
              <a:t> da </a:t>
            </a:r>
            <a:r>
              <a:rPr lang="en-US" sz="1400" b="1" dirty="0" err="1">
                <a:effectLst>
                  <a:outerShdw blurRad="38100" dist="38100" dir="2700000" algn="tl">
                    <a:srgbClr val="000000">
                      <a:alpha val="43137"/>
                    </a:srgbClr>
                  </a:outerShdw>
                </a:effectLst>
              </a:rPr>
              <a:t>Despesa</a:t>
            </a:r>
            <a:endParaRPr lang="pt-BR" sz="1400" b="1" dirty="0">
              <a:effectLst>
                <a:outerShdw blurRad="38100" dist="38100" dir="2700000" algn="tl">
                  <a:srgbClr val="000000">
                    <a:alpha val="43137"/>
                  </a:srgbClr>
                </a:outerShdw>
              </a:effectLst>
            </a:endParaRPr>
          </a:p>
        </p:txBody>
      </p:sp>
      <p:sp>
        <p:nvSpPr>
          <p:cNvPr id="10" name="Título 1"/>
          <p:cNvSpPr txBox="1">
            <a:spLocks/>
          </p:cNvSpPr>
          <p:nvPr/>
        </p:nvSpPr>
        <p:spPr>
          <a:xfrm>
            <a:off x="457200" y="404664"/>
            <a:ext cx="8229600" cy="936104"/>
          </a:xfrm>
          <a:prstGeom prst="rect">
            <a:avLst/>
          </a:prstGeom>
        </p:spPr>
        <p:txBody>
          <a:bodyPr/>
          <a:lstStyle>
            <a:lvl1pPr algn="ctr" defTabSz="914400" rtl="0" eaLnBrk="1" latinLnBrk="0" hangingPunct="1">
              <a:lnSpc>
                <a:spcPct val="100000"/>
              </a:lnSpc>
              <a:spcBef>
                <a:spcPct val="0"/>
              </a:spcBef>
              <a:buNone/>
              <a:defRPr sz="4000" kern="1200">
                <a:solidFill>
                  <a:schemeClr val="tx2"/>
                </a:solidFill>
                <a:effectLst>
                  <a:outerShdw blurRad="63500" dist="38100" dir="5400000" algn="t" rotWithShape="0">
                    <a:prstClr val="black">
                      <a:alpha val="25000"/>
                    </a:prstClr>
                  </a:outerShdw>
                </a:effectLst>
                <a:latin typeface="+mn-lt"/>
                <a:ea typeface="+mj-ea"/>
                <a:cs typeface="+mj-cs"/>
              </a:defRPr>
            </a:lvl1pPr>
          </a:lstStyle>
          <a:p>
            <a:r>
              <a:rPr lang="pt-BR" sz="3200" dirty="0" smtClean="0">
                <a:solidFill>
                  <a:schemeClr val="tx1">
                    <a:lumMod val="50000"/>
                    <a:lumOff val="50000"/>
                  </a:schemeClr>
                </a:solidFill>
              </a:rPr>
              <a:t>Classificação Orçamentária</a:t>
            </a:r>
            <a:endParaRPr lang="pt-BR" sz="3200" dirty="0">
              <a:solidFill>
                <a:schemeClr val="tx1">
                  <a:lumMod val="50000"/>
                  <a:lumOff val="50000"/>
                </a:schemeClr>
              </a:solidFill>
            </a:endParaRPr>
          </a:p>
        </p:txBody>
      </p:sp>
    </p:spTree>
    <p:extLst>
      <p:ext uri="{BB962C8B-B14F-4D97-AF65-F5344CB8AC3E}">
        <p14:creationId xmlns:p14="http://schemas.microsoft.com/office/powerpoint/2010/main" xmlns="" val="184120515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o">
  <a:themeElements>
    <a:clrScheme name="Personalizada 8">
      <a:dk1>
        <a:sysClr val="windowText" lastClr="000000"/>
      </a:dk1>
      <a:lt1>
        <a:sysClr val="window" lastClr="FFFFFF"/>
      </a:lt1>
      <a:dk2>
        <a:srgbClr val="72A376"/>
      </a:dk2>
      <a:lt2>
        <a:srgbClr val="DB5353"/>
      </a:lt2>
      <a:accent1>
        <a:srgbClr val="72A376"/>
      </a:accent1>
      <a:accent2>
        <a:srgbClr val="DB5353"/>
      </a:accent2>
      <a:accent3>
        <a:srgbClr val="A8CDD7"/>
      </a:accent3>
      <a:accent4>
        <a:srgbClr val="C0BEAF"/>
      </a:accent4>
      <a:accent5>
        <a:srgbClr val="CEC597"/>
      </a:accent5>
      <a:accent6>
        <a:srgbClr val="E8B7B7"/>
      </a:accent6>
      <a:hlink>
        <a:srgbClr val="DB5353"/>
      </a:hlink>
      <a:folHlink>
        <a:srgbClr val="903638"/>
      </a:folHlink>
    </a:clrScheme>
    <a:fontScheme name="Personalizada 2">
      <a:majorFont>
        <a:latin typeface="Cambria"/>
        <a:ea typeface=""/>
        <a:cs typeface=""/>
      </a:majorFont>
      <a:minorFont>
        <a:latin typeface="Cambria"/>
        <a:ea typeface=""/>
        <a:cs typeface=""/>
      </a:minorFont>
    </a:fontScheme>
    <a:fmtScheme name="Executiv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13062</TotalTime>
  <Words>4355</Words>
  <Application>Microsoft Office PowerPoint</Application>
  <PresentationFormat>Apresentação na tela (4:3)</PresentationFormat>
  <Paragraphs>431</Paragraphs>
  <Slides>48</Slides>
  <Notes>25</Notes>
  <HiddenSlides>0</HiddenSlides>
  <MMClips>0</MMClips>
  <ScaleCrop>false</ScaleCrop>
  <HeadingPairs>
    <vt:vector size="4" baseType="variant">
      <vt:variant>
        <vt:lpstr>Tema</vt:lpstr>
      </vt:variant>
      <vt:variant>
        <vt:i4>1</vt:i4>
      </vt:variant>
      <vt:variant>
        <vt:lpstr>Títulos de slides</vt:lpstr>
      </vt:variant>
      <vt:variant>
        <vt:i4>48</vt:i4>
      </vt:variant>
    </vt:vector>
  </HeadingPairs>
  <TitlesOfParts>
    <vt:vector size="49" baseType="lpstr">
      <vt:lpstr>Executivo</vt:lpstr>
      <vt:lpstr>Marco Regulatório das Organizações da Sociedade Civil Lei Federal 13.019/2014</vt:lpstr>
      <vt:lpstr>Transparência e Controle</vt:lpstr>
      <vt:lpstr>Lei12.527/2011</vt:lpstr>
      <vt:lpstr>Transparência e Controle na Lei 13.019/2014</vt:lpstr>
      <vt:lpstr>Transparência e Controle na Lei 13.019/2014</vt:lpstr>
      <vt:lpstr>Transparência e Controle nas OSC</vt:lpstr>
      <vt:lpstr>Slide 7</vt:lpstr>
      <vt:lpstr>Slide 8</vt:lpstr>
      <vt:lpstr>Slide 9</vt:lpstr>
      <vt:lpstr>Slide 10</vt:lpstr>
      <vt:lpstr>Processo de Seleção</vt:lpstr>
      <vt:lpstr>Processo de Seleção</vt:lpstr>
      <vt:lpstr>Processo de Seleção</vt:lpstr>
      <vt:lpstr>Processo de Seleção</vt:lpstr>
      <vt:lpstr>Processo de Seleção</vt:lpstr>
      <vt:lpstr>Processo de Seleção</vt:lpstr>
      <vt:lpstr>Processo de Seleção</vt:lpstr>
      <vt:lpstr>Slide 18</vt:lpstr>
      <vt:lpstr>Fases dos Termos</vt:lpstr>
      <vt:lpstr>Fases dos Termos</vt:lpstr>
      <vt:lpstr>Plano de Trabalho</vt:lpstr>
      <vt:lpstr>Plano de Trabalho</vt:lpstr>
      <vt:lpstr>Plano de Trabalho</vt:lpstr>
      <vt:lpstr>Plano de Trabalho</vt:lpstr>
      <vt:lpstr>Plano de Trabalho</vt:lpstr>
      <vt:lpstr>Plano de Trabalho</vt:lpstr>
      <vt:lpstr>Plano de Trabalho</vt:lpstr>
      <vt:lpstr>Execução da Parceria</vt:lpstr>
      <vt:lpstr>Execução da Parceria</vt:lpstr>
      <vt:lpstr>Execução da Parceria</vt:lpstr>
      <vt:lpstr>Execução da Parceria</vt:lpstr>
      <vt:lpstr>Execução da Parceria</vt:lpstr>
      <vt:lpstr>Execução da Parceria</vt:lpstr>
      <vt:lpstr>Prestação de Contas</vt:lpstr>
      <vt:lpstr>Prestação de Contas</vt:lpstr>
      <vt:lpstr>Prestação de Contas</vt:lpstr>
      <vt:lpstr>Prestação de Contas</vt:lpstr>
      <vt:lpstr>Prestação de Contas</vt:lpstr>
      <vt:lpstr>Prestação de Contas</vt:lpstr>
      <vt:lpstr>Prestação de Contas</vt:lpstr>
      <vt:lpstr>Prestação de Contas</vt:lpstr>
      <vt:lpstr>Controle Interno</vt:lpstr>
      <vt:lpstr>Slide 43</vt:lpstr>
      <vt:lpstr>Controle Interno</vt:lpstr>
      <vt:lpstr>Slide 45</vt:lpstr>
      <vt:lpstr>Controle Interno</vt:lpstr>
      <vt:lpstr>Slide 47</vt:lpstr>
      <vt:lpstr>Slide 48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Relatório de Atividades 2014</dc:title>
  <dc:creator>egem</dc:creator>
  <cp:lastModifiedBy>User</cp:lastModifiedBy>
  <cp:revision>272</cp:revision>
  <cp:lastPrinted>2015-04-08T19:04:23Z</cp:lastPrinted>
  <dcterms:created xsi:type="dcterms:W3CDTF">2015-01-16T15:15:58Z</dcterms:created>
  <dcterms:modified xsi:type="dcterms:W3CDTF">2015-10-27T13:37:49Z</dcterms:modified>
</cp:coreProperties>
</file>