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34"/>
  </p:notesMasterIdLst>
  <p:sldIdLst>
    <p:sldId id="589" r:id="rId2"/>
    <p:sldId id="721" r:id="rId3"/>
    <p:sldId id="722" r:id="rId4"/>
    <p:sldId id="723" r:id="rId5"/>
    <p:sldId id="590" r:id="rId6"/>
    <p:sldId id="720" r:id="rId7"/>
    <p:sldId id="695" r:id="rId8"/>
    <p:sldId id="696" r:id="rId9"/>
    <p:sldId id="698" r:id="rId10"/>
    <p:sldId id="697" r:id="rId11"/>
    <p:sldId id="727" r:id="rId12"/>
    <p:sldId id="699" r:id="rId13"/>
    <p:sldId id="724" r:id="rId14"/>
    <p:sldId id="710" r:id="rId15"/>
    <p:sldId id="711" r:id="rId16"/>
    <p:sldId id="712" r:id="rId17"/>
    <p:sldId id="700" r:id="rId18"/>
    <p:sldId id="716" r:id="rId19"/>
    <p:sldId id="713" r:id="rId20"/>
    <p:sldId id="717" r:id="rId21"/>
    <p:sldId id="725" r:id="rId22"/>
    <p:sldId id="718" r:id="rId23"/>
    <p:sldId id="726" r:id="rId24"/>
    <p:sldId id="719" r:id="rId25"/>
    <p:sldId id="714" r:id="rId26"/>
    <p:sldId id="715" r:id="rId27"/>
    <p:sldId id="701" r:id="rId28"/>
    <p:sldId id="702" r:id="rId29"/>
    <p:sldId id="728" r:id="rId30"/>
    <p:sldId id="703" r:id="rId31"/>
    <p:sldId id="729" r:id="rId32"/>
    <p:sldId id="694" r:id="rId33"/>
  </p:sldIdLst>
  <p:sldSz cx="9144000" cy="6858000" type="screen4x3"/>
  <p:notesSz cx="6858000" cy="9144000"/>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20F1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Estilo Médio 2 - Ênfas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60" autoAdjust="0"/>
    <p:restoredTop sz="91815" autoAdjust="0"/>
  </p:normalViewPr>
  <p:slideViewPr>
    <p:cSldViewPr>
      <p:cViewPr>
        <p:scale>
          <a:sx n="70" d="100"/>
          <a:sy n="70" d="100"/>
        </p:scale>
        <p:origin x="-2814" y="-900"/>
      </p:cViewPr>
      <p:guideLst>
        <p:guide orient="horz" pos="2160"/>
        <p:guide pos="2880"/>
      </p:guideLst>
    </p:cSldViewPr>
  </p:slideViewPr>
  <p:outlineViewPr>
    <p:cViewPr>
      <p:scale>
        <a:sx n="33" d="100"/>
        <a:sy n="33" d="100"/>
      </p:scale>
      <p:origin x="0" y="42"/>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90" d="100"/>
          <a:sy n="90" d="100"/>
        </p:scale>
        <p:origin x="-3696"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Cabeçalh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pt-BR"/>
          </a:p>
        </p:txBody>
      </p:sp>
      <p:sp>
        <p:nvSpPr>
          <p:cNvPr id="3" name="Espaço Reservado para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1383601-7154-4046-BFA7-2BD20DDDB4A4}" type="datetimeFigureOut">
              <a:rPr lang="pt-BR" smtClean="0"/>
              <a:pPr/>
              <a:t>13/07/2015</a:t>
            </a:fld>
            <a:endParaRPr lang="pt-BR"/>
          </a:p>
        </p:txBody>
      </p:sp>
      <p:sp>
        <p:nvSpPr>
          <p:cNvPr id="4" name="Espaço Reservado para Imagem de Slide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pt-BR"/>
          </a:p>
        </p:txBody>
      </p:sp>
      <p:sp>
        <p:nvSpPr>
          <p:cNvPr id="5" name="Espaço Reservado para Anotaçõ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6" name="Espaço Reservado para Rodapé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pt-BR"/>
          </a:p>
        </p:txBody>
      </p:sp>
      <p:sp>
        <p:nvSpPr>
          <p:cNvPr id="7" name="Espaço Reservado para Número de Slid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5486012-E3B5-4935-AB39-C7DB12FA328A}" type="slidenum">
              <a:rPr lang="pt-BR" smtClean="0"/>
              <a:pPr/>
              <a:t>‹nº›</a:t>
            </a:fld>
            <a:endParaRPr lang="pt-BR"/>
          </a:p>
        </p:txBody>
      </p:sp>
    </p:spTree>
    <p:extLst>
      <p:ext uri="{BB962C8B-B14F-4D97-AF65-F5344CB8AC3E}">
        <p14:creationId xmlns:p14="http://schemas.microsoft.com/office/powerpoint/2010/main" val="21026803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pt-BR" dirty="0" smtClean="0"/>
              <a:t>Clique para editar o título mestre</a:t>
            </a:r>
            <a:endParaRPr lang="pt-BR" dirty="0"/>
          </a:p>
        </p:txBody>
      </p:sp>
      <p:sp>
        <p:nvSpPr>
          <p:cNvPr id="3" name="Subtítu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t-BR" smtClean="0"/>
              <a:t>Clique para editar o estilo do subtítulo mestre</a:t>
            </a:r>
            <a:endParaRPr lang="pt-BR"/>
          </a:p>
        </p:txBody>
      </p:sp>
      <p:sp>
        <p:nvSpPr>
          <p:cNvPr id="4" name="Espaço Reservado para Data 3"/>
          <p:cNvSpPr>
            <a:spLocks noGrp="1"/>
          </p:cNvSpPr>
          <p:nvPr>
            <p:ph type="dt" sz="half" idx="10"/>
          </p:nvPr>
        </p:nvSpPr>
        <p:spPr>
          <a:xfrm>
            <a:off x="457200" y="6356350"/>
            <a:ext cx="2133600" cy="365125"/>
          </a:xfrm>
          <a:prstGeom prst="rect">
            <a:avLst/>
          </a:prstGeom>
        </p:spPr>
        <p:txBody>
          <a:bodyPr/>
          <a:lstStyle/>
          <a:p>
            <a:endParaRPr lang="pt-BR"/>
          </a:p>
        </p:txBody>
      </p:sp>
      <p:sp>
        <p:nvSpPr>
          <p:cNvPr id="6" name="Espaço Reservado para Número de Slide 5"/>
          <p:cNvSpPr>
            <a:spLocks noGrp="1"/>
          </p:cNvSpPr>
          <p:nvPr>
            <p:ph type="sldNum" sz="quarter" idx="12"/>
          </p:nvPr>
        </p:nvSpPr>
        <p:spPr>
          <a:xfrm>
            <a:off x="6553200" y="6356350"/>
            <a:ext cx="2133600" cy="365125"/>
          </a:xfrm>
          <a:prstGeom prst="rect">
            <a:avLst/>
          </a:prstGeom>
        </p:spPr>
        <p:txBody>
          <a:bodyPr/>
          <a:lstStyle/>
          <a:p>
            <a:fld id="{094A991A-244A-4951-A484-2D76DC9A40D7}" type="slidenum">
              <a:rPr lang="pt-BR" smtClean="0"/>
              <a:pPr/>
              <a:t>‹nº›</a:t>
            </a:fld>
            <a:endParaRPr lang="pt-BR"/>
          </a:p>
        </p:txBody>
      </p:sp>
    </p:spTree>
    <p:extLst>
      <p:ext uri="{BB962C8B-B14F-4D97-AF65-F5344CB8AC3E}">
        <p14:creationId xmlns:p14="http://schemas.microsoft.com/office/powerpoint/2010/main" val="218586649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título mestre</a:t>
            </a:r>
            <a:endParaRPr lang="pt-BR"/>
          </a:p>
        </p:txBody>
      </p:sp>
      <p:sp>
        <p:nvSpPr>
          <p:cNvPr id="3" name="Espaço Reservado para Texto Vertical 2"/>
          <p:cNvSpPr>
            <a:spLocks noGrp="1"/>
          </p:cNvSpPr>
          <p:nvPr>
            <p:ph type="body" orient="vert" idx="1"/>
          </p:nvPr>
        </p:nvSpPr>
        <p:spPr/>
        <p:txBody>
          <a:bodyPr vert="eaVert"/>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10"/>
          </p:nvPr>
        </p:nvSpPr>
        <p:spPr>
          <a:xfrm>
            <a:off x="457200" y="6356350"/>
            <a:ext cx="2133600" cy="365125"/>
          </a:xfrm>
          <a:prstGeom prst="rect">
            <a:avLst/>
          </a:prstGeom>
        </p:spPr>
        <p:txBody>
          <a:bodyPr/>
          <a:lstStyle/>
          <a:p>
            <a:endParaRPr lang="pt-BR"/>
          </a:p>
        </p:txBody>
      </p:sp>
      <p:sp>
        <p:nvSpPr>
          <p:cNvPr id="6" name="Espaço Reservado para Número de Slide 5"/>
          <p:cNvSpPr>
            <a:spLocks noGrp="1"/>
          </p:cNvSpPr>
          <p:nvPr>
            <p:ph type="sldNum" sz="quarter" idx="12"/>
          </p:nvPr>
        </p:nvSpPr>
        <p:spPr>
          <a:xfrm>
            <a:off x="6553200" y="6356350"/>
            <a:ext cx="2133600" cy="365125"/>
          </a:xfrm>
          <a:prstGeom prst="rect">
            <a:avLst/>
          </a:prstGeom>
        </p:spPr>
        <p:txBody>
          <a:bodyPr/>
          <a:lstStyle/>
          <a:p>
            <a:fld id="{094A991A-244A-4951-A484-2D76DC9A40D7}" type="slidenum">
              <a:rPr lang="pt-BR" smtClean="0"/>
              <a:pPr/>
              <a:t>‹nº›</a:t>
            </a:fld>
            <a:endParaRPr lang="pt-BR"/>
          </a:p>
        </p:txBody>
      </p:sp>
    </p:spTree>
    <p:extLst>
      <p:ext uri="{BB962C8B-B14F-4D97-AF65-F5344CB8AC3E}">
        <p14:creationId xmlns:p14="http://schemas.microsoft.com/office/powerpoint/2010/main" val="3938420553"/>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e texto verticais">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851525"/>
          </a:xfrm>
        </p:spPr>
        <p:txBody>
          <a:bodyPr vert="eaVert"/>
          <a:lstStyle/>
          <a:p>
            <a:r>
              <a:rPr lang="pt-BR" smtClean="0"/>
              <a:t>Clique para editar o título mestre</a:t>
            </a:r>
            <a:endParaRPr lang="pt-BR"/>
          </a:p>
        </p:txBody>
      </p:sp>
      <p:sp>
        <p:nvSpPr>
          <p:cNvPr id="3" name="Espaço Reservado para Texto Vertical 2"/>
          <p:cNvSpPr>
            <a:spLocks noGrp="1"/>
          </p:cNvSpPr>
          <p:nvPr>
            <p:ph type="body" orient="vert" idx="1"/>
          </p:nvPr>
        </p:nvSpPr>
        <p:spPr>
          <a:xfrm>
            <a:off x="457200" y="274638"/>
            <a:ext cx="6019800" cy="5851525"/>
          </a:xfrm>
        </p:spPr>
        <p:txBody>
          <a:bodyPr vert="eaVert"/>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10"/>
          </p:nvPr>
        </p:nvSpPr>
        <p:spPr>
          <a:xfrm>
            <a:off x="457200" y="6356350"/>
            <a:ext cx="2133600" cy="365125"/>
          </a:xfrm>
          <a:prstGeom prst="rect">
            <a:avLst/>
          </a:prstGeom>
        </p:spPr>
        <p:txBody>
          <a:bodyPr/>
          <a:lstStyle/>
          <a:p>
            <a:endParaRPr lang="pt-BR"/>
          </a:p>
        </p:txBody>
      </p:sp>
      <p:sp>
        <p:nvSpPr>
          <p:cNvPr id="6" name="Espaço Reservado para Número de Slide 5"/>
          <p:cNvSpPr>
            <a:spLocks noGrp="1"/>
          </p:cNvSpPr>
          <p:nvPr>
            <p:ph type="sldNum" sz="quarter" idx="12"/>
          </p:nvPr>
        </p:nvSpPr>
        <p:spPr>
          <a:xfrm>
            <a:off x="6553200" y="6356350"/>
            <a:ext cx="2133600" cy="365125"/>
          </a:xfrm>
          <a:prstGeom prst="rect">
            <a:avLst/>
          </a:prstGeom>
        </p:spPr>
        <p:txBody>
          <a:bodyPr/>
          <a:lstStyle/>
          <a:p>
            <a:fld id="{094A991A-244A-4951-A484-2D76DC9A40D7}" type="slidenum">
              <a:rPr lang="pt-BR" smtClean="0"/>
              <a:pPr/>
              <a:t>‹nº›</a:t>
            </a:fld>
            <a:endParaRPr lang="pt-BR"/>
          </a:p>
        </p:txBody>
      </p:sp>
    </p:spTree>
    <p:extLst>
      <p:ext uri="{BB962C8B-B14F-4D97-AF65-F5344CB8AC3E}">
        <p14:creationId xmlns:p14="http://schemas.microsoft.com/office/powerpoint/2010/main" val="302816836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p:cNvSpPr>
            <a:spLocks noGrp="1"/>
          </p:cNvSpPr>
          <p:nvPr>
            <p:ph type="title"/>
          </p:nvPr>
        </p:nvSpPr>
        <p:spPr>
          <a:xfrm>
            <a:off x="0" y="-1"/>
            <a:ext cx="9144000" cy="885600"/>
          </a:xfrm>
        </p:spPr>
        <p:txBody>
          <a:bodyPr/>
          <a:lstStyle/>
          <a:p>
            <a:r>
              <a:rPr lang="pt-BR" dirty="0" smtClean="0"/>
              <a:t>Clique para editar o título mestre</a:t>
            </a:r>
            <a:endParaRPr lang="pt-BR" dirty="0"/>
          </a:p>
        </p:txBody>
      </p:sp>
      <p:sp>
        <p:nvSpPr>
          <p:cNvPr id="3" name="Espaço Reservado para Conteúdo 2"/>
          <p:cNvSpPr>
            <a:spLocks noGrp="1"/>
          </p:cNvSpPr>
          <p:nvPr>
            <p:ph idx="1"/>
          </p:nvPr>
        </p:nvSpPr>
        <p:spPr>
          <a:xfrm>
            <a:off x="107504" y="1015886"/>
            <a:ext cx="8928992" cy="5581466"/>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pt-BR" dirty="0" smtClean="0"/>
              <a:t>Clique para editar o texto mestre</a:t>
            </a:r>
          </a:p>
          <a:p>
            <a:pPr lvl="1"/>
            <a:r>
              <a:rPr lang="pt-BR" dirty="0" smtClean="0"/>
              <a:t>Segundo nível</a:t>
            </a:r>
          </a:p>
          <a:p>
            <a:pPr lvl="2"/>
            <a:r>
              <a:rPr lang="pt-BR" dirty="0" smtClean="0"/>
              <a:t>Terceiro nível</a:t>
            </a:r>
          </a:p>
          <a:p>
            <a:pPr lvl="3"/>
            <a:r>
              <a:rPr lang="pt-BR" dirty="0" smtClean="0"/>
              <a:t>Quarto nível</a:t>
            </a:r>
          </a:p>
          <a:p>
            <a:pPr lvl="4"/>
            <a:r>
              <a:rPr lang="pt-BR" dirty="0" smtClean="0"/>
              <a:t>Quinto nível</a:t>
            </a:r>
            <a:endParaRPr lang="pt-BR" dirty="0"/>
          </a:p>
        </p:txBody>
      </p:sp>
      <p:grpSp>
        <p:nvGrpSpPr>
          <p:cNvPr id="10" name="Grupo 9"/>
          <p:cNvGrpSpPr/>
          <p:nvPr userDrawn="1"/>
        </p:nvGrpSpPr>
        <p:grpSpPr>
          <a:xfrm>
            <a:off x="0" y="6722318"/>
            <a:ext cx="9144000" cy="0"/>
            <a:chOff x="0" y="6666895"/>
            <a:chExt cx="9144000" cy="0"/>
          </a:xfrm>
        </p:grpSpPr>
        <p:cxnSp>
          <p:nvCxnSpPr>
            <p:cNvPr id="8" name="Conector reto 7"/>
            <p:cNvCxnSpPr/>
            <p:nvPr userDrawn="1"/>
          </p:nvCxnSpPr>
          <p:spPr>
            <a:xfrm>
              <a:off x="0" y="6666895"/>
              <a:ext cx="3131840" cy="0"/>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cxnSp>
          <p:nvCxnSpPr>
            <p:cNvPr id="9" name="Conector reto 8"/>
            <p:cNvCxnSpPr/>
            <p:nvPr userDrawn="1"/>
          </p:nvCxnSpPr>
          <p:spPr>
            <a:xfrm>
              <a:off x="6012160" y="6666895"/>
              <a:ext cx="3131840" cy="0"/>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32860836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pt-BR" smtClean="0"/>
              <a:t>Clique para editar o título mestre</a:t>
            </a:r>
            <a:endParaRPr lang="pt-BR"/>
          </a:p>
        </p:txBody>
      </p:sp>
      <p:sp>
        <p:nvSpPr>
          <p:cNvPr id="3" name="Espaço Reservado para Tex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BR" smtClean="0"/>
              <a:t>Clique para editar o texto mestre</a:t>
            </a:r>
          </a:p>
        </p:txBody>
      </p:sp>
      <p:sp>
        <p:nvSpPr>
          <p:cNvPr id="4" name="Espaço Reservado para Data 3"/>
          <p:cNvSpPr>
            <a:spLocks noGrp="1"/>
          </p:cNvSpPr>
          <p:nvPr>
            <p:ph type="dt" sz="half" idx="10"/>
          </p:nvPr>
        </p:nvSpPr>
        <p:spPr>
          <a:xfrm>
            <a:off x="457200" y="6356350"/>
            <a:ext cx="2133600" cy="365125"/>
          </a:xfrm>
          <a:prstGeom prst="rect">
            <a:avLst/>
          </a:prstGeom>
        </p:spPr>
        <p:txBody>
          <a:bodyPr/>
          <a:lstStyle/>
          <a:p>
            <a:endParaRPr lang="pt-BR"/>
          </a:p>
        </p:txBody>
      </p:sp>
      <p:sp>
        <p:nvSpPr>
          <p:cNvPr id="6" name="Espaço Reservado para Número de Slide 5"/>
          <p:cNvSpPr>
            <a:spLocks noGrp="1"/>
          </p:cNvSpPr>
          <p:nvPr>
            <p:ph type="sldNum" sz="quarter" idx="12"/>
          </p:nvPr>
        </p:nvSpPr>
        <p:spPr>
          <a:xfrm>
            <a:off x="6553200" y="6356350"/>
            <a:ext cx="2133600" cy="365125"/>
          </a:xfrm>
          <a:prstGeom prst="rect">
            <a:avLst/>
          </a:prstGeom>
        </p:spPr>
        <p:txBody>
          <a:bodyPr/>
          <a:lstStyle/>
          <a:p>
            <a:fld id="{094A991A-244A-4951-A484-2D76DC9A40D7}" type="slidenum">
              <a:rPr lang="pt-BR" smtClean="0"/>
              <a:pPr/>
              <a:t>‹nº›</a:t>
            </a:fld>
            <a:endParaRPr lang="pt-BR"/>
          </a:p>
        </p:txBody>
      </p:sp>
    </p:spTree>
    <p:extLst>
      <p:ext uri="{BB962C8B-B14F-4D97-AF65-F5344CB8AC3E}">
        <p14:creationId xmlns:p14="http://schemas.microsoft.com/office/powerpoint/2010/main" val="237581289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título mestre</a:t>
            </a:r>
            <a:endParaRPr lang="pt-BR"/>
          </a:p>
        </p:txBody>
      </p:sp>
      <p:sp>
        <p:nvSpPr>
          <p:cNvPr id="3" name="Espaço Reservado para Conteúd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Conteúd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5" name="Espaço Reservado para Data 4"/>
          <p:cNvSpPr>
            <a:spLocks noGrp="1"/>
          </p:cNvSpPr>
          <p:nvPr>
            <p:ph type="dt" sz="half" idx="10"/>
          </p:nvPr>
        </p:nvSpPr>
        <p:spPr>
          <a:xfrm>
            <a:off x="457200" y="6356350"/>
            <a:ext cx="2133600" cy="365125"/>
          </a:xfrm>
          <a:prstGeom prst="rect">
            <a:avLst/>
          </a:prstGeom>
        </p:spPr>
        <p:txBody>
          <a:bodyPr/>
          <a:lstStyle/>
          <a:p>
            <a:endParaRPr lang="pt-BR"/>
          </a:p>
        </p:txBody>
      </p:sp>
      <p:sp>
        <p:nvSpPr>
          <p:cNvPr id="7" name="Espaço Reservado para Número de Slide 6"/>
          <p:cNvSpPr>
            <a:spLocks noGrp="1"/>
          </p:cNvSpPr>
          <p:nvPr>
            <p:ph type="sldNum" sz="quarter" idx="12"/>
          </p:nvPr>
        </p:nvSpPr>
        <p:spPr>
          <a:xfrm>
            <a:off x="6553200" y="6356350"/>
            <a:ext cx="2133600" cy="365125"/>
          </a:xfrm>
          <a:prstGeom prst="rect">
            <a:avLst/>
          </a:prstGeom>
        </p:spPr>
        <p:txBody>
          <a:bodyPr/>
          <a:lstStyle/>
          <a:p>
            <a:fld id="{094A991A-244A-4951-A484-2D76DC9A40D7}" type="slidenum">
              <a:rPr lang="pt-BR" smtClean="0"/>
              <a:pPr/>
              <a:t>‹nº›</a:t>
            </a:fld>
            <a:endParaRPr lang="pt-BR"/>
          </a:p>
        </p:txBody>
      </p:sp>
    </p:spTree>
    <p:extLst>
      <p:ext uri="{BB962C8B-B14F-4D97-AF65-F5344CB8AC3E}">
        <p14:creationId xmlns:p14="http://schemas.microsoft.com/office/powerpoint/2010/main" val="3603648952"/>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pt-BR" smtClean="0"/>
              <a:t>Clique para editar o título mestre</a:t>
            </a:r>
            <a:endParaRPr lang="pt-BR"/>
          </a:p>
        </p:txBody>
      </p:sp>
      <p:sp>
        <p:nvSpPr>
          <p:cNvPr id="3" name="Espaço Reservado para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 texto mestre</a:t>
            </a:r>
          </a:p>
        </p:txBody>
      </p:sp>
      <p:sp>
        <p:nvSpPr>
          <p:cNvPr id="4" name="Espaço Reservado para Conteú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5" name="Espaço Reservado para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 texto mestre</a:t>
            </a:r>
          </a:p>
        </p:txBody>
      </p:sp>
      <p:sp>
        <p:nvSpPr>
          <p:cNvPr id="6" name="Espaço Reservado para Conteú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7" name="Espaço Reservado para Data 6"/>
          <p:cNvSpPr>
            <a:spLocks noGrp="1"/>
          </p:cNvSpPr>
          <p:nvPr>
            <p:ph type="dt" sz="half" idx="10"/>
          </p:nvPr>
        </p:nvSpPr>
        <p:spPr>
          <a:xfrm>
            <a:off x="457200" y="6356350"/>
            <a:ext cx="2133600" cy="365125"/>
          </a:xfrm>
          <a:prstGeom prst="rect">
            <a:avLst/>
          </a:prstGeom>
        </p:spPr>
        <p:txBody>
          <a:bodyPr/>
          <a:lstStyle/>
          <a:p>
            <a:endParaRPr lang="pt-BR"/>
          </a:p>
        </p:txBody>
      </p:sp>
      <p:sp>
        <p:nvSpPr>
          <p:cNvPr id="9" name="Espaço Reservado para Número de Slide 8"/>
          <p:cNvSpPr>
            <a:spLocks noGrp="1"/>
          </p:cNvSpPr>
          <p:nvPr>
            <p:ph type="sldNum" sz="quarter" idx="12"/>
          </p:nvPr>
        </p:nvSpPr>
        <p:spPr>
          <a:xfrm>
            <a:off x="6553200" y="6356350"/>
            <a:ext cx="2133600" cy="365125"/>
          </a:xfrm>
          <a:prstGeom prst="rect">
            <a:avLst/>
          </a:prstGeom>
        </p:spPr>
        <p:txBody>
          <a:bodyPr/>
          <a:lstStyle/>
          <a:p>
            <a:fld id="{094A991A-244A-4951-A484-2D76DC9A40D7}" type="slidenum">
              <a:rPr lang="pt-BR" smtClean="0"/>
              <a:pPr/>
              <a:t>‹nº›</a:t>
            </a:fld>
            <a:endParaRPr lang="pt-BR"/>
          </a:p>
        </p:txBody>
      </p:sp>
    </p:spTree>
    <p:extLst>
      <p:ext uri="{BB962C8B-B14F-4D97-AF65-F5344CB8AC3E}">
        <p14:creationId xmlns:p14="http://schemas.microsoft.com/office/powerpoint/2010/main" val="1556189480"/>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título mestre</a:t>
            </a:r>
            <a:endParaRPr lang="pt-BR"/>
          </a:p>
        </p:txBody>
      </p:sp>
      <p:sp>
        <p:nvSpPr>
          <p:cNvPr id="3" name="Espaço Reservado para Data 2"/>
          <p:cNvSpPr>
            <a:spLocks noGrp="1"/>
          </p:cNvSpPr>
          <p:nvPr>
            <p:ph type="dt" sz="half" idx="10"/>
          </p:nvPr>
        </p:nvSpPr>
        <p:spPr>
          <a:xfrm>
            <a:off x="457200" y="6356350"/>
            <a:ext cx="2133600" cy="365125"/>
          </a:xfrm>
          <a:prstGeom prst="rect">
            <a:avLst/>
          </a:prstGeom>
        </p:spPr>
        <p:txBody>
          <a:bodyPr/>
          <a:lstStyle/>
          <a:p>
            <a:endParaRPr lang="pt-BR"/>
          </a:p>
        </p:txBody>
      </p:sp>
      <p:sp>
        <p:nvSpPr>
          <p:cNvPr id="5" name="Espaço Reservado para Número de Slide 4"/>
          <p:cNvSpPr>
            <a:spLocks noGrp="1"/>
          </p:cNvSpPr>
          <p:nvPr>
            <p:ph type="sldNum" sz="quarter" idx="12"/>
          </p:nvPr>
        </p:nvSpPr>
        <p:spPr>
          <a:xfrm>
            <a:off x="6553200" y="6356350"/>
            <a:ext cx="2133600" cy="365125"/>
          </a:xfrm>
          <a:prstGeom prst="rect">
            <a:avLst/>
          </a:prstGeom>
        </p:spPr>
        <p:txBody>
          <a:bodyPr/>
          <a:lstStyle/>
          <a:p>
            <a:fld id="{094A991A-244A-4951-A484-2D76DC9A40D7}" type="slidenum">
              <a:rPr lang="pt-BR" smtClean="0"/>
              <a:pPr/>
              <a:t>‹nº›</a:t>
            </a:fld>
            <a:endParaRPr lang="pt-BR"/>
          </a:p>
        </p:txBody>
      </p:sp>
    </p:spTree>
    <p:extLst>
      <p:ext uri="{BB962C8B-B14F-4D97-AF65-F5344CB8AC3E}">
        <p14:creationId xmlns:p14="http://schemas.microsoft.com/office/powerpoint/2010/main" val="2219157323"/>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Espaço Reservado para Data 1"/>
          <p:cNvSpPr>
            <a:spLocks noGrp="1"/>
          </p:cNvSpPr>
          <p:nvPr>
            <p:ph type="dt" sz="half" idx="10"/>
          </p:nvPr>
        </p:nvSpPr>
        <p:spPr>
          <a:xfrm>
            <a:off x="457200" y="6356350"/>
            <a:ext cx="2133600" cy="365125"/>
          </a:xfrm>
          <a:prstGeom prst="rect">
            <a:avLst/>
          </a:prstGeom>
        </p:spPr>
        <p:txBody>
          <a:bodyPr/>
          <a:lstStyle/>
          <a:p>
            <a:endParaRPr lang="pt-BR"/>
          </a:p>
        </p:txBody>
      </p:sp>
      <p:sp>
        <p:nvSpPr>
          <p:cNvPr id="4" name="Espaço Reservado para Número de Slide 3"/>
          <p:cNvSpPr>
            <a:spLocks noGrp="1"/>
          </p:cNvSpPr>
          <p:nvPr>
            <p:ph type="sldNum" sz="quarter" idx="12"/>
          </p:nvPr>
        </p:nvSpPr>
        <p:spPr>
          <a:xfrm>
            <a:off x="6553200" y="6356350"/>
            <a:ext cx="2133600" cy="365125"/>
          </a:xfrm>
          <a:prstGeom prst="rect">
            <a:avLst/>
          </a:prstGeom>
        </p:spPr>
        <p:txBody>
          <a:bodyPr/>
          <a:lstStyle/>
          <a:p>
            <a:fld id="{094A991A-244A-4951-A484-2D76DC9A40D7}" type="slidenum">
              <a:rPr lang="pt-BR" smtClean="0"/>
              <a:pPr/>
              <a:t>‹nº›</a:t>
            </a:fld>
            <a:endParaRPr lang="pt-BR"/>
          </a:p>
        </p:txBody>
      </p:sp>
    </p:spTree>
    <p:extLst>
      <p:ext uri="{BB962C8B-B14F-4D97-AF65-F5344CB8AC3E}">
        <p14:creationId xmlns:p14="http://schemas.microsoft.com/office/powerpoint/2010/main" val="4018102877"/>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pt-BR" smtClean="0"/>
              <a:t>Clique para editar o título mestre</a:t>
            </a:r>
            <a:endParaRPr lang="pt-BR"/>
          </a:p>
        </p:txBody>
      </p:sp>
      <p:sp>
        <p:nvSpPr>
          <p:cNvPr id="3" name="Espaço Reservado para Conteú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 texto mestre</a:t>
            </a:r>
          </a:p>
        </p:txBody>
      </p:sp>
      <p:sp>
        <p:nvSpPr>
          <p:cNvPr id="5" name="Espaço Reservado para Data 4"/>
          <p:cNvSpPr>
            <a:spLocks noGrp="1"/>
          </p:cNvSpPr>
          <p:nvPr>
            <p:ph type="dt" sz="half" idx="10"/>
          </p:nvPr>
        </p:nvSpPr>
        <p:spPr>
          <a:xfrm>
            <a:off x="457200" y="6356350"/>
            <a:ext cx="2133600" cy="365125"/>
          </a:xfrm>
          <a:prstGeom prst="rect">
            <a:avLst/>
          </a:prstGeom>
        </p:spPr>
        <p:txBody>
          <a:bodyPr/>
          <a:lstStyle/>
          <a:p>
            <a:endParaRPr lang="pt-BR"/>
          </a:p>
        </p:txBody>
      </p:sp>
      <p:sp>
        <p:nvSpPr>
          <p:cNvPr id="7" name="Espaço Reservado para Número de Slide 6"/>
          <p:cNvSpPr>
            <a:spLocks noGrp="1"/>
          </p:cNvSpPr>
          <p:nvPr>
            <p:ph type="sldNum" sz="quarter" idx="12"/>
          </p:nvPr>
        </p:nvSpPr>
        <p:spPr>
          <a:xfrm>
            <a:off x="6553200" y="6356350"/>
            <a:ext cx="2133600" cy="365125"/>
          </a:xfrm>
          <a:prstGeom prst="rect">
            <a:avLst/>
          </a:prstGeom>
        </p:spPr>
        <p:txBody>
          <a:bodyPr/>
          <a:lstStyle/>
          <a:p>
            <a:fld id="{094A991A-244A-4951-A484-2D76DC9A40D7}" type="slidenum">
              <a:rPr lang="pt-BR" smtClean="0"/>
              <a:pPr/>
              <a:t>‹nº›</a:t>
            </a:fld>
            <a:endParaRPr lang="pt-BR"/>
          </a:p>
        </p:txBody>
      </p:sp>
    </p:spTree>
    <p:extLst>
      <p:ext uri="{BB962C8B-B14F-4D97-AF65-F5344CB8AC3E}">
        <p14:creationId xmlns:p14="http://schemas.microsoft.com/office/powerpoint/2010/main" val="289813040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pt-BR" smtClean="0"/>
              <a:t>Clique para editar o título mestre</a:t>
            </a:r>
            <a:endParaRPr lang="pt-BR"/>
          </a:p>
        </p:txBody>
      </p:sp>
      <p:sp>
        <p:nvSpPr>
          <p:cNvPr id="3" name="Espaço Reservado para Imagem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BR"/>
          </a:p>
        </p:txBody>
      </p:sp>
      <p:sp>
        <p:nvSpPr>
          <p:cNvPr id="4" name="Espaço Reservado para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 texto mestre</a:t>
            </a:r>
          </a:p>
        </p:txBody>
      </p:sp>
      <p:sp>
        <p:nvSpPr>
          <p:cNvPr id="5" name="Espaço Reservado para Data 4"/>
          <p:cNvSpPr>
            <a:spLocks noGrp="1"/>
          </p:cNvSpPr>
          <p:nvPr>
            <p:ph type="dt" sz="half" idx="10"/>
          </p:nvPr>
        </p:nvSpPr>
        <p:spPr>
          <a:xfrm>
            <a:off x="457200" y="6356350"/>
            <a:ext cx="2133600" cy="365125"/>
          </a:xfrm>
          <a:prstGeom prst="rect">
            <a:avLst/>
          </a:prstGeom>
        </p:spPr>
        <p:txBody>
          <a:bodyPr/>
          <a:lstStyle/>
          <a:p>
            <a:endParaRPr lang="pt-BR"/>
          </a:p>
        </p:txBody>
      </p:sp>
      <p:sp>
        <p:nvSpPr>
          <p:cNvPr id="7" name="Espaço Reservado para Número de Slide 6"/>
          <p:cNvSpPr>
            <a:spLocks noGrp="1"/>
          </p:cNvSpPr>
          <p:nvPr>
            <p:ph type="sldNum" sz="quarter" idx="12"/>
          </p:nvPr>
        </p:nvSpPr>
        <p:spPr>
          <a:xfrm>
            <a:off x="6553200" y="6356350"/>
            <a:ext cx="2133600" cy="365125"/>
          </a:xfrm>
          <a:prstGeom prst="rect">
            <a:avLst/>
          </a:prstGeom>
        </p:spPr>
        <p:txBody>
          <a:bodyPr/>
          <a:lstStyle/>
          <a:p>
            <a:fld id="{094A991A-244A-4951-A484-2D76DC9A40D7}" type="slidenum">
              <a:rPr lang="pt-BR" smtClean="0"/>
              <a:pPr/>
              <a:t>‹nº›</a:t>
            </a:fld>
            <a:endParaRPr lang="pt-BR"/>
          </a:p>
        </p:txBody>
      </p:sp>
    </p:spTree>
    <p:extLst>
      <p:ext uri="{BB962C8B-B14F-4D97-AF65-F5344CB8AC3E}">
        <p14:creationId xmlns:p14="http://schemas.microsoft.com/office/powerpoint/2010/main" val="7043772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Espaço Reservado para Título 1"/>
          <p:cNvSpPr>
            <a:spLocks noGrp="1"/>
          </p:cNvSpPr>
          <p:nvPr>
            <p:ph type="title"/>
          </p:nvPr>
        </p:nvSpPr>
        <p:spPr>
          <a:xfrm>
            <a:off x="0" y="-1"/>
            <a:ext cx="9144000" cy="885600"/>
          </a:xfrm>
          <a:prstGeom prst="rect">
            <a:avLst/>
          </a:prstGeom>
          <a:noFill/>
          <a:ln>
            <a:noFill/>
          </a:ln>
        </p:spPr>
        <p:txBody>
          <a:bodyPr vert="horz" lIns="91440" tIns="45720" rIns="91440" bIns="45720" rtlCol="0" anchor="ctr">
            <a:normAutofit/>
          </a:bodyPr>
          <a:lstStyle/>
          <a:p>
            <a:r>
              <a:rPr lang="pt-BR" dirty="0" smtClean="0"/>
              <a:t>Clique para editar o título mestre</a:t>
            </a:r>
            <a:endParaRPr lang="pt-BR" dirty="0"/>
          </a:p>
        </p:txBody>
      </p:sp>
      <p:sp>
        <p:nvSpPr>
          <p:cNvPr id="3" name="Espaço Reservado para Texto 2"/>
          <p:cNvSpPr>
            <a:spLocks noGrp="1"/>
          </p:cNvSpPr>
          <p:nvPr>
            <p:ph type="body" idx="1"/>
          </p:nvPr>
        </p:nvSpPr>
        <p:spPr>
          <a:xfrm>
            <a:off x="107504" y="1015886"/>
            <a:ext cx="8928992" cy="5365442"/>
          </a:xfrm>
          <a:prstGeom prst="rect">
            <a:avLst/>
          </a:prstGeom>
        </p:spPr>
        <p:txBody>
          <a:bodyPr vert="horz" lIns="91440" tIns="45720" rIns="91440" bIns="45720" rtlCol="0">
            <a:normAutofit/>
          </a:bodyPr>
          <a:lstStyle/>
          <a:p>
            <a:pPr lvl="0"/>
            <a:r>
              <a:rPr lang="pt-BR" dirty="0" smtClean="0"/>
              <a:t>Clique para editar o texto mestre</a:t>
            </a:r>
          </a:p>
          <a:p>
            <a:pPr lvl="1"/>
            <a:r>
              <a:rPr lang="pt-BR" dirty="0" smtClean="0"/>
              <a:t>Segundo nível</a:t>
            </a:r>
          </a:p>
          <a:p>
            <a:pPr lvl="2"/>
            <a:r>
              <a:rPr lang="pt-BR" dirty="0" smtClean="0"/>
              <a:t>Terceiro nível</a:t>
            </a:r>
          </a:p>
          <a:p>
            <a:pPr lvl="3"/>
            <a:r>
              <a:rPr lang="pt-BR" dirty="0" smtClean="0"/>
              <a:t>Quarto nível</a:t>
            </a:r>
          </a:p>
          <a:p>
            <a:pPr lvl="4"/>
            <a:r>
              <a:rPr lang="pt-BR" dirty="0" smtClean="0"/>
              <a:t>Quinto nível</a:t>
            </a:r>
            <a:endParaRPr lang="pt-BR" dirty="0"/>
          </a:p>
        </p:txBody>
      </p:sp>
    </p:spTree>
    <p:extLst>
      <p:ext uri="{BB962C8B-B14F-4D97-AF65-F5344CB8AC3E}">
        <p14:creationId xmlns:p14="http://schemas.microsoft.com/office/powerpoint/2010/main" val="392243582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par>
    </p:tnLst>
  </p:timing>
  <p:hf sldNum="0" hdr="0" dt="0"/>
  <p:txStyles>
    <p:titleStyle>
      <a:lvl1pPr marL="1520825" indent="0" algn="l" defTabSz="914400" rtl="0" eaLnBrk="1" latinLnBrk="0" hangingPunct="1">
        <a:spcBef>
          <a:spcPct val="0"/>
        </a:spcBef>
        <a:buNone/>
        <a:defRPr sz="2800" kern="1200">
          <a:ln>
            <a:solidFill>
              <a:srgbClr val="720F13"/>
            </a:solidFill>
          </a:ln>
          <a:solidFill>
            <a:srgbClr val="720F13"/>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a:xfrm>
            <a:off x="323528" y="1628800"/>
            <a:ext cx="8424936" cy="2952328"/>
          </a:xfrm>
        </p:spPr>
        <p:txBody>
          <a:bodyPr>
            <a:noAutofit/>
          </a:bodyPr>
          <a:lstStyle/>
          <a:p>
            <a:r>
              <a:rPr lang="pt-BR" sz="3000" dirty="0" smtClean="0"/>
              <a:t>Marco   regulatório   na </a:t>
            </a:r>
            <a:br>
              <a:rPr lang="pt-BR" sz="3000" dirty="0" smtClean="0"/>
            </a:br>
            <a:r>
              <a:rPr lang="pt-BR" sz="3000" dirty="0" smtClean="0"/>
              <a:t>Lei  n.  13.019/2014</a:t>
            </a:r>
            <a:br>
              <a:rPr lang="pt-BR" sz="3000" dirty="0" smtClean="0"/>
            </a:br>
            <a:r>
              <a:rPr lang="pt-BR" sz="3000" dirty="0" smtClean="0"/>
              <a:t/>
            </a:r>
            <a:br>
              <a:rPr lang="pt-BR" sz="3000" dirty="0" smtClean="0"/>
            </a:br>
            <a:r>
              <a:rPr lang="pt-BR" sz="3000" dirty="0" smtClean="0"/>
              <a:t/>
            </a:r>
            <a:br>
              <a:rPr lang="pt-BR" sz="3000" dirty="0" smtClean="0"/>
            </a:br>
            <a:r>
              <a:rPr lang="pt-BR" sz="3000" u="sng" dirty="0" smtClean="0"/>
              <a:t>Realização</a:t>
            </a:r>
            <a:r>
              <a:rPr lang="pt-BR" sz="3000" dirty="0" smtClean="0"/>
              <a:t>:  FECAM/ associações de municípios/ </a:t>
            </a:r>
            <a:r>
              <a:rPr lang="pt-BR" sz="3000" dirty="0" err="1" smtClean="0"/>
              <a:t>egem</a:t>
            </a:r>
            <a:r>
              <a:rPr lang="pt-BR" sz="3000" dirty="0" smtClean="0"/>
              <a:t/>
            </a:r>
            <a:br>
              <a:rPr lang="pt-BR" sz="3000" dirty="0" smtClean="0"/>
            </a:br>
            <a:r>
              <a:rPr lang="pt-BR" sz="3600" dirty="0" smtClean="0"/>
              <a:t/>
            </a:r>
            <a:br>
              <a:rPr lang="pt-BR" sz="3600" dirty="0" smtClean="0"/>
            </a:br>
            <a:r>
              <a:rPr lang="pt-BR" sz="3600" dirty="0" smtClean="0"/>
              <a:t/>
            </a:r>
            <a:br>
              <a:rPr lang="pt-BR" sz="3600" dirty="0" smtClean="0"/>
            </a:br>
            <a:r>
              <a:rPr lang="pt-BR" dirty="0" smtClean="0"/>
              <a:t/>
            </a:r>
            <a:br>
              <a:rPr lang="pt-BR" dirty="0" smtClean="0"/>
            </a:br>
            <a:endParaRPr lang="pt-BR" sz="4000" dirty="0"/>
          </a:p>
        </p:txBody>
      </p:sp>
      <p:sp>
        <p:nvSpPr>
          <p:cNvPr id="3" name="Espaço Reservado para Texto 2"/>
          <p:cNvSpPr>
            <a:spLocks noGrp="1"/>
          </p:cNvSpPr>
          <p:nvPr>
            <p:ph type="body" idx="1"/>
          </p:nvPr>
        </p:nvSpPr>
        <p:spPr>
          <a:xfrm>
            <a:off x="3275856" y="5301208"/>
            <a:ext cx="5494349" cy="1296144"/>
          </a:xfrm>
        </p:spPr>
        <p:txBody>
          <a:bodyPr>
            <a:normAutofit fontScale="85000" lnSpcReduction="20000"/>
          </a:bodyPr>
          <a:lstStyle/>
          <a:p>
            <a:endParaRPr lang="pt-BR" b="1" smtClean="0">
              <a:solidFill>
                <a:schemeClr val="tx1"/>
              </a:solidFill>
            </a:endParaRPr>
          </a:p>
          <a:p>
            <a:r>
              <a:rPr lang="pt-BR" sz="2400" b="1" smtClean="0">
                <a:solidFill>
                  <a:schemeClr val="tx1"/>
                </a:solidFill>
              </a:rPr>
              <a:t>MARCOS FEY PROBST</a:t>
            </a:r>
          </a:p>
          <a:p>
            <a:r>
              <a:rPr lang="pt-BR" sz="2400" b="1" smtClean="0">
                <a:solidFill>
                  <a:schemeClr val="tx1"/>
                </a:solidFill>
              </a:rPr>
              <a:t>Consultor da FECAM</a:t>
            </a:r>
          </a:p>
          <a:p>
            <a:r>
              <a:rPr lang="pt-BR" sz="2400" b="1" smtClean="0">
                <a:solidFill>
                  <a:schemeClr val="tx1"/>
                </a:solidFill>
              </a:rPr>
              <a:t>Doutorando em Direito pela UFSC</a:t>
            </a:r>
          </a:p>
          <a:p>
            <a:endParaRPr lang="pt-BR" sz="2600" b="1" dirty="0">
              <a:solidFill>
                <a:schemeClr val="tx1"/>
              </a:solidFill>
            </a:endParaRPr>
          </a:p>
        </p:txBody>
      </p:sp>
    </p:spTree>
    <p:extLst>
      <p:ext uri="{BB962C8B-B14F-4D97-AF65-F5344CB8AC3E}">
        <p14:creationId xmlns:p14="http://schemas.microsoft.com/office/powerpoint/2010/main" val="410695465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a:xfrm>
            <a:off x="214282" y="1052736"/>
            <a:ext cx="8715436" cy="5544616"/>
          </a:xfrm>
        </p:spPr>
        <p:txBody>
          <a:bodyPr>
            <a:normAutofit/>
          </a:bodyPr>
          <a:lstStyle/>
          <a:p>
            <a:pPr marL="457200" indent="-457200">
              <a:buFont typeface="Wingdings" panose="05000000000000000000" pitchFamily="2" charset="2"/>
              <a:buChar char="Ø"/>
            </a:pPr>
            <a:endParaRPr lang="pt-BR" sz="2400" dirty="0" smtClean="0"/>
          </a:p>
          <a:p>
            <a:pPr marL="457200" indent="-457200">
              <a:buFont typeface="Wingdings" panose="05000000000000000000" pitchFamily="2" charset="2"/>
              <a:buChar char="Ø"/>
            </a:pPr>
            <a:r>
              <a:rPr lang="pt-BR" sz="2400" dirty="0" smtClean="0"/>
              <a:t>No </a:t>
            </a:r>
            <a:r>
              <a:rPr lang="pt-BR" sz="2400" dirty="0"/>
              <a:t>início de cada ano </a:t>
            </a:r>
            <a:r>
              <a:rPr lang="pt-BR" sz="2400" dirty="0" smtClean="0"/>
              <a:t>civil </a:t>
            </a:r>
            <a:r>
              <a:rPr lang="pt-BR" sz="2400" dirty="0"/>
              <a:t>a </a:t>
            </a:r>
            <a:r>
              <a:rPr lang="pt-BR" sz="2400" dirty="0" smtClean="0"/>
              <a:t>administração pública deverá </a:t>
            </a:r>
          </a:p>
          <a:p>
            <a:r>
              <a:rPr lang="pt-BR" sz="2400" dirty="0" smtClean="0"/>
              <a:t>publicar os </a:t>
            </a:r>
            <a:r>
              <a:rPr lang="pt-BR" sz="2400" u="sng" dirty="0" smtClean="0"/>
              <a:t>valores </a:t>
            </a:r>
            <a:r>
              <a:rPr lang="pt-BR" sz="2400" u="sng" dirty="0"/>
              <a:t>aprovados na </a:t>
            </a:r>
            <a:r>
              <a:rPr lang="pt-BR" sz="2400" u="sng" dirty="0" smtClean="0"/>
              <a:t>lei orçamentária </a:t>
            </a:r>
            <a:r>
              <a:rPr lang="pt-BR" sz="2400" u="sng" dirty="0"/>
              <a:t>anual</a:t>
            </a:r>
            <a:r>
              <a:rPr lang="pt-BR" sz="2400" dirty="0"/>
              <a:t> vigente </a:t>
            </a:r>
            <a:endParaRPr lang="pt-BR" sz="2400" dirty="0" smtClean="0"/>
          </a:p>
          <a:p>
            <a:r>
              <a:rPr lang="pt-BR" sz="2400" dirty="0" smtClean="0"/>
              <a:t>para execução </a:t>
            </a:r>
            <a:r>
              <a:rPr lang="pt-BR" sz="2400" dirty="0"/>
              <a:t>de programas e ações do plano plurianual em </a:t>
            </a:r>
            <a:endParaRPr lang="pt-BR" sz="2400" dirty="0" smtClean="0"/>
          </a:p>
          <a:p>
            <a:r>
              <a:rPr lang="pt-BR" sz="2400" dirty="0"/>
              <a:t>v</a:t>
            </a:r>
            <a:r>
              <a:rPr lang="pt-BR" sz="2400" dirty="0" smtClean="0"/>
              <a:t>igor relacionado à presente lei.</a:t>
            </a:r>
            <a:endParaRPr lang="pt-BR" sz="2400" dirty="0"/>
          </a:p>
          <a:p>
            <a:pPr marL="457200" indent="-457200">
              <a:buFont typeface="Wingdings" panose="05000000000000000000" pitchFamily="2" charset="2"/>
              <a:buChar char="Ø"/>
            </a:pPr>
            <a:endParaRPr lang="pt-BR" sz="2400" dirty="0" smtClean="0"/>
          </a:p>
          <a:p>
            <a:pPr marL="457200" indent="-457200">
              <a:buFont typeface="Wingdings" panose="05000000000000000000" pitchFamily="2" charset="2"/>
              <a:buChar char="Ø"/>
            </a:pPr>
            <a:endParaRPr lang="pt-BR" sz="2400" dirty="0"/>
          </a:p>
          <a:p>
            <a:pPr marL="457200" indent="-457200">
              <a:buFont typeface="Wingdings" panose="05000000000000000000" pitchFamily="2" charset="2"/>
              <a:buChar char="Ø"/>
            </a:pPr>
            <a:r>
              <a:rPr lang="pt-BR" sz="2400" dirty="0" smtClean="0"/>
              <a:t>A </a:t>
            </a:r>
            <a:r>
              <a:rPr lang="pt-BR" sz="2400" dirty="0"/>
              <a:t>administração pública deverá manter, em seu sítio </a:t>
            </a:r>
            <a:endParaRPr lang="pt-BR" sz="2400" dirty="0" smtClean="0"/>
          </a:p>
          <a:p>
            <a:r>
              <a:rPr lang="pt-BR" sz="2400" dirty="0" smtClean="0"/>
              <a:t>oficial </a:t>
            </a:r>
            <a:r>
              <a:rPr lang="pt-BR" sz="2400" dirty="0"/>
              <a:t>na </a:t>
            </a:r>
            <a:r>
              <a:rPr lang="pt-BR" sz="2400" i="1" dirty="0"/>
              <a:t>internet</a:t>
            </a:r>
            <a:r>
              <a:rPr lang="pt-BR" sz="2400" dirty="0"/>
              <a:t>, a relação das parcerias celebradas, em </a:t>
            </a:r>
            <a:endParaRPr lang="pt-BR" sz="2400" dirty="0" smtClean="0"/>
          </a:p>
          <a:p>
            <a:r>
              <a:rPr lang="pt-BR" sz="2400" dirty="0" smtClean="0"/>
              <a:t>ordem </a:t>
            </a:r>
            <a:r>
              <a:rPr lang="pt-BR" sz="2400" dirty="0"/>
              <a:t>alfabética, pelo nome da organização da sociedade civil, </a:t>
            </a:r>
            <a:endParaRPr lang="pt-BR" sz="2400" dirty="0" smtClean="0"/>
          </a:p>
          <a:p>
            <a:r>
              <a:rPr lang="pt-BR" sz="2400" u="sng" dirty="0" smtClean="0"/>
              <a:t>por </a:t>
            </a:r>
            <a:r>
              <a:rPr lang="pt-BR" sz="2400" u="sng" dirty="0"/>
              <a:t>prazo não inferior a 5 (cinco) anos</a:t>
            </a:r>
            <a:r>
              <a:rPr lang="pt-BR" sz="2400" dirty="0"/>
              <a:t>, contado da apreciação </a:t>
            </a:r>
            <a:endParaRPr lang="pt-BR" sz="2400" dirty="0" smtClean="0"/>
          </a:p>
          <a:p>
            <a:r>
              <a:rPr lang="pt-BR" sz="2400" dirty="0" smtClean="0"/>
              <a:t>da </a:t>
            </a:r>
            <a:r>
              <a:rPr lang="pt-BR" sz="2400" dirty="0"/>
              <a:t>prestação de contas final da parceria</a:t>
            </a:r>
            <a:r>
              <a:rPr lang="pt-BR" sz="2400" dirty="0" smtClean="0"/>
              <a:t>.</a:t>
            </a:r>
          </a:p>
          <a:p>
            <a:endParaRPr lang="pt-BR" dirty="0"/>
          </a:p>
          <a:p>
            <a:endParaRPr lang="pt-BR" dirty="0"/>
          </a:p>
        </p:txBody>
      </p:sp>
      <p:sp>
        <p:nvSpPr>
          <p:cNvPr id="3" name="Título 2"/>
          <p:cNvSpPr>
            <a:spLocks noGrp="1"/>
          </p:cNvSpPr>
          <p:nvPr>
            <p:ph type="title"/>
          </p:nvPr>
        </p:nvSpPr>
        <p:spPr>
          <a:xfrm>
            <a:off x="457200" y="274638"/>
            <a:ext cx="8229600" cy="634082"/>
          </a:xfrm>
        </p:spPr>
        <p:txBody>
          <a:bodyPr>
            <a:normAutofit/>
          </a:bodyPr>
          <a:lstStyle/>
          <a:p>
            <a:r>
              <a:rPr lang="pt-BR" dirty="0" smtClean="0"/>
              <a:t>Lei n. 13.019/2014</a:t>
            </a:r>
            <a:endParaRPr lang="pt-BR" dirty="0"/>
          </a:p>
        </p:txBody>
      </p:sp>
    </p:spTree>
    <p:extLst>
      <p:ext uri="{BB962C8B-B14F-4D97-AF65-F5344CB8AC3E}">
        <p14:creationId xmlns:p14="http://schemas.microsoft.com/office/powerpoint/2010/main" val="222942781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a:xfrm>
            <a:off x="214282" y="1052736"/>
            <a:ext cx="8715436" cy="5544616"/>
          </a:xfrm>
        </p:spPr>
        <p:txBody>
          <a:bodyPr>
            <a:normAutofit fontScale="92500" lnSpcReduction="10000"/>
          </a:bodyPr>
          <a:lstStyle/>
          <a:p>
            <a:pPr marL="342900" indent="-342900">
              <a:buFont typeface="Wingdings" panose="05000000000000000000" pitchFamily="2" charset="2"/>
              <a:buChar char="Ø"/>
            </a:pPr>
            <a:r>
              <a:rPr lang="pt-BR" sz="2400" b="1" u="sng" dirty="0" smtClean="0"/>
              <a:t>Parcerias já vigentes em 27 de julho de 2015</a:t>
            </a:r>
            <a:r>
              <a:rPr lang="pt-BR" sz="2400" b="1" dirty="0" smtClean="0"/>
              <a:t>:</a:t>
            </a:r>
          </a:p>
          <a:p>
            <a:endParaRPr lang="pt-BR" sz="2400" dirty="0" smtClean="0"/>
          </a:p>
          <a:p>
            <a:pPr marL="514350" indent="-514350">
              <a:buAutoNum type="alphaLcParenR"/>
            </a:pPr>
            <a:r>
              <a:rPr lang="pt-BR" sz="2400" dirty="0" smtClean="0"/>
              <a:t>As </a:t>
            </a:r>
            <a:r>
              <a:rPr lang="pt-BR" sz="2400" dirty="0"/>
              <a:t>parcerias existentes no momento da entrada em vigor </a:t>
            </a:r>
            <a:r>
              <a:rPr lang="pt-BR" sz="2400" dirty="0" smtClean="0"/>
              <a:t>da lei </a:t>
            </a:r>
          </a:p>
          <a:p>
            <a:r>
              <a:rPr lang="pt-BR" sz="2400" dirty="0" smtClean="0"/>
              <a:t>permanecerão </a:t>
            </a:r>
            <a:r>
              <a:rPr lang="pt-BR" sz="2400" dirty="0"/>
              <a:t>regidas pela legislação vigente ao tempo de sua </a:t>
            </a:r>
            <a:endParaRPr lang="pt-BR" sz="2400" dirty="0" smtClean="0"/>
          </a:p>
          <a:p>
            <a:r>
              <a:rPr lang="pt-BR" sz="2400" dirty="0" smtClean="0"/>
              <a:t>celebração</a:t>
            </a:r>
            <a:r>
              <a:rPr lang="pt-BR" sz="2400" dirty="0"/>
              <a:t>, sem prejuízo da aplicação subsidiária desta Lei, naquilo </a:t>
            </a:r>
            <a:endParaRPr lang="pt-BR" sz="2400" dirty="0" smtClean="0"/>
          </a:p>
          <a:p>
            <a:r>
              <a:rPr lang="pt-BR" sz="2400" dirty="0" smtClean="0"/>
              <a:t>em </a:t>
            </a:r>
            <a:r>
              <a:rPr lang="pt-BR" sz="2400" dirty="0"/>
              <a:t>que for cabível, desde que em benefício do alcance do objeto da </a:t>
            </a:r>
            <a:endParaRPr lang="pt-BR" sz="2400" dirty="0" smtClean="0"/>
          </a:p>
          <a:p>
            <a:r>
              <a:rPr lang="pt-BR" sz="2400" dirty="0" smtClean="0"/>
              <a:t>parceria.</a:t>
            </a:r>
          </a:p>
          <a:p>
            <a:endParaRPr lang="pt-BR" sz="2400" dirty="0" smtClean="0"/>
          </a:p>
          <a:p>
            <a:r>
              <a:rPr lang="pt-BR" sz="2400" dirty="0" smtClean="0"/>
              <a:t>b) No caso de prorrogação aplica-se a nova lei, exceto no caso de </a:t>
            </a:r>
          </a:p>
          <a:p>
            <a:r>
              <a:rPr lang="pt-BR" sz="2400" dirty="0" smtClean="0"/>
              <a:t>prorrogação de ofício prevista em lei ou regulamento;</a:t>
            </a:r>
          </a:p>
          <a:p>
            <a:endParaRPr lang="pt-BR" sz="2400" dirty="0" smtClean="0"/>
          </a:p>
          <a:p>
            <a:r>
              <a:rPr lang="pt-BR" sz="2400" dirty="0" smtClean="0"/>
              <a:t>c) No caso dos convênios (parcerias) com prazo de vigência </a:t>
            </a:r>
          </a:p>
          <a:p>
            <a:r>
              <a:rPr lang="pt-BR" sz="2400" dirty="0" smtClean="0"/>
              <a:t>indeterminado, deverá ser promovida, em até 1 ano, a repactuação para </a:t>
            </a:r>
          </a:p>
          <a:p>
            <a:r>
              <a:rPr lang="pt-BR" sz="2400" dirty="0" smtClean="0"/>
              <a:t>adaptação à nova lei.</a:t>
            </a:r>
          </a:p>
          <a:p>
            <a:pPr marL="514350" indent="-514350">
              <a:buAutoNum type="alphaLcParenR"/>
            </a:pPr>
            <a:endParaRPr lang="pt-BR" dirty="0"/>
          </a:p>
          <a:p>
            <a:endParaRPr lang="pt-BR" dirty="0"/>
          </a:p>
        </p:txBody>
      </p:sp>
      <p:sp>
        <p:nvSpPr>
          <p:cNvPr id="3" name="Título 2"/>
          <p:cNvSpPr>
            <a:spLocks noGrp="1"/>
          </p:cNvSpPr>
          <p:nvPr>
            <p:ph type="title"/>
          </p:nvPr>
        </p:nvSpPr>
        <p:spPr>
          <a:xfrm>
            <a:off x="457200" y="274638"/>
            <a:ext cx="8229600" cy="634082"/>
          </a:xfrm>
        </p:spPr>
        <p:txBody>
          <a:bodyPr>
            <a:normAutofit/>
          </a:bodyPr>
          <a:lstStyle/>
          <a:p>
            <a:r>
              <a:rPr lang="pt-BR" dirty="0" smtClean="0"/>
              <a:t>Lei n. 13.019/2014</a:t>
            </a:r>
            <a:endParaRPr lang="pt-BR" dirty="0"/>
          </a:p>
        </p:txBody>
      </p:sp>
    </p:spTree>
    <p:extLst>
      <p:ext uri="{BB962C8B-B14F-4D97-AF65-F5344CB8AC3E}">
        <p14:creationId xmlns:p14="http://schemas.microsoft.com/office/powerpoint/2010/main" val="187143188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a:xfrm>
            <a:off x="214282" y="1052736"/>
            <a:ext cx="8715436" cy="5544616"/>
          </a:xfrm>
        </p:spPr>
        <p:txBody>
          <a:bodyPr>
            <a:normAutofit fontScale="85000" lnSpcReduction="20000"/>
          </a:bodyPr>
          <a:lstStyle/>
          <a:p>
            <a:pPr marL="457200" indent="-457200">
              <a:buFont typeface="Wingdings" panose="05000000000000000000" pitchFamily="2" charset="2"/>
              <a:buChar char="Ø"/>
            </a:pPr>
            <a:r>
              <a:rPr lang="pt-BR" b="1" u="sng" dirty="0" smtClean="0"/>
              <a:t>Principais novidades</a:t>
            </a:r>
            <a:r>
              <a:rPr lang="pt-BR" dirty="0" smtClean="0"/>
              <a:t>:</a:t>
            </a:r>
          </a:p>
          <a:p>
            <a:pPr marL="457200" indent="-457200">
              <a:buFont typeface="Wingdings" panose="05000000000000000000" pitchFamily="2" charset="2"/>
              <a:buChar char="Ø"/>
            </a:pPr>
            <a:endParaRPr lang="pt-BR" dirty="0" smtClean="0"/>
          </a:p>
          <a:p>
            <a:pPr marL="514350" indent="-514350">
              <a:buAutoNum type="arabicParenR"/>
            </a:pPr>
            <a:r>
              <a:rPr lang="pt-BR" i="1" u="sng" dirty="0" smtClean="0"/>
              <a:t>Procedimento de Manifestação de Interesse Social (PMIS)</a:t>
            </a:r>
          </a:p>
          <a:p>
            <a:pPr marL="514350" indent="-514350">
              <a:buAutoNum type="arabicParenR"/>
            </a:pPr>
            <a:endParaRPr lang="pt-BR" u="sng" dirty="0"/>
          </a:p>
          <a:p>
            <a:r>
              <a:rPr lang="pt-BR" dirty="0" smtClean="0"/>
              <a:t>- Pode ser provocado por qualquer interessado e pela própria AP</a:t>
            </a:r>
          </a:p>
          <a:p>
            <a:endParaRPr lang="pt-BR" dirty="0" smtClean="0"/>
          </a:p>
          <a:p>
            <a:r>
              <a:rPr lang="pt-BR" dirty="0" smtClean="0"/>
              <a:t>- A </a:t>
            </a:r>
            <a:r>
              <a:rPr lang="pt-BR" dirty="0"/>
              <a:t>proposta a ser encaminhada à </a:t>
            </a:r>
            <a:r>
              <a:rPr lang="pt-BR" dirty="0" smtClean="0"/>
              <a:t>AP deverá::</a:t>
            </a:r>
            <a:endParaRPr lang="pt-BR" dirty="0"/>
          </a:p>
          <a:p>
            <a:endParaRPr lang="pt-BR" dirty="0"/>
          </a:p>
          <a:p>
            <a:r>
              <a:rPr lang="pt-BR" dirty="0" smtClean="0"/>
              <a:t>a) identificar o </a:t>
            </a:r>
            <a:r>
              <a:rPr lang="pt-BR" dirty="0"/>
              <a:t>subscritor da proposta;</a:t>
            </a:r>
          </a:p>
          <a:p>
            <a:endParaRPr lang="pt-BR" dirty="0"/>
          </a:p>
          <a:p>
            <a:r>
              <a:rPr lang="pt-BR" dirty="0" smtClean="0"/>
              <a:t>b) indicar o </a:t>
            </a:r>
            <a:r>
              <a:rPr lang="pt-BR" dirty="0"/>
              <a:t>interesse público envolvido;</a:t>
            </a:r>
          </a:p>
          <a:p>
            <a:endParaRPr lang="pt-BR" dirty="0"/>
          </a:p>
          <a:p>
            <a:r>
              <a:rPr lang="pt-BR" dirty="0" smtClean="0"/>
              <a:t>c) diagnosticar a </a:t>
            </a:r>
            <a:r>
              <a:rPr lang="pt-BR" dirty="0"/>
              <a:t>realidade que se quer modificar, aprimorar ou desenvolver e, quando possível, indicação da viabilidade, dos custos, dos benefícios e dos prazos de execução da ação pretendida</a:t>
            </a:r>
          </a:p>
          <a:p>
            <a:pPr marL="514350" indent="-514350">
              <a:buAutoNum type="arabicParenR"/>
            </a:pPr>
            <a:endParaRPr lang="pt-BR" dirty="0"/>
          </a:p>
          <a:p>
            <a:pPr marL="514350" indent="-514350">
              <a:buAutoNum type="arabicParenR"/>
            </a:pPr>
            <a:endParaRPr lang="pt-BR" dirty="0"/>
          </a:p>
          <a:p>
            <a:endParaRPr lang="pt-BR" dirty="0"/>
          </a:p>
        </p:txBody>
      </p:sp>
      <p:sp>
        <p:nvSpPr>
          <p:cNvPr id="3" name="Título 2"/>
          <p:cNvSpPr>
            <a:spLocks noGrp="1"/>
          </p:cNvSpPr>
          <p:nvPr>
            <p:ph type="title"/>
          </p:nvPr>
        </p:nvSpPr>
        <p:spPr>
          <a:xfrm>
            <a:off x="457200" y="274638"/>
            <a:ext cx="8229600" cy="634082"/>
          </a:xfrm>
        </p:spPr>
        <p:txBody>
          <a:bodyPr>
            <a:normAutofit/>
          </a:bodyPr>
          <a:lstStyle/>
          <a:p>
            <a:r>
              <a:rPr lang="pt-BR" dirty="0" smtClean="0"/>
              <a:t>Lei n. 13.019/2014</a:t>
            </a:r>
            <a:endParaRPr lang="pt-BR" dirty="0"/>
          </a:p>
        </p:txBody>
      </p:sp>
    </p:spTree>
    <p:extLst>
      <p:ext uri="{BB962C8B-B14F-4D97-AF65-F5344CB8AC3E}">
        <p14:creationId xmlns:p14="http://schemas.microsoft.com/office/powerpoint/2010/main" val="222942781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a:xfrm>
            <a:off x="214282" y="1052736"/>
            <a:ext cx="8715436" cy="5544616"/>
          </a:xfrm>
        </p:spPr>
        <p:txBody>
          <a:bodyPr>
            <a:normAutofit fontScale="77500" lnSpcReduction="20000"/>
          </a:bodyPr>
          <a:lstStyle/>
          <a:p>
            <a:pPr marL="457200" indent="-457200">
              <a:buFont typeface="Wingdings" panose="05000000000000000000" pitchFamily="2" charset="2"/>
              <a:buChar char="Ø"/>
            </a:pPr>
            <a:r>
              <a:rPr lang="pt-BR" b="1" u="sng" dirty="0" smtClean="0"/>
              <a:t>Principais novidades</a:t>
            </a:r>
            <a:r>
              <a:rPr lang="pt-BR" dirty="0" smtClean="0"/>
              <a:t>:</a:t>
            </a:r>
          </a:p>
          <a:p>
            <a:pPr marL="457200" indent="-457200">
              <a:buFont typeface="Wingdings" panose="05000000000000000000" pitchFamily="2" charset="2"/>
              <a:buChar char="Ø"/>
            </a:pPr>
            <a:endParaRPr lang="pt-BR" dirty="0" smtClean="0"/>
          </a:p>
          <a:p>
            <a:r>
              <a:rPr lang="pt-BR" sz="3000" i="1" dirty="0" smtClean="0"/>
              <a:t>2)   </a:t>
            </a:r>
            <a:r>
              <a:rPr lang="pt-BR" sz="3000" i="1" u="sng" dirty="0" smtClean="0"/>
              <a:t>Plano </a:t>
            </a:r>
            <a:r>
              <a:rPr lang="pt-BR" sz="3000" i="1" u="sng" dirty="0"/>
              <a:t>de Trabalho</a:t>
            </a:r>
            <a:r>
              <a:rPr lang="pt-BR" sz="3000" i="1" dirty="0" smtClean="0"/>
              <a:t>:</a:t>
            </a:r>
          </a:p>
          <a:p>
            <a:r>
              <a:rPr lang="pt-BR" sz="3000" i="1" dirty="0" smtClean="0"/>
              <a:t>      </a:t>
            </a:r>
            <a:r>
              <a:rPr lang="pt-BR" sz="3000" dirty="0" smtClean="0"/>
              <a:t>       </a:t>
            </a:r>
          </a:p>
          <a:p>
            <a:r>
              <a:rPr lang="pt-BR" sz="3000" dirty="0" smtClean="0"/>
              <a:t>I </a:t>
            </a:r>
            <a:r>
              <a:rPr lang="pt-BR" sz="3000" dirty="0"/>
              <a:t>- diagnóstico da realidade que será objeto das atividades da parceria, devendo ser demonstrado o nexo entre essa realidade e as atividades ou metas a serem atingidas;</a:t>
            </a:r>
          </a:p>
          <a:p>
            <a:pPr marL="514350" indent="-514350">
              <a:buAutoNum type="arabicParenR"/>
            </a:pPr>
            <a:endParaRPr lang="pt-BR" sz="3000" dirty="0"/>
          </a:p>
          <a:p>
            <a:r>
              <a:rPr lang="pt-BR" sz="3000" dirty="0" smtClean="0"/>
              <a:t>II </a:t>
            </a:r>
            <a:r>
              <a:rPr lang="pt-BR" sz="3000" dirty="0"/>
              <a:t>- descrição pormenorizada de metas quantitativas e mensuráveis a serem atingidas e de atividades a serem executadas, devendo estar claro, preciso e detalhado o que se pretende realizar ou obter, bem como quais serão os meios utilizados para tanto;</a:t>
            </a:r>
          </a:p>
          <a:p>
            <a:pPr marL="514350" indent="-514350">
              <a:buAutoNum type="arabicParenR"/>
            </a:pPr>
            <a:endParaRPr lang="pt-BR" sz="3000" dirty="0"/>
          </a:p>
          <a:p>
            <a:r>
              <a:rPr lang="pt-BR" sz="3000" dirty="0" smtClean="0"/>
              <a:t> III </a:t>
            </a:r>
            <a:r>
              <a:rPr lang="pt-BR" sz="3000" dirty="0"/>
              <a:t>- prazo para a execução das atividades e o cumprimento das metas;</a:t>
            </a:r>
          </a:p>
          <a:p>
            <a:pPr marL="514350" indent="-514350">
              <a:buAutoNum type="arabicParenR"/>
            </a:pPr>
            <a:endParaRPr lang="pt-BR" sz="3000" dirty="0"/>
          </a:p>
          <a:p>
            <a:r>
              <a:rPr lang="pt-BR" sz="3000" dirty="0" smtClean="0"/>
              <a:t> IV </a:t>
            </a:r>
            <a:r>
              <a:rPr lang="pt-BR" sz="3000" dirty="0"/>
              <a:t>- definição dos indicadores, qualitativos e quantitativos, a serem utilizados para a aferição do cumprimento das metas;</a:t>
            </a:r>
          </a:p>
          <a:p>
            <a:pPr marL="514350" indent="-514350">
              <a:buAutoNum type="arabicParenR"/>
            </a:pPr>
            <a:endParaRPr lang="pt-BR" dirty="0"/>
          </a:p>
          <a:p>
            <a:pPr marL="514350" indent="-514350">
              <a:buAutoNum type="arabicParenR"/>
            </a:pPr>
            <a:endParaRPr lang="pt-BR" dirty="0"/>
          </a:p>
          <a:p>
            <a:pPr marL="514350" indent="-514350">
              <a:buAutoNum type="arabicParenR"/>
            </a:pPr>
            <a:endParaRPr lang="pt-BR" dirty="0"/>
          </a:p>
          <a:p>
            <a:endParaRPr lang="pt-BR" dirty="0"/>
          </a:p>
        </p:txBody>
      </p:sp>
      <p:sp>
        <p:nvSpPr>
          <p:cNvPr id="3" name="Título 2"/>
          <p:cNvSpPr>
            <a:spLocks noGrp="1"/>
          </p:cNvSpPr>
          <p:nvPr>
            <p:ph type="title"/>
          </p:nvPr>
        </p:nvSpPr>
        <p:spPr>
          <a:xfrm>
            <a:off x="457200" y="274638"/>
            <a:ext cx="8229600" cy="634082"/>
          </a:xfrm>
        </p:spPr>
        <p:txBody>
          <a:bodyPr>
            <a:normAutofit/>
          </a:bodyPr>
          <a:lstStyle/>
          <a:p>
            <a:r>
              <a:rPr lang="pt-BR" dirty="0" smtClean="0"/>
              <a:t>Lei n. 13.019/2014</a:t>
            </a:r>
            <a:endParaRPr lang="pt-BR" dirty="0"/>
          </a:p>
        </p:txBody>
      </p:sp>
    </p:spTree>
    <p:extLst>
      <p:ext uri="{BB962C8B-B14F-4D97-AF65-F5344CB8AC3E}">
        <p14:creationId xmlns:p14="http://schemas.microsoft.com/office/powerpoint/2010/main" val="128505712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a:xfrm>
            <a:off x="214282" y="1052736"/>
            <a:ext cx="8715436" cy="5544616"/>
          </a:xfrm>
        </p:spPr>
        <p:txBody>
          <a:bodyPr>
            <a:normAutofit fontScale="92500"/>
          </a:bodyPr>
          <a:lstStyle/>
          <a:p>
            <a:r>
              <a:rPr lang="pt-BR" sz="2200" dirty="0" smtClean="0"/>
              <a:t>V </a:t>
            </a:r>
            <a:r>
              <a:rPr lang="pt-BR" sz="2200" dirty="0"/>
              <a:t>- elementos que demonstrem a compatibilidade dos custos com os preços praticados no mercado ou com outras parcerias da mesma natureza, devendo existir elementos indicativos da mensuração desses custos, tais como: cotações, tabelas de preços de associações profissionais, publicações especializadas ou quaisquer outras fontes de informação disponíveis ao público;</a:t>
            </a:r>
          </a:p>
          <a:p>
            <a:pPr marL="514350" indent="-514350">
              <a:buAutoNum type="arabicParenR"/>
            </a:pPr>
            <a:endParaRPr lang="pt-BR" sz="2200" dirty="0"/>
          </a:p>
          <a:p>
            <a:r>
              <a:rPr lang="pt-BR" sz="2200" dirty="0" smtClean="0"/>
              <a:t>VI </a:t>
            </a:r>
            <a:r>
              <a:rPr lang="pt-BR" sz="2200" dirty="0"/>
              <a:t>- plano de aplicação dos recursos a serem desembolsados pela administração pública;</a:t>
            </a:r>
          </a:p>
          <a:p>
            <a:pPr marL="514350" indent="-514350">
              <a:buAutoNum type="arabicParenR"/>
            </a:pPr>
            <a:endParaRPr lang="pt-BR" sz="2200" dirty="0"/>
          </a:p>
          <a:p>
            <a:r>
              <a:rPr lang="pt-BR" sz="2200" dirty="0" smtClean="0"/>
              <a:t>VII </a:t>
            </a:r>
            <a:r>
              <a:rPr lang="pt-BR" sz="2200" dirty="0"/>
              <a:t>- estimativa de valores a serem recolhidos para pagamento de encargos previdenciários e trabalhistas das pessoas envolvidas diretamente na consecução do </a:t>
            </a:r>
            <a:r>
              <a:rPr lang="pt-BR" sz="2200" dirty="0" smtClean="0"/>
              <a:t>objeto;</a:t>
            </a:r>
            <a:endParaRPr lang="pt-BR" sz="2200" dirty="0"/>
          </a:p>
          <a:p>
            <a:pPr marL="514350" indent="-514350">
              <a:buAutoNum type="arabicParenR"/>
            </a:pPr>
            <a:endParaRPr lang="pt-BR" sz="2200" dirty="0"/>
          </a:p>
          <a:p>
            <a:r>
              <a:rPr lang="pt-BR" sz="2200" dirty="0" smtClean="0"/>
              <a:t>VIII </a:t>
            </a:r>
            <a:r>
              <a:rPr lang="pt-BR" sz="2200" dirty="0"/>
              <a:t>- valores a serem repassados, mediante cronograma de desembolso compatível com os gastos das etapas vinculadas às metas do cronograma físico;</a:t>
            </a:r>
          </a:p>
          <a:p>
            <a:endParaRPr lang="pt-BR" sz="1800" dirty="0"/>
          </a:p>
        </p:txBody>
      </p:sp>
      <p:sp>
        <p:nvSpPr>
          <p:cNvPr id="3" name="Título 2"/>
          <p:cNvSpPr>
            <a:spLocks noGrp="1"/>
          </p:cNvSpPr>
          <p:nvPr>
            <p:ph type="title"/>
          </p:nvPr>
        </p:nvSpPr>
        <p:spPr>
          <a:xfrm>
            <a:off x="457200" y="274638"/>
            <a:ext cx="8229600" cy="634082"/>
          </a:xfrm>
        </p:spPr>
        <p:txBody>
          <a:bodyPr>
            <a:normAutofit/>
          </a:bodyPr>
          <a:lstStyle/>
          <a:p>
            <a:r>
              <a:rPr lang="pt-BR" dirty="0" smtClean="0"/>
              <a:t>Lei n. 13.019/2014</a:t>
            </a:r>
            <a:endParaRPr lang="pt-BR" dirty="0"/>
          </a:p>
        </p:txBody>
      </p:sp>
    </p:spTree>
    <p:extLst>
      <p:ext uri="{BB962C8B-B14F-4D97-AF65-F5344CB8AC3E}">
        <p14:creationId xmlns:p14="http://schemas.microsoft.com/office/powerpoint/2010/main" val="272793380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a:xfrm>
            <a:off x="214282" y="908720"/>
            <a:ext cx="8715436" cy="5832648"/>
          </a:xfrm>
        </p:spPr>
        <p:txBody>
          <a:bodyPr>
            <a:normAutofit fontScale="92500" lnSpcReduction="20000"/>
          </a:bodyPr>
          <a:lstStyle/>
          <a:p>
            <a:r>
              <a:rPr lang="pt-BR" sz="2200" dirty="0" smtClean="0"/>
              <a:t>IX </a:t>
            </a:r>
            <a:r>
              <a:rPr lang="pt-BR" sz="2200" dirty="0"/>
              <a:t>- modo e periodicidade das prestações de contas, compatíveis com o período de realização das etapas vinculadas às metas e com o período de vigência da parceria, não se admitindo periodicidade superior a 1 (um) ano ou que dificulte a verificação física do cumprimento do objeto;</a:t>
            </a:r>
          </a:p>
          <a:p>
            <a:pPr marL="514350" indent="-514350">
              <a:buAutoNum type="arabicParenR"/>
            </a:pPr>
            <a:endParaRPr lang="pt-BR" sz="2200" dirty="0"/>
          </a:p>
          <a:p>
            <a:r>
              <a:rPr lang="pt-BR" sz="2200" dirty="0" smtClean="0"/>
              <a:t>X </a:t>
            </a:r>
            <a:r>
              <a:rPr lang="pt-BR" sz="2200" dirty="0"/>
              <a:t>- prazos de análise da prestação de contas pela administração pública responsável pela parceria</a:t>
            </a:r>
            <a:r>
              <a:rPr lang="pt-BR" sz="2200" dirty="0" smtClean="0"/>
              <a:t>.</a:t>
            </a:r>
            <a:endParaRPr lang="pt-BR" sz="2200" dirty="0"/>
          </a:p>
          <a:p>
            <a:endParaRPr lang="pt-BR" sz="2200" dirty="0"/>
          </a:p>
          <a:p>
            <a:pPr marL="342900" indent="-342900">
              <a:buAutoNum type="arabicParenR" startAt="3"/>
            </a:pPr>
            <a:r>
              <a:rPr lang="pt-BR" sz="2200" i="1" u="sng" dirty="0" smtClean="0"/>
              <a:t>Chamamento Público</a:t>
            </a:r>
            <a:r>
              <a:rPr lang="pt-BR" sz="2200" i="1" dirty="0"/>
              <a:t>: </a:t>
            </a:r>
            <a:r>
              <a:rPr lang="pt-BR" sz="2200" i="1" dirty="0" smtClean="0"/>
              <a:t>necessidade de publicação de Edital, com no mínimo:</a:t>
            </a:r>
          </a:p>
          <a:p>
            <a:endParaRPr lang="pt-BR" sz="2200" i="1" dirty="0"/>
          </a:p>
          <a:p>
            <a:r>
              <a:rPr lang="pt-BR" sz="2200" i="1" dirty="0" smtClean="0"/>
              <a:t>I </a:t>
            </a:r>
            <a:r>
              <a:rPr lang="pt-BR" sz="2200" i="1" dirty="0"/>
              <a:t>- a programação orçamentária que autoriza e fundamenta a celebração da parceria;</a:t>
            </a:r>
          </a:p>
          <a:p>
            <a:endParaRPr lang="pt-BR" sz="2200" i="1" dirty="0"/>
          </a:p>
          <a:p>
            <a:r>
              <a:rPr lang="pt-BR" sz="2200" i="1" dirty="0"/>
              <a:t>II - o tipo de parceria a ser celebrada;</a:t>
            </a:r>
          </a:p>
          <a:p>
            <a:endParaRPr lang="pt-BR" sz="2200" i="1" dirty="0"/>
          </a:p>
          <a:p>
            <a:r>
              <a:rPr lang="pt-BR" sz="2200" i="1" dirty="0"/>
              <a:t>III - o objeto da parceria;</a:t>
            </a:r>
          </a:p>
          <a:p>
            <a:endParaRPr lang="pt-BR" sz="2200" i="1" dirty="0"/>
          </a:p>
          <a:p>
            <a:r>
              <a:rPr lang="pt-BR" sz="2200" i="1" dirty="0"/>
              <a:t>IV - as datas, os prazos, as condições, o local e a forma de apresentação das propostas;</a:t>
            </a:r>
          </a:p>
          <a:p>
            <a:endParaRPr lang="pt-BR" sz="1800" i="1" dirty="0"/>
          </a:p>
          <a:p>
            <a:endParaRPr lang="pt-BR" sz="1800" dirty="0"/>
          </a:p>
          <a:p>
            <a:endParaRPr lang="pt-BR" sz="1800" dirty="0" smtClean="0"/>
          </a:p>
        </p:txBody>
      </p:sp>
      <p:sp>
        <p:nvSpPr>
          <p:cNvPr id="3" name="Título 2"/>
          <p:cNvSpPr>
            <a:spLocks noGrp="1"/>
          </p:cNvSpPr>
          <p:nvPr>
            <p:ph type="title"/>
          </p:nvPr>
        </p:nvSpPr>
        <p:spPr>
          <a:xfrm>
            <a:off x="457200" y="274638"/>
            <a:ext cx="8229600" cy="634082"/>
          </a:xfrm>
        </p:spPr>
        <p:txBody>
          <a:bodyPr>
            <a:normAutofit/>
          </a:bodyPr>
          <a:lstStyle/>
          <a:p>
            <a:r>
              <a:rPr lang="pt-BR" dirty="0" smtClean="0"/>
              <a:t>Lei n. 13.019/2014</a:t>
            </a:r>
            <a:endParaRPr lang="pt-BR" dirty="0"/>
          </a:p>
        </p:txBody>
      </p:sp>
    </p:spTree>
    <p:extLst>
      <p:ext uri="{BB962C8B-B14F-4D97-AF65-F5344CB8AC3E}">
        <p14:creationId xmlns:p14="http://schemas.microsoft.com/office/powerpoint/2010/main" val="135154702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a:xfrm>
            <a:off x="214282" y="1052736"/>
            <a:ext cx="8715436" cy="5544616"/>
          </a:xfrm>
        </p:spPr>
        <p:txBody>
          <a:bodyPr>
            <a:normAutofit lnSpcReduction="10000"/>
          </a:bodyPr>
          <a:lstStyle/>
          <a:p>
            <a:r>
              <a:rPr lang="pt-BR" sz="2000" i="1" dirty="0" smtClean="0"/>
              <a:t>V </a:t>
            </a:r>
            <a:r>
              <a:rPr lang="pt-BR" sz="2000" i="1" dirty="0"/>
              <a:t>- as datas e </a:t>
            </a:r>
            <a:r>
              <a:rPr lang="pt-BR" sz="2000" b="1" i="1" dirty="0"/>
              <a:t>os critérios objetivos de seleção e julgamento das propostas</a:t>
            </a:r>
            <a:r>
              <a:rPr lang="pt-BR" sz="2000" i="1" dirty="0"/>
              <a:t>, inclusive no que se refere à metodologia de pontuação e ao peso atribuído a cada um dos critérios estabelecidos, se for o caso;</a:t>
            </a:r>
          </a:p>
          <a:p>
            <a:endParaRPr lang="pt-BR" sz="2000" i="1" dirty="0"/>
          </a:p>
          <a:p>
            <a:r>
              <a:rPr lang="pt-BR" sz="2000" i="1" dirty="0"/>
              <a:t>VI - o valor previsto para a realização do objeto;</a:t>
            </a:r>
          </a:p>
          <a:p>
            <a:endParaRPr lang="pt-BR" sz="2000" i="1" dirty="0"/>
          </a:p>
          <a:p>
            <a:r>
              <a:rPr lang="pt-BR" sz="2000" i="1" dirty="0"/>
              <a:t>VII - a exigência de que a organização da sociedade civil possua:</a:t>
            </a:r>
          </a:p>
          <a:p>
            <a:endParaRPr lang="pt-BR" sz="2000" i="1" dirty="0"/>
          </a:p>
          <a:p>
            <a:r>
              <a:rPr lang="pt-BR" sz="2000" i="1" dirty="0"/>
              <a:t>a) </a:t>
            </a:r>
            <a:r>
              <a:rPr lang="pt-BR" sz="2000" b="1" i="1" dirty="0"/>
              <a:t>no mínimo, 3 (três) anos de existência, com cadastro </a:t>
            </a:r>
            <a:r>
              <a:rPr lang="pt-BR" sz="2000" b="1" i="1" dirty="0" smtClean="0"/>
              <a:t>ativo</a:t>
            </a:r>
            <a:r>
              <a:rPr lang="pt-BR" sz="2000" i="1" dirty="0" smtClean="0"/>
              <a:t>;</a:t>
            </a:r>
            <a:endParaRPr lang="pt-BR" sz="2000" i="1" dirty="0"/>
          </a:p>
          <a:p>
            <a:endParaRPr lang="pt-BR" sz="2000" i="1" dirty="0"/>
          </a:p>
          <a:p>
            <a:r>
              <a:rPr lang="pt-BR" sz="2000" i="1" dirty="0"/>
              <a:t>b) experiência prévia na realização, com efetividade, do objeto da parceria ou de natureza semelhante;</a:t>
            </a:r>
          </a:p>
          <a:p>
            <a:endParaRPr lang="pt-BR" sz="2000" i="1" dirty="0"/>
          </a:p>
          <a:p>
            <a:r>
              <a:rPr lang="pt-BR" sz="2000" i="1" dirty="0"/>
              <a:t>c) capacidade técnica e operacional para o desenvolvimento das atividades previstas e o cumprimento das metas estabelecidas.</a:t>
            </a:r>
            <a:endParaRPr lang="pt-BR" sz="2000" i="1" dirty="0" smtClean="0"/>
          </a:p>
          <a:p>
            <a:r>
              <a:rPr lang="pt-BR" sz="1800" i="1" dirty="0"/>
              <a:t> </a:t>
            </a:r>
            <a:r>
              <a:rPr lang="pt-BR" sz="1800" i="1" dirty="0" smtClean="0"/>
              <a:t>             </a:t>
            </a:r>
          </a:p>
          <a:p>
            <a:endParaRPr lang="pt-BR" sz="1800" dirty="0"/>
          </a:p>
          <a:p>
            <a:endParaRPr lang="pt-BR" sz="1800" dirty="0" smtClean="0"/>
          </a:p>
        </p:txBody>
      </p:sp>
      <p:sp>
        <p:nvSpPr>
          <p:cNvPr id="3" name="Título 2"/>
          <p:cNvSpPr>
            <a:spLocks noGrp="1"/>
          </p:cNvSpPr>
          <p:nvPr>
            <p:ph type="title"/>
          </p:nvPr>
        </p:nvSpPr>
        <p:spPr>
          <a:xfrm>
            <a:off x="457200" y="274638"/>
            <a:ext cx="8229600" cy="634082"/>
          </a:xfrm>
        </p:spPr>
        <p:txBody>
          <a:bodyPr>
            <a:normAutofit/>
          </a:bodyPr>
          <a:lstStyle/>
          <a:p>
            <a:r>
              <a:rPr lang="pt-BR" dirty="0" smtClean="0"/>
              <a:t>Lei n. 13.019/2014</a:t>
            </a:r>
            <a:endParaRPr lang="pt-BR" dirty="0"/>
          </a:p>
        </p:txBody>
      </p:sp>
    </p:spTree>
    <p:extLst>
      <p:ext uri="{BB962C8B-B14F-4D97-AF65-F5344CB8AC3E}">
        <p14:creationId xmlns:p14="http://schemas.microsoft.com/office/powerpoint/2010/main" val="44964358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a:xfrm>
            <a:off x="214282" y="1052736"/>
            <a:ext cx="8715436" cy="5544616"/>
          </a:xfrm>
        </p:spPr>
        <p:txBody>
          <a:bodyPr>
            <a:normAutofit/>
          </a:bodyPr>
          <a:lstStyle/>
          <a:p>
            <a:r>
              <a:rPr lang="pt-BR" sz="2200" dirty="0" smtClean="0"/>
              <a:t>4) </a:t>
            </a:r>
            <a:r>
              <a:rPr lang="pt-BR" sz="2200" i="1" u="sng" dirty="0" smtClean="0"/>
              <a:t>Comissão </a:t>
            </a:r>
            <a:r>
              <a:rPr lang="pt-BR" sz="2200" i="1" u="sng" dirty="0"/>
              <a:t>de seleção</a:t>
            </a:r>
            <a:r>
              <a:rPr lang="pt-BR" sz="2200" dirty="0"/>
              <a:t>: órgão colegiado da administração pública </a:t>
            </a:r>
            <a:r>
              <a:rPr lang="pt-BR" sz="2200" dirty="0" smtClean="0"/>
              <a:t>destinado </a:t>
            </a:r>
            <a:r>
              <a:rPr lang="pt-BR" sz="2200" dirty="0"/>
              <a:t>a processar e julgar chamamentos públicos, composto por </a:t>
            </a:r>
            <a:r>
              <a:rPr lang="pt-BR" sz="2200" dirty="0" smtClean="0"/>
              <a:t>agentes </a:t>
            </a:r>
            <a:r>
              <a:rPr lang="pt-BR" sz="2200" dirty="0"/>
              <a:t>públicos, designados por ato publicado em meio oficial </a:t>
            </a:r>
            <a:r>
              <a:rPr lang="pt-BR" sz="2200" dirty="0" smtClean="0"/>
              <a:t>de comunicação</a:t>
            </a:r>
            <a:r>
              <a:rPr lang="pt-BR" sz="2200" dirty="0"/>
              <a:t>, sendo, pelo menos, 2/3 </a:t>
            </a:r>
            <a:r>
              <a:rPr lang="pt-BR" sz="2200" dirty="0" smtClean="0"/>
              <a:t>de </a:t>
            </a:r>
            <a:r>
              <a:rPr lang="pt-BR" sz="2200" dirty="0"/>
              <a:t>seus membros servidores ocupantes de cargos permanentes do quadro de pessoal da administração pública realizadora do chamamento público</a:t>
            </a:r>
            <a:r>
              <a:rPr lang="pt-BR" sz="2200" dirty="0" smtClean="0"/>
              <a:t>;</a:t>
            </a:r>
          </a:p>
          <a:p>
            <a:endParaRPr lang="pt-BR" sz="2200" dirty="0"/>
          </a:p>
          <a:p>
            <a:r>
              <a:rPr lang="pt-BR" sz="2200" dirty="0" smtClean="0"/>
              <a:t>5) </a:t>
            </a:r>
            <a:r>
              <a:rPr lang="pt-BR" sz="2200" i="1" u="sng" dirty="0" smtClean="0"/>
              <a:t>Dispensa de chamamento público:</a:t>
            </a:r>
          </a:p>
          <a:p>
            <a:r>
              <a:rPr lang="pt-BR" sz="2200" dirty="0" smtClean="0"/>
              <a:t>I </a:t>
            </a:r>
            <a:r>
              <a:rPr lang="pt-BR" sz="2200" dirty="0"/>
              <a:t>- no caso de urgência decorrente de paralisação ou iminência de paralisação de atividades de relevante interesse público realizadas no âmbito de parceria já celebrada, limitada a vigência da nova parceria ao prazo do termo original, desde que atendida a ordem de classificação do chamamento público, mantidas e aceitas as mesmas condições oferecidas pela organização da sociedade civil vencedora do certame;</a:t>
            </a:r>
          </a:p>
          <a:p>
            <a:endParaRPr lang="pt-BR" sz="2200" dirty="0"/>
          </a:p>
        </p:txBody>
      </p:sp>
      <p:sp>
        <p:nvSpPr>
          <p:cNvPr id="3" name="Título 2"/>
          <p:cNvSpPr>
            <a:spLocks noGrp="1"/>
          </p:cNvSpPr>
          <p:nvPr>
            <p:ph type="title"/>
          </p:nvPr>
        </p:nvSpPr>
        <p:spPr>
          <a:xfrm>
            <a:off x="457200" y="274638"/>
            <a:ext cx="8229600" cy="634082"/>
          </a:xfrm>
        </p:spPr>
        <p:txBody>
          <a:bodyPr>
            <a:normAutofit/>
          </a:bodyPr>
          <a:lstStyle/>
          <a:p>
            <a:r>
              <a:rPr lang="pt-BR" dirty="0" smtClean="0"/>
              <a:t>Lei n. 13.019/2014</a:t>
            </a:r>
            <a:endParaRPr lang="pt-BR" dirty="0"/>
          </a:p>
        </p:txBody>
      </p:sp>
    </p:spTree>
    <p:extLst>
      <p:ext uri="{BB962C8B-B14F-4D97-AF65-F5344CB8AC3E}">
        <p14:creationId xmlns:p14="http://schemas.microsoft.com/office/powerpoint/2010/main" val="222942781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a:xfrm>
            <a:off x="214282" y="1052736"/>
            <a:ext cx="8715436" cy="5544616"/>
          </a:xfrm>
        </p:spPr>
        <p:txBody>
          <a:bodyPr>
            <a:normAutofit/>
          </a:bodyPr>
          <a:lstStyle/>
          <a:p>
            <a:r>
              <a:rPr lang="pt-BR" sz="2200" dirty="0" smtClean="0"/>
              <a:t>II </a:t>
            </a:r>
            <a:r>
              <a:rPr lang="pt-BR" sz="2200" dirty="0"/>
              <a:t>- nos casos de guerra ou grave perturbação da ordem pública, para firmar parceria com organizações da sociedade civil que desenvolvam atividades de natureza continuada nas áreas de assistência social, saúde ou educação, que prestem atendimento direto ao público e que tenham certificação de entidade beneficente de assistência social, nos termos da Lei </a:t>
            </a:r>
            <a:r>
              <a:rPr lang="pt-BR" sz="2200" dirty="0" smtClean="0"/>
              <a:t>n. 12.101/09;</a:t>
            </a:r>
            <a:endParaRPr lang="pt-BR" sz="2200" dirty="0"/>
          </a:p>
          <a:p>
            <a:endParaRPr lang="pt-BR" sz="2200" dirty="0"/>
          </a:p>
          <a:p>
            <a:r>
              <a:rPr lang="pt-BR" sz="2200" dirty="0"/>
              <a:t>III - quando se tratar da realização de programa de proteção a pessoas ameaçadas ou em situação que possa comprometer a sua segurança</a:t>
            </a:r>
            <a:r>
              <a:rPr lang="pt-BR" sz="2200" dirty="0" smtClean="0"/>
              <a:t>;</a:t>
            </a:r>
          </a:p>
          <a:p>
            <a:endParaRPr lang="pt-BR" sz="2200" dirty="0" smtClean="0"/>
          </a:p>
          <a:p>
            <a:r>
              <a:rPr lang="pt-BR" sz="2200" dirty="0" smtClean="0"/>
              <a:t>6) </a:t>
            </a:r>
            <a:r>
              <a:rPr lang="pt-BR" sz="2200" i="1" u="sng" dirty="0" smtClean="0"/>
              <a:t>Inexigibilidade de chamamento público</a:t>
            </a:r>
            <a:r>
              <a:rPr lang="pt-BR" sz="2200" dirty="0" smtClean="0"/>
              <a:t>: será </a:t>
            </a:r>
            <a:r>
              <a:rPr lang="pt-BR" sz="2200" dirty="0"/>
              <a:t>considerado inexigível o chamamento público na hipótese de inviabilidade de competição entre as organizações da sociedade civil, em razão da </a:t>
            </a:r>
            <a:r>
              <a:rPr lang="pt-BR" sz="2200" u="sng" dirty="0"/>
              <a:t>natureza singular do objeto do plano de trabalho ou quando as metas somente puderem ser atingidas por uma entidade específica. </a:t>
            </a:r>
          </a:p>
        </p:txBody>
      </p:sp>
      <p:sp>
        <p:nvSpPr>
          <p:cNvPr id="3" name="Título 2"/>
          <p:cNvSpPr>
            <a:spLocks noGrp="1"/>
          </p:cNvSpPr>
          <p:nvPr>
            <p:ph type="title"/>
          </p:nvPr>
        </p:nvSpPr>
        <p:spPr>
          <a:xfrm>
            <a:off x="457200" y="274638"/>
            <a:ext cx="8229600" cy="634082"/>
          </a:xfrm>
        </p:spPr>
        <p:txBody>
          <a:bodyPr>
            <a:normAutofit/>
          </a:bodyPr>
          <a:lstStyle/>
          <a:p>
            <a:r>
              <a:rPr lang="pt-BR" dirty="0" smtClean="0"/>
              <a:t>Lei n. 13.019/2014</a:t>
            </a:r>
            <a:endParaRPr lang="pt-BR" dirty="0"/>
          </a:p>
        </p:txBody>
      </p:sp>
    </p:spTree>
    <p:extLst>
      <p:ext uri="{BB962C8B-B14F-4D97-AF65-F5344CB8AC3E}">
        <p14:creationId xmlns:p14="http://schemas.microsoft.com/office/powerpoint/2010/main" val="278057483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a:xfrm>
            <a:off x="214282" y="1052736"/>
            <a:ext cx="8715436" cy="5544616"/>
          </a:xfrm>
        </p:spPr>
        <p:txBody>
          <a:bodyPr>
            <a:normAutofit fontScale="92500"/>
          </a:bodyPr>
          <a:lstStyle/>
          <a:p>
            <a:r>
              <a:rPr lang="pt-BR" sz="2400" i="1" dirty="0" smtClean="0"/>
              <a:t>7) </a:t>
            </a:r>
            <a:r>
              <a:rPr lang="pt-BR" sz="2400" i="1" u="sng" dirty="0" smtClean="0"/>
              <a:t>Regulamento de compras </a:t>
            </a:r>
            <a:r>
              <a:rPr lang="pt-BR" sz="2400" i="1" u="sng" dirty="0"/>
              <a:t>e contratações</a:t>
            </a:r>
            <a:r>
              <a:rPr lang="pt-BR" sz="2400" dirty="0"/>
              <a:t>: </a:t>
            </a:r>
            <a:r>
              <a:rPr lang="pt-BR" sz="2400" dirty="0" smtClean="0"/>
              <a:t>a entidade deverá possuir regulamento </a:t>
            </a:r>
            <a:r>
              <a:rPr lang="pt-BR" sz="2400" dirty="0"/>
              <a:t>de compras e contratações, próprio ou de terceiro, aprovado pela administração pública celebrante, em que se estabeleça, no mínimo, a observância dos princípios </a:t>
            </a:r>
            <a:r>
              <a:rPr lang="pt-BR" sz="2400" dirty="0" smtClean="0"/>
              <a:t>de direito público.</a:t>
            </a:r>
          </a:p>
          <a:p>
            <a:endParaRPr lang="pt-BR" sz="2400" dirty="0"/>
          </a:p>
          <a:p>
            <a:r>
              <a:rPr lang="pt-BR" sz="2400" i="1" dirty="0" smtClean="0"/>
              <a:t>8) </a:t>
            </a:r>
            <a:r>
              <a:rPr lang="pt-BR" sz="2400" i="1" u="sng" dirty="0" smtClean="0"/>
              <a:t>Requisitos para a celebração dos termos de colaboração e de fomento</a:t>
            </a:r>
            <a:r>
              <a:rPr lang="pt-BR" sz="2400" dirty="0" smtClean="0"/>
              <a:t>:</a:t>
            </a:r>
          </a:p>
          <a:p>
            <a:r>
              <a:rPr lang="pt-BR" sz="2400" dirty="0"/>
              <a:t>I - realização de chamamento público, ressalvadas as hipóteses previstas nesta Lei;</a:t>
            </a:r>
          </a:p>
          <a:p>
            <a:r>
              <a:rPr lang="pt-BR" sz="2400" dirty="0" smtClean="0"/>
              <a:t>II </a:t>
            </a:r>
            <a:r>
              <a:rPr lang="pt-BR" sz="2400" dirty="0"/>
              <a:t>- indicação expressa da existência de prévia dotação orçamentária para execução da parceria;</a:t>
            </a:r>
          </a:p>
          <a:p>
            <a:r>
              <a:rPr lang="pt-BR" sz="2400" dirty="0"/>
              <a:t>III - demonstração de que os objetivos e finalidades institucionais e a capacidade técnica e operacional da organização da sociedade civil foram avaliados e são compatíveis com o objeto;</a:t>
            </a:r>
          </a:p>
          <a:p>
            <a:r>
              <a:rPr lang="pt-BR" sz="2400" dirty="0" smtClean="0"/>
              <a:t>IV </a:t>
            </a:r>
            <a:r>
              <a:rPr lang="pt-BR" sz="2400" dirty="0"/>
              <a:t>- aprovação do plano de trabalho, a ser apresentado nos termos desta Lei;</a:t>
            </a:r>
          </a:p>
          <a:p>
            <a:endParaRPr lang="pt-BR" dirty="0"/>
          </a:p>
        </p:txBody>
      </p:sp>
      <p:sp>
        <p:nvSpPr>
          <p:cNvPr id="3" name="Título 2"/>
          <p:cNvSpPr>
            <a:spLocks noGrp="1"/>
          </p:cNvSpPr>
          <p:nvPr>
            <p:ph type="title"/>
          </p:nvPr>
        </p:nvSpPr>
        <p:spPr>
          <a:xfrm>
            <a:off x="457200" y="274638"/>
            <a:ext cx="8229600" cy="634082"/>
          </a:xfrm>
        </p:spPr>
        <p:txBody>
          <a:bodyPr>
            <a:normAutofit/>
          </a:bodyPr>
          <a:lstStyle/>
          <a:p>
            <a:r>
              <a:rPr lang="pt-BR" dirty="0" smtClean="0"/>
              <a:t>Lei n. 13.019/2014</a:t>
            </a:r>
            <a:endParaRPr lang="pt-BR" dirty="0"/>
          </a:p>
        </p:txBody>
      </p:sp>
    </p:spTree>
    <p:extLst>
      <p:ext uri="{BB962C8B-B14F-4D97-AF65-F5344CB8AC3E}">
        <p14:creationId xmlns:p14="http://schemas.microsoft.com/office/powerpoint/2010/main" val="328068715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smtClean="0"/>
              <a:t>Contexto Histórico da Lei n. 13.019/2014</a:t>
            </a:r>
            <a:endParaRPr lang="pt-BR" dirty="0"/>
          </a:p>
        </p:txBody>
      </p:sp>
      <p:sp>
        <p:nvSpPr>
          <p:cNvPr id="3" name="Espaço Reservado para Conteúdo 2"/>
          <p:cNvSpPr>
            <a:spLocks noGrp="1"/>
          </p:cNvSpPr>
          <p:nvPr>
            <p:ph idx="1"/>
          </p:nvPr>
        </p:nvSpPr>
        <p:spPr>
          <a:xfrm>
            <a:off x="186034" y="1052736"/>
            <a:ext cx="8850462" cy="5581466"/>
          </a:xfrm>
        </p:spPr>
        <p:txBody>
          <a:bodyPr>
            <a:noAutofit/>
          </a:bodyPr>
          <a:lstStyle/>
          <a:p>
            <a:r>
              <a:rPr lang="pt-BR" sz="2200" dirty="0" smtClean="0"/>
              <a:t>- Existem mais de 290 mil </a:t>
            </a:r>
            <a:r>
              <a:rPr lang="pt-BR" sz="2200" dirty="0" err="1" smtClean="0"/>
              <a:t>OSCs</a:t>
            </a:r>
            <a:r>
              <a:rPr lang="pt-BR" sz="2200" dirty="0" smtClean="0"/>
              <a:t> no Brasil, que empregam mais de 2,1 milhões de trabalhadores formais, o que representa quase 5% do mercado de trabalho </a:t>
            </a:r>
            <a:r>
              <a:rPr lang="pt-BR" sz="1900" dirty="0" smtClean="0"/>
              <a:t>(fonte: FASFIL, 2012);</a:t>
            </a:r>
          </a:p>
          <a:p>
            <a:pPr marL="457200" indent="-457200">
              <a:buFontTx/>
              <a:buChar char="-"/>
            </a:pPr>
            <a:endParaRPr lang="pt-BR" sz="2200" dirty="0"/>
          </a:p>
          <a:p>
            <a:r>
              <a:rPr lang="pt-BR" sz="2200" dirty="0" smtClean="0"/>
              <a:t>- Enquanto 253,9 mil </a:t>
            </a:r>
            <a:r>
              <a:rPr lang="pt-BR" sz="2200" dirty="0" err="1" smtClean="0"/>
              <a:t>OSCs</a:t>
            </a:r>
            <a:r>
              <a:rPr lang="pt-BR" sz="2200" dirty="0" smtClean="0"/>
              <a:t> empregam menos de 5 trabalhadores (87,3%) em 2010, no outro extremo apenas 1,2% das entidades empregam mais de 100 trabalhadores </a:t>
            </a:r>
            <a:r>
              <a:rPr lang="pt-BR" sz="1900" dirty="0" smtClean="0"/>
              <a:t>(fonte:  </a:t>
            </a:r>
            <a:r>
              <a:rPr lang="pt-BR" sz="1900" dirty="0" err="1" smtClean="0"/>
              <a:t>Secretaria-Geral</a:t>
            </a:r>
            <a:r>
              <a:rPr lang="pt-BR" sz="1900" dirty="0" smtClean="0"/>
              <a:t> da Presidência da República, 2014);</a:t>
            </a:r>
          </a:p>
          <a:p>
            <a:pPr marL="342900" indent="-342900">
              <a:buFontTx/>
              <a:buChar char="-"/>
            </a:pPr>
            <a:endParaRPr lang="pt-BR" sz="2200" dirty="0"/>
          </a:p>
          <a:p>
            <a:r>
              <a:rPr lang="pt-BR" sz="2200" dirty="0" smtClean="0"/>
              <a:t>- Sucessivos </a:t>
            </a:r>
            <a:r>
              <a:rPr lang="pt-BR" sz="2200" dirty="0"/>
              <a:t>e</a:t>
            </a:r>
            <a:r>
              <a:rPr lang="pt-BR" sz="2200" dirty="0" smtClean="0"/>
              <a:t>scândalos envolvendo repasses de recursos para ONGs;</a:t>
            </a:r>
          </a:p>
          <a:p>
            <a:pPr marL="342900" indent="-342900">
              <a:buFontTx/>
              <a:buChar char="-"/>
            </a:pPr>
            <a:endParaRPr lang="pt-BR" sz="2200" dirty="0"/>
          </a:p>
          <a:p>
            <a:r>
              <a:rPr lang="pt-BR" sz="2200" dirty="0" smtClean="0"/>
              <a:t>- Inexistência de regulamentação nacional em torno do repasse de recursos públicos  para as entidades privadas sem fins lucrativos, gerando insegurança jurídica para ambos os lados.</a:t>
            </a:r>
          </a:p>
          <a:p>
            <a:endParaRPr lang="pt-BR" sz="2200" dirty="0" smtClean="0"/>
          </a:p>
          <a:p>
            <a:r>
              <a:rPr lang="pt-BR" sz="2200" dirty="0" smtClean="0"/>
              <a:t>- Baixa transparência e controle na aplicação e eficiência do recurso público. </a:t>
            </a:r>
            <a:endParaRPr lang="pt-BR" sz="2200" dirty="0"/>
          </a:p>
        </p:txBody>
      </p:sp>
    </p:spTree>
    <p:extLst>
      <p:ext uri="{BB962C8B-B14F-4D97-AF65-F5344CB8AC3E}">
        <p14:creationId xmlns:p14="http://schemas.microsoft.com/office/powerpoint/2010/main" val="259801651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a:xfrm>
            <a:off x="214282" y="1052736"/>
            <a:ext cx="8822214" cy="5544616"/>
          </a:xfrm>
        </p:spPr>
        <p:txBody>
          <a:bodyPr>
            <a:noAutofit/>
          </a:bodyPr>
          <a:lstStyle/>
          <a:p>
            <a:endParaRPr lang="pt-BR" sz="2300" dirty="0" smtClean="0"/>
          </a:p>
          <a:p>
            <a:r>
              <a:rPr lang="pt-BR" sz="2300" dirty="0" smtClean="0"/>
              <a:t>V </a:t>
            </a:r>
            <a:r>
              <a:rPr lang="pt-BR" sz="2300" dirty="0"/>
              <a:t>- emissão de parecer de órgão técnico da administração pública, que deverá pronunciar-se, de forma expressa, a respeito:</a:t>
            </a:r>
          </a:p>
          <a:p>
            <a:endParaRPr lang="pt-BR" sz="2300" dirty="0" smtClean="0"/>
          </a:p>
          <a:p>
            <a:r>
              <a:rPr lang="pt-BR" sz="2300" dirty="0" smtClean="0"/>
              <a:t>a</a:t>
            </a:r>
            <a:r>
              <a:rPr lang="pt-BR" sz="2300" dirty="0"/>
              <a:t>) do mérito da </a:t>
            </a:r>
            <a:r>
              <a:rPr lang="pt-BR" sz="2300" dirty="0" smtClean="0"/>
              <a:t>proposta;</a:t>
            </a:r>
            <a:endParaRPr lang="pt-BR" sz="2300" dirty="0"/>
          </a:p>
          <a:p>
            <a:endParaRPr lang="pt-BR" sz="2300" dirty="0" smtClean="0"/>
          </a:p>
          <a:p>
            <a:r>
              <a:rPr lang="pt-BR" sz="2300" dirty="0" smtClean="0"/>
              <a:t>b</a:t>
            </a:r>
            <a:r>
              <a:rPr lang="pt-BR" sz="2300" dirty="0"/>
              <a:t>) da identidade e da reciprocidade de interesse das partes na realização, em mútua cooperação, da parceria prevista nesta Lei;</a:t>
            </a:r>
          </a:p>
          <a:p>
            <a:endParaRPr lang="pt-BR" sz="2300" dirty="0" smtClean="0"/>
          </a:p>
          <a:p>
            <a:r>
              <a:rPr lang="pt-BR" sz="2300" dirty="0" smtClean="0"/>
              <a:t>c</a:t>
            </a:r>
            <a:r>
              <a:rPr lang="pt-BR" sz="2300" dirty="0"/>
              <a:t>) da viabilidade de sua execução, inclusive no que se refere aos valores estimados, que deverão ser compatíveis com os preços </a:t>
            </a:r>
            <a:r>
              <a:rPr lang="pt-BR" sz="2300" dirty="0" smtClean="0"/>
              <a:t>de </a:t>
            </a:r>
            <a:r>
              <a:rPr lang="pt-BR" sz="2300" dirty="0"/>
              <a:t>mercado;</a:t>
            </a:r>
          </a:p>
          <a:p>
            <a:endParaRPr lang="pt-BR" sz="2300" dirty="0" smtClean="0"/>
          </a:p>
          <a:p>
            <a:r>
              <a:rPr lang="pt-BR" sz="2300" dirty="0" smtClean="0"/>
              <a:t>d</a:t>
            </a:r>
            <a:r>
              <a:rPr lang="pt-BR" sz="2300" dirty="0"/>
              <a:t>) da verificação do cronograma de desembolso previsto no plano de trabalho, e se esse é adequado e permite a sua efetiva fiscalização</a:t>
            </a:r>
            <a:r>
              <a:rPr lang="pt-BR" sz="2300" dirty="0" smtClean="0"/>
              <a:t>;</a:t>
            </a:r>
            <a:endParaRPr lang="pt-BR" sz="2300" dirty="0"/>
          </a:p>
        </p:txBody>
      </p:sp>
      <p:sp>
        <p:nvSpPr>
          <p:cNvPr id="3" name="Título 2"/>
          <p:cNvSpPr>
            <a:spLocks noGrp="1"/>
          </p:cNvSpPr>
          <p:nvPr>
            <p:ph type="title"/>
          </p:nvPr>
        </p:nvSpPr>
        <p:spPr>
          <a:xfrm>
            <a:off x="457200" y="274638"/>
            <a:ext cx="8229600" cy="634082"/>
          </a:xfrm>
        </p:spPr>
        <p:txBody>
          <a:bodyPr>
            <a:normAutofit/>
          </a:bodyPr>
          <a:lstStyle/>
          <a:p>
            <a:r>
              <a:rPr lang="pt-BR" dirty="0" smtClean="0"/>
              <a:t>Lei n. 13.019/2014</a:t>
            </a:r>
            <a:endParaRPr lang="pt-BR" dirty="0"/>
          </a:p>
        </p:txBody>
      </p:sp>
    </p:spTree>
    <p:extLst>
      <p:ext uri="{BB962C8B-B14F-4D97-AF65-F5344CB8AC3E}">
        <p14:creationId xmlns:p14="http://schemas.microsoft.com/office/powerpoint/2010/main" val="148270428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a:xfrm>
            <a:off x="214282" y="1052736"/>
            <a:ext cx="8822214" cy="5544616"/>
          </a:xfrm>
        </p:spPr>
        <p:txBody>
          <a:bodyPr>
            <a:noAutofit/>
          </a:bodyPr>
          <a:lstStyle/>
          <a:p>
            <a:r>
              <a:rPr lang="pt-BR" sz="2100" dirty="0" smtClean="0"/>
              <a:t>e</a:t>
            </a:r>
            <a:r>
              <a:rPr lang="pt-BR" sz="2100" dirty="0"/>
              <a:t>) da descrição de quais serão os meios disponíveis a serem utilizados para a fiscalização da execução da </a:t>
            </a:r>
            <a:r>
              <a:rPr lang="pt-BR" sz="2100" dirty="0" smtClean="0"/>
              <a:t>parceria;</a:t>
            </a:r>
            <a:endParaRPr lang="pt-BR" sz="2100" dirty="0"/>
          </a:p>
          <a:p>
            <a:endParaRPr lang="pt-BR" sz="2100" dirty="0" smtClean="0"/>
          </a:p>
          <a:p>
            <a:r>
              <a:rPr lang="pt-BR" sz="2100" dirty="0" smtClean="0"/>
              <a:t>f</a:t>
            </a:r>
            <a:r>
              <a:rPr lang="pt-BR" sz="2100" dirty="0"/>
              <a:t>) da descrição </a:t>
            </a:r>
            <a:r>
              <a:rPr lang="pt-BR" sz="2100" dirty="0" smtClean="0"/>
              <a:t>da </a:t>
            </a:r>
            <a:r>
              <a:rPr lang="pt-BR" sz="2100" dirty="0"/>
              <a:t>prestação de contas;</a:t>
            </a:r>
          </a:p>
          <a:p>
            <a:endParaRPr lang="pt-BR" sz="2100" dirty="0" smtClean="0"/>
          </a:p>
          <a:p>
            <a:r>
              <a:rPr lang="pt-BR" sz="2100" dirty="0" smtClean="0"/>
              <a:t>g</a:t>
            </a:r>
            <a:r>
              <a:rPr lang="pt-BR" sz="2100" dirty="0"/>
              <a:t>) da designação do gestor da parceria;</a:t>
            </a:r>
          </a:p>
          <a:p>
            <a:endParaRPr lang="pt-BR" sz="2100" dirty="0" smtClean="0"/>
          </a:p>
          <a:p>
            <a:r>
              <a:rPr lang="pt-BR" sz="2100" dirty="0" smtClean="0"/>
              <a:t>h</a:t>
            </a:r>
            <a:r>
              <a:rPr lang="pt-BR" sz="2100" dirty="0"/>
              <a:t>) da designação da comissão de monitoramento e avaliação da parceria</a:t>
            </a:r>
            <a:r>
              <a:rPr lang="pt-BR" sz="2100" dirty="0" smtClean="0"/>
              <a:t>;</a:t>
            </a:r>
            <a:endParaRPr lang="pt-BR" sz="2100" dirty="0"/>
          </a:p>
          <a:p>
            <a:endParaRPr lang="pt-BR" sz="2100" dirty="0" smtClean="0"/>
          </a:p>
          <a:p>
            <a:r>
              <a:rPr lang="pt-BR" sz="2100" dirty="0" smtClean="0"/>
              <a:t>i) da </a:t>
            </a:r>
            <a:r>
              <a:rPr lang="pt-BR" sz="2100" dirty="0"/>
              <a:t>aprovação do regulamento de compras e contratações apresentado pela organização da sociedade </a:t>
            </a:r>
            <a:r>
              <a:rPr lang="pt-BR" sz="2100" dirty="0" smtClean="0"/>
              <a:t>civil;</a:t>
            </a:r>
          </a:p>
          <a:p>
            <a:pPr marL="514350" indent="-514350">
              <a:buAutoNum type="romanLcParenR"/>
            </a:pPr>
            <a:endParaRPr lang="pt-BR" sz="2100" dirty="0"/>
          </a:p>
          <a:p>
            <a:r>
              <a:rPr lang="pt-BR" sz="2100" dirty="0"/>
              <a:t>VI - emissão de parecer jurídico do órgão de assessoria ou consultoria jurídica da administração pública acerca da possibilidade de celebração da parceria, com observância das normas desta Lei e da legislação específica</a:t>
            </a:r>
          </a:p>
        </p:txBody>
      </p:sp>
      <p:sp>
        <p:nvSpPr>
          <p:cNvPr id="3" name="Título 2"/>
          <p:cNvSpPr>
            <a:spLocks noGrp="1"/>
          </p:cNvSpPr>
          <p:nvPr>
            <p:ph type="title"/>
          </p:nvPr>
        </p:nvSpPr>
        <p:spPr>
          <a:xfrm>
            <a:off x="457200" y="274638"/>
            <a:ext cx="8229600" cy="634082"/>
          </a:xfrm>
        </p:spPr>
        <p:txBody>
          <a:bodyPr>
            <a:normAutofit/>
          </a:bodyPr>
          <a:lstStyle/>
          <a:p>
            <a:r>
              <a:rPr lang="pt-BR" dirty="0" smtClean="0"/>
              <a:t>Lei n. 13.019/2014</a:t>
            </a:r>
            <a:endParaRPr lang="pt-BR" dirty="0"/>
          </a:p>
        </p:txBody>
      </p:sp>
    </p:spTree>
    <p:extLst>
      <p:ext uri="{BB962C8B-B14F-4D97-AF65-F5344CB8AC3E}">
        <p14:creationId xmlns:p14="http://schemas.microsoft.com/office/powerpoint/2010/main" val="75764426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a:xfrm>
            <a:off x="214282" y="1052736"/>
            <a:ext cx="8715436" cy="5544616"/>
          </a:xfrm>
        </p:spPr>
        <p:txBody>
          <a:bodyPr>
            <a:normAutofit/>
          </a:bodyPr>
          <a:lstStyle/>
          <a:p>
            <a:r>
              <a:rPr lang="pt-BR" sz="2200" i="1" dirty="0" smtClean="0"/>
              <a:t>9) </a:t>
            </a:r>
            <a:r>
              <a:rPr lang="pt-BR" sz="2200" i="1" u="sng" dirty="0" smtClean="0"/>
              <a:t>Não poderá ser celebrado termo com entidade que</a:t>
            </a:r>
            <a:r>
              <a:rPr lang="pt-BR" sz="2200" dirty="0" smtClean="0"/>
              <a:t>:</a:t>
            </a:r>
          </a:p>
          <a:p>
            <a:endParaRPr lang="pt-BR" sz="2200" dirty="0" smtClean="0"/>
          </a:p>
          <a:p>
            <a:r>
              <a:rPr lang="pt-BR" sz="2200" dirty="0" smtClean="0"/>
              <a:t>I </a:t>
            </a:r>
            <a:r>
              <a:rPr lang="pt-BR" sz="2200" dirty="0"/>
              <a:t>- não esteja regularmente constituída ou, se estrangeira, não esteja autorizada a funcionar no território nacional;</a:t>
            </a:r>
          </a:p>
          <a:p>
            <a:endParaRPr lang="pt-BR" sz="2200" dirty="0" smtClean="0"/>
          </a:p>
          <a:p>
            <a:r>
              <a:rPr lang="pt-BR" sz="2200" dirty="0" smtClean="0"/>
              <a:t>II </a:t>
            </a:r>
            <a:r>
              <a:rPr lang="pt-BR" sz="2200" dirty="0"/>
              <a:t>- esteja omissa no dever de prestar contas de parceria anteriormente celebrada;</a:t>
            </a:r>
          </a:p>
          <a:p>
            <a:endParaRPr lang="pt-BR" sz="2200" dirty="0" smtClean="0"/>
          </a:p>
          <a:p>
            <a:r>
              <a:rPr lang="pt-BR" sz="2200" dirty="0" smtClean="0"/>
              <a:t>III </a:t>
            </a:r>
            <a:r>
              <a:rPr lang="pt-BR" sz="2200" dirty="0"/>
              <a:t>- tenha como </a:t>
            </a:r>
            <a:r>
              <a:rPr lang="pt-BR" sz="2200" b="1" dirty="0"/>
              <a:t>dirigente agente político de Poder ou do Ministério Público</a:t>
            </a:r>
            <a:r>
              <a:rPr lang="pt-BR" sz="2200" dirty="0"/>
              <a:t>, dirigente de órgão ou entidade da administração pública de qualquer esfera governamental, ou respectivo cônjuge ou companheiro, bem como parente em linha reta, colateral ou por afinidade, até o segundo grau;</a:t>
            </a:r>
          </a:p>
          <a:p>
            <a:endParaRPr lang="pt-BR" dirty="0"/>
          </a:p>
        </p:txBody>
      </p:sp>
      <p:sp>
        <p:nvSpPr>
          <p:cNvPr id="3" name="Título 2"/>
          <p:cNvSpPr>
            <a:spLocks noGrp="1"/>
          </p:cNvSpPr>
          <p:nvPr>
            <p:ph type="title"/>
          </p:nvPr>
        </p:nvSpPr>
        <p:spPr>
          <a:xfrm>
            <a:off x="457200" y="274638"/>
            <a:ext cx="8229600" cy="634082"/>
          </a:xfrm>
        </p:spPr>
        <p:txBody>
          <a:bodyPr>
            <a:normAutofit/>
          </a:bodyPr>
          <a:lstStyle/>
          <a:p>
            <a:r>
              <a:rPr lang="pt-BR" dirty="0" smtClean="0"/>
              <a:t>Lei n. 13.019/2014</a:t>
            </a:r>
            <a:endParaRPr lang="pt-BR" dirty="0"/>
          </a:p>
        </p:txBody>
      </p:sp>
    </p:spTree>
    <p:extLst>
      <p:ext uri="{BB962C8B-B14F-4D97-AF65-F5344CB8AC3E}">
        <p14:creationId xmlns:p14="http://schemas.microsoft.com/office/powerpoint/2010/main" val="148270428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a:xfrm>
            <a:off x="214282" y="1052736"/>
            <a:ext cx="8715436" cy="5544616"/>
          </a:xfrm>
        </p:spPr>
        <p:txBody>
          <a:bodyPr>
            <a:normAutofit/>
          </a:bodyPr>
          <a:lstStyle/>
          <a:p>
            <a:endParaRPr lang="pt-BR" dirty="0" smtClean="0"/>
          </a:p>
          <a:p>
            <a:r>
              <a:rPr lang="pt-BR" sz="2200" dirty="0" smtClean="0"/>
              <a:t>IV </a:t>
            </a:r>
            <a:r>
              <a:rPr lang="pt-BR" sz="2200" dirty="0"/>
              <a:t>- tenha tido as contas rejeitadas pela administração pública nos últimos 5 </a:t>
            </a:r>
            <a:r>
              <a:rPr lang="pt-BR" sz="2200" dirty="0" smtClean="0"/>
              <a:t>anos</a:t>
            </a:r>
            <a:r>
              <a:rPr lang="pt-BR" sz="2200" dirty="0"/>
              <a:t>, enquanto não for sanada a irregularidade que motivou a rejeição e não forem quitados os débitos que lhe foram eventualmente imputados, ou for reconsiderada ou revista a decisão pela rejeição;</a:t>
            </a:r>
          </a:p>
          <a:p>
            <a:endParaRPr lang="pt-BR" sz="2200" dirty="0" smtClean="0"/>
          </a:p>
          <a:p>
            <a:r>
              <a:rPr lang="pt-BR" sz="2200" dirty="0"/>
              <a:t>V - tenha sido punida com suspensão de participação em licitação e impedimento de contratar com a AP e declaração de inidoneidade para licitar ou contratar com a administração pública, enquanto durarem seus efeitos;</a:t>
            </a:r>
          </a:p>
          <a:p>
            <a:endParaRPr lang="pt-BR" sz="2200" dirty="0" smtClean="0"/>
          </a:p>
          <a:p>
            <a:r>
              <a:rPr lang="pt-BR" sz="2200" dirty="0"/>
              <a:t>VI - tenha tido contas de parceria julgadas irregulares ou rejeitadas por Tribunal ou Conselho de Contas de qualquer esfera da Federação, em decisão irrecorrível, nos últimos 8 anos;</a:t>
            </a:r>
          </a:p>
          <a:p>
            <a:endParaRPr lang="pt-BR" sz="2200" dirty="0"/>
          </a:p>
        </p:txBody>
      </p:sp>
      <p:sp>
        <p:nvSpPr>
          <p:cNvPr id="3" name="Título 2"/>
          <p:cNvSpPr>
            <a:spLocks noGrp="1"/>
          </p:cNvSpPr>
          <p:nvPr>
            <p:ph type="title"/>
          </p:nvPr>
        </p:nvSpPr>
        <p:spPr>
          <a:xfrm>
            <a:off x="457200" y="274638"/>
            <a:ext cx="8229600" cy="634082"/>
          </a:xfrm>
        </p:spPr>
        <p:txBody>
          <a:bodyPr>
            <a:normAutofit/>
          </a:bodyPr>
          <a:lstStyle/>
          <a:p>
            <a:r>
              <a:rPr lang="pt-BR" dirty="0" smtClean="0"/>
              <a:t>Lei n. 13.019/2014</a:t>
            </a:r>
            <a:endParaRPr lang="pt-BR" dirty="0"/>
          </a:p>
        </p:txBody>
      </p:sp>
    </p:spTree>
    <p:extLst>
      <p:ext uri="{BB962C8B-B14F-4D97-AF65-F5344CB8AC3E}">
        <p14:creationId xmlns:p14="http://schemas.microsoft.com/office/powerpoint/2010/main" val="77788254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a:xfrm>
            <a:off x="179512" y="1052736"/>
            <a:ext cx="8856984" cy="5544616"/>
          </a:xfrm>
        </p:spPr>
        <p:txBody>
          <a:bodyPr>
            <a:noAutofit/>
          </a:bodyPr>
          <a:lstStyle/>
          <a:p>
            <a:endParaRPr lang="pt-BR" sz="2000" dirty="0"/>
          </a:p>
          <a:p>
            <a:r>
              <a:rPr lang="pt-BR" sz="2200" dirty="0"/>
              <a:t>VII - tenha entre seus dirigentes pessoa:</a:t>
            </a:r>
          </a:p>
          <a:p>
            <a:endParaRPr lang="pt-BR" sz="2200" dirty="0" smtClean="0"/>
          </a:p>
          <a:p>
            <a:r>
              <a:rPr lang="pt-BR" sz="2200" dirty="0" smtClean="0"/>
              <a:t>a</a:t>
            </a:r>
            <a:r>
              <a:rPr lang="pt-BR" sz="2200" dirty="0"/>
              <a:t>) cujas contas relativas a parcerias tenham sido julgadas irregulares ou rejeitadas por Tribunal ou Conselho de Contas de qualquer esfera da Federação, em decisão irrecorrível, nos últimos 8 (oito) anos;</a:t>
            </a:r>
          </a:p>
          <a:p>
            <a:endParaRPr lang="pt-BR" sz="2200" dirty="0" smtClean="0"/>
          </a:p>
          <a:p>
            <a:r>
              <a:rPr lang="pt-BR" sz="2200" dirty="0" smtClean="0"/>
              <a:t>b</a:t>
            </a:r>
            <a:r>
              <a:rPr lang="pt-BR" sz="2200" dirty="0"/>
              <a:t>) julgada responsável por falta grave e inabilitada para o exercício de cargo em comissão ou função de confiança, enquanto durar a inabilitação;</a:t>
            </a:r>
          </a:p>
          <a:p>
            <a:endParaRPr lang="pt-BR" sz="2200" dirty="0" smtClean="0"/>
          </a:p>
          <a:p>
            <a:r>
              <a:rPr lang="pt-BR" sz="2200" dirty="0" smtClean="0"/>
              <a:t>c</a:t>
            </a:r>
            <a:r>
              <a:rPr lang="pt-BR" sz="2200" dirty="0"/>
              <a:t>) considerada responsável por ato de improbidade, enquanto durarem os prazos estabelecidos nos incisos I, II e III do art. 12 da Lei </a:t>
            </a:r>
            <a:r>
              <a:rPr lang="pt-BR" sz="2200" dirty="0" smtClean="0"/>
              <a:t>n. 8.429/1992</a:t>
            </a:r>
            <a:r>
              <a:rPr lang="pt-BR" sz="2200" dirty="0"/>
              <a:t>.</a:t>
            </a:r>
          </a:p>
        </p:txBody>
      </p:sp>
      <p:sp>
        <p:nvSpPr>
          <p:cNvPr id="3" name="Título 2"/>
          <p:cNvSpPr>
            <a:spLocks noGrp="1"/>
          </p:cNvSpPr>
          <p:nvPr>
            <p:ph type="title"/>
          </p:nvPr>
        </p:nvSpPr>
        <p:spPr>
          <a:xfrm>
            <a:off x="457200" y="274638"/>
            <a:ext cx="8229600" cy="634082"/>
          </a:xfrm>
        </p:spPr>
        <p:txBody>
          <a:bodyPr>
            <a:normAutofit/>
          </a:bodyPr>
          <a:lstStyle/>
          <a:p>
            <a:r>
              <a:rPr lang="pt-BR" dirty="0" smtClean="0"/>
              <a:t>Lei n. 13.019/2014</a:t>
            </a:r>
            <a:endParaRPr lang="pt-BR" dirty="0"/>
          </a:p>
        </p:txBody>
      </p:sp>
    </p:spTree>
    <p:extLst>
      <p:ext uri="{BB962C8B-B14F-4D97-AF65-F5344CB8AC3E}">
        <p14:creationId xmlns:p14="http://schemas.microsoft.com/office/powerpoint/2010/main" val="185161540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a:xfrm>
            <a:off x="214282" y="1052736"/>
            <a:ext cx="8715436" cy="5544616"/>
          </a:xfrm>
        </p:spPr>
        <p:txBody>
          <a:bodyPr>
            <a:normAutofit fontScale="70000" lnSpcReduction="20000"/>
          </a:bodyPr>
          <a:lstStyle/>
          <a:p>
            <a:r>
              <a:rPr lang="pt-BR" i="1" dirty="0" smtClean="0"/>
              <a:t>10) </a:t>
            </a:r>
            <a:r>
              <a:rPr lang="pt-BR" i="1" u="sng" dirty="0" smtClean="0"/>
              <a:t>Outras vedações</a:t>
            </a:r>
            <a:r>
              <a:rPr lang="pt-BR" dirty="0" smtClean="0"/>
              <a:t>:</a:t>
            </a:r>
          </a:p>
          <a:p>
            <a:endParaRPr lang="pt-BR" dirty="0" smtClean="0"/>
          </a:p>
          <a:p>
            <a:r>
              <a:rPr lang="pt-BR" dirty="0" smtClean="0"/>
              <a:t>I - vedada </a:t>
            </a:r>
            <a:r>
              <a:rPr lang="pt-BR" dirty="0"/>
              <a:t>a celebração de parcerias previstas nesta Lei que tenham por objeto, envolvam ou incluam, direta ou indiretamente:</a:t>
            </a:r>
          </a:p>
          <a:p>
            <a:pPr marL="457200" indent="-457200">
              <a:buFont typeface="Wingdings" panose="05000000000000000000" pitchFamily="2" charset="2"/>
              <a:buChar char="Ø"/>
            </a:pPr>
            <a:endParaRPr lang="pt-BR" dirty="0"/>
          </a:p>
          <a:p>
            <a:r>
              <a:rPr lang="pt-BR" dirty="0" smtClean="0"/>
              <a:t>a) delegação </a:t>
            </a:r>
            <a:r>
              <a:rPr lang="pt-BR" dirty="0"/>
              <a:t>das funções de regulação, de fiscalização, do exercício do poder de polícia ou de outras atividades exclusivas do Estado;</a:t>
            </a:r>
          </a:p>
          <a:p>
            <a:pPr marL="457200" indent="-457200">
              <a:buFont typeface="Wingdings" panose="05000000000000000000" pitchFamily="2" charset="2"/>
              <a:buChar char="Ø"/>
            </a:pPr>
            <a:endParaRPr lang="pt-BR" dirty="0"/>
          </a:p>
          <a:p>
            <a:r>
              <a:rPr lang="pt-BR" dirty="0" smtClean="0"/>
              <a:t>b) prestação </a:t>
            </a:r>
            <a:r>
              <a:rPr lang="pt-BR" dirty="0"/>
              <a:t>de serviços ou de atividades cujo destinatário seja o aparelho administrativo do Estado.</a:t>
            </a:r>
          </a:p>
          <a:p>
            <a:pPr marL="457200" indent="-457200">
              <a:buFont typeface="Wingdings" panose="05000000000000000000" pitchFamily="2" charset="2"/>
              <a:buChar char="Ø"/>
            </a:pPr>
            <a:endParaRPr lang="pt-BR" dirty="0"/>
          </a:p>
          <a:p>
            <a:r>
              <a:rPr lang="pt-BR" dirty="0"/>
              <a:t>c</a:t>
            </a:r>
            <a:r>
              <a:rPr lang="pt-BR" dirty="0" smtClean="0"/>
              <a:t>) a </a:t>
            </a:r>
            <a:r>
              <a:rPr lang="pt-BR" dirty="0"/>
              <a:t>contratação de serviços de consultoria, com ou sem produto determinado;</a:t>
            </a:r>
          </a:p>
          <a:p>
            <a:pPr marL="457200" indent="-457200">
              <a:buFont typeface="Wingdings" panose="05000000000000000000" pitchFamily="2" charset="2"/>
              <a:buChar char="Ø"/>
            </a:pPr>
            <a:endParaRPr lang="pt-BR" dirty="0"/>
          </a:p>
          <a:p>
            <a:r>
              <a:rPr lang="pt-BR" dirty="0" smtClean="0"/>
              <a:t>d) o </a:t>
            </a:r>
            <a:r>
              <a:rPr lang="pt-BR" dirty="0"/>
              <a:t>apoio administrativo, com ou sem disponibilização de pessoal, fornecimento de materiais consumíveis ou outros bens.</a:t>
            </a:r>
          </a:p>
          <a:p>
            <a:pPr marL="457200" indent="-457200">
              <a:buFont typeface="Wingdings" panose="05000000000000000000" pitchFamily="2" charset="2"/>
              <a:buChar char="Ø"/>
            </a:pPr>
            <a:endParaRPr lang="pt-BR" dirty="0"/>
          </a:p>
          <a:p>
            <a:r>
              <a:rPr lang="pt-BR" dirty="0" smtClean="0"/>
              <a:t>II - vedada </a:t>
            </a:r>
            <a:r>
              <a:rPr lang="pt-BR" dirty="0"/>
              <a:t>a criação de outras modalidades de parceria ou a combinação das previstas nesta Lei.</a:t>
            </a:r>
          </a:p>
        </p:txBody>
      </p:sp>
      <p:sp>
        <p:nvSpPr>
          <p:cNvPr id="3" name="Título 2"/>
          <p:cNvSpPr>
            <a:spLocks noGrp="1"/>
          </p:cNvSpPr>
          <p:nvPr>
            <p:ph type="title"/>
          </p:nvPr>
        </p:nvSpPr>
        <p:spPr>
          <a:xfrm>
            <a:off x="457200" y="274638"/>
            <a:ext cx="8229600" cy="634082"/>
          </a:xfrm>
        </p:spPr>
        <p:txBody>
          <a:bodyPr>
            <a:normAutofit/>
          </a:bodyPr>
          <a:lstStyle/>
          <a:p>
            <a:r>
              <a:rPr lang="pt-BR" dirty="0" smtClean="0"/>
              <a:t>Lei n. 13.019/2014</a:t>
            </a:r>
            <a:endParaRPr lang="pt-BR" dirty="0"/>
          </a:p>
        </p:txBody>
      </p:sp>
    </p:spTree>
    <p:extLst>
      <p:ext uri="{BB962C8B-B14F-4D97-AF65-F5344CB8AC3E}">
        <p14:creationId xmlns:p14="http://schemas.microsoft.com/office/powerpoint/2010/main" val="328068715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a:xfrm>
            <a:off x="214282" y="1052736"/>
            <a:ext cx="8715436" cy="5544616"/>
          </a:xfrm>
        </p:spPr>
        <p:txBody>
          <a:bodyPr>
            <a:normAutofit fontScale="92500"/>
          </a:bodyPr>
          <a:lstStyle/>
          <a:p>
            <a:r>
              <a:rPr lang="pt-BR" sz="2400" i="1" dirty="0" smtClean="0"/>
              <a:t>11) </a:t>
            </a:r>
            <a:r>
              <a:rPr lang="pt-BR" sz="2400" i="1" u="sng" dirty="0" smtClean="0"/>
              <a:t>Dever de fiscalizar</a:t>
            </a:r>
            <a:r>
              <a:rPr lang="pt-BR" sz="2400" dirty="0" smtClean="0"/>
              <a:t>: realização de procedimentos de fiscalização e monitoramento, inclusive </a:t>
            </a:r>
            <a:r>
              <a:rPr lang="pt-BR" sz="2400" i="1" dirty="0" smtClean="0"/>
              <a:t>in loco. </a:t>
            </a:r>
            <a:r>
              <a:rPr lang="pt-BR" sz="2400" dirty="0" smtClean="0"/>
              <a:t>Nas parcerias com prazo superior a 1 ano, a AP realizará pesquisa de satisfação com os beneficiários da parceria.</a:t>
            </a:r>
          </a:p>
          <a:p>
            <a:endParaRPr lang="pt-BR" sz="2400" dirty="0"/>
          </a:p>
          <a:p>
            <a:pPr marL="514350" indent="-514350">
              <a:buAutoNum type="arabicParenR" startAt="12"/>
            </a:pPr>
            <a:r>
              <a:rPr lang="pt-BR" sz="2400" i="1" u="sng" dirty="0" smtClean="0"/>
              <a:t>Prestação de contas</a:t>
            </a:r>
            <a:r>
              <a:rPr lang="pt-BR" sz="2400" dirty="0" smtClean="0"/>
              <a:t>: </a:t>
            </a:r>
          </a:p>
          <a:p>
            <a:r>
              <a:rPr lang="pt-BR" sz="2400" dirty="0" smtClean="0"/>
              <a:t>I - de preferência em plataforma eletrônica, com acesso por qualquer interessado;</a:t>
            </a:r>
          </a:p>
          <a:p>
            <a:r>
              <a:rPr lang="pt-BR" sz="2400" dirty="0" smtClean="0"/>
              <a:t>II – em até 90 dias do término da vigência da parceria;</a:t>
            </a:r>
          </a:p>
          <a:p>
            <a:r>
              <a:rPr lang="pt-BR" sz="2400" dirty="0" smtClean="0"/>
              <a:t>III – análise da prestação de contas em até 150 dias;</a:t>
            </a:r>
          </a:p>
          <a:p>
            <a:r>
              <a:rPr lang="pt-BR" sz="2400" dirty="0" smtClean="0"/>
              <a:t> </a:t>
            </a:r>
          </a:p>
          <a:p>
            <a:r>
              <a:rPr lang="pt-BR" sz="2400" i="1" dirty="0" smtClean="0"/>
              <a:t>13) </a:t>
            </a:r>
            <a:r>
              <a:rPr lang="pt-BR" sz="2400" i="1" u="sng" dirty="0" smtClean="0"/>
              <a:t>Sanções administrativas à entidade</a:t>
            </a:r>
            <a:r>
              <a:rPr lang="pt-BR" sz="2400" dirty="0" smtClean="0"/>
              <a:t>: </a:t>
            </a:r>
          </a:p>
          <a:p>
            <a:r>
              <a:rPr lang="pt-BR" sz="2400" dirty="0" smtClean="0"/>
              <a:t>I – advertência;</a:t>
            </a:r>
          </a:p>
          <a:p>
            <a:r>
              <a:rPr lang="pt-BR" sz="2400" dirty="0" smtClean="0"/>
              <a:t>II – suspensão temporária de contratualização pelo prazo de até 2 anos;</a:t>
            </a:r>
          </a:p>
          <a:p>
            <a:r>
              <a:rPr lang="pt-BR" sz="2400" dirty="0" smtClean="0"/>
              <a:t>III – declaração de inidoneidade para contratualização.</a:t>
            </a:r>
          </a:p>
          <a:p>
            <a:endParaRPr lang="pt-BR" dirty="0" smtClean="0"/>
          </a:p>
          <a:p>
            <a:endParaRPr lang="pt-BR" dirty="0"/>
          </a:p>
          <a:p>
            <a:endParaRPr lang="pt-BR" dirty="0"/>
          </a:p>
        </p:txBody>
      </p:sp>
      <p:sp>
        <p:nvSpPr>
          <p:cNvPr id="3" name="Título 2"/>
          <p:cNvSpPr>
            <a:spLocks noGrp="1"/>
          </p:cNvSpPr>
          <p:nvPr>
            <p:ph type="title"/>
          </p:nvPr>
        </p:nvSpPr>
        <p:spPr>
          <a:xfrm>
            <a:off x="457200" y="274638"/>
            <a:ext cx="8229600" cy="634082"/>
          </a:xfrm>
        </p:spPr>
        <p:txBody>
          <a:bodyPr>
            <a:normAutofit/>
          </a:bodyPr>
          <a:lstStyle/>
          <a:p>
            <a:r>
              <a:rPr lang="pt-BR" dirty="0" smtClean="0"/>
              <a:t>Lei n. 13.019/2014</a:t>
            </a:r>
            <a:endParaRPr lang="pt-BR" dirty="0"/>
          </a:p>
        </p:txBody>
      </p:sp>
    </p:spTree>
    <p:extLst>
      <p:ext uri="{BB962C8B-B14F-4D97-AF65-F5344CB8AC3E}">
        <p14:creationId xmlns:p14="http://schemas.microsoft.com/office/powerpoint/2010/main" val="328068715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a:xfrm>
            <a:off x="214282" y="1052736"/>
            <a:ext cx="8715436" cy="5544616"/>
          </a:xfrm>
        </p:spPr>
        <p:txBody>
          <a:bodyPr>
            <a:noAutofit/>
          </a:bodyPr>
          <a:lstStyle/>
          <a:p>
            <a:r>
              <a:rPr lang="pt-BR" sz="2200" i="1" dirty="0" smtClean="0"/>
              <a:t>14) </a:t>
            </a:r>
            <a:r>
              <a:rPr lang="pt-BR" sz="2200" i="1" u="sng" dirty="0" smtClean="0"/>
              <a:t>Cuidados especiais aos gestores e servidores</a:t>
            </a:r>
            <a:r>
              <a:rPr lang="pt-BR" sz="2200" dirty="0" smtClean="0"/>
              <a:t>:</a:t>
            </a:r>
          </a:p>
          <a:p>
            <a:endParaRPr lang="pt-BR" sz="2200" dirty="0" smtClean="0"/>
          </a:p>
          <a:p>
            <a:r>
              <a:rPr lang="pt-BR" sz="2200" dirty="0" smtClean="0"/>
              <a:t>I </a:t>
            </a:r>
            <a:r>
              <a:rPr lang="pt-BR" sz="2200" dirty="0"/>
              <a:t>- </a:t>
            </a:r>
            <a:r>
              <a:rPr lang="pt-BR" sz="2200" dirty="0" smtClean="0"/>
              <a:t>O </a:t>
            </a:r>
            <a:r>
              <a:rPr lang="pt-BR" sz="2200" dirty="0"/>
              <a:t>responsável por </a:t>
            </a:r>
            <a:r>
              <a:rPr lang="pt-BR" sz="2200" b="1" dirty="0"/>
              <a:t>parecer técnico que conclua indevidamente pela capacidade operacional e técnica</a:t>
            </a:r>
            <a:r>
              <a:rPr lang="pt-BR" sz="2200" dirty="0"/>
              <a:t> de organização da sociedade civil para execução de determinada parceria responderá administrativa, penal e civilmente, caso tenha agido com dolo ou culpa, pela restituição aos cofres públicos dos valores repassados, sem prejuízo da responsabilidade do administrador público, do gestor, da organização da sociedade civil e de seus dirigentes.</a:t>
            </a:r>
          </a:p>
          <a:p>
            <a:endParaRPr lang="pt-BR" sz="2200" dirty="0"/>
          </a:p>
          <a:p>
            <a:r>
              <a:rPr lang="pt-BR" sz="2200" dirty="0" smtClean="0"/>
              <a:t>II - A </a:t>
            </a:r>
            <a:r>
              <a:rPr lang="pt-BR" sz="2200" dirty="0"/>
              <a:t>pessoa que </a:t>
            </a:r>
            <a:r>
              <a:rPr lang="pt-BR" sz="2200" b="1" dirty="0"/>
              <a:t>atestar ou o responsável por parecer técnico que concluir pela realização de determinadas atividades ou pelo cumprimento de metas </a:t>
            </a:r>
            <a:r>
              <a:rPr lang="pt-BR" sz="2200" dirty="0"/>
              <a:t>estabelecidas responderá administrativa, penal e civilmente pela restituição aos cofres públicos dos valores repassados, caso se verifique que as atividades não foram realizadas tal como afirmado no parecer ou que as metas não foram integralmente cumpridas.</a:t>
            </a:r>
          </a:p>
        </p:txBody>
      </p:sp>
      <p:sp>
        <p:nvSpPr>
          <p:cNvPr id="3" name="Título 2"/>
          <p:cNvSpPr>
            <a:spLocks noGrp="1"/>
          </p:cNvSpPr>
          <p:nvPr>
            <p:ph type="title"/>
          </p:nvPr>
        </p:nvSpPr>
        <p:spPr>
          <a:xfrm>
            <a:off x="457200" y="274638"/>
            <a:ext cx="8229600" cy="634082"/>
          </a:xfrm>
        </p:spPr>
        <p:txBody>
          <a:bodyPr>
            <a:normAutofit/>
          </a:bodyPr>
          <a:lstStyle/>
          <a:p>
            <a:r>
              <a:rPr lang="pt-BR" dirty="0" smtClean="0"/>
              <a:t>Lei n. 13.019/2014</a:t>
            </a:r>
            <a:endParaRPr lang="pt-BR" dirty="0"/>
          </a:p>
        </p:txBody>
      </p:sp>
    </p:spTree>
    <p:extLst>
      <p:ext uri="{BB962C8B-B14F-4D97-AF65-F5344CB8AC3E}">
        <p14:creationId xmlns:p14="http://schemas.microsoft.com/office/powerpoint/2010/main" val="222942781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a:xfrm>
            <a:off x="214282" y="1052736"/>
            <a:ext cx="8715436" cy="5544616"/>
          </a:xfrm>
        </p:spPr>
        <p:txBody>
          <a:bodyPr>
            <a:noAutofit/>
          </a:bodyPr>
          <a:lstStyle/>
          <a:p>
            <a:r>
              <a:rPr lang="pt-BR" sz="2200" b="1" dirty="0" smtClean="0"/>
              <a:t>15) </a:t>
            </a:r>
            <a:r>
              <a:rPr lang="pt-BR" sz="2200" b="1" u="sng" dirty="0" smtClean="0"/>
              <a:t>Enquadramento como improbidade administrativa:</a:t>
            </a:r>
          </a:p>
          <a:p>
            <a:endParaRPr lang="pt-BR" sz="2200" dirty="0"/>
          </a:p>
          <a:p>
            <a:r>
              <a:rPr lang="pt-BR" sz="2200" dirty="0" smtClean="0"/>
              <a:t>Art. 10 (atos que causam prejuízo ao erário)</a:t>
            </a:r>
            <a:endParaRPr lang="pt-BR" sz="2200" dirty="0"/>
          </a:p>
          <a:p>
            <a:r>
              <a:rPr lang="pt-BR" sz="2200" dirty="0" smtClean="0"/>
              <a:t>VIII </a:t>
            </a:r>
            <a:r>
              <a:rPr lang="pt-BR" sz="2200" dirty="0"/>
              <a:t>- frustrar a licitude de processo licitatório ou de processo seletivo para celebração de parcerias com entidades sem fins lucrativos, ou dispensá-los indevidamente</a:t>
            </a:r>
            <a:r>
              <a:rPr lang="pt-BR" sz="2200" dirty="0" smtClean="0"/>
              <a:t>;</a:t>
            </a:r>
          </a:p>
          <a:p>
            <a:r>
              <a:rPr lang="pt-BR" sz="2200" dirty="0" smtClean="0"/>
              <a:t>XVI </a:t>
            </a:r>
            <a:r>
              <a:rPr lang="pt-BR" sz="2200" dirty="0"/>
              <a:t>- facilitar ou concorrer, por qualquer forma, para a incorporação, ao patrimônio particular de pessoa física ou jurídica, de bens, rendas, verbas ou valores públicos transferidos pela administração pública a entidades privadas mediante celebração de parcerias, sem a observância das formalidades legais ou regulamentares aplicáveis à espécie;</a:t>
            </a:r>
          </a:p>
          <a:p>
            <a:r>
              <a:rPr lang="pt-BR" sz="2200" dirty="0" smtClean="0"/>
              <a:t>XVII </a:t>
            </a:r>
            <a:r>
              <a:rPr lang="pt-BR" sz="2200" dirty="0"/>
              <a:t>- permitir ou concorrer para que pessoa física ou jurídica privada utilize bens, rendas, verbas ou valores públicos transferidos pela administração pública a entidade privada mediante celebração de parcerias, sem a observância das formalidades legais ou regulamentares aplicáveis à espécie</a:t>
            </a:r>
            <a:r>
              <a:rPr lang="pt-BR" sz="2200" dirty="0" smtClean="0"/>
              <a:t>;</a:t>
            </a:r>
            <a:endParaRPr lang="pt-BR" sz="2200" dirty="0"/>
          </a:p>
        </p:txBody>
      </p:sp>
      <p:sp>
        <p:nvSpPr>
          <p:cNvPr id="3" name="Título 2"/>
          <p:cNvSpPr>
            <a:spLocks noGrp="1"/>
          </p:cNvSpPr>
          <p:nvPr>
            <p:ph type="title"/>
          </p:nvPr>
        </p:nvSpPr>
        <p:spPr>
          <a:xfrm>
            <a:off x="457200" y="274638"/>
            <a:ext cx="8229600" cy="634082"/>
          </a:xfrm>
        </p:spPr>
        <p:txBody>
          <a:bodyPr>
            <a:normAutofit/>
          </a:bodyPr>
          <a:lstStyle/>
          <a:p>
            <a:r>
              <a:rPr lang="pt-BR" dirty="0" smtClean="0"/>
              <a:t>Lei n. 13.019/2014</a:t>
            </a:r>
            <a:endParaRPr lang="pt-BR" dirty="0"/>
          </a:p>
        </p:txBody>
      </p:sp>
    </p:spTree>
    <p:extLst>
      <p:ext uri="{BB962C8B-B14F-4D97-AF65-F5344CB8AC3E}">
        <p14:creationId xmlns:p14="http://schemas.microsoft.com/office/powerpoint/2010/main" val="222942781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a:xfrm>
            <a:off x="214282" y="1052736"/>
            <a:ext cx="8715436" cy="5544616"/>
          </a:xfrm>
        </p:spPr>
        <p:txBody>
          <a:bodyPr>
            <a:normAutofit/>
          </a:bodyPr>
          <a:lstStyle/>
          <a:p>
            <a:r>
              <a:rPr lang="pt-BR" sz="2200" dirty="0" smtClean="0"/>
              <a:t>XVIII </a:t>
            </a:r>
            <a:r>
              <a:rPr lang="pt-BR" sz="2200" dirty="0"/>
              <a:t>- celebrar parcerias da administração pública com entidades privadas sem a observância das formalidades legais ou regulamentares aplicáveis à espécie;</a:t>
            </a:r>
          </a:p>
          <a:p>
            <a:endParaRPr lang="pt-BR" sz="2200" dirty="0"/>
          </a:p>
          <a:p>
            <a:r>
              <a:rPr lang="pt-BR" sz="2200" dirty="0"/>
              <a:t>XIX - frustrar a licitude de processo seletivo para celebração de parcerias da administração pública com entidades privadas ou dispensá-lo indevidamente;</a:t>
            </a:r>
          </a:p>
          <a:p>
            <a:endParaRPr lang="pt-BR" sz="2200" dirty="0"/>
          </a:p>
          <a:p>
            <a:r>
              <a:rPr lang="pt-BR" sz="2200" dirty="0"/>
              <a:t>XX - agir negligentemente na celebração, fiscalização e análise das prestações de contas de parcerias firmadas pela administração pública com entidades privadas;</a:t>
            </a:r>
          </a:p>
          <a:p>
            <a:endParaRPr lang="pt-BR" sz="2200" dirty="0"/>
          </a:p>
          <a:p>
            <a:r>
              <a:rPr lang="pt-BR" sz="2200" dirty="0"/>
              <a:t>XXI - liberar recursos de parcerias firmadas pela administração pública com entidades privadas sem a estrita observância das normas pertinentes ou influir de qualquer forma para a sua aplicação irregular</a:t>
            </a:r>
            <a:r>
              <a:rPr lang="pt-BR" sz="2200" dirty="0" smtClean="0"/>
              <a:t>.</a:t>
            </a:r>
            <a:endParaRPr lang="pt-BR" sz="2200" dirty="0"/>
          </a:p>
        </p:txBody>
      </p:sp>
      <p:sp>
        <p:nvSpPr>
          <p:cNvPr id="3" name="Título 2"/>
          <p:cNvSpPr>
            <a:spLocks noGrp="1"/>
          </p:cNvSpPr>
          <p:nvPr>
            <p:ph type="title"/>
          </p:nvPr>
        </p:nvSpPr>
        <p:spPr>
          <a:xfrm>
            <a:off x="457200" y="274638"/>
            <a:ext cx="8229600" cy="634082"/>
          </a:xfrm>
        </p:spPr>
        <p:txBody>
          <a:bodyPr>
            <a:normAutofit/>
          </a:bodyPr>
          <a:lstStyle/>
          <a:p>
            <a:r>
              <a:rPr lang="pt-BR" dirty="0" smtClean="0"/>
              <a:t>Lei n. 13.019/2014</a:t>
            </a:r>
            <a:endParaRPr lang="pt-BR" dirty="0"/>
          </a:p>
        </p:txBody>
      </p:sp>
    </p:spTree>
    <p:extLst>
      <p:ext uri="{BB962C8B-B14F-4D97-AF65-F5344CB8AC3E}">
        <p14:creationId xmlns:p14="http://schemas.microsoft.com/office/powerpoint/2010/main" val="222544167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smtClean="0"/>
              <a:t>Novo ambiente jurídico	</a:t>
            </a:r>
            <a:endParaRPr lang="pt-BR" dirty="0"/>
          </a:p>
        </p:txBody>
      </p:sp>
      <p:sp>
        <p:nvSpPr>
          <p:cNvPr id="3" name="Espaço Reservado para Conteúdo 2"/>
          <p:cNvSpPr>
            <a:spLocks noGrp="1"/>
          </p:cNvSpPr>
          <p:nvPr>
            <p:ph idx="1"/>
          </p:nvPr>
        </p:nvSpPr>
        <p:spPr/>
        <p:txBody>
          <a:bodyPr>
            <a:normAutofit fontScale="92500" lnSpcReduction="20000"/>
          </a:bodyPr>
          <a:lstStyle/>
          <a:p>
            <a:r>
              <a:rPr lang="pt-BR" b="1" dirty="0" smtClean="0"/>
              <a:t>- </a:t>
            </a:r>
            <a:r>
              <a:rPr lang="pt-BR" b="1" u="sng" dirty="0" smtClean="0"/>
              <a:t>Necessidade de adequações das </a:t>
            </a:r>
            <a:r>
              <a:rPr lang="pt-BR" b="1" u="sng" dirty="0" err="1" smtClean="0"/>
              <a:t>OSCs</a:t>
            </a:r>
            <a:r>
              <a:rPr lang="pt-BR" dirty="0" smtClean="0"/>
              <a:t>: </a:t>
            </a:r>
          </a:p>
          <a:p>
            <a:pPr marL="514350" indent="-514350">
              <a:buAutoNum type="alphaLcParenR"/>
            </a:pPr>
            <a:r>
              <a:rPr lang="pt-BR" dirty="0" smtClean="0"/>
              <a:t>estrutura física e de pessoal </a:t>
            </a:r>
          </a:p>
          <a:p>
            <a:pPr marL="514350" indent="-514350">
              <a:buAutoNum type="alphaLcParenR"/>
            </a:pPr>
            <a:r>
              <a:rPr lang="pt-BR" dirty="0" smtClean="0"/>
              <a:t>conselho fiscal </a:t>
            </a:r>
          </a:p>
          <a:p>
            <a:pPr marL="514350" indent="-514350">
              <a:buAutoNum type="alphaLcParenR"/>
            </a:pPr>
            <a:r>
              <a:rPr lang="pt-BR" dirty="0" smtClean="0"/>
              <a:t>transparência e publicidade das contabilidade</a:t>
            </a:r>
          </a:p>
          <a:p>
            <a:pPr marL="514350" indent="-514350">
              <a:buAutoNum type="alphaLcParenR"/>
            </a:pPr>
            <a:r>
              <a:rPr lang="pt-BR" dirty="0" smtClean="0"/>
              <a:t>composição diretiva</a:t>
            </a:r>
          </a:p>
          <a:p>
            <a:pPr marL="514350" indent="-514350">
              <a:buAutoNum type="alphaLcParenR"/>
            </a:pPr>
            <a:r>
              <a:rPr lang="pt-BR" dirty="0" smtClean="0"/>
              <a:t>certidões negativas de regularidade fiscal, etc.</a:t>
            </a:r>
          </a:p>
          <a:p>
            <a:endParaRPr lang="pt-BR" dirty="0"/>
          </a:p>
          <a:p>
            <a:r>
              <a:rPr lang="pt-BR" b="1" dirty="0" smtClean="0"/>
              <a:t>- </a:t>
            </a:r>
            <a:r>
              <a:rPr lang="pt-BR" b="1" u="sng" dirty="0" smtClean="0"/>
              <a:t>Necessidade de adequações pela Adm. Pública</a:t>
            </a:r>
            <a:r>
              <a:rPr lang="pt-BR" dirty="0" smtClean="0"/>
              <a:t>:  </a:t>
            </a:r>
          </a:p>
          <a:p>
            <a:pPr marL="514350" indent="-514350">
              <a:buAutoNum type="alphaLcParenR"/>
            </a:pPr>
            <a:r>
              <a:rPr lang="pt-BR" dirty="0" smtClean="0"/>
              <a:t>chamamento público e comissão de seleção</a:t>
            </a:r>
          </a:p>
          <a:p>
            <a:pPr marL="514350" indent="-514350">
              <a:buAutoNum type="alphaLcParenR"/>
            </a:pPr>
            <a:r>
              <a:rPr lang="pt-BR" dirty="0"/>
              <a:t>c</a:t>
            </a:r>
            <a:r>
              <a:rPr lang="pt-BR" dirty="0" smtClean="0"/>
              <a:t>onselho de política </a:t>
            </a:r>
            <a:r>
              <a:rPr lang="pt-BR" dirty="0"/>
              <a:t>p</a:t>
            </a:r>
            <a:r>
              <a:rPr lang="pt-BR" dirty="0" smtClean="0"/>
              <a:t>ública</a:t>
            </a:r>
          </a:p>
          <a:p>
            <a:pPr marL="514350" indent="-514350">
              <a:buAutoNum type="alphaLcParenR"/>
            </a:pPr>
            <a:r>
              <a:rPr lang="pt-BR" dirty="0" smtClean="0"/>
              <a:t>planejamento na disponibilização dos recursos </a:t>
            </a:r>
          </a:p>
          <a:p>
            <a:pPr marL="514350" indent="-514350">
              <a:buAutoNum type="alphaLcParenR"/>
            </a:pPr>
            <a:r>
              <a:rPr lang="pt-BR" dirty="0" smtClean="0"/>
              <a:t>comissão de monitoramento</a:t>
            </a:r>
          </a:p>
          <a:p>
            <a:pPr marL="514350" indent="-514350">
              <a:buAutoNum type="alphaLcParenR"/>
            </a:pPr>
            <a:r>
              <a:rPr lang="pt-BR" dirty="0" smtClean="0"/>
              <a:t>transparência e publicidade dos recursos repassados  </a:t>
            </a:r>
            <a:endParaRPr lang="pt-BR" dirty="0"/>
          </a:p>
        </p:txBody>
      </p:sp>
    </p:spTree>
    <p:extLst>
      <p:ext uri="{BB962C8B-B14F-4D97-AF65-F5344CB8AC3E}">
        <p14:creationId xmlns:p14="http://schemas.microsoft.com/office/powerpoint/2010/main" val="418397094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a:xfrm>
            <a:off x="251520" y="980728"/>
            <a:ext cx="8715436" cy="5544616"/>
          </a:xfrm>
        </p:spPr>
        <p:txBody>
          <a:bodyPr>
            <a:normAutofit/>
          </a:bodyPr>
          <a:lstStyle/>
          <a:p>
            <a:endParaRPr lang="pt-BR" sz="2200" dirty="0" smtClean="0"/>
          </a:p>
          <a:p>
            <a:r>
              <a:rPr lang="pt-BR" sz="2200" dirty="0" smtClean="0"/>
              <a:t>Art. 11 (atos que ofendem os princípios da AP)</a:t>
            </a:r>
          </a:p>
          <a:p>
            <a:endParaRPr lang="pt-BR" sz="2200" dirty="0" smtClean="0"/>
          </a:p>
          <a:p>
            <a:r>
              <a:rPr lang="pt-BR" sz="2200" dirty="0"/>
              <a:t>VIII - descumprir as normas relativas à celebração, fiscalização e aprovação de contas de parcerias firmadas pela administração pública com entidades privadas</a:t>
            </a:r>
            <a:r>
              <a:rPr lang="pt-BR" sz="2200" dirty="0" smtClean="0"/>
              <a:t>.</a:t>
            </a:r>
          </a:p>
          <a:p>
            <a:endParaRPr lang="pt-BR" sz="2200" dirty="0"/>
          </a:p>
        </p:txBody>
      </p:sp>
      <p:sp>
        <p:nvSpPr>
          <p:cNvPr id="3" name="Título 2"/>
          <p:cNvSpPr>
            <a:spLocks noGrp="1"/>
          </p:cNvSpPr>
          <p:nvPr>
            <p:ph type="title"/>
          </p:nvPr>
        </p:nvSpPr>
        <p:spPr>
          <a:xfrm>
            <a:off x="457200" y="274638"/>
            <a:ext cx="8229600" cy="634082"/>
          </a:xfrm>
        </p:spPr>
        <p:txBody>
          <a:bodyPr>
            <a:normAutofit/>
          </a:bodyPr>
          <a:lstStyle/>
          <a:p>
            <a:r>
              <a:rPr lang="pt-BR" dirty="0" smtClean="0"/>
              <a:t>Lei n. 13.019/2014</a:t>
            </a:r>
            <a:endParaRPr lang="pt-BR" dirty="0"/>
          </a:p>
        </p:txBody>
      </p:sp>
    </p:spTree>
    <p:extLst>
      <p:ext uri="{BB962C8B-B14F-4D97-AF65-F5344CB8AC3E}">
        <p14:creationId xmlns:p14="http://schemas.microsoft.com/office/powerpoint/2010/main" val="222942781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a:xfrm>
            <a:off x="251520" y="980728"/>
            <a:ext cx="8715436" cy="5544616"/>
          </a:xfrm>
        </p:spPr>
        <p:txBody>
          <a:bodyPr>
            <a:normAutofit lnSpcReduction="10000"/>
          </a:bodyPr>
          <a:lstStyle/>
          <a:p>
            <a:endParaRPr lang="pt-BR" sz="2200" b="1" dirty="0" smtClean="0"/>
          </a:p>
          <a:p>
            <a:r>
              <a:rPr lang="pt-BR" sz="2200" b="1" dirty="0" smtClean="0"/>
              <a:t>Deve o gestor público atuar com muita </a:t>
            </a:r>
            <a:r>
              <a:rPr lang="pt-BR" sz="2200" b="1" u="sng" dirty="0" smtClean="0"/>
              <a:t>precaução</a:t>
            </a:r>
            <a:r>
              <a:rPr lang="pt-BR" sz="2200" b="1" dirty="0" smtClean="0"/>
              <a:t> na repasse de </a:t>
            </a:r>
          </a:p>
          <a:p>
            <a:r>
              <a:rPr lang="pt-BR" sz="2200" b="1" dirty="0" smtClean="0"/>
              <a:t>recursos públicos, sendo necessário atentar para:</a:t>
            </a:r>
          </a:p>
          <a:p>
            <a:endParaRPr lang="pt-BR" sz="2200" dirty="0" smtClean="0"/>
          </a:p>
          <a:p>
            <a:pPr marL="457200" indent="-457200">
              <a:buAutoNum type="alphaLcParenR"/>
            </a:pPr>
            <a:r>
              <a:rPr lang="pt-BR" sz="2200" dirty="0" smtClean="0"/>
              <a:t>Normas locais sobre o repasse de recursos públicos;</a:t>
            </a:r>
          </a:p>
          <a:p>
            <a:pPr marL="457200" indent="-457200">
              <a:buAutoNum type="alphaLcParenR"/>
            </a:pPr>
            <a:endParaRPr lang="pt-BR" sz="2200" dirty="0" smtClean="0"/>
          </a:p>
          <a:p>
            <a:pPr marL="457200" indent="-457200">
              <a:buAutoNum type="alphaLcParenR"/>
            </a:pPr>
            <a:r>
              <a:rPr lang="pt-BR" sz="2200" dirty="0" smtClean="0"/>
              <a:t>Formalidades exigidas (ideia de processo administrativo);</a:t>
            </a:r>
          </a:p>
          <a:p>
            <a:pPr marL="457200" indent="-457200">
              <a:buAutoNum type="alphaLcParenR"/>
            </a:pPr>
            <a:endParaRPr lang="pt-BR" sz="2200" dirty="0" smtClean="0"/>
          </a:p>
          <a:p>
            <a:pPr marL="457200" indent="-457200">
              <a:buAutoNum type="alphaLcParenR"/>
            </a:pPr>
            <a:r>
              <a:rPr lang="pt-BR" sz="2200" dirty="0" smtClean="0"/>
              <a:t>Planejamento e efetivo controle/fiscalização </a:t>
            </a:r>
          </a:p>
          <a:p>
            <a:pPr marL="457200" indent="-457200">
              <a:buAutoNum type="alphaLcParenR"/>
            </a:pPr>
            <a:endParaRPr lang="pt-BR" sz="2200" dirty="0" smtClean="0"/>
          </a:p>
          <a:p>
            <a:pPr marL="457200" indent="-457200">
              <a:buAutoNum type="alphaLcParenR"/>
            </a:pPr>
            <a:r>
              <a:rPr lang="pt-BR" sz="2200" dirty="0" smtClean="0"/>
              <a:t>Capacitação constante dos servidores responsáveis pela análise e controle do repasse dos recursos e da prestação de contas</a:t>
            </a:r>
          </a:p>
          <a:p>
            <a:pPr marL="457200" indent="-457200">
              <a:buAutoNum type="alphaLcParenR"/>
            </a:pPr>
            <a:endParaRPr lang="pt-BR" sz="2200" dirty="0" smtClean="0"/>
          </a:p>
          <a:p>
            <a:pPr marL="457200" indent="-457200">
              <a:buAutoNum type="alphaLcParenR"/>
            </a:pPr>
            <a:r>
              <a:rPr lang="pt-BR" sz="2200" dirty="0" smtClean="0"/>
              <a:t>Tolerância ZERO com as irregularidades insanáveis </a:t>
            </a:r>
          </a:p>
          <a:p>
            <a:pPr marL="457200" indent="-457200">
              <a:buAutoNum type="alphaLcParenR"/>
            </a:pPr>
            <a:endParaRPr lang="pt-BR" sz="2200" dirty="0" smtClean="0"/>
          </a:p>
        </p:txBody>
      </p:sp>
      <p:sp>
        <p:nvSpPr>
          <p:cNvPr id="3" name="Título 2"/>
          <p:cNvSpPr>
            <a:spLocks noGrp="1"/>
          </p:cNvSpPr>
          <p:nvPr>
            <p:ph type="title"/>
          </p:nvPr>
        </p:nvSpPr>
        <p:spPr>
          <a:xfrm>
            <a:off x="457200" y="274638"/>
            <a:ext cx="8229600" cy="634082"/>
          </a:xfrm>
        </p:spPr>
        <p:txBody>
          <a:bodyPr>
            <a:normAutofit/>
          </a:bodyPr>
          <a:lstStyle/>
          <a:p>
            <a:r>
              <a:rPr lang="pt-BR" dirty="0" smtClean="0"/>
              <a:t>Mensagem ao Gestor Público</a:t>
            </a:r>
            <a:endParaRPr lang="pt-BR" dirty="0"/>
          </a:p>
        </p:txBody>
      </p:sp>
    </p:spTree>
    <p:extLst>
      <p:ext uri="{BB962C8B-B14F-4D97-AF65-F5344CB8AC3E}">
        <p14:creationId xmlns:p14="http://schemas.microsoft.com/office/powerpoint/2010/main" val="194550347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8611" name="Rectangle 3"/>
          <p:cNvSpPr>
            <a:spLocks noGrp="1" noChangeArrowheads="1"/>
          </p:cNvSpPr>
          <p:nvPr>
            <p:ph idx="1"/>
          </p:nvPr>
        </p:nvSpPr>
        <p:spPr>
          <a:xfrm>
            <a:off x="179512" y="1052736"/>
            <a:ext cx="8784976" cy="5376660"/>
          </a:xfrm>
        </p:spPr>
        <p:txBody>
          <a:bodyPr>
            <a:noAutofit/>
          </a:bodyPr>
          <a:lstStyle/>
          <a:p>
            <a:endParaRPr lang="pt-BR" sz="2400" dirty="0" smtClean="0"/>
          </a:p>
          <a:p>
            <a:endParaRPr lang="pt-BR" sz="2400" dirty="0"/>
          </a:p>
          <a:p>
            <a:pPr algn="ctr"/>
            <a:r>
              <a:rPr lang="pt-BR" sz="6000" b="1" dirty="0" smtClean="0"/>
              <a:t>OBRIGADO!</a:t>
            </a:r>
          </a:p>
          <a:p>
            <a:endParaRPr lang="pt-BR" sz="2400" dirty="0" smtClean="0"/>
          </a:p>
          <a:p>
            <a:endParaRPr lang="pt-BR" sz="2400" dirty="0" smtClean="0"/>
          </a:p>
          <a:p>
            <a:pPr algn="ctr"/>
            <a:r>
              <a:rPr lang="pt-BR" sz="3000" b="1" dirty="0" smtClean="0"/>
              <a:t>Marcos </a:t>
            </a:r>
            <a:r>
              <a:rPr lang="pt-BR" sz="3000" b="1" dirty="0" err="1" smtClean="0"/>
              <a:t>Fey</a:t>
            </a:r>
            <a:r>
              <a:rPr lang="pt-BR" sz="3000" b="1" dirty="0" smtClean="0"/>
              <a:t> </a:t>
            </a:r>
            <a:r>
              <a:rPr lang="pt-BR" sz="3000" b="1" dirty="0" err="1" smtClean="0"/>
              <a:t>Probst</a:t>
            </a:r>
            <a:endParaRPr lang="pt-BR" sz="3000" b="1" dirty="0" smtClean="0"/>
          </a:p>
          <a:p>
            <a:pPr algn="ctr"/>
            <a:r>
              <a:rPr lang="pt-BR" sz="3000" dirty="0" smtClean="0"/>
              <a:t>Consultor Jurídico da FECAM</a:t>
            </a:r>
          </a:p>
          <a:p>
            <a:pPr algn="ctr"/>
            <a:r>
              <a:rPr lang="pt-BR" sz="3000" dirty="0" smtClean="0"/>
              <a:t>marcos@fpb.adv.br</a:t>
            </a:r>
          </a:p>
          <a:p>
            <a:endParaRPr lang="pt-BR" sz="2400" dirty="0" smtClean="0"/>
          </a:p>
        </p:txBody>
      </p:sp>
      <p:sp>
        <p:nvSpPr>
          <p:cNvPr id="68610" name="AutoShape 2"/>
          <p:cNvSpPr>
            <a:spLocks noGrp="1" noChangeArrowheads="1"/>
          </p:cNvSpPr>
          <p:nvPr>
            <p:ph type="title"/>
          </p:nvPr>
        </p:nvSpPr>
        <p:spPr/>
        <p:txBody>
          <a:bodyPr/>
          <a:lstStyle/>
          <a:p>
            <a:r>
              <a:rPr lang="pt-BR" sz="100" dirty="0" smtClean="0"/>
              <a:t>.</a:t>
            </a:r>
            <a:endParaRPr lang="pt-BR" sz="100" dirty="0"/>
          </a:p>
        </p:txBody>
      </p:sp>
    </p:spTree>
    <p:extLst>
      <p:ext uri="{BB962C8B-B14F-4D97-AF65-F5344CB8AC3E}">
        <p14:creationId xmlns:p14="http://schemas.microsoft.com/office/powerpoint/2010/main" val="3308993110"/>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smtClean="0"/>
              <a:t>Novo ambiente jurídico	</a:t>
            </a:r>
            <a:endParaRPr lang="pt-BR" dirty="0"/>
          </a:p>
        </p:txBody>
      </p:sp>
      <p:sp>
        <p:nvSpPr>
          <p:cNvPr id="3" name="Espaço Reservado para Conteúdo 2"/>
          <p:cNvSpPr>
            <a:spLocks noGrp="1"/>
          </p:cNvSpPr>
          <p:nvPr>
            <p:ph idx="1"/>
          </p:nvPr>
        </p:nvSpPr>
        <p:spPr/>
        <p:txBody>
          <a:bodyPr>
            <a:normAutofit/>
          </a:bodyPr>
          <a:lstStyle/>
          <a:p>
            <a:r>
              <a:rPr lang="pt-BR" b="1" dirty="0" smtClean="0"/>
              <a:t>- </a:t>
            </a:r>
            <a:r>
              <a:rPr lang="pt-BR" b="1" u="sng" dirty="0" smtClean="0"/>
              <a:t>Principais fundamentos e diretrizes da Lei n. 13.019/2014</a:t>
            </a:r>
            <a:r>
              <a:rPr lang="pt-BR" u="sng" dirty="0" smtClean="0"/>
              <a:t>: </a:t>
            </a:r>
          </a:p>
          <a:p>
            <a:pPr marL="514350" indent="-514350">
              <a:buAutoNum type="alphaLcParenR"/>
            </a:pPr>
            <a:r>
              <a:rPr lang="pt-BR" dirty="0" smtClean="0"/>
              <a:t>gestão pública democrática </a:t>
            </a:r>
          </a:p>
          <a:p>
            <a:pPr marL="514350" indent="-514350">
              <a:buAutoNum type="alphaLcParenR"/>
            </a:pPr>
            <a:r>
              <a:rPr lang="pt-BR" dirty="0" smtClean="0"/>
              <a:t>transparência e publicidade no uso dos recursos públicos</a:t>
            </a:r>
          </a:p>
          <a:p>
            <a:pPr marL="514350" indent="-514350">
              <a:buAutoNum type="alphaLcParenR"/>
            </a:pPr>
            <a:r>
              <a:rPr lang="pt-BR" dirty="0"/>
              <a:t>p</a:t>
            </a:r>
            <a:r>
              <a:rPr lang="pt-BR" dirty="0" smtClean="0"/>
              <a:t>articipação social</a:t>
            </a:r>
          </a:p>
          <a:p>
            <a:pPr marL="514350" indent="-514350">
              <a:buAutoNum type="alphaLcParenR"/>
            </a:pPr>
            <a:r>
              <a:rPr lang="pt-BR" dirty="0" smtClean="0"/>
              <a:t>fortalecimento da sociedade civil</a:t>
            </a:r>
          </a:p>
          <a:p>
            <a:pPr marL="514350" indent="-514350">
              <a:buAutoNum type="alphaLcParenR"/>
            </a:pPr>
            <a:r>
              <a:rPr lang="pt-BR" dirty="0" smtClean="0"/>
              <a:t>segurança jurídica</a:t>
            </a:r>
          </a:p>
          <a:p>
            <a:pPr marL="514350" indent="-514350">
              <a:buAutoNum type="alphaLcParenR"/>
            </a:pPr>
            <a:r>
              <a:rPr lang="pt-BR" dirty="0" smtClean="0"/>
              <a:t>priorização do controle de resultados</a:t>
            </a:r>
          </a:p>
          <a:p>
            <a:pPr marL="514350" indent="-514350">
              <a:buAutoNum type="alphaLcParenR"/>
            </a:pPr>
            <a:r>
              <a:rPr lang="pt-BR" dirty="0" smtClean="0"/>
              <a:t>uso de tecnologias da informação </a:t>
            </a:r>
          </a:p>
          <a:p>
            <a:pPr marL="514350" indent="-514350">
              <a:buAutoNum type="alphaLcParenR"/>
            </a:pPr>
            <a:r>
              <a:rPr lang="pt-BR" dirty="0" smtClean="0"/>
              <a:t>coibir a obtenção de benefícios ou vantagens indevidas</a:t>
            </a:r>
          </a:p>
          <a:p>
            <a:pPr marL="514350" indent="-514350">
              <a:buAutoNum type="alphaLcParenR"/>
            </a:pPr>
            <a:r>
              <a:rPr lang="pt-BR" dirty="0" smtClean="0"/>
              <a:t>Promoção e capacitação das </a:t>
            </a:r>
            <a:r>
              <a:rPr lang="pt-BR" dirty="0" err="1" smtClean="0"/>
              <a:t>OSCs</a:t>
            </a:r>
            <a:r>
              <a:rPr lang="pt-BR" dirty="0" smtClean="0"/>
              <a:t> </a:t>
            </a:r>
            <a:endParaRPr lang="pt-BR" dirty="0"/>
          </a:p>
        </p:txBody>
      </p:sp>
    </p:spTree>
    <p:extLst>
      <p:ext uri="{BB962C8B-B14F-4D97-AF65-F5344CB8AC3E}">
        <p14:creationId xmlns:p14="http://schemas.microsoft.com/office/powerpoint/2010/main" val="32932736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a:xfrm>
            <a:off x="214282" y="1285860"/>
            <a:ext cx="8715436" cy="4857784"/>
          </a:xfrm>
        </p:spPr>
        <p:txBody>
          <a:bodyPr>
            <a:normAutofit/>
          </a:bodyPr>
          <a:lstStyle/>
          <a:p>
            <a:r>
              <a:rPr lang="pt-BR" dirty="0"/>
              <a:t>Art. </a:t>
            </a:r>
            <a:r>
              <a:rPr lang="pt-BR" dirty="0" smtClean="0"/>
              <a:t>1º </a:t>
            </a:r>
            <a:r>
              <a:rPr lang="pt-BR" dirty="0"/>
              <a:t>Esta Lei institui </a:t>
            </a:r>
            <a:r>
              <a:rPr lang="pt-BR" b="1" dirty="0"/>
              <a:t>normas gerais para as parcerias voluntárias</a:t>
            </a:r>
            <a:r>
              <a:rPr lang="pt-BR" u="sng" dirty="0"/>
              <a:t>, envolvendo ou não transferências de recursos financeiros</a:t>
            </a:r>
            <a:r>
              <a:rPr lang="pt-BR" dirty="0"/>
              <a:t>, estabelecidas pela União, Estados, Distrito Federal, </a:t>
            </a:r>
            <a:r>
              <a:rPr lang="pt-BR" b="1" dirty="0"/>
              <a:t>Municípios</a:t>
            </a:r>
            <a:r>
              <a:rPr lang="pt-BR" dirty="0"/>
              <a:t> e respectivas autarquias, fundações, empresas públicas e sociedades de economia mista </a:t>
            </a:r>
            <a:r>
              <a:rPr lang="pt-BR" u="sng" dirty="0"/>
              <a:t>prestadoras de serviço público</a:t>
            </a:r>
            <a:r>
              <a:rPr lang="pt-BR" dirty="0"/>
              <a:t>, e suas subsidiárias, </a:t>
            </a:r>
            <a:r>
              <a:rPr lang="pt-BR" b="1" dirty="0"/>
              <a:t>com organizações da sociedade civil</a:t>
            </a:r>
            <a:r>
              <a:rPr lang="pt-BR" dirty="0"/>
              <a:t>, em regime de mútua cooperação, para a consecução de finalidades de interesse público; define diretrizes para a política de fomento e de colaboração com as organizações da sociedade civil; </a:t>
            </a:r>
            <a:r>
              <a:rPr lang="pt-BR" b="1" dirty="0"/>
              <a:t>e institui o termo de colaboração e o termo de fomento</a:t>
            </a:r>
            <a:r>
              <a:rPr lang="pt-BR" dirty="0"/>
              <a:t>.</a:t>
            </a:r>
          </a:p>
        </p:txBody>
      </p:sp>
      <p:sp>
        <p:nvSpPr>
          <p:cNvPr id="3" name="Título 2"/>
          <p:cNvSpPr>
            <a:spLocks noGrp="1"/>
          </p:cNvSpPr>
          <p:nvPr>
            <p:ph type="title"/>
          </p:nvPr>
        </p:nvSpPr>
        <p:spPr>
          <a:xfrm>
            <a:off x="457200" y="274638"/>
            <a:ext cx="8229600" cy="634082"/>
          </a:xfrm>
        </p:spPr>
        <p:txBody>
          <a:bodyPr>
            <a:normAutofit/>
          </a:bodyPr>
          <a:lstStyle/>
          <a:p>
            <a:r>
              <a:rPr lang="pt-BR" dirty="0" smtClean="0"/>
              <a:t>Lei n. 13.019/2014</a:t>
            </a:r>
            <a:endParaRPr lang="pt-BR" dirty="0"/>
          </a:p>
        </p:txBody>
      </p:sp>
    </p:spTree>
    <p:extLst>
      <p:ext uri="{BB962C8B-B14F-4D97-AF65-F5344CB8AC3E}">
        <p14:creationId xmlns:p14="http://schemas.microsoft.com/office/powerpoint/2010/main" val="354350926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smtClean="0"/>
              <a:t>Conceito de Organização da Sociedade Civil</a:t>
            </a:r>
            <a:endParaRPr lang="pt-BR" dirty="0"/>
          </a:p>
        </p:txBody>
      </p:sp>
      <p:sp>
        <p:nvSpPr>
          <p:cNvPr id="3" name="Espaço Reservado para Conteúdo 2"/>
          <p:cNvSpPr>
            <a:spLocks noGrp="1"/>
          </p:cNvSpPr>
          <p:nvPr>
            <p:ph idx="1"/>
          </p:nvPr>
        </p:nvSpPr>
        <p:spPr/>
        <p:txBody>
          <a:bodyPr/>
          <a:lstStyle/>
          <a:p>
            <a:r>
              <a:rPr lang="pt-BR" u="sng" dirty="0" smtClean="0"/>
              <a:t>Organização </a:t>
            </a:r>
            <a:r>
              <a:rPr lang="pt-BR" u="sng" dirty="0"/>
              <a:t>da </a:t>
            </a:r>
            <a:r>
              <a:rPr lang="pt-BR" u="sng" dirty="0" smtClean="0"/>
              <a:t>Sociedade Civil</a:t>
            </a:r>
            <a:r>
              <a:rPr lang="pt-BR" dirty="0" smtClean="0"/>
              <a:t>: </a:t>
            </a:r>
            <a:r>
              <a:rPr lang="pt-BR" b="1" dirty="0"/>
              <a:t>pessoa jurídica de direito </a:t>
            </a:r>
            <a:endParaRPr lang="pt-BR" b="1" dirty="0" smtClean="0"/>
          </a:p>
          <a:p>
            <a:r>
              <a:rPr lang="pt-BR" b="1" dirty="0" smtClean="0"/>
              <a:t>privado </a:t>
            </a:r>
            <a:r>
              <a:rPr lang="pt-BR" b="1" dirty="0"/>
              <a:t>sem fins lucrativos que não distribui</a:t>
            </a:r>
            <a:r>
              <a:rPr lang="pt-BR" dirty="0"/>
              <a:t>, entre os seus </a:t>
            </a:r>
            <a:endParaRPr lang="pt-BR" dirty="0" smtClean="0"/>
          </a:p>
          <a:p>
            <a:r>
              <a:rPr lang="pt-BR" dirty="0" smtClean="0"/>
              <a:t>sócios </a:t>
            </a:r>
            <a:r>
              <a:rPr lang="pt-BR" dirty="0"/>
              <a:t>ou associados, conselheiros, diretores, empregados </a:t>
            </a:r>
            <a:endParaRPr lang="pt-BR" dirty="0" smtClean="0"/>
          </a:p>
          <a:p>
            <a:r>
              <a:rPr lang="pt-BR" dirty="0" smtClean="0"/>
              <a:t>ou </a:t>
            </a:r>
            <a:r>
              <a:rPr lang="pt-BR" dirty="0"/>
              <a:t>doadores, </a:t>
            </a:r>
            <a:r>
              <a:rPr lang="pt-BR" b="1" dirty="0"/>
              <a:t>eventuais resultados</a:t>
            </a:r>
            <a:r>
              <a:rPr lang="pt-BR" dirty="0"/>
              <a:t>, sobras, excedentes </a:t>
            </a:r>
            <a:endParaRPr lang="pt-BR" dirty="0" smtClean="0"/>
          </a:p>
          <a:p>
            <a:r>
              <a:rPr lang="pt-BR" dirty="0" smtClean="0"/>
              <a:t>operacionais</a:t>
            </a:r>
            <a:r>
              <a:rPr lang="pt-BR" dirty="0"/>
              <a:t>, brutos ou líquidos, dividendos, bonificações, </a:t>
            </a:r>
            <a:endParaRPr lang="pt-BR" dirty="0" smtClean="0"/>
          </a:p>
          <a:p>
            <a:r>
              <a:rPr lang="pt-BR" dirty="0" smtClean="0"/>
              <a:t>participações </a:t>
            </a:r>
            <a:r>
              <a:rPr lang="pt-BR" dirty="0"/>
              <a:t>ou parcelas do seu patrimônio, auferidos </a:t>
            </a:r>
            <a:endParaRPr lang="pt-BR" dirty="0" smtClean="0"/>
          </a:p>
          <a:p>
            <a:r>
              <a:rPr lang="pt-BR" dirty="0" smtClean="0"/>
              <a:t>mediante </a:t>
            </a:r>
            <a:r>
              <a:rPr lang="pt-BR" dirty="0"/>
              <a:t>o exercício de suas atividades, </a:t>
            </a:r>
            <a:r>
              <a:rPr lang="pt-BR" b="1" dirty="0"/>
              <a:t>e que os aplica </a:t>
            </a:r>
            <a:endParaRPr lang="pt-BR" b="1" dirty="0" smtClean="0"/>
          </a:p>
          <a:p>
            <a:r>
              <a:rPr lang="pt-BR" b="1" dirty="0" smtClean="0"/>
              <a:t>integralmente </a:t>
            </a:r>
            <a:r>
              <a:rPr lang="pt-BR" b="1" dirty="0"/>
              <a:t>na consecução do respectivo objeto social</a:t>
            </a:r>
            <a:r>
              <a:rPr lang="pt-BR" dirty="0"/>
              <a:t>, de </a:t>
            </a:r>
            <a:r>
              <a:rPr lang="pt-BR" dirty="0" smtClean="0"/>
              <a:t>forma </a:t>
            </a:r>
            <a:r>
              <a:rPr lang="pt-BR" dirty="0"/>
              <a:t>imediata ou por meio da constituição de fundo </a:t>
            </a:r>
            <a:endParaRPr lang="pt-BR" dirty="0" smtClean="0"/>
          </a:p>
          <a:p>
            <a:r>
              <a:rPr lang="pt-BR" dirty="0" smtClean="0"/>
              <a:t>patrimonial </a:t>
            </a:r>
            <a:r>
              <a:rPr lang="pt-BR" dirty="0"/>
              <a:t>ou fundo de reserva;</a:t>
            </a:r>
          </a:p>
        </p:txBody>
      </p:sp>
    </p:spTree>
    <p:extLst>
      <p:ext uri="{BB962C8B-B14F-4D97-AF65-F5344CB8AC3E}">
        <p14:creationId xmlns:p14="http://schemas.microsoft.com/office/powerpoint/2010/main" val="417591171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a:xfrm>
            <a:off x="214282" y="1052736"/>
            <a:ext cx="8715436" cy="5688632"/>
          </a:xfrm>
        </p:spPr>
        <p:txBody>
          <a:bodyPr>
            <a:noAutofit/>
          </a:bodyPr>
          <a:lstStyle/>
          <a:p>
            <a:pPr marL="457200" indent="-457200">
              <a:buFont typeface="Wingdings" panose="05000000000000000000" pitchFamily="2" charset="2"/>
              <a:buChar char="Ø"/>
            </a:pPr>
            <a:r>
              <a:rPr lang="pt-BR" sz="2200" b="1" u="sng" dirty="0" smtClean="0"/>
              <a:t>Não </a:t>
            </a:r>
            <a:r>
              <a:rPr lang="pt-BR" sz="2200" b="1" u="sng" dirty="0"/>
              <a:t>se aplicam as exigências desta Lei</a:t>
            </a:r>
            <a:r>
              <a:rPr lang="pt-BR" sz="2200" dirty="0"/>
              <a:t>:</a:t>
            </a:r>
          </a:p>
          <a:p>
            <a:r>
              <a:rPr lang="pt-BR" sz="2200" dirty="0" smtClean="0"/>
              <a:t>I </a:t>
            </a:r>
            <a:r>
              <a:rPr lang="pt-BR" sz="2200" dirty="0"/>
              <a:t>- às transferências de recursos homologadas pelo Congresso Nacional ou </a:t>
            </a:r>
            <a:endParaRPr lang="pt-BR" sz="2200" dirty="0" smtClean="0"/>
          </a:p>
          <a:p>
            <a:r>
              <a:rPr lang="pt-BR" sz="2200" dirty="0" smtClean="0"/>
              <a:t>autorizadas </a:t>
            </a:r>
            <a:r>
              <a:rPr lang="pt-BR" sz="2200" dirty="0"/>
              <a:t>pelo Senado Federal </a:t>
            </a:r>
            <a:r>
              <a:rPr lang="pt-BR" sz="2200" dirty="0" smtClean="0"/>
              <a:t>(...) quando </a:t>
            </a:r>
            <a:r>
              <a:rPr lang="pt-BR" sz="2200" dirty="0"/>
              <a:t>os recursos envolvidos forem </a:t>
            </a:r>
            <a:endParaRPr lang="pt-BR" sz="2200" dirty="0" smtClean="0"/>
          </a:p>
          <a:p>
            <a:r>
              <a:rPr lang="pt-BR" sz="2200" dirty="0" smtClean="0"/>
              <a:t>integralmente </a:t>
            </a:r>
            <a:r>
              <a:rPr lang="pt-BR" sz="2200" b="1" dirty="0"/>
              <a:t>oriundos de fonte externa de financiamento</a:t>
            </a:r>
            <a:r>
              <a:rPr lang="pt-BR" sz="2200" dirty="0"/>
              <a:t>;</a:t>
            </a:r>
          </a:p>
          <a:p>
            <a:r>
              <a:rPr lang="pt-BR" sz="2200" dirty="0" smtClean="0"/>
              <a:t>II </a:t>
            </a:r>
            <a:r>
              <a:rPr lang="pt-BR" sz="2200" dirty="0"/>
              <a:t>- às </a:t>
            </a:r>
            <a:r>
              <a:rPr lang="pt-BR" sz="2200" b="1" dirty="0"/>
              <a:t>transferências voluntárias regidas por lei específica</a:t>
            </a:r>
            <a:r>
              <a:rPr lang="pt-BR" sz="2200" dirty="0"/>
              <a:t>, naquilo em que houver </a:t>
            </a:r>
            <a:r>
              <a:rPr lang="pt-BR" sz="2200" dirty="0" smtClean="0"/>
              <a:t>disposição </a:t>
            </a:r>
            <a:r>
              <a:rPr lang="pt-BR" sz="2200" dirty="0"/>
              <a:t>expressa em contrário;</a:t>
            </a:r>
          </a:p>
          <a:p>
            <a:r>
              <a:rPr lang="pt-BR" sz="2200" dirty="0" smtClean="0"/>
              <a:t>III </a:t>
            </a:r>
            <a:r>
              <a:rPr lang="pt-BR" sz="2200" dirty="0"/>
              <a:t>- aos </a:t>
            </a:r>
            <a:r>
              <a:rPr lang="pt-BR" sz="2200" b="1" dirty="0"/>
              <a:t>contratos de gestão </a:t>
            </a:r>
            <a:r>
              <a:rPr lang="pt-BR" sz="2200" dirty="0"/>
              <a:t>celebrados com organizações sociais, na forma </a:t>
            </a:r>
            <a:endParaRPr lang="pt-BR" sz="2200" dirty="0" smtClean="0"/>
          </a:p>
          <a:p>
            <a:r>
              <a:rPr lang="pt-BR" sz="2200" dirty="0" smtClean="0"/>
              <a:t>estabelecida </a:t>
            </a:r>
            <a:r>
              <a:rPr lang="pt-BR" sz="2200" dirty="0"/>
              <a:t>pela Lei </a:t>
            </a:r>
            <a:r>
              <a:rPr lang="pt-BR" sz="2200" dirty="0" smtClean="0"/>
              <a:t>n. 9.637/1998 (Lei da OS).</a:t>
            </a:r>
            <a:endParaRPr lang="pt-BR" sz="2200" dirty="0"/>
          </a:p>
          <a:p>
            <a:endParaRPr lang="pt-BR" sz="2200" dirty="0"/>
          </a:p>
          <a:p>
            <a:pPr marL="457200" indent="-457200">
              <a:buFont typeface="Wingdings" panose="05000000000000000000" pitchFamily="2" charset="2"/>
              <a:buChar char="Ø"/>
            </a:pPr>
            <a:r>
              <a:rPr lang="pt-BR" sz="2200" dirty="0" smtClean="0"/>
              <a:t>Aplicam-se </a:t>
            </a:r>
            <a:r>
              <a:rPr lang="pt-BR" sz="2200" dirty="0"/>
              <a:t>as disposições desta Lei, no que couber, às relações da </a:t>
            </a:r>
            <a:endParaRPr lang="pt-BR" sz="2200" dirty="0" smtClean="0"/>
          </a:p>
          <a:p>
            <a:r>
              <a:rPr lang="pt-BR" sz="2200" dirty="0" smtClean="0"/>
              <a:t>administração </a:t>
            </a:r>
            <a:r>
              <a:rPr lang="pt-BR" sz="2200" dirty="0"/>
              <a:t>pública com entidades qualificadas como organizações da </a:t>
            </a:r>
            <a:endParaRPr lang="pt-BR" sz="2200" dirty="0" smtClean="0"/>
          </a:p>
          <a:p>
            <a:r>
              <a:rPr lang="pt-BR" sz="2200" dirty="0" smtClean="0"/>
              <a:t>sociedade </a:t>
            </a:r>
            <a:r>
              <a:rPr lang="pt-BR" sz="2200" dirty="0"/>
              <a:t>civil de interesse </a:t>
            </a:r>
            <a:r>
              <a:rPr lang="pt-BR" sz="2200" dirty="0" smtClean="0"/>
              <a:t>público (OSCIP), </a:t>
            </a:r>
            <a:r>
              <a:rPr lang="pt-BR" sz="2200" dirty="0"/>
              <a:t>de que trata a Lei </a:t>
            </a:r>
            <a:r>
              <a:rPr lang="pt-BR" sz="2200" dirty="0" smtClean="0"/>
              <a:t>n. </a:t>
            </a:r>
          </a:p>
          <a:p>
            <a:r>
              <a:rPr lang="pt-BR" sz="2200" dirty="0" smtClean="0"/>
              <a:t>9.790/1999</a:t>
            </a:r>
            <a:r>
              <a:rPr lang="pt-BR" sz="2200" dirty="0"/>
              <a:t>, </a:t>
            </a:r>
            <a:r>
              <a:rPr lang="pt-BR" sz="2200" dirty="0" smtClean="0"/>
              <a:t>regidas </a:t>
            </a:r>
            <a:r>
              <a:rPr lang="pt-BR" sz="2200" dirty="0"/>
              <a:t>por termos de parceria.</a:t>
            </a:r>
          </a:p>
        </p:txBody>
      </p:sp>
      <p:sp>
        <p:nvSpPr>
          <p:cNvPr id="3" name="Título 2"/>
          <p:cNvSpPr>
            <a:spLocks noGrp="1"/>
          </p:cNvSpPr>
          <p:nvPr>
            <p:ph type="title"/>
          </p:nvPr>
        </p:nvSpPr>
        <p:spPr>
          <a:xfrm>
            <a:off x="457200" y="274638"/>
            <a:ext cx="8229600" cy="634082"/>
          </a:xfrm>
        </p:spPr>
        <p:txBody>
          <a:bodyPr>
            <a:normAutofit/>
          </a:bodyPr>
          <a:lstStyle/>
          <a:p>
            <a:r>
              <a:rPr lang="pt-BR" dirty="0" smtClean="0"/>
              <a:t>Lei n. 13.019/2014</a:t>
            </a:r>
            <a:endParaRPr lang="pt-BR" dirty="0"/>
          </a:p>
        </p:txBody>
      </p:sp>
    </p:spTree>
    <p:extLst>
      <p:ext uri="{BB962C8B-B14F-4D97-AF65-F5344CB8AC3E}">
        <p14:creationId xmlns:p14="http://schemas.microsoft.com/office/powerpoint/2010/main" val="234352210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a:xfrm>
            <a:off x="214282" y="1052736"/>
            <a:ext cx="8715436" cy="5544616"/>
          </a:xfrm>
        </p:spPr>
        <p:txBody>
          <a:bodyPr>
            <a:normAutofit lnSpcReduction="10000"/>
          </a:bodyPr>
          <a:lstStyle/>
          <a:p>
            <a:pPr marL="457200" indent="-457200">
              <a:buFont typeface="Wingdings" panose="05000000000000000000" pitchFamily="2" charset="2"/>
              <a:buChar char="Ø"/>
            </a:pPr>
            <a:r>
              <a:rPr lang="pt-BR" sz="2400" b="1" u="sng" dirty="0" smtClean="0"/>
              <a:t>Conclusão</a:t>
            </a:r>
            <a:r>
              <a:rPr lang="pt-BR" sz="2400" dirty="0" smtClean="0"/>
              <a:t>:</a:t>
            </a:r>
          </a:p>
          <a:p>
            <a:pPr marL="457200" indent="-457200">
              <a:buFont typeface="Wingdings" panose="05000000000000000000" pitchFamily="2" charset="2"/>
              <a:buChar char="Ø"/>
            </a:pPr>
            <a:endParaRPr lang="pt-BR" sz="2400" dirty="0"/>
          </a:p>
          <a:p>
            <a:pPr marL="514350" indent="-514350">
              <a:buAutoNum type="arabicParenR"/>
            </a:pPr>
            <a:r>
              <a:rPr lang="pt-BR" sz="2400" dirty="0" smtClean="0"/>
              <a:t>Contratos administrativos: Lei n. 8.666/1993</a:t>
            </a:r>
          </a:p>
          <a:p>
            <a:pPr marL="514350" indent="-514350">
              <a:buAutoNum type="arabicParenR"/>
            </a:pPr>
            <a:endParaRPr lang="pt-BR" sz="2400" dirty="0"/>
          </a:p>
          <a:p>
            <a:pPr marL="514350" indent="-514350">
              <a:buAutoNum type="arabicParenR"/>
            </a:pPr>
            <a:r>
              <a:rPr lang="pt-BR" sz="2400" dirty="0" smtClean="0"/>
              <a:t>Convênios administrativos: entre entes e órgãos do Poder Público (art. 116 da Lei n. 8.666/1993)</a:t>
            </a:r>
          </a:p>
          <a:p>
            <a:pPr marL="514350" indent="-514350">
              <a:buAutoNum type="arabicParenR"/>
            </a:pPr>
            <a:endParaRPr lang="pt-BR" sz="2400" dirty="0"/>
          </a:p>
          <a:p>
            <a:pPr marL="514350" indent="-514350">
              <a:buAutoNum type="arabicParenR"/>
            </a:pPr>
            <a:r>
              <a:rPr lang="pt-BR" sz="2400" dirty="0" smtClean="0"/>
              <a:t>Termo de colaboração e de fomento: Lei n. 13.019/2014 </a:t>
            </a:r>
          </a:p>
          <a:p>
            <a:pPr marL="514350" indent="-514350">
              <a:buAutoNum type="arabicParenR"/>
            </a:pPr>
            <a:endParaRPr lang="pt-BR" sz="2400" dirty="0" smtClean="0"/>
          </a:p>
          <a:p>
            <a:pPr marL="514350" indent="-514350">
              <a:buAutoNum type="arabicParenR"/>
            </a:pPr>
            <a:r>
              <a:rPr lang="pt-BR" sz="2400" dirty="0" smtClean="0"/>
              <a:t>Termo de Parceria: Lei n. 9.790/1999 (e Lei n. 13.019/2014 subsidiariamente)</a:t>
            </a:r>
            <a:endParaRPr lang="pt-BR" sz="2400" dirty="0"/>
          </a:p>
          <a:p>
            <a:pPr marL="514350" indent="-514350">
              <a:buAutoNum type="arabicParenR"/>
            </a:pPr>
            <a:endParaRPr lang="pt-BR" sz="2400" dirty="0" smtClean="0"/>
          </a:p>
          <a:p>
            <a:pPr marL="514350" indent="-514350">
              <a:buAutoNum type="arabicParenR"/>
            </a:pPr>
            <a:r>
              <a:rPr lang="pt-BR" sz="2400" dirty="0" smtClean="0"/>
              <a:t>Contrato de gestão: OS (Lei n. 9.637/1998)</a:t>
            </a:r>
          </a:p>
          <a:p>
            <a:r>
              <a:rPr lang="pt-BR" sz="2400" dirty="0" smtClean="0"/>
              <a:t>  </a:t>
            </a:r>
            <a:endParaRPr lang="pt-BR" sz="2400" dirty="0"/>
          </a:p>
        </p:txBody>
      </p:sp>
      <p:sp>
        <p:nvSpPr>
          <p:cNvPr id="3" name="Título 2"/>
          <p:cNvSpPr>
            <a:spLocks noGrp="1"/>
          </p:cNvSpPr>
          <p:nvPr>
            <p:ph type="title"/>
          </p:nvPr>
        </p:nvSpPr>
        <p:spPr>
          <a:xfrm>
            <a:off x="457200" y="274638"/>
            <a:ext cx="8229600" cy="634082"/>
          </a:xfrm>
        </p:spPr>
        <p:txBody>
          <a:bodyPr>
            <a:normAutofit/>
          </a:bodyPr>
          <a:lstStyle/>
          <a:p>
            <a:r>
              <a:rPr lang="pt-BR" dirty="0" smtClean="0"/>
              <a:t>Lei n. 13.019/2014</a:t>
            </a:r>
            <a:endParaRPr lang="pt-BR" dirty="0"/>
          </a:p>
        </p:txBody>
      </p:sp>
    </p:spTree>
    <p:extLst>
      <p:ext uri="{BB962C8B-B14F-4D97-AF65-F5344CB8AC3E}">
        <p14:creationId xmlns:p14="http://schemas.microsoft.com/office/powerpoint/2010/main" val="37661332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a:xfrm>
            <a:off x="214282" y="1052736"/>
            <a:ext cx="8715436" cy="5544616"/>
          </a:xfrm>
        </p:spPr>
        <p:txBody>
          <a:bodyPr>
            <a:normAutofit/>
          </a:bodyPr>
          <a:lstStyle/>
          <a:p>
            <a:pPr marL="457200" indent="-457200">
              <a:buFont typeface="Wingdings" panose="05000000000000000000" pitchFamily="2" charset="2"/>
              <a:buChar char="Ø"/>
            </a:pPr>
            <a:r>
              <a:rPr lang="pt-BR" sz="2600" dirty="0" smtClean="0"/>
              <a:t>O </a:t>
            </a:r>
            <a:r>
              <a:rPr lang="pt-BR" sz="2600" b="1" dirty="0"/>
              <a:t>termo de colaboração</a:t>
            </a:r>
            <a:r>
              <a:rPr lang="pt-BR" sz="2600" dirty="0"/>
              <a:t> deve ser adotado pela </a:t>
            </a:r>
            <a:endParaRPr lang="pt-BR" sz="2600" dirty="0" smtClean="0"/>
          </a:p>
          <a:p>
            <a:r>
              <a:rPr lang="pt-BR" sz="2600" dirty="0" smtClean="0"/>
              <a:t>administração </a:t>
            </a:r>
            <a:r>
              <a:rPr lang="pt-BR" sz="2600" dirty="0"/>
              <a:t>pública em caso de </a:t>
            </a:r>
            <a:r>
              <a:rPr lang="pt-BR" sz="2600" u="sng" dirty="0"/>
              <a:t>transferências voluntárias</a:t>
            </a:r>
            <a:r>
              <a:rPr lang="pt-BR" sz="2600" dirty="0"/>
              <a:t> de </a:t>
            </a:r>
            <a:endParaRPr lang="pt-BR" sz="2600" dirty="0" smtClean="0"/>
          </a:p>
          <a:p>
            <a:r>
              <a:rPr lang="pt-BR" sz="2600" dirty="0" smtClean="0"/>
              <a:t>recursos </a:t>
            </a:r>
            <a:r>
              <a:rPr lang="pt-BR" sz="2600" dirty="0"/>
              <a:t>para consecução de planos de trabalho </a:t>
            </a:r>
            <a:r>
              <a:rPr lang="pt-BR" sz="2600" u="sng" dirty="0"/>
              <a:t>propostos pela </a:t>
            </a:r>
            <a:endParaRPr lang="pt-BR" sz="2600" u="sng" dirty="0" smtClean="0"/>
          </a:p>
          <a:p>
            <a:r>
              <a:rPr lang="pt-BR" sz="2600" u="sng" dirty="0" smtClean="0"/>
              <a:t>administração </a:t>
            </a:r>
            <a:r>
              <a:rPr lang="pt-BR" sz="2600" u="sng" dirty="0"/>
              <a:t>pública</a:t>
            </a:r>
            <a:r>
              <a:rPr lang="pt-BR" sz="2600" dirty="0"/>
              <a:t>, em regime de mútua cooperação com </a:t>
            </a:r>
            <a:endParaRPr lang="pt-BR" sz="2600" dirty="0" smtClean="0"/>
          </a:p>
          <a:p>
            <a:r>
              <a:rPr lang="pt-BR" sz="2600" dirty="0" smtClean="0"/>
              <a:t>organizações </a:t>
            </a:r>
            <a:r>
              <a:rPr lang="pt-BR" sz="2600" dirty="0"/>
              <a:t>da sociedade civil, </a:t>
            </a:r>
            <a:r>
              <a:rPr lang="pt-BR" sz="2600" u="sng" dirty="0"/>
              <a:t>selecionadas por meio de </a:t>
            </a:r>
            <a:endParaRPr lang="pt-BR" sz="2600" u="sng" dirty="0" smtClean="0"/>
          </a:p>
          <a:p>
            <a:r>
              <a:rPr lang="pt-BR" sz="2600" u="sng" dirty="0" smtClean="0"/>
              <a:t>chamamento </a:t>
            </a:r>
            <a:r>
              <a:rPr lang="pt-BR" sz="2600" u="sng" dirty="0"/>
              <a:t>público</a:t>
            </a:r>
            <a:r>
              <a:rPr lang="pt-BR" sz="2600" dirty="0"/>
              <a:t>, ressalvadas as exceções previstas nesta </a:t>
            </a:r>
            <a:endParaRPr lang="pt-BR" sz="2600" dirty="0" smtClean="0"/>
          </a:p>
          <a:p>
            <a:r>
              <a:rPr lang="pt-BR" sz="2600" dirty="0" smtClean="0"/>
              <a:t>Lei</a:t>
            </a:r>
            <a:r>
              <a:rPr lang="pt-BR" sz="2600" dirty="0"/>
              <a:t>.</a:t>
            </a:r>
          </a:p>
          <a:p>
            <a:pPr marL="457200" indent="-457200">
              <a:buFont typeface="Wingdings" panose="05000000000000000000" pitchFamily="2" charset="2"/>
              <a:buChar char="Ø"/>
            </a:pPr>
            <a:endParaRPr lang="pt-BR" sz="2600" dirty="0" smtClean="0"/>
          </a:p>
          <a:p>
            <a:pPr marL="457200" indent="-457200">
              <a:buFont typeface="Wingdings" panose="05000000000000000000" pitchFamily="2" charset="2"/>
              <a:buChar char="Ø"/>
            </a:pPr>
            <a:r>
              <a:rPr lang="pt-BR" sz="2600" b="1" dirty="0" smtClean="0"/>
              <a:t>Termo de fomento</a:t>
            </a:r>
            <a:r>
              <a:rPr lang="pt-BR" sz="2600" dirty="0" smtClean="0"/>
              <a:t>: idem, salvo no que diz respeito à </a:t>
            </a:r>
          </a:p>
          <a:p>
            <a:r>
              <a:rPr lang="pt-BR" sz="2600" dirty="0" smtClean="0"/>
              <a:t>origem da proposição da parceria.</a:t>
            </a:r>
          </a:p>
        </p:txBody>
      </p:sp>
      <p:sp>
        <p:nvSpPr>
          <p:cNvPr id="3" name="Título 2"/>
          <p:cNvSpPr>
            <a:spLocks noGrp="1"/>
          </p:cNvSpPr>
          <p:nvPr>
            <p:ph type="title"/>
          </p:nvPr>
        </p:nvSpPr>
        <p:spPr>
          <a:xfrm>
            <a:off x="457200" y="274638"/>
            <a:ext cx="8229600" cy="634082"/>
          </a:xfrm>
        </p:spPr>
        <p:txBody>
          <a:bodyPr>
            <a:normAutofit/>
          </a:bodyPr>
          <a:lstStyle/>
          <a:p>
            <a:r>
              <a:rPr lang="pt-BR" dirty="0" smtClean="0"/>
              <a:t>Lei n. 13.019/2014</a:t>
            </a:r>
            <a:endParaRPr lang="pt-BR" dirty="0"/>
          </a:p>
        </p:txBody>
      </p:sp>
    </p:spTree>
    <p:extLst>
      <p:ext uri="{BB962C8B-B14F-4D97-AF65-F5344CB8AC3E}">
        <p14:creationId xmlns:p14="http://schemas.microsoft.com/office/powerpoint/2010/main" val="2229427816"/>
      </p:ext>
    </p:extLst>
  </p:cSld>
  <p:clrMapOvr>
    <a:masterClrMapping/>
  </p:clrMapOvr>
  <p:timing>
    <p:tnLst>
      <p:par>
        <p:cTn id="1" dur="indefinite" restart="never" nodeType="tmRoot"/>
      </p:par>
    </p:tnLst>
  </p:timing>
</p:sld>
</file>

<file path=ppt/theme/theme1.xml><?xml version="1.0" encoding="utf-8"?>
<a:theme xmlns:a="http://schemas.openxmlformats.org/drawingml/2006/main" name="FPB">
  <a:themeElements>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o Office">
  <a:themeElements>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3497</TotalTime>
  <Words>3275</Words>
  <Application>Microsoft Office PowerPoint</Application>
  <PresentationFormat>Apresentação na tela (4:3)</PresentationFormat>
  <Paragraphs>324</Paragraphs>
  <Slides>32</Slides>
  <Notes>0</Notes>
  <HiddenSlides>0</HiddenSlides>
  <MMClips>0</MMClips>
  <ScaleCrop>false</ScaleCrop>
  <HeadingPairs>
    <vt:vector size="4" baseType="variant">
      <vt:variant>
        <vt:lpstr>Tema</vt:lpstr>
      </vt:variant>
      <vt:variant>
        <vt:i4>1</vt:i4>
      </vt:variant>
      <vt:variant>
        <vt:lpstr>Títulos de slides</vt:lpstr>
      </vt:variant>
      <vt:variant>
        <vt:i4>32</vt:i4>
      </vt:variant>
    </vt:vector>
  </HeadingPairs>
  <TitlesOfParts>
    <vt:vector size="33" baseType="lpstr">
      <vt:lpstr>FPB</vt:lpstr>
      <vt:lpstr>Marco   regulatório   na  Lei  n.  13.019/2014   Realização:  FECAM/ associações de municípios/ egem    </vt:lpstr>
      <vt:lpstr>Contexto Histórico da Lei n. 13.019/2014</vt:lpstr>
      <vt:lpstr>Novo ambiente jurídico </vt:lpstr>
      <vt:lpstr>Novo ambiente jurídico </vt:lpstr>
      <vt:lpstr>Lei n. 13.019/2014</vt:lpstr>
      <vt:lpstr>Conceito de Organização da Sociedade Civil</vt:lpstr>
      <vt:lpstr>Lei n. 13.019/2014</vt:lpstr>
      <vt:lpstr>Lei n. 13.019/2014</vt:lpstr>
      <vt:lpstr>Lei n. 13.019/2014</vt:lpstr>
      <vt:lpstr>Lei n. 13.019/2014</vt:lpstr>
      <vt:lpstr>Lei n. 13.019/2014</vt:lpstr>
      <vt:lpstr>Lei n. 13.019/2014</vt:lpstr>
      <vt:lpstr>Lei n. 13.019/2014</vt:lpstr>
      <vt:lpstr>Lei n. 13.019/2014</vt:lpstr>
      <vt:lpstr>Lei n. 13.019/2014</vt:lpstr>
      <vt:lpstr>Lei n. 13.019/2014</vt:lpstr>
      <vt:lpstr>Lei n. 13.019/2014</vt:lpstr>
      <vt:lpstr>Lei n. 13.019/2014</vt:lpstr>
      <vt:lpstr>Lei n. 13.019/2014</vt:lpstr>
      <vt:lpstr>Lei n. 13.019/2014</vt:lpstr>
      <vt:lpstr>Lei n. 13.019/2014</vt:lpstr>
      <vt:lpstr>Lei n. 13.019/2014</vt:lpstr>
      <vt:lpstr>Lei n. 13.019/2014</vt:lpstr>
      <vt:lpstr>Lei n. 13.019/2014</vt:lpstr>
      <vt:lpstr>Lei n. 13.019/2014</vt:lpstr>
      <vt:lpstr>Lei n. 13.019/2014</vt:lpstr>
      <vt:lpstr>Lei n. 13.019/2014</vt:lpstr>
      <vt:lpstr>Lei n. 13.019/2014</vt:lpstr>
      <vt:lpstr>Lei n. 13.019/2014</vt:lpstr>
      <vt:lpstr>Lei n. 13.019/2014</vt:lpstr>
      <vt:lpstr>Mensagem ao Gestor Público</vt:lpstr>
      <vt:lpstr>.</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Edinando</dc:creator>
  <cp:lastModifiedBy>Jaqueline</cp:lastModifiedBy>
  <cp:revision>210</cp:revision>
  <dcterms:created xsi:type="dcterms:W3CDTF">2010-11-11T16:06:42Z</dcterms:created>
  <dcterms:modified xsi:type="dcterms:W3CDTF">2015-07-13T13:34:48Z</dcterms:modified>
</cp:coreProperties>
</file>