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8" r:id="rId2"/>
    <p:sldId id="447" r:id="rId3"/>
    <p:sldId id="256" r:id="rId4"/>
    <p:sldId id="403" r:id="rId5"/>
    <p:sldId id="405" r:id="rId6"/>
    <p:sldId id="404" r:id="rId7"/>
    <p:sldId id="413" r:id="rId8"/>
    <p:sldId id="414" r:id="rId9"/>
    <p:sldId id="444" r:id="rId10"/>
    <p:sldId id="428" r:id="rId11"/>
    <p:sldId id="358" r:id="rId12"/>
    <p:sldId id="429" r:id="rId13"/>
    <p:sldId id="485" r:id="rId14"/>
    <p:sldId id="263" r:id="rId15"/>
    <p:sldId id="275" r:id="rId16"/>
    <p:sldId id="406" r:id="rId17"/>
    <p:sldId id="408" r:id="rId18"/>
    <p:sldId id="321" r:id="rId19"/>
    <p:sldId id="279" r:id="rId20"/>
    <p:sldId id="449" r:id="rId21"/>
    <p:sldId id="453" r:id="rId22"/>
    <p:sldId id="455" r:id="rId23"/>
    <p:sldId id="481" r:id="rId24"/>
    <p:sldId id="457" r:id="rId25"/>
    <p:sldId id="458" r:id="rId26"/>
    <p:sldId id="452" r:id="rId27"/>
    <p:sldId id="460" r:id="rId28"/>
    <p:sldId id="411" r:id="rId29"/>
    <p:sldId id="461" r:id="rId30"/>
    <p:sldId id="462" r:id="rId31"/>
    <p:sldId id="463" r:id="rId32"/>
    <p:sldId id="464" r:id="rId33"/>
    <p:sldId id="465" r:id="rId34"/>
    <p:sldId id="466" r:id="rId35"/>
    <p:sldId id="471" r:id="rId36"/>
    <p:sldId id="472" r:id="rId37"/>
    <p:sldId id="473" r:id="rId38"/>
    <p:sldId id="475" r:id="rId39"/>
    <p:sldId id="476" r:id="rId40"/>
    <p:sldId id="281" r:id="rId41"/>
    <p:sldId id="439" r:id="rId42"/>
    <p:sldId id="440" r:id="rId43"/>
    <p:sldId id="442" r:id="rId44"/>
    <p:sldId id="441" r:id="rId45"/>
    <p:sldId id="425" r:id="rId46"/>
    <p:sldId id="424" r:id="rId47"/>
    <p:sldId id="478" r:id="rId48"/>
    <p:sldId id="401" r:id="rId49"/>
    <p:sldId id="480" r:id="rId50"/>
    <p:sldId id="482" r:id="rId51"/>
    <p:sldId id="483" r:id="rId52"/>
    <p:sldId id="484" r:id="rId53"/>
    <p:sldId id="329" r:id="rId54"/>
    <p:sldId id="292" r:id="rId55"/>
    <p:sldId id="293" r:id="rId56"/>
    <p:sldId id="294" r:id="rId57"/>
    <p:sldId id="295" r:id="rId58"/>
    <p:sldId id="300" r:id="rId59"/>
    <p:sldId id="296" r:id="rId6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Pasta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arildo\Documents\CONSULTORIA%20SEFE\gr&#225;fico%20ideb%20sc%20br%20mu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dPt>
            <c:idx val="1"/>
            <c:spPr>
              <a:solidFill>
                <a:srgbClr val="FFFF00"/>
              </a:solidFill>
            </c:spPr>
          </c:dPt>
          <c:cat>
            <c:strRef>
              <c:f>Plan1!$A$2:$A$3</c:f>
              <c:strCache>
                <c:ptCount val="2"/>
                <c:pt idx="0">
                  <c:v>EUROPA</c:v>
                </c:pt>
                <c:pt idx="1">
                  <c:v>BRASIL</c:v>
                </c:pt>
              </c:strCache>
            </c:strRef>
          </c:cat>
          <c:val>
            <c:numRef>
              <c:f>Plan1!$B$2:$B$3</c:f>
              <c:numCache>
                <c:formatCode>#,##0</c:formatCode>
                <c:ptCount val="2"/>
                <c:pt idx="0">
                  <c:v>10365456</c:v>
                </c:pt>
                <c:pt idx="1">
                  <c:v>8514876</c:v>
                </c:pt>
              </c:numCache>
            </c:numRef>
          </c:val>
        </c:ser>
        <c:shape val="box"/>
        <c:axId val="76774400"/>
        <c:axId val="76776192"/>
        <c:axId val="0"/>
      </c:bar3DChart>
      <c:catAx>
        <c:axId val="76774400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 b="1"/>
            </a:pPr>
            <a:endParaRPr lang="pt-BR"/>
          </a:p>
        </c:txPr>
        <c:crossAx val="76776192"/>
        <c:crosses val="autoZero"/>
        <c:auto val="1"/>
        <c:lblAlgn val="ctr"/>
        <c:lblOffset val="100"/>
      </c:catAx>
      <c:valAx>
        <c:axId val="76776192"/>
        <c:scaling>
          <c:orientation val="minMax"/>
        </c:scaling>
        <c:axPos val="b"/>
        <c:majorGridlines/>
        <c:numFmt formatCode="#,##0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76774400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dPt>
            <c:idx val="1"/>
            <c:spPr>
              <a:solidFill>
                <a:srgbClr val="FFFF00"/>
              </a:solidFill>
            </c:spPr>
          </c:dPt>
          <c:cat>
            <c:strRef>
              <c:f>[Pasta2]Plan1!$A$2:$A$3</c:f>
              <c:strCache>
                <c:ptCount val="2"/>
                <c:pt idx="0">
                  <c:v>EUROPA</c:v>
                </c:pt>
                <c:pt idx="1">
                  <c:v>BRASIL</c:v>
                </c:pt>
              </c:strCache>
            </c:strRef>
          </c:cat>
          <c:val>
            <c:numRef>
              <c:f>[Pasta2]Plan1!$B$2:$B$3</c:f>
              <c:numCache>
                <c:formatCode>General</c:formatCode>
                <c:ptCount val="2"/>
                <c:pt idx="0">
                  <c:v>750</c:v>
                </c:pt>
                <c:pt idx="1">
                  <c:v>195</c:v>
                </c:pt>
              </c:numCache>
            </c:numRef>
          </c:val>
        </c:ser>
        <c:shape val="box"/>
        <c:axId val="76800384"/>
        <c:axId val="76801920"/>
        <c:axId val="0"/>
      </c:bar3DChart>
      <c:catAx>
        <c:axId val="76800384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 b="1"/>
            </a:pPr>
            <a:endParaRPr lang="pt-BR"/>
          </a:p>
        </c:txPr>
        <c:crossAx val="76801920"/>
        <c:crosses val="autoZero"/>
        <c:auto val="1"/>
        <c:lblAlgn val="ctr"/>
        <c:lblOffset val="100"/>
      </c:catAx>
      <c:valAx>
        <c:axId val="76801920"/>
        <c:scaling>
          <c:orientation val="minMax"/>
        </c:scaling>
        <c:axPos val="b"/>
        <c:majorGridlines/>
        <c:numFmt formatCode="General" sourceLinked="1"/>
        <c:tickLblPos val="nextTo"/>
        <c:crossAx val="76800384"/>
        <c:crosses val="autoZero"/>
        <c:crossBetween val="between"/>
      </c:valAx>
    </c:plotArea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9.1419072615923011E-2"/>
          <c:y val="5.1400554097404488E-2"/>
          <c:w val="0.8891920384951888"/>
          <c:h val="0.79822506561679785"/>
        </c:manualLayout>
      </c:layout>
      <c:lineChart>
        <c:grouping val="standard"/>
        <c:ser>
          <c:idx val="0"/>
          <c:order val="0"/>
          <c:tx>
            <c:strRef>
              <c:f>Plan1!$A$2</c:f>
              <c:strCache>
                <c:ptCount val="1"/>
                <c:pt idx="0">
                  <c:v>BR</c:v>
                </c:pt>
              </c:strCache>
            </c:strRef>
          </c:tx>
          <c:spPr>
            <a:ln w="63500"/>
          </c:spPr>
          <c:dLbls>
            <c:dLbl>
              <c:idx val="0"/>
              <c:layout>
                <c:manualLayout>
                  <c:x val="-6.1835315999157682E-2"/>
                  <c:y val="3.6157939016456614E-2"/>
                </c:manualLayout>
              </c:layout>
              <c:showVal val="1"/>
            </c:dLbl>
            <c:dLbl>
              <c:idx val="1"/>
              <c:layout>
                <c:manualLayout>
                  <c:x val="-2.0096477699726251E-2"/>
                  <c:y val="4.8210585355275483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Val val="1"/>
          </c:dLbls>
          <c:cat>
            <c:numRef>
              <c:f>Plan1!$B$1:$D$1</c:f>
              <c:numCache>
                <c:formatCode>General</c:formatCode>
                <c:ptCount val="3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</c:numCache>
            </c:numRef>
          </c:cat>
          <c:val>
            <c:numRef>
              <c:f>Plan1!$B$2:$D$2</c:f>
              <c:numCache>
                <c:formatCode>General</c:formatCode>
                <c:ptCount val="3"/>
                <c:pt idx="0" formatCode="0.0">
                  <c:v>4</c:v>
                </c:pt>
                <c:pt idx="1">
                  <c:v>4.4000000000000004</c:v>
                </c:pt>
                <c:pt idx="2">
                  <c:v>4.7</c:v>
                </c:pt>
              </c:numCache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SC (RP)</c:v>
                </c:pt>
              </c:strCache>
            </c:strRef>
          </c:tx>
          <c:spPr>
            <a:ln w="63500"/>
          </c:spPr>
          <c:dLbls>
            <c:dLbl>
              <c:idx val="0"/>
              <c:layout>
                <c:manualLayout>
                  <c:x val="-7.111061339903138E-2"/>
                  <c:y val="-3.3144777431751891E-2"/>
                </c:manualLayout>
              </c:layout>
              <c:showVal val="1"/>
            </c:dLbl>
            <c:dLbl>
              <c:idx val="1"/>
              <c:layout>
                <c:manualLayout>
                  <c:x val="-1.5458828999789429E-3"/>
                  <c:y val="2.7118454262342426E-2"/>
                </c:manualLayout>
              </c:layout>
              <c:showVal val="1"/>
            </c:dLbl>
            <c:dLbl>
              <c:idx val="2"/>
              <c:layout>
                <c:manualLayout>
                  <c:x val="-3.091765799957884E-3"/>
                  <c:y val="9.0394847541141587E-3"/>
                </c:manualLayout>
              </c:layout>
              <c:showVal val="1"/>
            </c:dLbl>
            <c:txPr>
              <a:bodyPr/>
              <a:lstStyle/>
              <a:p>
                <a:pPr>
                  <a:defRPr sz="2400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Val val="1"/>
          </c:dLbls>
          <c:cat>
            <c:numRef>
              <c:f>Plan1!$B$1:$D$1</c:f>
              <c:numCache>
                <c:formatCode>General</c:formatCode>
                <c:ptCount val="3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</c:numCache>
            </c:numRef>
          </c:cat>
          <c:val>
            <c:numRef>
              <c:f>Plan1!$B$3:$D$3</c:f>
              <c:numCache>
                <c:formatCode>General</c:formatCode>
                <c:ptCount val="3"/>
                <c:pt idx="0">
                  <c:v>4.7</c:v>
                </c:pt>
                <c:pt idx="1">
                  <c:v>5.0999999999999996</c:v>
                </c:pt>
                <c:pt idx="2" formatCode="0.0">
                  <c:v>5.7</c:v>
                </c:pt>
              </c:numCache>
            </c:numRef>
          </c:val>
        </c:ser>
        <c:ser>
          <c:idx val="2"/>
          <c:order val="2"/>
          <c:tx>
            <c:strRef>
              <c:f>Plan1!$A$4</c:f>
              <c:strCache>
                <c:ptCount val="1"/>
                <c:pt idx="0">
                  <c:v>AMREC</c:v>
                </c:pt>
              </c:strCache>
            </c:strRef>
          </c:tx>
          <c:spPr>
            <a:ln w="63500"/>
          </c:spPr>
          <c:dLbls>
            <c:dLbl>
              <c:idx val="0"/>
              <c:layout>
                <c:manualLayout>
                  <c:x val="-8.0385910798904975E-2"/>
                  <c:y val="1.2052646338818866E-2"/>
                </c:manualLayout>
              </c:layout>
              <c:showVal val="1"/>
            </c:dLbl>
            <c:dLbl>
              <c:idx val="1"/>
              <c:layout>
                <c:manualLayout>
                  <c:x val="-2.0096477699726251E-2"/>
                  <c:y val="-4.8210585355275483E-2"/>
                </c:manualLayout>
              </c:layout>
              <c:showVal val="1"/>
            </c:dLbl>
            <c:dLbl>
              <c:idx val="2"/>
              <c:layout>
                <c:manualLayout>
                  <c:x val="-1.0821180299852616E-2"/>
                  <c:y val="-5.4236908524684907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B050"/>
                    </a:solidFill>
                  </a:defRPr>
                </a:pPr>
                <a:endParaRPr lang="pt-BR"/>
              </a:p>
            </c:txPr>
            <c:showVal val="1"/>
          </c:dLbls>
          <c:cat>
            <c:numRef>
              <c:f>Plan1!$B$1:$D$1</c:f>
              <c:numCache>
                <c:formatCode>General</c:formatCode>
                <c:ptCount val="3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</c:numCache>
            </c:numRef>
          </c:cat>
          <c:val>
            <c:numRef>
              <c:f>Plan1!$B$4:$D$4</c:f>
              <c:numCache>
                <c:formatCode>0.0</c:formatCode>
                <c:ptCount val="3"/>
                <c:pt idx="0">
                  <c:v>4.5999999999999996</c:v>
                </c:pt>
                <c:pt idx="1">
                  <c:v>5.2</c:v>
                </c:pt>
                <c:pt idx="2" formatCode="General">
                  <c:v>5.8</c:v>
                </c:pt>
              </c:numCache>
            </c:numRef>
          </c:val>
        </c:ser>
        <c:marker val="1"/>
        <c:axId val="76758400"/>
        <c:axId val="83649664"/>
      </c:lineChart>
      <c:catAx>
        <c:axId val="76758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 b="1"/>
            </a:pPr>
            <a:endParaRPr lang="pt-BR"/>
          </a:p>
        </c:txPr>
        <c:crossAx val="83649664"/>
        <c:crosses val="autoZero"/>
        <c:auto val="1"/>
        <c:lblAlgn val="ctr"/>
        <c:lblOffset val="100"/>
      </c:catAx>
      <c:valAx>
        <c:axId val="8364966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800"/>
            </a:pPr>
            <a:endParaRPr lang="pt-BR"/>
          </a:p>
        </c:txPr>
        <c:crossAx val="767584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06864937306561"/>
          <c:y val="0.50758438869120071"/>
          <c:w val="0.16661111111111121"/>
          <c:h val="0.23307255645644606"/>
        </c:manualLayout>
      </c:layout>
      <c:txPr>
        <a:bodyPr/>
        <a:lstStyle/>
        <a:p>
          <a:pPr>
            <a:defRPr sz="2400" b="1"/>
          </a:pPr>
          <a:endParaRPr lang="pt-BR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lineChart>
        <c:grouping val="standard"/>
        <c:ser>
          <c:idx val="0"/>
          <c:order val="0"/>
          <c:dLbls>
            <c:dLbl>
              <c:idx val="0"/>
              <c:layout>
                <c:manualLayout>
                  <c:x val="-3.2882410428973864E-2"/>
                  <c:y val="-5.0015379717344863E-2"/>
                </c:manualLayout>
              </c:layout>
              <c:showVal val="1"/>
            </c:dLbl>
            <c:dLbl>
              <c:idx val="1"/>
              <c:layout>
                <c:manualLayout>
                  <c:x val="-3.4377065448472056E-2"/>
                  <c:y val="5.2647549940553859E-2"/>
                </c:manualLayout>
              </c:layout>
              <c:showVal val="1"/>
            </c:dLbl>
            <c:dLbl>
              <c:idx val="2"/>
              <c:layout>
                <c:manualLayout>
                  <c:x val="-2.6903790350978E-2"/>
                  <c:y val="-4.475041744947178E-2"/>
                </c:manualLayout>
              </c:layout>
              <c:showVal val="1"/>
            </c:dLbl>
            <c:dLbl>
              <c:idx val="3"/>
              <c:layout>
                <c:manualLayout>
                  <c:x val="-3.5871720467971276E-2"/>
                  <c:y val="4.475041744947178E-2"/>
                </c:manualLayout>
              </c:layout>
              <c:showVal val="1"/>
            </c:dLbl>
            <c:dLbl>
              <c:idx val="4"/>
              <c:layout>
                <c:manualLayout>
                  <c:x val="-2.0925170272982879E-2"/>
                  <c:y val="-2.8956152467304642E-2"/>
                </c:manualLayout>
              </c:layout>
              <c:showVal val="1"/>
            </c:dLbl>
            <c:dLbl>
              <c:idx val="5"/>
              <c:layout>
                <c:manualLayout>
                  <c:x val="-3.1387755409474825E-2"/>
                  <c:y val="3.6853284958387716E-2"/>
                </c:manualLayout>
              </c:layout>
              <c:showVal val="1"/>
            </c:dLbl>
            <c:dLbl>
              <c:idx val="6"/>
              <c:layout>
                <c:manualLayout>
                  <c:x val="-1.4946550194987985E-2"/>
                  <c:y val="-4.7382794946499933E-2"/>
                </c:manualLayout>
              </c:layout>
              <c:showVal val="1"/>
            </c:dLbl>
            <c:dLbl>
              <c:idx val="7"/>
              <c:layout>
                <c:manualLayout>
                  <c:x val="-1.4946550194987818E-3"/>
                  <c:y val="-3.456419496062433E-2"/>
                </c:manualLayout>
              </c:layout>
              <c:showVal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-2.0925170272982848E-2"/>
                  <c:y val="-4.475041744947178E-2"/>
                </c:manualLayout>
              </c:layout>
              <c:showVal val="1"/>
            </c:dLbl>
            <c:dLbl>
              <c:idx val="11"/>
              <c:layout>
                <c:manualLayout>
                  <c:x val="-2.9893100389975998E-2"/>
                  <c:y val="4.7382794946499933E-2"/>
                </c:manualLayout>
              </c:layout>
              <c:showVal val="1"/>
            </c:dLbl>
            <c:dLbl>
              <c:idx val="12"/>
              <c:layout>
                <c:manualLayout>
                  <c:x val="-2.3914480311979996E-2"/>
                  <c:y val="-2.3691397473249855E-2"/>
                </c:manualLayout>
              </c:layout>
              <c:showVal val="1"/>
            </c:dLbl>
            <c:dLbl>
              <c:idx val="13"/>
              <c:layout>
                <c:manualLayout>
                  <c:x val="-3.2882410428973864E-2"/>
                  <c:y val="3.948566245541598E-2"/>
                </c:manualLayout>
              </c:layout>
              <c:showVal val="1"/>
            </c:dLbl>
            <c:dLbl>
              <c:idx val="14"/>
              <c:layout>
                <c:manualLayout>
                  <c:x val="-1.7935860233985506E-2"/>
                  <c:y val="-3.42209074613605E-2"/>
                </c:manualLayout>
              </c:layout>
              <c:showVal val="1"/>
            </c:dLbl>
            <c:dLbl>
              <c:idx val="15"/>
              <c:layout>
                <c:manualLayout>
                  <c:x val="-2.6903790350978E-2"/>
                  <c:y val="4.2118039952444314E-2"/>
                </c:manualLayout>
              </c:layout>
              <c:showVal val="1"/>
            </c:dLbl>
            <c:dLbl>
              <c:idx val="16"/>
              <c:layout>
                <c:manualLayout>
                  <c:x val="-2.0925170272982848E-2"/>
                  <c:y val="-5.5279927437581582E-2"/>
                </c:manualLayout>
              </c:layout>
              <c:showVal val="1"/>
            </c:dLbl>
            <c:dLbl>
              <c:idx val="17"/>
              <c:layout>
                <c:manualLayout>
                  <c:x val="-2.9893100389975998E-2"/>
                  <c:y val="5.0015172443526192E-2"/>
                </c:manualLayout>
              </c:layout>
              <c:showVal val="1"/>
            </c:dLbl>
            <c:dLbl>
              <c:idx val="18"/>
              <c:delete val="1"/>
            </c:dLbl>
            <c:dLbl>
              <c:idx val="19"/>
              <c:layout>
                <c:manualLayout>
                  <c:x val="-3.2882410428973864E-2"/>
                  <c:y val="5.0015172443526192E-2"/>
                </c:manualLayout>
              </c:layout>
              <c:showVal val="1"/>
            </c:dLbl>
            <c:dLbl>
              <c:idx val="20"/>
              <c:layout>
                <c:manualLayout>
                  <c:x val="-2.5409135331479517E-2"/>
                  <c:y val="-3.42209074613605E-2"/>
                </c:manualLayout>
              </c:layout>
              <c:showVal val="1"/>
            </c:dLbl>
            <c:dLbl>
              <c:idx val="21"/>
              <c:layout>
                <c:manualLayout>
                  <c:x val="-3.2882528118344592E-2"/>
                  <c:y val="3.429711513535541E-2"/>
                </c:manualLayout>
              </c:layout>
              <c:showVal val="1"/>
            </c:dLbl>
            <c:dLbl>
              <c:idx val="22"/>
              <c:layout>
                <c:manualLayout>
                  <c:x val="-2.8398445370476741E-2"/>
                  <c:y val="-3.1588529964332313E-2"/>
                </c:manualLayout>
              </c:layout>
              <c:showVal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layout>
                <c:manualLayout>
                  <c:x val="-2.839844537047673E-2"/>
                  <c:y val="-3.4144555596882148E-2"/>
                </c:manualLayout>
              </c:layout>
              <c:showVal val="1"/>
            </c:dLbl>
            <c:dLbl>
              <c:idx val="26"/>
              <c:layout>
                <c:manualLayout>
                  <c:x val="-1.1957240155990298E-2"/>
                  <c:y val="5.0015172443526192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Plan1!$A$1:$A$27</c:f>
              <c:strCache>
                <c:ptCount val="27"/>
                <c:pt idx="0">
                  <c:v>MG</c:v>
                </c:pt>
                <c:pt idx="1">
                  <c:v>SC</c:v>
                </c:pt>
                <c:pt idx="2">
                  <c:v>DF</c:v>
                </c:pt>
                <c:pt idx="3">
                  <c:v>PR</c:v>
                </c:pt>
                <c:pt idx="4">
                  <c:v>SP</c:v>
                </c:pt>
                <c:pt idx="5">
                  <c:v>GO</c:v>
                </c:pt>
                <c:pt idx="6">
                  <c:v>ES</c:v>
                </c:pt>
                <c:pt idx="7">
                  <c:v>MT</c:v>
                </c:pt>
                <c:pt idx="8">
                  <c:v>MS</c:v>
                </c:pt>
                <c:pt idx="9">
                  <c:v>RJ</c:v>
                </c:pt>
                <c:pt idx="10">
                  <c:v>RS</c:v>
                </c:pt>
                <c:pt idx="11">
                  <c:v>CE</c:v>
                </c:pt>
                <c:pt idx="12">
                  <c:v>TO</c:v>
                </c:pt>
                <c:pt idx="13">
                  <c:v>RO</c:v>
                </c:pt>
                <c:pt idx="14">
                  <c:v>RR</c:v>
                </c:pt>
                <c:pt idx="15">
                  <c:v>AC</c:v>
                </c:pt>
                <c:pt idx="16">
                  <c:v>PI</c:v>
                </c:pt>
                <c:pt idx="17">
                  <c:v>AM</c:v>
                </c:pt>
                <c:pt idx="18">
                  <c:v>PB</c:v>
                </c:pt>
                <c:pt idx="19">
                  <c:v>PE</c:v>
                </c:pt>
                <c:pt idx="20">
                  <c:v>BA</c:v>
                </c:pt>
                <c:pt idx="21">
                  <c:v>PA</c:v>
                </c:pt>
                <c:pt idx="22">
                  <c:v>AP</c:v>
                </c:pt>
                <c:pt idx="23">
                  <c:v>MA</c:v>
                </c:pt>
                <c:pt idx="24">
                  <c:v>RN</c:v>
                </c:pt>
                <c:pt idx="25">
                  <c:v>SE</c:v>
                </c:pt>
                <c:pt idx="26">
                  <c:v>AL</c:v>
                </c:pt>
              </c:strCache>
            </c:strRef>
          </c:cat>
          <c:val>
            <c:numRef>
              <c:f>Plan1!$B$1:$B$27</c:f>
              <c:numCache>
                <c:formatCode>General</c:formatCode>
                <c:ptCount val="27"/>
                <c:pt idx="0">
                  <c:v>5.9</c:v>
                </c:pt>
                <c:pt idx="1">
                  <c:v>5.8</c:v>
                </c:pt>
                <c:pt idx="2">
                  <c:v>5.7</c:v>
                </c:pt>
                <c:pt idx="3">
                  <c:v>5.6</c:v>
                </c:pt>
                <c:pt idx="4">
                  <c:v>5.6</c:v>
                </c:pt>
                <c:pt idx="5">
                  <c:v>5.3</c:v>
                </c:pt>
                <c:pt idx="6">
                  <c:v>5.2</c:v>
                </c:pt>
                <c:pt idx="7">
                  <c:v>5.0999999999999996</c:v>
                </c:pt>
                <c:pt idx="8">
                  <c:v>5.0999999999999996</c:v>
                </c:pt>
                <c:pt idx="9">
                  <c:v>5.0999999999999996</c:v>
                </c:pt>
                <c:pt idx="10">
                  <c:v>5.0999999999999996</c:v>
                </c:pt>
                <c:pt idx="11">
                  <c:v>4.9000000000000004</c:v>
                </c:pt>
                <c:pt idx="12">
                  <c:v>4.9000000000000004</c:v>
                </c:pt>
                <c:pt idx="13">
                  <c:v>4.7</c:v>
                </c:pt>
                <c:pt idx="14">
                  <c:v>4.7</c:v>
                </c:pt>
                <c:pt idx="15">
                  <c:v>4.5999999999999996</c:v>
                </c:pt>
                <c:pt idx="16">
                  <c:v>4.4000000000000004</c:v>
                </c:pt>
                <c:pt idx="17">
                  <c:v>4.3</c:v>
                </c:pt>
                <c:pt idx="18">
                  <c:v>4.3</c:v>
                </c:pt>
                <c:pt idx="19">
                  <c:v>4.3</c:v>
                </c:pt>
                <c:pt idx="20">
                  <c:v>4.2</c:v>
                </c:pt>
                <c:pt idx="21">
                  <c:v>4.2</c:v>
                </c:pt>
                <c:pt idx="22">
                  <c:v>4.0999999999999996</c:v>
                </c:pt>
                <c:pt idx="23">
                  <c:v>4.0999999999999996</c:v>
                </c:pt>
                <c:pt idx="24">
                  <c:v>4.0999999999999996</c:v>
                </c:pt>
                <c:pt idx="25">
                  <c:v>4.0999999999999996</c:v>
                </c:pt>
                <c:pt idx="26">
                  <c:v>3.8</c:v>
                </c:pt>
              </c:numCache>
            </c:numRef>
          </c:val>
        </c:ser>
        <c:marker val="1"/>
        <c:axId val="83699200"/>
        <c:axId val="83700736"/>
      </c:lineChart>
      <c:catAx>
        <c:axId val="8369920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800" b="1"/>
            </a:pPr>
            <a:endParaRPr lang="pt-BR"/>
          </a:p>
        </c:txPr>
        <c:crossAx val="83700736"/>
        <c:crosses val="autoZero"/>
        <c:auto val="1"/>
        <c:lblAlgn val="ctr"/>
        <c:lblOffset val="100"/>
      </c:catAx>
      <c:valAx>
        <c:axId val="837007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8369920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AngAx val="1"/>
    </c:view3D>
    <c:plotArea>
      <c:layout>
        <c:manualLayout>
          <c:layoutTarget val="inner"/>
          <c:xMode val="edge"/>
          <c:yMode val="edge"/>
          <c:x val="9.2081671306343982E-2"/>
          <c:y val="4.3726135842376702E-2"/>
          <c:w val="0.8905696274178766"/>
          <c:h val="0.69199951760214085"/>
        </c:manualLayout>
      </c:layout>
      <c:bar3D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Estadual</c:v>
                </c:pt>
              </c:strCache>
            </c:strRef>
          </c:tx>
          <c:dLbls>
            <c:dLbl>
              <c:idx val="6"/>
              <c:layout>
                <c:manualLayout>
                  <c:x val="3.7101189599494606E-2"/>
                  <c:y val="6.0170519029949583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Plan1!$A$2:$A$9</c:f>
              <c:strCache>
                <c:ptCount val="8"/>
                <c:pt idx="0">
                  <c:v>Creche</c:v>
                </c:pt>
                <c:pt idx="1">
                  <c:v>Pré-escola</c:v>
                </c:pt>
                <c:pt idx="2">
                  <c:v>AI</c:v>
                </c:pt>
                <c:pt idx="3">
                  <c:v>AF</c:v>
                </c:pt>
                <c:pt idx="4">
                  <c:v>EM</c:v>
                </c:pt>
                <c:pt idx="5">
                  <c:v>EJA Fund</c:v>
                </c:pt>
                <c:pt idx="6">
                  <c:v>EJA Md</c:v>
                </c:pt>
                <c:pt idx="7">
                  <c:v>EE</c:v>
                </c:pt>
              </c:strCache>
            </c:strRef>
          </c:cat>
          <c:val>
            <c:numRef>
              <c:f>Plan1!$B$2:$B$9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29</c:v>
                </c:pt>
                <c:pt idx="3">
                  <c:v>49</c:v>
                </c:pt>
                <c:pt idx="4">
                  <c:v>82.9</c:v>
                </c:pt>
                <c:pt idx="5">
                  <c:v>44.4</c:v>
                </c:pt>
                <c:pt idx="6">
                  <c:v>74.7</c:v>
                </c:pt>
                <c:pt idx="7">
                  <c:v>29.2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Federal</c:v>
                </c:pt>
              </c:strCache>
            </c:strRef>
          </c:tx>
          <c:cat>
            <c:strRef>
              <c:f>Plan1!$A$2:$A$9</c:f>
              <c:strCache>
                <c:ptCount val="8"/>
                <c:pt idx="0">
                  <c:v>Creche</c:v>
                </c:pt>
                <c:pt idx="1">
                  <c:v>Pré-escola</c:v>
                </c:pt>
                <c:pt idx="2">
                  <c:v>AI</c:v>
                </c:pt>
                <c:pt idx="3">
                  <c:v>AF</c:v>
                </c:pt>
                <c:pt idx="4">
                  <c:v>EM</c:v>
                </c:pt>
                <c:pt idx="5">
                  <c:v>EJA Fund</c:v>
                </c:pt>
                <c:pt idx="6">
                  <c:v>EJA Md</c:v>
                </c:pt>
                <c:pt idx="7">
                  <c:v>EE</c:v>
                </c:pt>
              </c:strCache>
            </c:strRef>
          </c:cat>
          <c:val>
            <c:numRef>
              <c:f>Plan1!$C$2:$C$9</c:f>
              <c:numCache>
                <c:formatCode>0.0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2</c:v>
                </c:pt>
                <c:pt idx="5">
                  <c:v>0</c:v>
                </c:pt>
                <c:pt idx="6">
                  <c:v>0.4</c:v>
                </c:pt>
                <c:pt idx="7">
                  <c:v>0.2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Municipal 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b="1"/>
                </a:pPr>
                <a:endParaRPr lang="pt-BR"/>
              </a:p>
            </c:txPr>
            <c:showVal val="1"/>
          </c:dLbls>
          <c:cat>
            <c:strRef>
              <c:f>Plan1!$A$2:$A$9</c:f>
              <c:strCache>
                <c:ptCount val="8"/>
                <c:pt idx="0">
                  <c:v>Creche</c:v>
                </c:pt>
                <c:pt idx="1">
                  <c:v>Pré-escola</c:v>
                </c:pt>
                <c:pt idx="2">
                  <c:v>AI</c:v>
                </c:pt>
                <c:pt idx="3">
                  <c:v>AF</c:v>
                </c:pt>
                <c:pt idx="4">
                  <c:v>EM</c:v>
                </c:pt>
                <c:pt idx="5">
                  <c:v>EJA Fund</c:v>
                </c:pt>
                <c:pt idx="6">
                  <c:v>EJA Md</c:v>
                </c:pt>
                <c:pt idx="7">
                  <c:v>EE</c:v>
                </c:pt>
              </c:strCache>
            </c:strRef>
          </c:cat>
          <c:val>
            <c:numRef>
              <c:f>Plan1!$D$2:$D$9</c:f>
              <c:numCache>
                <c:formatCode>0.0</c:formatCode>
                <c:ptCount val="8"/>
                <c:pt idx="0">
                  <c:v>79.7</c:v>
                </c:pt>
                <c:pt idx="1">
                  <c:v>82.8</c:v>
                </c:pt>
                <c:pt idx="2">
                  <c:v>59.8</c:v>
                </c:pt>
                <c:pt idx="3">
                  <c:v>40.6</c:v>
                </c:pt>
                <c:pt idx="4">
                  <c:v>0.5</c:v>
                </c:pt>
                <c:pt idx="5">
                  <c:v>48.7</c:v>
                </c:pt>
                <c:pt idx="6">
                  <c:v>6.2</c:v>
                </c:pt>
                <c:pt idx="7">
                  <c:v>62</c:v>
                </c:pt>
              </c:numCache>
            </c:numRef>
          </c:val>
        </c:ser>
        <c:ser>
          <c:idx val="3"/>
          <c:order val="3"/>
          <c:tx>
            <c:strRef>
              <c:f>Plan1!$E$1</c:f>
              <c:strCache>
                <c:ptCount val="1"/>
                <c:pt idx="0">
                  <c:v>Partucular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strRef>
              <c:f>Plan1!$A$2:$A$9</c:f>
              <c:strCache>
                <c:ptCount val="8"/>
                <c:pt idx="0">
                  <c:v>Creche</c:v>
                </c:pt>
                <c:pt idx="1">
                  <c:v>Pré-escola</c:v>
                </c:pt>
                <c:pt idx="2">
                  <c:v>AI</c:v>
                </c:pt>
                <c:pt idx="3">
                  <c:v>AF</c:v>
                </c:pt>
                <c:pt idx="4">
                  <c:v>EM</c:v>
                </c:pt>
                <c:pt idx="5">
                  <c:v>EJA Fund</c:v>
                </c:pt>
                <c:pt idx="6">
                  <c:v>EJA Md</c:v>
                </c:pt>
                <c:pt idx="7">
                  <c:v>EE</c:v>
                </c:pt>
              </c:strCache>
            </c:strRef>
          </c:cat>
          <c:val>
            <c:numRef>
              <c:f>Plan1!$E$2:$E$9</c:f>
              <c:numCache>
                <c:formatCode>0.0</c:formatCode>
                <c:ptCount val="8"/>
                <c:pt idx="0">
                  <c:v>20.2</c:v>
                </c:pt>
                <c:pt idx="1">
                  <c:v>17.100000000000001</c:v>
                </c:pt>
                <c:pt idx="2">
                  <c:v>11.1</c:v>
                </c:pt>
                <c:pt idx="3">
                  <c:v>10.3</c:v>
                </c:pt>
                <c:pt idx="4">
                  <c:v>14.6</c:v>
                </c:pt>
                <c:pt idx="5">
                  <c:v>6.9</c:v>
                </c:pt>
                <c:pt idx="6">
                  <c:v>18.7</c:v>
                </c:pt>
                <c:pt idx="7">
                  <c:v>8.6</c:v>
                </c:pt>
              </c:numCache>
            </c:numRef>
          </c:val>
        </c:ser>
        <c:shape val="box"/>
        <c:axId val="101316480"/>
        <c:axId val="101318016"/>
        <c:axId val="0"/>
      </c:bar3DChart>
      <c:catAx>
        <c:axId val="101316480"/>
        <c:scaling>
          <c:orientation val="minMax"/>
        </c:scaling>
        <c:axPos val="b"/>
        <c:tickLblPos val="nextTo"/>
        <c:crossAx val="101318016"/>
        <c:crosses val="autoZero"/>
        <c:auto val="1"/>
        <c:lblAlgn val="ctr"/>
        <c:lblOffset val="100"/>
      </c:catAx>
      <c:valAx>
        <c:axId val="101318016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01316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328176332898178"/>
          <c:y val="8.2976739378094527E-4"/>
          <c:w val="0.36362647087106376"/>
          <c:h val="0.12313291568589868"/>
        </c:manualLayout>
      </c:layout>
    </c:legend>
    <c:plotVisOnly val="1"/>
  </c:chart>
  <c:txPr>
    <a:bodyPr/>
    <a:lstStyle/>
    <a:p>
      <a:pPr>
        <a:defRPr sz="1800"/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0.29925</cdr:x>
      <cdr:y>0.23625</cdr:y>
    </cdr:from>
    <cdr:to>
      <cdr:x>0.56699</cdr:x>
      <cdr:y>0.36749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368152" y="648072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8.514.876</a:t>
          </a:r>
          <a:endParaRPr lang="pt-BR" sz="2000" b="1" dirty="0"/>
        </a:p>
      </cdr:txBody>
    </cdr:sp>
  </cdr:relSizeAnchor>
  <cdr:relSizeAnchor xmlns:cdr="http://schemas.openxmlformats.org/drawingml/2006/chartDrawing">
    <cdr:from>
      <cdr:x>0.315</cdr:x>
      <cdr:y>0.57749</cdr:y>
    </cdr:from>
    <cdr:to>
      <cdr:x>0.62999</cdr:x>
      <cdr:y>0.68249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440160" y="1584176"/>
          <a:ext cx="144016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bg1"/>
              </a:solidFill>
            </a:rPr>
            <a:t>10.365.456</a:t>
          </a:r>
          <a:endParaRPr lang="pt-BR" sz="20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0.2835</cdr:x>
      <cdr:y>0.23625</cdr:y>
    </cdr:from>
    <cdr:to>
      <cdr:x>0.42524</cdr:x>
      <cdr:y>0.36749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296144" y="648072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195</a:t>
          </a:r>
          <a:endParaRPr lang="pt-BR" sz="2000" b="1" dirty="0"/>
        </a:p>
      </cdr:txBody>
    </cdr:sp>
  </cdr:relSizeAnchor>
  <cdr:relSizeAnchor xmlns:cdr="http://schemas.openxmlformats.org/drawingml/2006/chartDrawing">
    <cdr:from>
      <cdr:x>0.48824</cdr:x>
      <cdr:y>0.60374</cdr:y>
    </cdr:from>
    <cdr:to>
      <cdr:x>0.64574</cdr:x>
      <cdr:y>0.70874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232248" y="165618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solidFill>
                <a:schemeClr val="bg1"/>
              </a:solidFill>
            </a:rPr>
            <a:t>750</a:t>
          </a:r>
          <a:endParaRPr lang="pt-BR" sz="2000" b="1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0.86777</cdr:x>
      <cdr:y>0.04615</cdr:y>
    </cdr:from>
    <cdr:to>
      <cdr:x>0.98347</cdr:x>
      <cdr:y>0.12308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7500990" y="214314"/>
          <a:ext cx="100013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0.8595</cdr:x>
      <cdr:y>0.06154</cdr:y>
    </cdr:from>
    <cdr:to>
      <cdr:x>1</cdr:x>
      <cdr:y>0.10769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7429552" y="285752"/>
          <a:ext cx="1214446" cy="21431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l"/>
          <a:r>
            <a:rPr lang="pt-BR" sz="1800" dirty="0" smtClean="0">
              <a:latin typeface="+mj-lt"/>
              <a:cs typeface="Times New Roman" pitchFamily="18" charset="0"/>
            </a:rPr>
            <a:t>Particular</a:t>
          </a:r>
          <a:endParaRPr lang="pt-BR" sz="1800" dirty="0">
            <a:latin typeface="+mj-lt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79ADE-5870-435C-B4DC-C5FA87AF0DFD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68926-D977-4B97-A454-D8518A87A14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AD9FC7-5845-4A09-B9B2-A648C0094B2C}" type="slidenum">
              <a:rPr lang="pt-BR" smtClean="0"/>
              <a:pPr/>
              <a:t>41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C8DA-95C2-4F11-AD49-349183FD82A7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EF54-8A40-4B09-B93D-FE706E7727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C8DA-95C2-4F11-AD49-349183FD82A7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EF54-8A40-4B09-B93D-FE706E7727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C8DA-95C2-4F11-AD49-349183FD82A7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EF54-8A40-4B09-B93D-FE706E7727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C8DA-95C2-4F11-AD49-349183FD82A7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EF54-8A40-4B09-B93D-FE706E7727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C8DA-95C2-4F11-AD49-349183FD82A7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EF54-8A40-4B09-B93D-FE706E7727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C8DA-95C2-4F11-AD49-349183FD82A7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EF54-8A40-4B09-B93D-FE706E7727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C8DA-95C2-4F11-AD49-349183FD82A7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EF54-8A40-4B09-B93D-FE706E7727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C8DA-95C2-4F11-AD49-349183FD82A7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EF54-8A40-4B09-B93D-FE706E7727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C8DA-95C2-4F11-AD49-349183FD82A7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EF54-8A40-4B09-B93D-FE706E7727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C8DA-95C2-4F11-AD49-349183FD82A7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EF54-8A40-4B09-B93D-FE706E7727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8C8DA-95C2-4F11-AD49-349183FD82A7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EEF54-8A40-4B09-B93D-FE706E7727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8C8DA-95C2-4F11-AD49-349183FD82A7}" type="datetimeFigureOut">
              <a:rPr lang="pt-BR" smtClean="0"/>
              <a:pPr/>
              <a:t>06/08/2013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EEF54-8A40-4B09-B93D-FE706E77271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edu.org.br/regiao/586-criciuma/proficiencia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marildo\Videos\VIDEOS%20PALESTRAS\Becel%20%20%20Escada%20Rolante%20%20%20Sedentarismo%20ao%20extremo.avi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marildo\Videos\VIDEOS%20PALESTRAS\O%20Poder%20das%20palavras%20%20%20O%20Cego%20e%20o%20Publicit&#225;rio%5b1%5d.av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+mn-lt"/>
              </a:rPr>
              <a:t>GESTÃO POR INDICADORES 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NA PROMOÇÃO DA 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>QUALIDADE EDUCACIONAL</a:t>
            </a:r>
            <a:br>
              <a:rPr lang="pt-BR" b="1" dirty="0" smtClean="0">
                <a:latin typeface="+mn-lt"/>
              </a:rPr>
            </a:br>
            <a:r>
              <a:rPr lang="pt-BR" sz="3600" dirty="0" smtClean="0">
                <a:solidFill>
                  <a:srgbClr val="0070C0"/>
                </a:solidFill>
                <a:latin typeface="+mn-lt"/>
              </a:rPr>
              <a:t>“A informação é uma forma de cura”</a:t>
            </a:r>
            <a:endParaRPr lang="pt-BR" sz="3600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125" y="357166"/>
            <a:ext cx="4597137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29176" y="1571612"/>
            <a:ext cx="4514824" cy="3500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que fazer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 que fizeram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nós?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1.bp.blogspot.com/-JP8vxpReLB8/ThwmAWgrmeI/AAAAAAAAAKI/GO_YTEjt8vo/s1600/20070813095533%2521Tyto_alba_close_up%255B1%255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5446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835696" y="332656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OLHAR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DE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QUEM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QUER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VER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!</a:t>
            </a:r>
            <a:endParaRPr lang="pt-BR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14612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Parâmetros </a:t>
            </a:r>
            <a:br>
              <a:rPr lang="pt-BR" dirty="0" smtClean="0"/>
            </a:br>
            <a:r>
              <a:rPr lang="pt-BR" dirty="0" smtClean="0"/>
              <a:t>de </a:t>
            </a:r>
            <a:br>
              <a:rPr lang="pt-BR" dirty="0" smtClean="0"/>
            </a:br>
            <a:r>
              <a:rPr lang="pt-BR" dirty="0" smtClean="0"/>
              <a:t>Qualidade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76802" name="Picture 2" descr="C:\Users\Amarildo\Pictures\parâmetros de qualida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4450874" cy="3438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IDHM 2010 Municípios da AMREC</a:t>
            </a:r>
            <a:endParaRPr lang="pt-BR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642910" y="1071546"/>
          <a:ext cx="778674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1500198"/>
                <a:gridCol w="1500198"/>
                <a:gridCol w="1285884"/>
                <a:gridCol w="114300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sz="800" dirty="0" smtClean="0"/>
                    </a:p>
                    <a:p>
                      <a:pPr algn="ctr"/>
                      <a:r>
                        <a:rPr lang="pt-BR" dirty="0" smtClean="0"/>
                        <a:t>Municípios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800" dirty="0" smtClean="0"/>
                    </a:p>
                    <a:p>
                      <a:pPr algn="ctr"/>
                      <a:r>
                        <a:rPr lang="pt-BR" dirty="0" smtClean="0"/>
                        <a:t>IDHM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IDHM Educação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Posição</a:t>
                      </a:r>
                    </a:p>
                    <a:p>
                      <a:pPr algn="ctr"/>
                      <a:r>
                        <a:rPr lang="pt-BR" dirty="0" smtClean="0"/>
                        <a:t>SC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Posição</a:t>
                      </a:r>
                    </a:p>
                    <a:p>
                      <a:pPr algn="ctr"/>
                      <a:r>
                        <a:rPr lang="pt-BR" dirty="0" smtClean="0"/>
                        <a:t>BR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CRICIÚMA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0,788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0,737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20ª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76ª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COCAL DO SUL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0,780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0,740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30ª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128ª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SIDERÓPOLIS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0,774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0,701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42ª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185ª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TREVISO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0,774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0,714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42ª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185ª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URUSSANGA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0,772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0,695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47ª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210ª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NOVA VENEZA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0,768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0,703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55ª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249ª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ORLEANS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0,755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0,657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84ª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453ª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FORQUILHINHA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0,753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0,657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92ª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488ª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IÇARA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0,741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0,645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125ª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743ª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MORRO DA FUMAÇA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0,738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0,665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132ª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823ª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LAURO MULLER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0,735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0,677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148ª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897ª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BALNEARIO RINCÃO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Não pesq.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4357686" y="6286520"/>
            <a:ext cx="407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/>
              <a:t>Fonte: www.atlasbrasil.org.br</a:t>
            </a:r>
            <a:endParaRPr lang="pt-BR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5112568" cy="122413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ÁREA TERRITORIAL (km2)</a:t>
            </a:r>
            <a:endParaRPr lang="pt-BR" sz="36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211960" y="2564904"/>
            <a:ext cx="511256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latin typeface="+mj-lt"/>
                <a:ea typeface="+mj-ea"/>
                <a:cs typeface="+mj-cs"/>
              </a:rPr>
              <a:t>POPULAÇÃO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(</a:t>
            </a:r>
            <a:r>
              <a:rPr lang="en-US" sz="3600" b="1" dirty="0" err="1" smtClean="0">
                <a:latin typeface="+mj-lt"/>
                <a:ea typeface="+mj-ea"/>
                <a:cs typeface="+mj-cs"/>
              </a:rPr>
              <a:t>milhões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)</a:t>
            </a:r>
            <a:endParaRPr kumimoji="0" lang="pt-B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1560" y="450912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EUROPA – 49 </a:t>
            </a:r>
            <a:r>
              <a:rPr lang="en-US" sz="2400" b="1" dirty="0" err="1" smtClean="0"/>
              <a:t>países</a:t>
            </a:r>
            <a:endParaRPr lang="en-US" sz="2400" b="1" dirty="0" smtClean="0"/>
          </a:p>
          <a:p>
            <a:r>
              <a:rPr lang="en-US" sz="2400" b="1" dirty="0" smtClean="0"/>
              <a:t>BRASIL – 27 </a:t>
            </a:r>
            <a:r>
              <a:rPr lang="en-US" sz="2400" b="1" dirty="0" err="1" smtClean="0"/>
              <a:t>unid</a:t>
            </a:r>
            <a:r>
              <a:rPr lang="en-US" sz="2400" b="1" dirty="0" smtClean="0"/>
              <a:t>. fed.</a:t>
            </a:r>
            <a:endParaRPr lang="pt-BR" sz="2400" b="1" dirty="0"/>
          </a:p>
        </p:txBody>
      </p:sp>
      <p:graphicFrame>
        <p:nvGraphicFramePr>
          <p:cNvPr id="11" name="Gráfico 10"/>
          <p:cNvGraphicFramePr/>
          <p:nvPr/>
        </p:nvGraphicFramePr>
        <p:xfrm>
          <a:off x="395536" y="1196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3779912" y="17728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82%</a:t>
            </a:r>
            <a:endParaRPr lang="pt-BR" sz="2400" b="1" dirty="0"/>
          </a:p>
        </p:txBody>
      </p:sp>
      <p:graphicFrame>
        <p:nvGraphicFramePr>
          <p:cNvPr id="19" name="Gráfico 18"/>
          <p:cNvGraphicFramePr/>
          <p:nvPr/>
        </p:nvGraphicFramePr>
        <p:xfrm>
          <a:off x="4139952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6372200" y="422108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26%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936104"/>
          </a:xfrm>
        </p:spPr>
        <p:txBody>
          <a:bodyPr/>
          <a:lstStyle/>
          <a:p>
            <a:r>
              <a:rPr lang="en-US" b="1" dirty="0" smtClean="0"/>
              <a:t>OCDE / PISA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5805264"/>
            <a:ext cx="6400800" cy="384448"/>
          </a:xfrm>
        </p:spPr>
        <p:txBody>
          <a:bodyPr>
            <a:normAutofit fontScale="25000" lnSpcReduction="20000"/>
          </a:bodyPr>
          <a:lstStyle/>
          <a:p>
            <a:r>
              <a:rPr lang="pt-BR" b="1" dirty="0"/>
              <a:t> </a:t>
            </a:r>
            <a:endParaRPr lang="pt-BR" dirty="0"/>
          </a:p>
          <a:p>
            <a:r>
              <a:rPr lang="pt-BR" sz="8000" b="1" dirty="0"/>
              <a:t>Fonte: Revista Nova Escola, Edição 240, 03/2011</a:t>
            </a:r>
            <a:endParaRPr lang="pt-BR" sz="8000" dirty="0"/>
          </a:p>
          <a:p>
            <a:endParaRPr lang="pt-BR" dirty="0"/>
          </a:p>
        </p:txBody>
      </p:sp>
      <p:pic>
        <p:nvPicPr>
          <p:cNvPr id="4" name="Imagem 3" descr="Um retrato desalentador Alunos fora da escola ou com desempenho ruim são a regra na América Latina. Ilustração e gráfico: Luciano Veronez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6660232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OCDE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Organização para a Cooperação e Desenvolvimento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Econômico</a:t>
            </a:r>
          </a:p>
          <a:p>
            <a:pPr>
              <a:buNone/>
            </a:pP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PISA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- Programa Internacional de Avaliação de Estudantes</a:t>
            </a:r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Avalia estudantes de 15 anos</a:t>
            </a:r>
          </a:p>
          <a:p>
            <a:pPr>
              <a:buNone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Leitura, Matemática e Ciências</a:t>
            </a:r>
          </a:p>
          <a:p>
            <a:pPr>
              <a:buNone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Produzir indicadores e ações nas políticas educacionais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936104"/>
          </a:xfrm>
        </p:spPr>
        <p:txBody>
          <a:bodyPr/>
          <a:lstStyle/>
          <a:p>
            <a:r>
              <a:rPr lang="en-US" b="1" dirty="0" smtClean="0"/>
              <a:t>OCDE / PISA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03648" y="5805264"/>
            <a:ext cx="6400800" cy="384448"/>
          </a:xfrm>
        </p:spPr>
        <p:txBody>
          <a:bodyPr>
            <a:normAutofit fontScale="25000" lnSpcReduction="20000"/>
          </a:bodyPr>
          <a:lstStyle/>
          <a:p>
            <a:r>
              <a:rPr lang="pt-BR" b="1" dirty="0"/>
              <a:t> </a:t>
            </a:r>
            <a:endParaRPr lang="pt-BR" dirty="0"/>
          </a:p>
          <a:p>
            <a:r>
              <a:rPr lang="pt-BR" sz="8000" b="1" dirty="0"/>
              <a:t>Fonte: Revista Nova Escola, Edição 240, 03/2011</a:t>
            </a:r>
            <a:endParaRPr lang="pt-BR" sz="8000" dirty="0"/>
          </a:p>
          <a:p>
            <a:endParaRPr lang="pt-BR" dirty="0"/>
          </a:p>
        </p:txBody>
      </p:sp>
      <p:pic>
        <p:nvPicPr>
          <p:cNvPr id="4" name="Imagem 3" descr="Um retrato desalentador Alunos fora da escola ou com desempenho ruim são a regra na América Latina. Ilustração e gráfico: Luciano Veronez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340768"/>
            <a:ext cx="6660232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IDEB  ANOS INICIAIS </a:t>
            </a:r>
            <a:r>
              <a:rPr lang="en-US" dirty="0" smtClean="0"/>
              <a:t>(</a:t>
            </a:r>
            <a:r>
              <a:rPr lang="en-US" dirty="0" err="1" smtClean="0"/>
              <a:t>Rede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r>
              <a:rPr lang="en-US" dirty="0" smtClean="0"/>
              <a:t>)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57422" y="6072206"/>
            <a:ext cx="6400800" cy="409600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 smtClean="0"/>
              <a:t>Fonte</a:t>
            </a:r>
            <a:r>
              <a:rPr lang="en-US" sz="1600" dirty="0" smtClean="0"/>
              <a:t>: Portal do </a:t>
            </a:r>
            <a:r>
              <a:rPr lang="en-US" sz="1600" dirty="0" err="1" smtClean="0"/>
              <a:t>Ideb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204096" y="248346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(0,93)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285984" y="324198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(0,85)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072066" y="307181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(0,88)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715272" y="274191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(0,90)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9" name="Gráfico 18"/>
          <p:cNvGraphicFramePr/>
          <p:nvPr/>
        </p:nvGraphicFramePr>
        <p:xfrm>
          <a:off x="357158" y="1643050"/>
          <a:ext cx="821537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CaixaDeTexto 19"/>
          <p:cNvSpPr txBox="1"/>
          <p:nvPr/>
        </p:nvSpPr>
        <p:spPr>
          <a:xfrm>
            <a:off x="7715272" y="22723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(0,96)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214942" y="264318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(0,95)</a:t>
            </a: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643834" y="192880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(0,96)</a:t>
            </a:r>
            <a:endParaRPr lang="pt-BR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IDEB GERAL 2011 </a:t>
            </a:r>
            <a:r>
              <a:rPr lang="en-US" sz="3100" dirty="0" smtClean="0"/>
              <a:t>(</a:t>
            </a:r>
            <a:r>
              <a:rPr lang="en-US" sz="3100" dirty="0" err="1" smtClean="0"/>
              <a:t>Rede</a:t>
            </a:r>
            <a:r>
              <a:rPr lang="en-US" sz="3100" dirty="0" smtClean="0"/>
              <a:t> </a:t>
            </a:r>
            <a:r>
              <a:rPr lang="en-US" sz="3100" dirty="0" err="1" smtClean="0"/>
              <a:t>Pública</a:t>
            </a:r>
            <a:r>
              <a:rPr lang="en-US" sz="3100" dirty="0" smtClean="0"/>
              <a:t> e </a:t>
            </a:r>
            <a:r>
              <a:rPr lang="en-US" sz="3100" dirty="0" err="1" smtClean="0"/>
              <a:t>Privada</a:t>
            </a:r>
            <a:r>
              <a:rPr lang="en-US" sz="3100" dirty="0" smtClean="0"/>
              <a:t>) </a:t>
            </a:r>
            <a:r>
              <a:rPr lang="en-US" dirty="0" smtClean="0"/>
              <a:t>                                 </a:t>
            </a:r>
            <a:r>
              <a:rPr lang="en-US" b="1" dirty="0" err="1" smtClean="0"/>
              <a:t>Anos</a:t>
            </a:r>
            <a:r>
              <a:rPr lang="en-US" b="1" dirty="0" smtClean="0"/>
              <a:t> </a:t>
            </a:r>
            <a:r>
              <a:rPr lang="en-US" b="1" dirty="0" err="1" smtClean="0"/>
              <a:t>Iniciais</a:t>
            </a:r>
            <a:r>
              <a:rPr lang="en-US" b="1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Estado</a:t>
            </a: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23528" y="1412776"/>
          <a:ext cx="84969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Conector reto 5"/>
          <p:cNvCxnSpPr/>
          <p:nvPr/>
        </p:nvCxnSpPr>
        <p:spPr>
          <a:xfrm flipH="1">
            <a:off x="718400" y="2927872"/>
            <a:ext cx="78488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6876256" y="25649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BRASIL 4,7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7" name="Seta para cima 6"/>
          <p:cNvSpPr/>
          <p:nvPr/>
        </p:nvSpPr>
        <p:spPr>
          <a:xfrm>
            <a:off x="1000100" y="2714620"/>
            <a:ext cx="357126" cy="11429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751" y="630855"/>
            <a:ext cx="5185015" cy="537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85852" y="642918"/>
            <a:ext cx="6786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IDEB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Anos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Iniciais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seus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indicadores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Municípios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da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AMREC - 2011</a:t>
            </a:r>
            <a:endParaRPr lang="pt-BR" sz="3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000100" y="2071678"/>
          <a:ext cx="7429552" cy="3404347"/>
        </p:xfrm>
        <a:graphic>
          <a:graphicData uri="http://schemas.openxmlformats.org/drawingml/2006/table">
            <a:tbl>
              <a:tblPr/>
              <a:tblGrid>
                <a:gridCol w="2286016"/>
                <a:gridCol w="1785950"/>
                <a:gridCol w="1785950"/>
                <a:gridCol w="1571636"/>
              </a:tblGrid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MUNICÍPIO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IDEB</a:t>
                      </a: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PROFICIÊNCIA</a:t>
                      </a: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FLUXO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LAURO MULLER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7,04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IÇARA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6,58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FORQUILHINHA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6,36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COCAL DO SUL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6,12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MORRO DA FUMAÇA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6,26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NOVA VENEZA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5,81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CRICIÚMA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5,87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URUSSANGA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6,25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ORLEANS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5,29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Balneário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Rincão, </a:t>
                      </a:r>
                      <a:r>
                        <a:rPr lang="pt-BR" sz="1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Siderópolis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</a:t>
                      </a:r>
                      <a:r>
                        <a:rPr lang="pt-BR" sz="18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Treviso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Não</a:t>
                      </a:r>
                      <a:r>
                        <a:rPr lang="pt-BR" sz="1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pesquisados ou não informado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572132" y="5500702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 anterior.</a:t>
            </a:r>
            <a:r>
              <a:rPr lang="pt-BR" sz="1400" dirty="0" err="1" smtClean="0"/>
              <a:t>portalideb</a:t>
            </a:r>
            <a:endParaRPr lang="pt-BR" sz="1400" dirty="0"/>
          </a:p>
        </p:txBody>
      </p:sp>
      <p:sp>
        <p:nvSpPr>
          <p:cNvPr id="7" name="Seta para cima 6"/>
          <p:cNvSpPr/>
          <p:nvPr/>
        </p:nvSpPr>
        <p:spPr>
          <a:xfrm>
            <a:off x="4643438" y="2469812"/>
            <a:ext cx="285752" cy="11430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4619993" y="3857628"/>
            <a:ext cx="309197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3331531" y="4927446"/>
            <a:ext cx="740403" cy="3381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4,7 BR</a:t>
            </a:r>
            <a:endParaRPr lang="pt-BR" sz="1600" b="1" dirty="0"/>
          </a:p>
        </p:txBody>
      </p:sp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4502762" y="3615570"/>
            <a:ext cx="1143008" cy="33855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5,7 </a:t>
            </a:r>
            <a:r>
              <a:rPr lang="en-US" sz="1600" b="1" dirty="0" smtClean="0"/>
              <a:t>SC (RE)</a:t>
            </a:r>
            <a:endParaRPr lang="pt-BR" sz="1600" b="1" dirty="0"/>
          </a:p>
        </p:txBody>
      </p:sp>
      <p:sp>
        <p:nvSpPr>
          <p:cNvPr id="11" name="Seta para cima 10"/>
          <p:cNvSpPr/>
          <p:nvPr/>
        </p:nvSpPr>
        <p:spPr>
          <a:xfrm>
            <a:off x="3500430" y="2500306"/>
            <a:ext cx="285752" cy="24288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588" y="357166"/>
            <a:ext cx="8229600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87545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4286248" y="6286520"/>
            <a:ext cx="44291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hlinkClick r:id="rId4"/>
              </a:rPr>
              <a:t>http://www.qedu.org.br/regiao/586-criciuma/proficiencia</a:t>
            </a:r>
            <a:endParaRPr lang="pt-BR" sz="1400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2571736" y="3000372"/>
            <a:ext cx="2571768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74388" y="3214686"/>
            <a:ext cx="2214578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rot="5400000">
            <a:off x="3500430" y="357166"/>
            <a:ext cx="785818" cy="78581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ta para a esquerda 12"/>
          <p:cNvSpPr/>
          <p:nvPr/>
        </p:nvSpPr>
        <p:spPr>
          <a:xfrm>
            <a:off x="5286380" y="2822327"/>
            <a:ext cx="571504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804" y="120506"/>
            <a:ext cx="3000396" cy="668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ector de seta reta 4"/>
          <p:cNvCxnSpPr/>
          <p:nvPr/>
        </p:nvCxnSpPr>
        <p:spPr>
          <a:xfrm rot="5400000">
            <a:off x="2428860" y="357166"/>
            <a:ext cx="785818" cy="78581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98942"/>
            <a:ext cx="2700347" cy="626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ector de seta reta 7"/>
          <p:cNvCxnSpPr/>
          <p:nvPr/>
        </p:nvCxnSpPr>
        <p:spPr>
          <a:xfrm rot="5400000">
            <a:off x="5357818" y="285728"/>
            <a:ext cx="785818" cy="78581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57166"/>
            <a:ext cx="2581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5357826"/>
            <a:ext cx="2071702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0256" y="4143380"/>
            <a:ext cx="209514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2571744"/>
            <a:ext cx="2143140" cy="147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702" y="1357298"/>
            <a:ext cx="20717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642" y="214290"/>
            <a:ext cx="650085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3160086" y="626072"/>
            <a:ext cx="177532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BRASIL</a:t>
            </a:r>
            <a:endParaRPr lang="pt-BR" sz="2400" b="1" dirty="0">
              <a:solidFill>
                <a:srgbClr val="C0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214686"/>
            <a:ext cx="66437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844" y="214290"/>
            <a:ext cx="655236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683" y="2857496"/>
            <a:ext cx="66437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3091948" y="393435"/>
            <a:ext cx="248970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SANTA CATARINA</a:t>
            </a:r>
            <a:endParaRPr lang="pt-BR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42260" y="142852"/>
            <a:ext cx="6473012" cy="22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931503" y="400239"/>
            <a:ext cx="164307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CRICIÚMA</a:t>
            </a:r>
            <a:endParaRPr lang="pt-BR" sz="2400" b="1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500306"/>
            <a:ext cx="6679277" cy="403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00166" y="428604"/>
            <a:ext cx="61436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IDEB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Anos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Iniciais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X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Anos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Finais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Municípios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da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AMREC - 2011</a:t>
            </a:r>
            <a:endParaRPr lang="pt-BR" sz="2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428728" y="1500174"/>
          <a:ext cx="6327757" cy="3686124"/>
        </p:xfrm>
        <a:graphic>
          <a:graphicData uri="http://schemas.openxmlformats.org/drawingml/2006/table">
            <a:tbl>
              <a:tblPr/>
              <a:tblGrid>
                <a:gridCol w="2469369"/>
                <a:gridCol w="1929194"/>
                <a:gridCol w="1929194"/>
              </a:tblGrid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MUNICÍPIO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IDEB AI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IDEB AF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LAURO MULLER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6,8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IÇARA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FORQUILHINHA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COCAL DO SUL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MORRO DA FUMAÇA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4,9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NOVA VENEZA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CRICIÚMA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URUSSANGA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ORLEANS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SIDERÓPOLIS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Não pesquisado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07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BALNEÁRIO</a:t>
                      </a:r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RINCÃO </a:t>
                      </a:r>
                    </a:p>
                    <a:p>
                      <a:pPr algn="ctr" fontAlgn="b"/>
                      <a:r>
                        <a:rPr lang="pt-BR" sz="18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e TREVISO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Não</a:t>
                      </a:r>
                      <a:r>
                        <a:rPr lang="pt-BR" sz="1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pesquisados</a:t>
                      </a:r>
                      <a:endParaRPr lang="pt-BR" sz="1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pt-BR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Não</a:t>
                      </a:r>
                      <a:r>
                        <a:rPr lang="pt-BR" sz="1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pesquisados</a:t>
                      </a:r>
                      <a:endParaRPr lang="pt-BR" sz="1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457" marR="7457" marT="74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715008" y="5857892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 anterior.</a:t>
            </a:r>
            <a:r>
              <a:rPr lang="pt-BR" sz="1400" dirty="0" err="1" smtClean="0"/>
              <a:t>portalideb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714480" y="5286388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Obs</a:t>
            </a:r>
            <a:r>
              <a:rPr lang="pt-BR" dirty="0" smtClean="0"/>
              <a:t>:  </a:t>
            </a:r>
            <a:r>
              <a:rPr lang="pt-BR" b="1" dirty="0" smtClean="0"/>
              <a:t>Anos Finais da AMREC apresentam (-) 13% Proficiência e (-) 5% Fluxo em relação aos Anos Iniciais 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6222" y="142852"/>
            <a:ext cx="292895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242" y="202684"/>
            <a:ext cx="2857520" cy="654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ector de seta reta 5"/>
          <p:cNvCxnSpPr/>
          <p:nvPr/>
        </p:nvCxnSpPr>
        <p:spPr>
          <a:xfrm rot="5400000">
            <a:off x="2428860" y="357166"/>
            <a:ext cx="785818" cy="78581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rot="5400000">
            <a:off x="5722331" y="358266"/>
            <a:ext cx="785818" cy="78581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9695" y="3000372"/>
            <a:ext cx="266993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 bwMode="auto">
          <a:xfrm>
            <a:off x="500034" y="85723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/>
          <a:p>
            <a:pPr algn="ctr" eaLnBrk="0" hangingPunct="0">
              <a:defRPr/>
            </a:pPr>
            <a:r>
              <a:rPr lang="en-US" sz="3200" b="1" dirty="0" err="1" smtClean="0">
                <a:latin typeface="+mj-lt"/>
                <a:ea typeface="+mj-ea"/>
                <a:cs typeface="+mj-cs"/>
              </a:rPr>
              <a:t>Evolução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 do IDEB e 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seus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Indicadores</a:t>
            </a:r>
            <a:r>
              <a:rPr lang="en-US" sz="3200" b="1" dirty="0">
                <a:latin typeface="+mj-lt"/>
                <a:ea typeface="+mj-ea"/>
                <a:cs typeface="+mj-cs"/>
              </a:rPr>
              <a:t/>
            </a:r>
            <a:br>
              <a:rPr lang="en-US" sz="3200" b="1" dirty="0">
                <a:latin typeface="+mj-lt"/>
                <a:ea typeface="+mj-ea"/>
                <a:cs typeface="+mj-cs"/>
              </a:rPr>
            </a:br>
            <a:r>
              <a:rPr lang="en-US" sz="3200" b="1" dirty="0" err="1" smtClean="0">
                <a:latin typeface="+mj-lt"/>
                <a:ea typeface="+mj-ea"/>
                <a:cs typeface="+mj-cs"/>
              </a:rPr>
              <a:t>Anos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Iniciais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latin typeface="+mj-lt"/>
                <a:ea typeface="+mj-ea"/>
                <a:cs typeface="+mj-cs"/>
              </a:rPr>
              <a:t>Rede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 Municipal – </a:t>
            </a:r>
            <a:r>
              <a:rPr lang="en-US" sz="3200" b="1" dirty="0" err="1" smtClean="0"/>
              <a:t>Criciúma</a:t>
            </a:r>
            <a:endParaRPr lang="pt-BR" sz="32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500034" y="2428868"/>
          <a:ext cx="82296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8374"/>
                <a:gridCol w="1857388"/>
                <a:gridCol w="2379198"/>
                <a:gridCol w="2674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ANO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IDEB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/>
                        <a:t>PROFICIÊNCIA</a:t>
                      </a:r>
                      <a:endParaRPr lang="en-US" sz="2800" b="1" dirty="0" smtClean="0"/>
                    </a:p>
                    <a:p>
                      <a:pPr algn="ctr"/>
                      <a:r>
                        <a:rPr lang="en-US" sz="2400" b="1" dirty="0" smtClean="0"/>
                        <a:t>(</a:t>
                      </a:r>
                      <a:r>
                        <a:rPr lang="en-US" sz="2400" b="1" dirty="0" err="1" smtClean="0"/>
                        <a:t>Aprendizagem</a:t>
                      </a:r>
                      <a:r>
                        <a:rPr lang="en-US" sz="2400" b="1" dirty="0" smtClean="0"/>
                        <a:t>)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FLUXO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</a:t>
                      </a:r>
                      <a:r>
                        <a:rPr lang="en-US" sz="2400" b="1" dirty="0" err="1" smtClean="0"/>
                        <a:t>Aprovação</a:t>
                      </a:r>
                      <a:r>
                        <a:rPr lang="en-US" sz="2400" b="1" dirty="0" smtClean="0"/>
                        <a:t>)</a:t>
                      </a:r>
                      <a:endParaRPr lang="pt-BR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2005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4,3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4,66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93%</a:t>
                      </a:r>
                      <a:endParaRPr lang="pt-BR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2007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4,4 </a:t>
                      </a:r>
                      <a:r>
                        <a:rPr lang="pt-BR" sz="2400" b="0" dirty="0" smtClean="0"/>
                        <a:t>(+3%)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4,67 </a:t>
                      </a:r>
                      <a:r>
                        <a:rPr lang="pt-BR" sz="2400" b="0" dirty="0" smtClean="0"/>
                        <a:t>(+1%)</a:t>
                      </a:r>
                      <a:endParaRPr lang="pt-B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93% </a:t>
                      </a:r>
                      <a:endParaRPr lang="pt-B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2009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5,0 </a:t>
                      </a:r>
                      <a:r>
                        <a:rPr lang="pt-BR" sz="2400" b="0" dirty="0" smtClean="0"/>
                        <a:t>(+14%)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5,33 </a:t>
                      </a:r>
                      <a:r>
                        <a:rPr lang="pt-BR" sz="2400" b="0" dirty="0" smtClean="0"/>
                        <a:t>(+15%)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94% </a:t>
                      </a:r>
                      <a:r>
                        <a:rPr lang="pt-BR" sz="2400" b="0" dirty="0" smtClean="0"/>
                        <a:t>(+2%)</a:t>
                      </a:r>
                      <a:endParaRPr lang="pt-BR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2011</a:t>
                      </a:r>
                      <a:endParaRPr lang="pt-BR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5,6 </a:t>
                      </a:r>
                      <a:r>
                        <a:rPr lang="pt-BR" sz="2400" b="0" dirty="0" smtClean="0"/>
                        <a:t>(+12%)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5,87 </a:t>
                      </a:r>
                      <a:r>
                        <a:rPr lang="pt-BR" sz="2400" b="0" dirty="0" smtClean="0"/>
                        <a:t>(+11%)</a:t>
                      </a:r>
                      <a:endParaRPr lang="pt-B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b="1" dirty="0" smtClean="0"/>
                        <a:t>95% </a:t>
                      </a:r>
                      <a:r>
                        <a:rPr lang="pt-BR" sz="2400" b="0" dirty="0" smtClean="0"/>
                        <a:t>(+2%)</a:t>
                      </a:r>
                      <a:endParaRPr lang="pt-BR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5857884" y="5643578"/>
            <a:ext cx="2714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400" dirty="0"/>
              <a:t>Fonte: Portal </a:t>
            </a:r>
            <a:r>
              <a:rPr lang="pt-BR" sz="1400" dirty="0" err="1"/>
              <a:t>Ideb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804" y="863604"/>
            <a:ext cx="916480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en-US" sz="3200" dirty="0" smtClean="0"/>
              <a:t>www.anterior.portalideb.com.br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rg_hi" descr="http://t3.gstatic.com/images?q=tbn:ANd9GcT8SuCsOQM4ZrzTGdFtTSJN0gNXskgMW86UvRktKga7FDV1LueUV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10445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://t0.gstatic.com/images?q=tbn:ANd9GcTHaeuSbMybH_cw61h529ogBBGS7knIzpn4uIc3NtD-xY4rD7W4e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28800"/>
            <a:ext cx="36004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3.gstatic.com/images?q=tbn:ANd9GcQclGIfLJ1T1xora78I58oYVWF2ZTvNMahYRjJV_baLOIIvwHiUj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12976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soudesergipe.com.br/wp-content/uploads/2012/07/educacao_soudesergipeeduca%C3%A7%C3%A3o-300x19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2656"/>
            <a:ext cx="42484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envolverde.com.br/portal/wp-content/uploads/2011/05/11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2132856"/>
            <a:ext cx="5320541" cy="43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rg_hi" descr="http://t0.gstatic.com/images?q=tbn:ANd9GcQUlT1POG326UV5oLNUIPC39kJa4PfuS_wN-6Nu-lSdhqxbhvjH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1052736"/>
            <a:ext cx="33843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FOTOS NINO\DSC055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2420888"/>
            <a:ext cx="5724128" cy="3219822"/>
          </a:xfrm>
          <a:prstGeom prst="rect">
            <a:avLst/>
          </a:prstGeom>
          <a:noFill/>
        </p:spPr>
      </p:pic>
      <p:pic>
        <p:nvPicPr>
          <p:cNvPr id="14" name="il_fi" descr="http://meioambiente.culturamix.com/blog/wp-content/gallery/meio-fisico-desenvolvimento-e-educacao-infantil-1/meio-fisico-desenvolvimento-e-educacao-infantil-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04046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4185" y="0"/>
            <a:ext cx="91974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257700" y="1105238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IDEB 2005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444" y="0"/>
            <a:ext cx="920288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271348" y="109159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IDEB 2007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44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312292" y="109159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IDEB 2009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300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284996" y="1091590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IDEB 2011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073"/>
            <a:ext cx="9181740" cy="682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3030858" y="1289058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0000"/>
                </a:solidFill>
              </a:rPr>
              <a:t>(7,23x0,962)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989914" y="3041316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0000"/>
                </a:solidFill>
              </a:rPr>
              <a:t>(5,93x0,868)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884916" y="4099238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0000"/>
                </a:solidFill>
              </a:rPr>
              <a:t>(4,94x0,896)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429388" y="4759026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0000"/>
                </a:solidFill>
              </a:rPr>
              <a:t>(4,64x0,980)</a:t>
            </a:r>
            <a:endParaRPr lang="pt-BR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257700" y="1105238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IDEB 2005</a:t>
            </a:r>
            <a:endParaRPr lang="pt-BR" sz="4400" b="1" dirty="0"/>
          </a:p>
        </p:txBody>
      </p:sp>
      <p:cxnSp>
        <p:nvCxnSpPr>
          <p:cNvPr id="7" name="Conector de seta reta 6"/>
          <p:cNvCxnSpPr/>
          <p:nvPr/>
        </p:nvCxnSpPr>
        <p:spPr>
          <a:xfrm rot="5400000">
            <a:off x="4412278" y="3973208"/>
            <a:ext cx="428628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257700" y="1105238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IDEB 2007</a:t>
            </a:r>
            <a:endParaRPr lang="pt-BR" sz="4400" b="1" dirty="0"/>
          </a:p>
        </p:txBody>
      </p:sp>
      <p:cxnSp>
        <p:nvCxnSpPr>
          <p:cNvPr id="6" name="Conector de seta reta 5"/>
          <p:cNvCxnSpPr/>
          <p:nvPr/>
        </p:nvCxnSpPr>
        <p:spPr>
          <a:xfrm rot="5400000">
            <a:off x="4816808" y="3857628"/>
            <a:ext cx="428628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257700" y="1105238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IDEB 2009</a:t>
            </a:r>
            <a:endParaRPr lang="pt-BR" sz="4400" b="1" dirty="0"/>
          </a:p>
        </p:txBody>
      </p:sp>
      <p:cxnSp>
        <p:nvCxnSpPr>
          <p:cNvPr id="6" name="Conector de seta reta 5"/>
          <p:cNvCxnSpPr/>
          <p:nvPr/>
        </p:nvCxnSpPr>
        <p:spPr>
          <a:xfrm rot="5400000">
            <a:off x="5858678" y="3815890"/>
            <a:ext cx="428628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257700" y="1105238"/>
            <a:ext cx="2857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/>
              <a:t>IDEB 2011</a:t>
            </a:r>
            <a:endParaRPr lang="pt-BR" sz="4400" b="1" dirty="0"/>
          </a:p>
        </p:txBody>
      </p:sp>
      <p:cxnSp>
        <p:nvCxnSpPr>
          <p:cNvPr id="6" name="Conector de seta reta 5"/>
          <p:cNvCxnSpPr/>
          <p:nvPr/>
        </p:nvCxnSpPr>
        <p:spPr>
          <a:xfrm rot="5400000">
            <a:off x="1429522" y="3785396"/>
            <a:ext cx="428628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7" y="0"/>
            <a:ext cx="91418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3221930" y="1302706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0000"/>
                </a:solidFill>
              </a:rPr>
              <a:t>(6,44x0,904)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83518" y="3115952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0000"/>
                </a:solidFill>
              </a:rPr>
              <a:t>(4,15x0,650)</a:t>
            </a:r>
            <a:endParaRPr lang="pt-BR" sz="22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60284" y="4555162"/>
            <a:ext cx="1785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0000"/>
                </a:solidFill>
              </a:rPr>
              <a:t>(4,37x0,951)</a:t>
            </a:r>
            <a:endParaRPr lang="pt-BR" sz="2200" b="1" dirty="0">
              <a:solidFill>
                <a:srgbClr val="FF0000"/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rot="5400000">
            <a:off x="1429522" y="3799044"/>
            <a:ext cx="428628" cy="15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70C0"/>
                </a:solidFill>
              </a:rPr>
              <a:t>Centralidade no ALUNO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85861"/>
            <a:ext cx="8472518" cy="421484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dirty="0" smtClean="0"/>
              <a:t>	</a:t>
            </a:r>
            <a:r>
              <a:rPr lang="pt-BR" sz="2400" dirty="0" smtClean="0"/>
              <a:t>Livro “Educar por Competências” de José </a:t>
            </a:r>
            <a:r>
              <a:rPr lang="pt-BR" sz="2400" dirty="0" err="1" smtClean="0"/>
              <a:t>Gimeno</a:t>
            </a:r>
            <a:r>
              <a:rPr lang="pt-BR" sz="2400" dirty="0" smtClean="0"/>
              <a:t> </a:t>
            </a:r>
            <a:r>
              <a:rPr lang="pt-BR" sz="2400" dirty="0" err="1" smtClean="0"/>
              <a:t>Sacristán</a:t>
            </a:r>
            <a:r>
              <a:rPr lang="pt-BR" sz="2400" dirty="0" smtClean="0"/>
              <a:t> (pag. 241) em que aborda a Formação dos Professores</a:t>
            </a:r>
          </a:p>
          <a:p>
            <a:pPr>
              <a:buNone/>
            </a:pPr>
            <a:endParaRPr lang="pt-BR" sz="2400" dirty="0" smtClean="0"/>
          </a:p>
          <a:p>
            <a:pPr algn="ctr">
              <a:buNone/>
            </a:pPr>
            <a:r>
              <a:rPr lang="pt-BR" dirty="0" smtClean="0"/>
              <a:t>“A TRANSPARÊNCIA DOS PROCESSOS FORMATIVOS PODE SER MELHOR ALCANÇADA SE DESLOCARMOS A ATENÇÃO DO PROCESSO DE ENSINO PARA O </a:t>
            </a:r>
            <a:r>
              <a:rPr lang="pt-BR" b="1" dirty="0" smtClean="0"/>
              <a:t>PROCESSO DE APRENDIZAGEM</a:t>
            </a:r>
            <a:r>
              <a:rPr lang="pt-BR" dirty="0" smtClean="0"/>
              <a:t>, E CONSIDERARMOS A APRENDIZAGEM COMO EIXO CENTRAL DO PROCESSO DE FORMAÇÃO, DO PROJETO CURRICULAR E DA INTERAÇÃO DIDÁTICA”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932848" y="5657226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GESTÃO DA APRENDIZAGEM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1374992" y="5715016"/>
            <a:ext cx="978408" cy="484632"/>
          </a:xfrm>
          <a:prstGeom prst="rightArrow">
            <a:avLst>
              <a:gd name="adj1" fmla="val 50000"/>
              <a:gd name="adj2" fmla="val 201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Avaliação</a:t>
            </a:r>
            <a:r>
              <a:rPr lang="en-US" dirty="0" smtClean="0"/>
              <a:t> </a:t>
            </a:r>
            <a:r>
              <a:rPr lang="en-US" dirty="0" err="1" smtClean="0"/>
              <a:t>Própria</a:t>
            </a:r>
            <a:r>
              <a:rPr lang="en-US" dirty="0" smtClean="0"/>
              <a:t> – </a:t>
            </a:r>
            <a:r>
              <a:rPr lang="en-US" b="1" dirty="0" smtClean="0"/>
              <a:t>IDE</a:t>
            </a:r>
            <a:br>
              <a:rPr lang="en-US" b="1" dirty="0" smtClean="0"/>
            </a:br>
            <a:r>
              <a:rPr lang="en-US" sz="3600" dirty="0" err="1" smtClean="0"/>
              <a:t>Índice</a:t>
            </a:r>
            <a:r>
              <a:rPr lang="en-US" sz="3600" dirty="0" smtClean="0"/>
              <a:t> de </a:t>
            </a:r>
            <a:r>
              <a:rPr lang="en-US" sz="3600" dirty="0" err="1" smtClean="0"/>
              <a:t>Desempenho</a:t>
            </a:r>
            <a:r>
              <a:rPr lang="en-US" sz="3600" dirty="0" smtClean="0"/>
              <a:t> </a:t>
            </a:r>
            <a:r>
              <a:rPr lang="en-US" sz="3600" dirty="0" err="1" smtClean="0"/>
              <a:t>Escolar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344816" cy="444226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Substituiu</a:t>
            </a:r>
            <a:r>
              <a:rPr lang="en-US" dirty="0" smtClean="0">
                <a:solidFill>
                  <a:srgbClr val="0070C0"/>
                </a:solidFill>
              </a:rPr>
              <a:t> as </a:t>
            </a:r>
            <a:r>
              <a:rPr lang="en-US" dirty="0" err="1" smtClean="0">
                <a:solidFill>
                  <a:srgbClr val="0070C0"/>
                </a:solidFill>
              </a:rPr>
              <a:t>provas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exame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Qualificou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professores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na</a:t>
            </a:r>
            <a:r>
              <a:rPr lang="en-US" dirty="0" smtClean="0">
                <a:solidFill>
                  <a:srgbClr val="0070C0"/>
                </a:solidFill>
              </a:rPr>
              <a:t> forma de </a:t>
            </a:r>
            <a:r>
              <a:rPr lang="en-US" dirty="0" err="1" smtClean="0">
                <a:solidFill>
                  <a:srgbClr val="0070C0"/>
                </a:solidFill>
              </a:rPr>
              <a:t>avaliar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Taxonomia</a:t>
            </a:r>
            <a:r>
              <a:rPr lang="en-US" dirty="0" smtClean="0">
                <a:solidFill>
                  <a:srgbClr val="0070C0"/>
                </a:solidFill>
              </a:rPr>
              <a:t> de Bloom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	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26" name="AutoShape 2" descr="data:image/jpeg;base64,/9j/4AAQSkZJRgABAQAAAQABAAD/2wCEAAkGBhQQERUOERMRFBQWEhcWFxAXFxISERUWGRgaGBcXEh4XGyYeFyUkGRYeITIhJScpOCwsFR4xNTAtNSYrOCwBCQoKDgwOGA8PGjQkHyU1LS00LC0sLSwwNS82LTQqLC82NSwzLDQpLCwqLCwtNCwwLSkvNCwvLCwtKiwpLCw0Lf/AABEIAJAA7AMBIgACEQEDEQH/xAAcAAEAAgMBAQEAAAAAAAAAAAAABAYDBQcCAQj/xABQEAACAQIDBAMKCQUNCQAAAAABAgMAEQQSIQUGEzEiQVEHFBYjM2FjcaPiMjVTc3SBkbGyNFKTtNIVFxgkQ2JkcoKSoaLBCEJEVIOEwsPR/8QAGwEBAAIDAQEAAAAAAAAAAAAAAAQFAwYHAgH/xAA6EQACAQMBBAUKBAYDAAAAAAAAAQIDBBEhBRIxURVBcaHRExQzU2GBkaKxwQYyNPBygrLS4fEiUpL/2gAMAwEAAhEDEQA/AO40pSgFKUoBSlKAUpSgFKUoBSlKAUpSgFKUoBSlKAUpSgFKUoBSlKAUpSgFKUoBSlKAUpSgFKUoBSlKAUpSgNZt/apw0auoDXfLY37Cer1VovDaT5NPtap++vkE+dH4WqmVXV6s4zaTNI21tK6t7pwpTwsLkWTw2k+TT7Wp4bSfJp9rVW6128e0+9sNLPexVDl1t0jottD1msKq1G8JlTT2tf1JqEajy9OC8CbvT3c1wLcIQrLLa5QMVVeXwzrYka2sfquKhbv/AO0KuIlEM0EeHzaK5kLx310c2GXqtz59VcDkkLEsxJJJJYm5JPMknnXmrJQe7hvXmdBp281S3J1G5f8Ab/HA/WfhtJ8mn2tTw2k+TT7Wrkncw3heeJ8NKbtEFyMT0ihuLH+qRz/nDsq71XzqVYScWzRbvaG0LWtKjOpqvYvd1Fk8NpPk0+1qlbK3qeaVIiiAMTqL35E/6VUa2e7f5VH6z+E18hWm5JZPlpte8ncU4SqPDaXVz7DoNKoUO82LlSRYXikkOzziYpFQmFpFkZcsQtnZGAAFxc6EHWtjBt6SWLD4hJgExMkYRcqvIymFnZYTlCli6k5mFsqNoKtjo5bKVz7Yu02xeJ2PjZFQSy7PxbOVFhf+LHTrtcnS/Wal7H2m6wIqtHGX2pi4SFQcSXLLP5IfADsY8zFtLBzppQF2pVI2JvZPi4cNmeLDvLs/vozsuaJnVlV1ylhdVBzNZwRnXUdfzFY620kIET58eMO7KpBVVwjTIJGuC7hrkc1VZOQLE0BeKVSt2t6p522e0hUjG4SeZ0ygCNozCVERGtrSkHNfkKutAKUpQClKUApSlAKUpQClKUAqNj9opAoeQ2BNr2J1sT1eqpNV7fXyCfOj8LVjqycYNoh39eVvbzqw4pdZB3m21FPEqRsSRIDazDSxHWPPVapSqic3N5ZzC8vJ3dXytTGfYKrfdDhL7PmCi9srH1KwJP2CrJWLF4VZY2ibVXUqeR0It16Ug92SZjtqvka0KnJp/Bn51pW43m3ZkwMvDfpK1ykgFg4HP1EXFx1XFQdmbNkxMqYeJczubKOXnN/UBf6quk01lHW6VWFWCqQeU+su/chhJlnfqEaKfWxJH4TXTq1e7WwFwWHXDqcxuWd+WZzzI7BYADzCtpVRWmpzbRzDatzG5u51IcOC92mfeKnbFxSxTpI5soJudT1EdVQaVjTw8kClUdKpGpHimn8NS77PxmDM14UjErk9MRBXJOrEtlvr1661tH2bE0fAMURiFrRFFMYtqLLa2hrm2w9tos3EAZhGJSTlbJeMEOLgHkewE6GwNqurb3QpZWMjN3qMSSsUmUxaXcc7f1Sb+urShUlNNyOl7IvKt3RlOskmnjTTqXPJsYtjwIVZYYVKXykRoCt7k5bDTmeXaa+LsTDiMwiCARkgmIRoIyRaxK2seQ+wVAwm9kcmIngCkRw4eGY4i/i2WUSNcdgCx3v13Ogtr6i3vw7IXzMLcDoFWEh74NoLKdemdB5wb8qkFuSMRu/A4iThxhYphMiCOPKJBezAFeibte62N+vnWebZMLuJXhhaQWtIyIzjKbrYkXFjqKhY3euCHypdPFmVrow4cauELyadEZj9gJ5CtxQEbD7MijdpI4okd75nVFV2ubnMQLnXXWpNKUApSlAKUpQClKUApSlAKUpQCq9vr5BPnR+Fqb6+QT50fhaqZUG4rYzDBqW3Nq+T37Tc4pa5+2PuKUpUA0YVr9u45ooWEWs7I3Bj0zMyqWYi5GiqCx9VbD7B5yQB9ZPKpW7uyzJhsXtRyCj4SWPCrbVYcrF5DqReRrf2Y0vqSBnoUt+XsRebE2e7uvvSX/GOr+yOA43fPGTRtDLOzowsyEJY9nVUTZG358IWOHlaPOAGtbUDkDceetfSrXCOkKKSwkdK3E3zxEjsMUzSxs8cSynKBHK4kZFsLXziNhyPwRXRapHcV3aTaGD2rhHA6aYYK3Iq/jypBsbdIDq6qtmyca00QkkTI92SRLWCyIxSRR6mBGlV91Tw1JGk/iSyUZRuILR6PHc/t7kS6UpUM1Eh7B3YJxUrJJGjYiN47rEQgzB+nKok8YwDWuCvX26XXwOm/wCZi+Le8vIPz+V8v/l/zVVqk7MHj4vnU/EKk0rhw0xk2bZm25W68lKO821rnHUlwx7CyYDcxoy+acES4OHDShY8pPBWRVeIl2yXEpuCG1A1rxh9yAuEODIwLArEp/igETrH8ogluzHUg5xY2053sOLx6xRySsGyxgsxykmyi5Kjm2nZ2V5h2oj8LKHImjMiMEfIFAU9NrWQkMLA2vY25GrQ6AVuHufhe9ryRymHCDDMZ4VnLKGVs8d2HDbQjXOPg6aG9vpSgFKUoBSlKAUpSgFKUoBSlKAUpWm3g222GKZVVg2bnfS1uz1/4V4nNQW8zBcXELam6tTgv9EffXyCfOj8LVTK221t4WxKBGVVs2a4v2EdfrrU1VVpqc8o5tti6p3Vy6lJ5WEKUrDjMUIkaQ3NhoouWdjoiKBqSzEKAAdTWJLLwisp05VJKEVlvQLslsdOuAXOE6MmIcZlywXNkzKbhpCuUdqiQ30q4d0jbowOzZmVbs8ZhiiAvdmUiwAI0VQWNuQQ1I3I3dOEw+aQfxiciWdr36ZAARTb4KDogeYnmSTzzeva42jiJ8QtjBhIZoIWt8OUjx8iHrHRVQRzsfrtYpUaZ0mlCnsmz9v1k/38EcBpSlSC6O5f7Mv/AB//AG3/AL6se9GD702g3IR4teIlgFUTRjLKD+czJkPV5M2B1tz7uDbe7zmnd2tA5hjk0vlZi4jkY36Kqbg6cpLmwWu5b6bBOMwrIgHGTxsDEkBZlByk26jcqe0MRWOpFVIuJBvKMbyhUoJ68Ox6NfYpFKi7K2iuIhSdOTqDa97HrH1HSpVUzWDlMouEnGXFFd21s52m4qRnMsmGKyDpMVWRjKFufFgJzA1fieYivu7eyWjnwhWEpl2k7GwUZYGaTKNDovTTojs5aVYay4WbI6yWvlZWtyvY3tWRVHwLGjtCUNyLWixz5YJGztgTRGe2GePibOljZFKsGn4jlQ7s2adiHJ4r88xPRuRW2wmypBitmTGFgIsDNFK9lujMsGRW1udY35XAv56+p3RUKhwiFSQAwlBUkmwAOWx10q2wSZlVuV1BtztcXq1hVjPSJ0a2vqF02qUs446NfVI5rgd0sQuFlhEfRabBtxGjjjxksSzcWdMXZ2SdlVjdjo5d9LWq9bu7MGGgES8XLnkYCTIGUO5fKoQAKozWVQNAAK2dY5sQqAF2VQWCgsQoLMQqqL9ZJAA6yayE0yUr4rg6gg8xca8tD/jX2gFKUoBSlKAUpSgFKUoBVV35/kf+p/4VuMVvFDE5jdiGHMZWPVfqFVvenasc/D4ZJy576Ec8tufqqJcVIuDSev8Ak13bd3QlZ1KcZpy00ys/mWdDQ0pSq052Kh7V2fxkADZJEdZIpOfDlQ3R7cjY9RqZSvqbTyjJSqypTU4PDWpn2l3RXk2cYFZY9pOy4ZkGZMruGvPFzJTIrOG/m20OlVfH7LxTGDZezuD0oJgeLoMkYjXQjken2Vu+8Y+Jx8icTLl4tunl16N+zWpW73xthfo2L++CpkavlZxTRtdHaHSd5QhUjok8rqzh+Cwc3/g+7T/ov6U/s0/g+7T/AKL+lP7NfpilWBu5+csL3Odo7JQvMMI2HmlgimXMZGKtJwwFBA+UNdC2D3SFwuHkwmLZpsXCcsMd80+LjYeKa9rX5q7G9shY6Gt73UfyAfS8J+sx1VlgUMZAAGZQrN1lQbgHtAJqJVqeSlldZrW07/o+434xzvR+LWib7EYsFds8zxLC00rStCrtIiFjrYnrPNrAAszEDWpFKVXSk5PLNEr1pV6kqs+L1Kzt3bbQT24oUZsN0XyogR5GWQqTrIbc+QUKDfqr3svabsyJnZ377xKOptYQIzqrWsD0WVAGv/KMCCbZbHUTZuzhApQMzXkd7tlvd2LNbKBpcmve8scCVG5pqk47izw6uWOWmOP3KvHtWNcJxBLFb90yM2aMqQ2KLHnp5M5r9Q1rr+x9os+IaGWUxNG6GGBcvj8O0C9NgwJI4pfpLa3CAOl71Orxht6MOqKpc3CgHotzA9VSbepFN50Ni2HfUFOo5tRzrq119XVwKbhd9MQeOsEoxMy7OeVIWCiZsRHK6N4hSWi0/kixPRAIVrg2Dam1Iu94pExXEgkxKjiNw2iKvG1o2l0WJc1jnOY65ACWAqwYDbMU5KxsSQLnQjT66kYXDCNQi3sLm5NySSSST6zU6MlJZRuFOrCrHeptNc1qcx2TvaxwUDviUhX9yJJFZDDCjYlGCsBplJWwug5F9RqK6VsuZ3gieQWdokZxYqQxUFgQeWvVUqlejIKUpQClKUApSlAKV4klC6sQPOSB99eO/Y/z0/vL/wDa+OSR5c4rRsom8n5VJ6x+EVrK2W8Lg4mQggi41Go+CK1tUs/zPtZya+1uav8AFL6ilKV5IgpSlAKybvfG2F+jYv74Kx1k3e+NsL9Gxf3wVnt/SL99Rc7C/X0/5v6WdQqJsnakeKhjxMJLRyKGRiCpKnkbHUVLqs9zL4pwX0ZPuq2Omkfuo/kA+l4T9Zjqs1Zu6j+QD6XhP1mOqzVfecUaN+KPS0+x/UUpSoRqRCxW0CsghjQO+XOQWyAJmCkg2Nz2DTlqRUSbb5V2HDBRMRHAzZ7PmkCWKrlsReRebDr7BfYz4JXYObhgCMwJUlTzU25isT7IjLFiD0pFkK3OUutsrEdoyr/dFe049ZKpyoLG8urvz28uHfk1+H3idsmaEAvPJALSZunHn11QdHxZ15/zTXrC7feWSOBIVzyGddZcqB4XCEE5Pgkn4VvqqXHsSNQoGboTNMpzG4kbNmP152089QZ93/HxsgYRgYguQ7KwacoSUINxqpOnLMLeb0nDPAkwlaSl+XTXnyeOv+EsG5+9LNNEuHgEnfOFklTPJwrGPIcsnRa184Fxe3YRVui3uL4xsIuHdkTEcBphnJVuAJ87AJlVLMFuXvmI6Nta0O52yoVxCymyGGIpGA2RFVioZbcjfKPsq2wYWBJHmRwpkfO4EllZwqpmIvzyoo/sip9vKO5obvsSpSVnHd01lxftf2KuO6Y7YSXHLg2MaYUYlCXkRHTOVKO5hyrJlAbKucakZgACdlj9+DB3yssFmw5w5JEhaPh4hmRZJWyXjyZGL2DAAAgt1T33Sw7YZsFZ+92TJwg7BBGTfKljoP8ATQVnXd6MSyYgNKJJVjV3DsCRFmyDsFs7evMb1JLwrO8+9rxwJilJWPvWSVpIJ4WVlLxjNhg8LGZlS7AkIozjNz6O0xW+RSWQCEGKLGQ4R5OIRLxJhFlZEyEMoM6Xu4NsxtoAc024mEaJcPw2WNcN3tlV3UtBcHI5vc6i9+ep11NSm3YgLFyGOaVJmXMcryxhAkjDtHDX+6KA21KUoBSlKAr2+vkE+dH4WqmVc99fIJ86PwtVMqqufSM5x+Iv1r7EKUpUcoBSlKAUpSgFZN3vjbC/RsX98FY6ybvfG2F+jYv74Kz2/pF++oudhfr6f839LOoVWe5l8U4L6Mn3VZqrPcz+KcF9GT7qtjppH7qP5APpeE/WY6rNWbuo/kA+l4T9Zjqs1X3nFGjfij0tPsf1FKUqEakeHxCqyoWUM18qkgM1ueUddr14OOjzFOImZRcrmXMANSSL3GlQm2ewxLylVkSRIhYkeLaJmYGxve+ckEcivnuIUOyJVMYIFo8ZNOWuLMr8XKq9d/GjnYaHWvaiuZLjRptZcur7Z7np38DbT7TRUZ1YPljMmRGQsVAvca21tzr1hdoJIuZWXRVZluuZAwzDPY9HSq1ht3pY4sPGEW8eFniaxUAvKEsw7dVJJ89ZMZu9I8ZiVEW+A4A1AUPe/V1ac69bseZIdtQ4b/Xx04Zx9NfeWRcYhTih0KfKZlyac9b2rHJj1Dqlx0kZ82ZMqqLam5vY35gEdE3tWvfZbC0sYYN3wJXRnuZfF8M3IuBYWIHIlByvce5MA3Hw8qRqqRxTKUUqLZ8mUKNB/ua+sc687qI6pUs8efLk8L4414fQ6xgtsQcJTxobLCrseIllQjR210HnqTLtKJCgaWJTJ5MF1Bk5eTuel8Icu0VSd1tz5IRspmiithcNiEktk0km4VpE7b5WuefS85rDszcOUQQQYiPOo2b3pLGkoQFhJmuzDXIQTqLkWOlXK4HWYLEUkXpNrwlhGJoS5ZkCB0LFktnUC9yVuLjquL1H2fvNhcQjyxYiF0jJDuHQqtiRdjfQEqbHkbG1VjGbrzFsU6wrml2phMSGzRhmhgMJKsed7wvZT8qOV2tlbdrEd7thwqErtPvsNn0dO/hiQqaaNw7g3sM1hcg3H09FwwuLSVRJE6OpvZ0YOptobEac6y1pd3dmSRPi5ZAF74xXFVLhmVRDFFZ7aXvEToToRW6oBSlKA1+29k98oI82SzZr2zdRFuY7a0vgN6b2fv1aqVhlQhN5a+pW3Gy7W5n5SrDL7Wvoyq+A3pvZ+/TwG9N7P36tVK8+bUuXezB0FYer+aXiVXwG9N7P36eA3pvZ+/VqpTzaly72OgrD1fzS8Sq+A3pvZ+/XmPcgnnKRqdCg7eej9fOrZSnm1Ll3sdBWHq/ml4lV8BvTez9+oe0O5dDiMvGZJMt8uaK9r2vbp+YfZV2pX1W9NcF3s9R2JZQe9GGH7JS8Tnv7y2D/ADIf0I/bp+8tg/zIf0I/broVK++Rh7fi/EzdGW/t/wDc/wC45/D3G8KjB1WEMpBDCLUEG4I6fbW28BvTez9+rVSvjt6b4rvZinsazqfni32yk/uVXwG9N7P36eA3pvZ+/VqpXzzaly72eOgrD1fzS8Sq+A3pvZ+/TwG9N7P36tVKebUuXex0FYer+aXiVXwG9N7P36eA3pvZ+/VqpTzaly72OgrD1fzS8Sq+A3pvZ+/TwG9N7P36tVKebUuXex0FYer+aXieII8qqvOygX5XsLV7pSpC0LhJJYQpSlD6KUpQH//Z"/>
          <p:cNvSpPr>
            <a:spLocks noChangeAspect="1" noChangeArrowheads="1"/>
          </p:cNvSpPr>
          <p:nvPr/>
        </p:nvSpPr>
        <p:spPr bwMode="auto">
          <a:xfrm>
            <a:off x="155575" y="-655638"/>
            <a:ext cx="22479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data:image/jpeg;base64,/9j/4AAQSkZJRgABAQAAAQABAAD/2wCEAAkGBhQQERUOERMRFBQWEhcWFxAXFxISERUWGRgaGBcXEh4XGyYeFyUkGRYeITIhJScpOCwsFR4xNTAtNSYrOCwBCQoKDgwOGA8PGjQkHyU1LS00LC0sLSwwNS82LTQqLC82NSwzLDQpLCwqLCwtNCwwLSkvNCwvLCwtKiwpLCw0Lf/AABEIAJAA7AMBIgACEQEDEQH/xAAcAAEAAgMBAQEAAAAAAAAAAAAABAYDBQcCAQj/xABQEAACAQIDBAMKCQUNCQAAAAABAgMAEQQSIQUGEzEiQVEHFBYjM2FjcaPiMjVTc3SBkbGyNFKTtNIVFxgkQ2JkcoKSoaLBCEJEVIOEwsPR/8QAGwEBAAIDAQEAAAAAAAAAAAAAAAQFAwYHAgH/xAA6EQACAQMBBAUKBAYDAAAAAAAAAQIDBBEhBRIxURVBcaHRExQzU2GBkaKxwQYyNPBygrLS4fEiUpL/2gAMAwEAAhEDEQA/AO40pSgFKUoBSlKAUpSgFKUoBSlKAUpSgFKUoBSlKAUpSgFKUoBSlKAUpSgFKUoBSlKAUpSgFKUoBSlKAUpSgNZt/apw0auoDXfLY37Cer1VovDaT5NPtap++vkE+dH4WqmVXV6s4zaTNI21tK6t7pwpTwsLkWTw2k+TT7Wp4bSfJp9rVW6128e0+9sNLPexVDl1t0jottD1msKq1G8JlTT2tf1JqEajy9OC8CbvT3c1wLcIQrLLa5QMVVeXwzrYka2sfquKhbv/AO0KuIlEM0EeHzaK5kLx310c2GXqtz59VcDkkLEsxJJJJYm5JPMknnXmrJQe7hvXmdBp281S3J1G5f8Ab/HA/WfhtJ8mn2tTw2k+TT7Wrkncw3heeJ8NKbtEFyMT0ihuLH+qRz/nDsq71XzqVYScWzRbvaG0LWtKjOpqvYvd1Fk8NpPk0+1qlbK3qeaVIiiAMTqL35E/6VUa2e7f5VH6z+E18hWm5JZPlpte8ncU4SqPDaXVz7DoNKoUO82LlSRYXikkOzziYpFQmFpFkZcsQtnZGAAFxc6EHWtjBt6SWLD4hJgExMkYRcqvIymFnZYTlCli6k5mFsqNoKtjo5bKVz7Yu02xeJ2PjZFQSy7PxbOVFhf+LHTrtcnS/Wal7H2m6wIqtHGX2pi4SFQcSXLLP5IfADsY8zFtLBzppQF2pVI2JvZPi4cNmeLDvLs/vozsuaJnVlV1ylhdVBzNZwRnXUdfzFY620kIET58eMO7KpBVVwjTIJGuC7hrkc1VZOQLE0BeKVSt2t6p522e0hUjG4SeZ0ygCNozCVERGtrSkHNfkKutAKUpQClKUApSlAKUpQClKUAqNj9opAoeQ2BNr2J1sT1eqpNV7fXyCfOj8LVjqycYNoh39eVvbzqw4pdZB3m21FPEqRsSRIDazDSxHWPPVapSqic3N5ZzC8vJ3dXytTGfYKrfdDhL7PmCi9srH1KwJP2CrJWLF4VZY2ibVXUqeR0It16Ug92SZjtqvka0KnJp/Bn51pW43m3ZkwMvDfpK1ykgFg4HP1EXFx1XFQdmbNkxMqYeJczubKOXnN/UBf6quk01lHW6VWFWCqQeU+su/chhJlnfqEaKfWxJH4TXTq1e7WwFwWHXDqcxuWd+WZzzI7BYADzCtpVRWmpzbRzDatzG5u51IcOC92mfeKnbFxSxTpI5soJudT1EdVQaVjTw8kClUdKpGpHimn8NS77PxmDM14UjErk9MRBXJOrEtlvr1661tH2bE0fAMURiFrRFFMYtqLLa2hrm2w9tos3EAZhGJSTlbJeMEOLgHkewE6GwNqurb3QpZWMjN3qMSSsUmUxaXcc7f1Sb+urShUlNNyOl7IvKt3RlOskmnjTTqXPJsYtjwIVZYYVKXykRoCt7k5bDTmeXaa+LsTDiMwiCARkgmIRoIyRaxK2seQ+wVAwm9kcmIngCkRw4eGY4i/i2WUSNcdgCx3v13Ogtr6i3vw7IXzMLcDoFWEh74NoLKdemdB5wb8qkFuSMRu/A4iThxhYphMiCOPKJBezAFeibte62N+vnWebZMLuJXhhaQWtIyIzjKbrYkXFjqKhY3euCHypdPFmVrow4cauELyadEZj9gJ5CtxQEbD7MijdpI4okd75nVFV2ubnMQLnXXWpNKUApSlAKUpQClKUApSlAKUpQCq9vr5BPnR+Fqb6+QT50fhaqZUG4rYzDBqW3Nq+T37Tc4pa5+2PuKUpUA0YVr9u45ooWEWs7I3Bj0zMyqWYi5GiqCx9VbD7B5yQB9ZPKpW7uyzJhsXtRyCj4SWPCrbVYcrF5DqReRrf2Y0vqSBnoUt+XsRebE2e7uvvSX/GOr+yOA43fPGTRtDLOzowsyEJY9nVUTZG358IWOHlaPOAGtbUDkDceetfSrXCOkKKSwkdK3E3zxEjsMUzSxs8cSynKBHK4kZFsLXziNhyPwRXRapHcV3aTaGD2rhHA6aYYK3Iq/jypBsbdIDq6qtmyca00QkkTI92SRLWCyIxSRR6mBGlV91Tw1JGk/iSyUZRuILR6PHc/t7kS6UpUM1Eh7B3YJxUrJJGjYiN47rEQgzB+nKok8YwDWuCvX26XXwOm/wCZi+Le8vIPz+V8v/l/zVVqk7MHj4vnU/EKk0rhw0xk2bZm25W68lKO821rnHUlwx7CyYDcxoy+acES4OHDShY8pPBWRVeIl2yXEpuCG1A1rxh9yAuEODIwLArEp/igETrH8ogluzHUg5xY2053sOLx6xRySsGyxgsxykmyi5Kjm2nZ2V5h2oj8LKHImjMiMEfIFAU9NrWQkMLA2vY25GrQ6AVuHufhe9ryRymHCDDMZ4VnLKGVs8d2HDbQjXOPg6aG9vpSgFKUoBSlKAUpSgFKUoBSlKAUpWm3g222GKZVVg2bnfS1uz1/4V4nNQW8zBcXELam6tTgv9EffXyCfOj8LVTK221t4WxKBGVVs2a4v2EdfrrU1VVpqc8o5tti6p3Vy6lJ5WEKUrDjMUIkaQ3NhoouWdjoiKBqSzEKAAdTWJLLwisp05VJKEVlvQLslsdOuAXOE6MmIcZlywXNkzKbhpCuUdqiQ30q4d0jbowOzZmVbs8ZhiiAvdmUiwAI0VQWNuQQ1I3I3dOEw+aQfxiciWdr36ZAARTb4KDogeYnmSTzzeva42jiJ8QtjBhIZoIWt8OUjx8iHrHRVQRzsfrtYpUaZ0mlCnsmz9v1k/38EcBpSlSC6O5f7Mv/AB//AG3/AL6se9GD702g3IR4teIlgFUTRjLKD+czJkPV5M2B1tz7uDbe7zmnd2tA5hjk0vlZi4jkY36Kqbg6cpLmwWu5b6bBOMwrIgHGTxsDEkBZlByk26jcqe0MRWOpFVIuJBvKMbyhUoJ68Ox6NfYpFKi7K2iuIhSdOTqDa97HrH1HSpVUzWDlMouEnGXFFd21s52m4qRnMsmGKyDpMVWRjKFufFgJzA1fieYivu7eyWjnwhWEpl2k7GwUZYGaTKNDovTTojs5aVYay4WbI6yWvlZWtyvY3tWRVHwLGjtCUNyLWixz5YJGztgTRGe2GePibOljZFKsGn4jlQ7s2adiHJ4r88xPRuRW2wmypBitmTGFgIsDNFK9lujMsGRW1udY35XAv56+p3RUKhwiFSQAwlBUkmwAOWx10q2wSZlVuV1BtztcXq1hVjPSJ0a2vqF02qUs446NfVI5rgd0sQuFlhEfRabBtxGjjjxksSzcWdMXZ2SdlVjdjo5d9LWq9bu7MGGgES8XLnkYCTIGUO5fKoQAKozWVQNAAK2dY5sQqAF2VQWCgsQoLMQqqL9ZJAA6yayE0yUr4rg6gg8xca8tD/jX2gFKUoBSlKAUpSgFKUoBVV35/kf+p/4VuMVvFDE5jdiGHMZWPVfqFVvenasc/D4ZJy576Ec8tufqqJcVIuDSev8Ak13bd3QlZ1KcZpy00ys/mWdDQ0pSq052Kh7V2fxkADZJEdZIpOfDlQ3R7cjY9RqZSvqbTyjJSqypTU4PDWpn2l3RXk2cYFZY9pOy4ZkGZMruGvPFzJTIrOG/m20OlVfH7LxTGDZezuD0oJgeLoMkYjXQjken2Vu+8Y+Jx8icTLl4tunl16N+zWpW73xthfo2L++CpkavlZxTRtdHaHSd5QhUjok8rqzh+Cwc3/g+7T/ov6U/s0/g+7T/AKL+lP7NfpilWBu5+csL3Odo7JQvMMI2HmlgimXMZGKtJwwFBA+UNdC2D3SFwuHkwmLZpsXCcsMd80+LjYeKa9rX5q7G9shY6Gt73UfyAfS8J+sx1VlgUMZAAGZQrN1lQbgHtAJqJVqeSlldZrW07/o+434xzvR+LWib7EYsFds8zxLC00rStCrtIiFjrYnrPNrAAszEDWpFKVXSk5PLNEr1pV6kqs+L1Kzt3bbQT24oUZsN0XyogR5GWQqTrIbc+QUKDfqr3svabsyJnZ377xKOptYQIzqrWsD0WVAGv/KMCCbZbHUTZuzhApQMzXkd7tlvd2LNbKBpcmve8scCVG5pqk47izw6uWOWmOP3KvHtWNcJxBLFb90yM2aMqQ2KLHnp5M5r9Q1rr+x9os+IaGWUxNG6GGBcvj8O0C9NgwJI4pfpLa3CAOl71Orxht6MOqKpc3CgHotzA9VSbepFN50Ni2HfUFOo5tRzrq119XVwKbhd9MQeOsEoxMy7OeVIWCiZsRHK6N4hSWi0/kixPRAIVrg2Dam1Iu94pExXEgkxKjiNw2iKvG1o2l0WJc1jnOY65ACWAqwYDbMU5KxsSQLnQjT66kYXDCNQi3sLm5NySSSST6zU6MlJZRuFOrCrHeptNc1qcx2TvaxwUDviUhX9yJJFZDDCjYlGCsBplJWwug5F9RqK6VsuZ3gieQWdokZxYqQxUFgQeWvVUqlejIKUpQClKUApSlAKV4klC6sQPOSB99eO/Y/z0/vL/wDa+OSR5c4rRsom8n5VJ6x+EVrK2W8Lg4mQggi41Go+CK1tUs/zPtZya+1uav8AFL6ilKV5IgpSlAKybvfG2F+jYv74Kx1k3e+NsL9Gxf3wVnt/SL99Rc7C/X0/5v6WdQqJsnakeKhjxMJLRyKGRiCpKnkbHUVLqs9zL4pwX0ZPuq2Omkfuo/kA+l4T9Zjqs1Zu6j+QD6XhP1mOqzVfecUaN+KPS0+x/UUpSoRqRCxW0CsghjQO+XOQWyAJmCkg2Nz2DTlqRUSbb5V2HDBRMRHAzZ7PmkCWKrlsReRebDr7BfYz4JXYObhgCMwJUlTzU25isT7IjLFiD0pFkK3OUutsrEdoyr/dFe049ZKpyoLG8urvz28uHfk1+H3idsmaEAvPJALSZunHn11QdHxZ15/zTXrC7feWSOBIVzyGddZcqB4XCEE5Pgkn4VvqqXHsSNQoGboTNMpzG4kbNmP152089QZ93/HxsgYRgYguQ7KwacoSUINxqpOnLMLeb0nDPAkwlaSl+XTXnyeOv+EsG5+9LNNEuHgEnfOFklTPJwrGPIcsnRa184Fxe3YRVui3uL4xsIuHdkTEcBphnJVuAJ87AJlVLMFuXvmI6Nta0O52yoVxCymyGGIpGA2RFVioZbcjfKPsq2wYWBJHmRwpkfO4EllZwqpmIvzyoo/sip9vKO5obvsSpSVnHd01lxftf2KuO6Y7YSXHLg2MaYUYlCXkRHTOVKO5hyrJlAbKucakZgACdlj9+DB3yssFmw5w5JEhaPh4hmRZJWyXjyZGL2DAAAgt1T33Sw7YZsFZ+92TJwg7BBGTfKljoP8ATQVnXd6MSyYgNKJJVjV3DsCRFmyDsFs7evMb1JLwrO8+9rxwJilJWPvWSVpIJ4WVlLxjNhg8LGZlS7AkIozjNz6O0xW+RSWQCEGKLGQ4R5OIRLxJhFlZEyEMoM6Xu4NsxtoAc024mEaJcPw2WNcN3tlV3UtBcHI5vc6i9+ep11NSm3YgLFyGOaVJmXMcryxhAkjDtHDX+6KA21KUoBSlKAr2+vkE+dH4WqmVc99fIJ86PwtVMqqufSM5x+Iv1r7EKUpUcoBSlKAUpSgFZN3vjbC/RsX98FY6ybvfG2F+jYv74Kz2/pF++oudhfr6f839LOoVWe5l8U4L6Mn3VZqrPcz+KcF9GT7qtjppH7qP5APpeE/WY6rNWbuo/kA+l4T9Zjqs1X3nFGjfij0tPsf1FKUqEakeHxCqyoWUM18qkgM1ueUddr14OOjzFOImZRcrmXMANSSL3GlQm2ewxLylVkSRIhYkeLaJmYGxve+ckEcivnuIUOyJVMYIFo8ZNOWuLMr8XKq9d/GjnYaHWvaiuZLjRptZcur7Z7np38DbT7TRUZ1YPljMmRGQsVAvca21tzr1hdoJIuZWXRVZluuZAwzDPY9HSq1ht3pY4sPGEW8eFniaxUAvKEsw7dVJJ89ZMZu9I8ZiVEW+A4A1AUPe/V1ac69bseZIdtQ4b/Xx04Zx9NfeWRcYhTih0KfKZlyac9b2rHJj1Dqlx0kZ82ZMqqLam5vY35gEdE3tWvfZbC0sYYN3wJXRnuZfF8M3IuBYWIHIlByvce5MA3Hw8qRqqRxTKUUqLZ8mUKNB/ua+sc687qI6pUs8efLk8L4414fQ6xgtsQcJTxobLCrseIllQjR210HnqTLtKJCgaWJTJ5MF1Bk5eTuel8Icu0VSd1tz5IRspmiithcNiEktk0km4VpE7b5WuefS85rDszcOUQQQYiPOo2b3pLGkoQFhJmuzDXIQTqLkWOlXK4HWYLEUkXpNrwlhGJoS5ZkCB0LFktnUC9yVuLjquL1H2fvNhcQjyxYiF0jJDuHQqtiRdjfQEqbHkbG1VjGbrzFsU6wrml2phMSGzRhmhgMJKsed7wvZT8qOV2tlbdrEd7thwqErtPvsNn0dO/hiQqaaNw7g3sM1hcg3H09FwwuLSVRJE6OpvZ0YOptobEac6y1pd3dmSRPi5ZAF74xXFVLhmVRDFFZ7aXvEToToRW6oBSlKA1+29k98oI82SzZr2zdRFuY7a0vgN6b2fv1aqVhlQhN5a+pW3Gy7W5n5SrDL7Wvoyq+A3pvZ+/TwG9N7P36tVK8+bUuXezB0FYer+aXiVXwG9N7P36eA3pvZ+/VqpTzaly72OgrD1fzS8Sq+A3pvZ+/XmPcgnnKRqdCg7eej9fOrZSnm1Ll3sdBWHq/ml4lV8BvTez9+oe0O5dDiMvGZJMt8uaK9r2vbp+YfZV2pX1W9NcF3s9R2JZQe9GGH7JS8Tnv7y2D/ADIf0I/bp+8tg/zIf0I/broVK++Rh7fi/EzdGW/t/wDc/wC45/D3G8KjB1WEMpBDCLUEG4I6fbW28BvTez9+rVSvjt6b4rvZinsazqfni32yk/uVXwG9N7P36eA3pvZ+/VqpXzzaly72eOgrD1fzS8Sq+A3pvZ+/TwG9N7P36tVKebUuXex0FYer+aXiVXwG9N7P36eA3pvZ+/VqpTzaly72OgrD1fzS8Sq+A3pvZ+/TwG9N7P36tVKebUuXex0FYer+aXieII8qqvOygX5XsLV7pSpC0LhJJYQpSlD6KUpQH//Z"/>
          <p:cNvSpPr>
            <a:spLocks noChangeAspect="1" noChangeArrowheads="1"/>
          </p:cNvSpPr>
          <p:nvPr/>
        </p:nvSpPr>
        <p:spPr bwMode="auto">
          <a:xfrm>
            <a:off x="155575" y="-655638"/>
            <a:ext cx="22479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http://penta2.ufrgs.br/edu/bloom/bloomta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3000372"/>
            <a:ext cx="2809875" cy="1714500"/>
          </a:xfrm>
          <a:prstGeom prst="rect">
            <a:avLst/>
          </a:prstGeom>
          <a:noFill/>
        </p:spPr>
      </p:pic>
      <p:cxnSp>
        <p:nvCxnSpPr>
          <p:cNvPr id="9" name="Conector de seta reta 8"/>
          <p:cNvCxnSpPr/>
          <p:nvPr/>
        </p:nvCxnSpPr>
        <p:spPr>
          <a:xfrm flipV="1">
            <a:off x="5143504" y="3714752"/>
            <a:ext cx="1371002" cy="114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print"/>
          <a:srcRect l="58883" t="16011" r="8447" b="33027"/>
          <a:stretch>
            <a:fillRect/>
          </a:stretch>
        </p:blipFill>
        <p:spPr bwMode="auto">
          <a:xfrm>
            <a:off x="2771800" y="332655"/>
            <a:ext cx="4355976" cy="600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500034" y="3929066"/>
            <a:ext cx="7488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Qual é o nome da obra?</a:t>
            </a:r>
          </a:p>
          <a:p>
            <a:pPr algn="just"/>
            <a:endParaRPr lang="pt-BR" sz="3600" dirty="0" smtClean="0"/>
          </a:p>
          <a:p>
            <a:pPr algn="just"/>
            <a:r>
              <a:rPr lang="pt-BR" sz="3600" dirty="0" smtClean="0"/>
              <a:t>Qual foi o(a) artista que pintou esta obra?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844824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Na obra </a:t>
            </a:r>
            <a:r>
              <a:rPr lang="pt-BR" sz="3200" dirty="0" err="1" smtClean="0"/>
              <a:t>Abaporu</a:t>
            </a:r>
            <a:r>
              <a:rPr lang="pt-BR" sz="3200" dirty="0" smtClean="0"/>
              <a:t>, de Tarsila do Amaral, pode-se perceber a desproporcionalidade do pé em relação à cabeça do  homem representado. Analise esta  situação e justifique o porquê desta falta de proporção.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8883" t="16011" r="8447" b="33027"/>
          <a:stretch>
            <a:fillRect/>
          </a:stretch>
        </p:blipFill>
        <p:spPr bwMode="auto">
          <a:xfrm>
            <a:off x="2771800" y="332655"/>
            <a:ext cx="4355976" cy="600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95536" y="1844824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Na obra </a:t>
            </a:r>
            <a:r>
              <a:rPr lang="pt-BR" sz="3200" dirty="0" err="1" smtClean="0"/>
              <a:t>Abaporu</a:t>
            </a:r>
            <a:r>
              <a:rPr lang="pt-BR" sz="3200" dirty="0" smtClean="0"/>
              <a:t>, de Tarsila do Amaral, pode-se perceber a desproporcionalidade do pé em relação à cabeça do  homem representado. Analise esta  situação e justifique o porquê desta falta de proporção.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Avaliação</a:t>
            </a:r>
            <a:r>
              <a:rPr lang="en-US" dirty="0" smtClean="0"/>
              <a:t> </a:t>
            </a:r>
            <a:r>
              <a:rPr lang="en-US" dirty="0" err="1" smtClean="0"/>
              <a:t>Própria</a:t>
            </a:r>
            <a:r>
              <a:rPr lang="en-US" dirty="0" smtClean="0"/>
              <a:t> – </a:t>
            </a:r>
            <a:r>
              <a:rPr lang="en-US" b="1" dirty="0" smtClean="0"/>
              <a:t>IDE</a:t>
            </a:r>
            <a:br>
              <a:rPr lang="en-US" b="1" dirty="0" smtClean="0"/>
            </a:br>
            <a:r>
              <a:rPr lang="en-US" sz="3600" dirty="0" err="1" smtClean="0"/>
              <a:t>Índice</a:t>
            </a:r>
            <a:r>
              <a:rPr lang="en-US" sz="3600" dirty="0" smtClean="0"/>
              <a:t> de </a:t>
            </a:r>
            <a:r>
              <a:rPr lang="en-US" sz="3600" dirty="0" err="1" smtClean="0"/>
              <a:t>Desempenho</a:t>
            </a:r>
            <a:r>
              <a:rPr lang="en-US" sz="3600" dirty="0" smtClean="0"/>
              <a:t> </a:t>
            </a:r>
            <a:r>
              <a:rPr lang="en-US" sz="3600" dirty="0" err="1" smtClean="0"/>
              <a:t>Escolar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7344816" cy="4442266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Substituiu</a:t>
            </a:r>
            <a:r>
              <a:rPr lang="en-US" dirty="0" smtClean="0">
                <a:solidFill>
                  <a:srgbClr val="0070C0"/>
                </a:solidFill>
              </a:rPr>
              <a:t> as </a:t>
            </a:r>
            <a:r>
              <a:rPr lang="en-US" dirty="0" err="1" smtClean="0">
                <a:solidFill>
                  <a:srgbClr val="0070C0"/>
                </a:solidFill>
              </a:rPr>
              <a:t>provas</a:t>
            </a:r>
            <a:r>
              <a:rPr lang="en-US" dirty="0" smtClean="0">
                <a:solidFill>
                  <a:srgbClr val="0070C0"/>
                </a:solidFill>
              </a:rPr>
              <a:t> de </a:t>
            </a:r>
            <a:r>
              <a:rPr lang="en-US" dirty="0" err="1" smtClean="0">
                <a:solidFill>
                  <a:srgbClr val="0070C0"/>
                </a:solidFill>
              </a:rPr>
              <a:t>exame</a:t>
            </a:r>
            <a:r>
              <a:rPr lang="en-US" dirty="0" smtClean="0">
                <a:solidFill>
                  <a:srgbClr val="0070C0"/>
                </a:solidFill>
              </a:rPr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Qualificou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professores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na</a:t>
            </a:r>
            <a:r>
              <a:rPr lang="en-US" dirty="0" smtClean="0">
                <a:solidFill>
                  <a:srgbClr val="0070C0"/>
                </a:solidFill>
              </a:rPr>
              <a:t> forma de </a:t>
            </a:r>
            <a:r>
              <a:rPr lang="en-US" dirty="0" err="1" smtClean="0">
                <a:solidFill>
                  <a:srgbClr val="0070C0"/>
                </a:solidFill>
              </a:rPr>
              <a:t>avaliar</a:t>
            </a:r>
            <a:r>
              <a:rPr lang="en-US" dirty="0" smtClean="0">
                <a:solidFill>
                  <a:srgbClr val="0070C0"/>
                </a:solidFill>
              </a:rPr>
              <a:t>: 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Taxonomia</a:t>
            </a:r>
            <a:r>
              <a:rPr lang="en-US" dirty="0" smtClean="0">
                <a:solidFill>
                  <a:srgbClr val="0070C0"/>
                </a:solidFill>
              </a:rPr>
              <a:t> de Bloom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Baseada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descritores</a:t>
            </a:r>
            <a:endParaRPr lang="en-US" dirty="0" smtClean="0">
              <a:solidFill>
                <a:srgbClr val="0070C0"/>
              </a:solidFill>
            </a:endParaRPr>
          </a:p>
          <a:p>
            <a:pPr algn="l"/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- </a:t>
            </a:r>
            <a:r>
              <a:rPr lang="en-US" dirty="0" err="1" smtClean="0">
                <a:solidFill>
                  <a:srgbClr val="0070C0"/>
                </a:solidFill>
              </a:rPr>
              <a:t>Padrão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Prova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Brasil</a:t>
            </a:r>
            <a:r>
              <a:rPr lang="en-US" dirty="0" smtClean="0">
                <a:solidFill>
                  <a:srgbClr val="0070C0"/>
                </a:solidFill>
              </a:rPr>
              <a:t> e ENEM</a:t>
            </a:r>
          </a:p>
          <a:p>
            <a:pPr algn="l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Resultados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fecham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        com a </a:t>
            </a:r>
            <a:r>
              <a:rPr lang="en-US" dirty="0" err="1" smtClean="0">
                <a:solidFill>
                  <a:srgbClr val="0070C0"/>
                </a:solidFill>
              </a:rPr>
              <a:t>proficiência</a:t>
            </a:r>
            <a:r>
              <a:rPr lang="en-US" dirty="0" smtClean="0">
                <a:solidFill>
                  <a:srgbClr val="0070C0"/>
                </a:solidFill>
              </a:rPr>
              <a:t> IDEB: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- 5º </a:t>
            </a:r>
            <a:r>
              <a:rPr lang="en-US" dirty="0" err="1" smtClean="0">
                <a:solidFill>
                  <a:srgbClr val="0070C0"/>
                </a:solidFill>
              </a:rPr>
              <a:t>Ano</a:t>
            </a:r>
            <a:r>
              <a:rPr lang="en-US" dirty="0" smtClean="0">
                <a:solidFill>
                  <a:srgbClr val="0070C0"/>
                </a:solidFill>
              </a:rPr>
              <a:t> = 6,90</a:t>
            </a:r>
          </a:p>
          <a:p>
            <a:pPr algn="l"/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70C0"/>
                </a:solidFill>
              </a:rPr>
              <a:t>- 9º </a:t>
            </a:r>
            <a:r>
              <a:rPr lang="en-US" dirty="0" err="1" smtClean="0">
                <a:solidFill>
                  <a:srgbClr val="0070C0"/>
                </a:solidFill>
              </a:rPr>
              <a:t>Ano</a:t>
            </a:r>
            <a:r>
              <a:rPr lang="en-US" dirty="0" smtClean="0">
                <a:solidFill>
                  <a:srgbClr val="0070C0"/>
                </a:solidFill>
              </a:rPr>
              <a:t> = 6,59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026" name="AutoShape 2" descr="data:image/jpeg;base64,/9j/4AAQSkZJRgABAQAAAQABAAD/2wCEAAkGBhQQERUOERMRFBQWEhcWFxAXFxISERUWGRgaGBcXEh4XGyYeFyUkGRYeITIhJScpOCwsFR4xNTAtNSYrOCwBCQoKDgwOGA8PGjQkHyU1LS00LC0sLSwwNS82LTQqLC82NSwzLDQpLCwqLCwtNCwwLSkvNCwvLCwtKiwpLCw0Lf/AABEIAJAA7AMBIgACEQEDEQH/xAAcAAEAAgMBAQEAAAAAAAAAAAAABAYDBQcCAQj/xABQEAACAQIDBAMKCQUNCQAAAAABAgMAEQQSIQUGEzEiQVEHFBYjM2FjcaPiMjVTc3SBkbGyNFKTtNIVFxgkQ2JkcoKSoaLBCEJEVIOEwsPR/8QAGwEBAAIDAQEAAAAAAAAAAAAAAAQFAwYHAgH/xAA6EQACAQMBBAUKBAYDAAAAAAAAAQIDBBEhBRIxURVBcaHRExQzU2GBkaKxwQYyNPBygrLS4fEiUpL/2gAMAwEAAhEDEQA/AO40pSgFKUoBSlKAUpSgFKUoBSlKAUpSgFKUoBSlKAUpSgFKUoBSlKAUpSgFKUoBSlKAUpSgFKUoBSlKAUpSgNZt/apw0auoDXfLY37Cer1VovDaT5NPtap++vkE+dH4WqmVXV6s4zaTNI21tK6t7pwpTwsLkWTw2k+TT7Wp4bSfJp9rVW6128e0+9sNLPexVDl1t0jottD1msKq1G8JlTT2tf1JqEajy9OC8CbvT3c1wLcIQrLLa5QMVVeXwzrYka2sfquKhbv/AO0KuIlEM0EeHzaK5kLx310c2GXqtz59VcDkkLEsxJJJJYm5JPMknnXmrJQe7hvXmdBp281S3J1G5f8Ab/HA/WfhtJ8mn2tTw2k+TT7Wrkncw3heeJ8NKbtEFyMT0ihuLH+qRz/nDsq71XzqVYScWzRbvaG0LWtKjOpqvYvd1Fk8NpPk0+1qlbK3qeaVIiiAMTqL35E/6VUa2e7f5VH6z+E18hWm5JZPlpte8ncU4SqPDaXVz7DoNKoUO82LlSRYXikkOzziYpFQmFpFkZcsQtnZGAAFxc6EHWtjBt6SWLD4hJgExMkYRcqvIymFnZYTlCli6k5mFsqNoKtjo5bKVz7Yu02xeJ2PjZFQSy7PxbOVFhf+LHTrtcnS/Wal7H2m6wIqtHGX2pi4SFQcSXLLP5IfADsY8zFtLBzppQF2pVI2JvZPi4cNmeLDvLs/vozsuaJnVlV1ylhdVBzNZwRnXUdfzFY620kIET58eMO7KpBVVwjTIJGuC7hrkc1VZOQLE0BeKVSt2t6p522e0hUjG4SeZ0ygCNozCVERGtrSkHNfkKutAKUpQClKUApSlAKUpQClKUAqNj9opAoeQ2BNr2J1sT1eqpNV7fXyCfOj8LVjqycYNoh39eVvbzqw4pdZB3m21FPEqRsSRIDazDSxHWPPVapSqic3N5ZzC8vJ3dXytTGfYKrfdDhL7PmCi9srH1KwJP2CrJWLF4VZY2ibVXUqeR0It16Ug92SZjtqvka0KnJp/Bn51pW43m3ZkwMvDfpK1ykgFg4HP1EXFx1XFQdmbNkxMqYeJczubKOXnN/UBf6quk01lHW6VWFWCqQeU+su/chhJlnfqEaKfWxJH4TXTq1e7WwFwWHXDqcxuWd+WZzzI7BYADzCtpVRWmpzbRzDatzG5u51IcOC92mfeKnbFxSxTpI5soJudT1EdVQaVjTw8kClUdKpGpHimn8NS77PxmDM14UjErk9MRBXJOrEtlvr1661tH2bE0fAMURiFrRFFMYtqLLa2hrm2w9tos3EAZhGJSTlbJeMEOLgHkewE6GwNqurb3QpZWMjN3qMSSsUmUxaXcc7f1Sb+urShUlNNyOl7IvKt3RlOskmnjTTqXPJsYtjwIVZYYVKXykRoCt7k5bDTmeXaa+LsTDiMwiCARkgmIRoIyRaxK2seQ+wVAwm9kcmIngCkRw4eGY4i/i2WUSNcdgCx3v13Ogtr6i3vw7IXzMLcDoFWEh74NoLKdemdB5wb8qkFuSMRu/A4iThxhYphMiCOPKJBezAFeibte62N+vnWebZMLuJXhhaQWtIyIzjKbrYkXFjqKhY3euCHypdPFmVrow4cauELyadEZj9gJ5CtxQEbD7MijdpI4okd75nVFV2ubnMQLnXXWpNKUApSlAKUpQClKUApSlAKUpQCq9vr5BPnR+Fqb6+QT50fhaqZUG4rYzDBqW3Nq+T37Tc4pa5+2PuKUpUA0YVr9u45ooWEWs7I3Bj0zMyqWYi5GiqCx9VbD7B5yQB9ZPKpW7uyzJhsXtRyCj4SWPCrbVYcrF5DqReRrf2Y0vqSBnoUt+XsRebE2e7uvvSX/GOr+yOA43fPGTRtDLOzowsyEJY9nVUTZG358IWOHlaPOAGtbUDkDceetfSrXCOkKKSwkdK3E3zxEjsMUzSxs8cSynKBHK4kZFsLXziNhyPwRXRapHcV3aTaGD2rhHA6aYYK3Iq/jypBsbdIDq6qtmyca00QkkTI92SRLWCyIxSRR6mBGlV91Tw1JGk/iSyUZRuILR6PHc/t7kS6UpUM1Eh7B3YJxUrJJGjYiN47rEQgzB+nKok8YwDWuCvX26XXwOm/wCZi+Le8vIPz+V8v/l/zVVqk7MHj4vnU/EKk0rhw0xk2bZm25W68lKO821rnHUlwx7CyYDcxoy+acES4OHDShY8pPBWRVeIl2yXEpuCG1A1rxh9yAuEODIwLArEp/igETrH8ogluzHUg5xY2053sOLx6xRySsGyxgsxykmyi5Kjm2nZ2V5h2oj8LKHImjMiMEfIFAU9NrWQkMLA2vY25GrQ6AVuHufhe9ryRymHCDDMZ4VnLKGVs8d2HDbQjXOPg6aG9vpSgFKUoBSlKAUpSgFKUoBSlKAUpWm3g222GKZVVg2bnfS1uz1/4V4nNQW8zBcXELam6tTgv9EffXyCfOj8LVTK221t4WxKBGVVs2a4v2EdfrrU1VVpqc8o5tti6p3Vy6lJ5WEKUrDjMUIkaQ3NhoouWdjoiKBqSzEKAAdTWJLLwisp05VJKEVlvQLslsdOuAXOE6MmIcZlywXNkzKbhpCuUdqiQ30q4d0jbowOzZmVbs8ZhiiAvdmUiwAI0VQWNuQQ1I3I3dOEw+aQfxiciWdr36ZAARTb4KDogeYnmSTzzeva42jiJ8QtjBhIZoIWt8OUjx8iHrHRVQRzsfrtYpUaZ0mlCnsmz9v1k/38EcBpSlSC6O5f7Mv/AB//AG3/AL6se9GD702g3IR4teIlgFUTRjLKD+czJkPV5M2B1tz7uDbe7zmnd2tA5hjk0vlZi4jkY36Kqbg6cpLmwWu5b6bBOMwrIgHGTxsDEkBZlByk26jcqe0MRWOpFVIuJBvKMbyhUoJ68Ox6NfYpFKi7K2iuIhSdOTqDa97HrH1HSpVUzWDlMouEnGXFFd21s52m4qRnMsmGKyDpMVWRjKFufFgJzA1fieYivu7eyWjnwhWEpl2k7GwUZYGaTKNDovTTojs5aVYay4WbI6yWvlZWtyvY3tWRVHwLGjtCUNyLWixz5YJGztgTRGe2GePibOljZFKsGn4jlQ7s2adiHJ4r88xPRuRW2wmypBitmTGFgIsDNFK9lujMsGRW1udY35XAv56+p3RUKhwiFSQAwlBUkmwAOWx10q2wSZlVuV1BtztcXq1hVjPSJ0a2vqF02qUs446NfVI5rgd0sQuFlhEfRabBtxGjjjxksSzcWdMXZ2SdlVjdjo5d9LWq9bu7MGGgES8XLnkYCTIGUO5fKoQAKozWVQNAAK2dY5sQqAF2VQWCgsQoLMQqqL9ZJAA6yayE0yUr4rg6gg8xca8tD/jX2gFKUoBSlKAUpSgFKUoBVV35/kf+p/4VuMVvFDE5jdiGHMZWPVfqFVvenasc/D4ZJy576Ec8tufqqJcVIuDSev8Ak13bd3QlZ1KcZpy00ys/mWdDQ0pSq052Kh7V2fxkADZJEdZIpOfDlQ3R7cjY9RqZSvqbTyjJSqypTU4PDWpn2l3RXk2cYFZY9pOy4ZkGZMruGvPFzJTIrOG/m20OlVfH7LxTGDZezuD0oJgeLoMkYjXQjken2Vu+8Y+Jx8icTLl4tunl16N+zWpW73xthfo2L++CpkavlZxTRtdHaHSd5QhUjok8rqzh+Cwc3/g+7T/ov6U/s0/g+7T/AKL+lP7NfpilWBu5+csL3Odo7JQvMMI2HmlgimXMZGKtJwwFBA+UNdC2D3SFwuHkwmLZpsXCcsMd80+LjYeKa9rX5q7G9shY6Gt73UfyAfS8J+sx1VlgUMZAAGZQrN1lQbgHtAJqJVqeSlldZrW07/o+434xzvR+LWib7EYsFds8zxLC00rStCrtIiFjrYnrPNrAAszEDWpFKVXSk5PLNEr1pV6kqs+L1Kzt3bbQT24oUZsN0XyogR5GWQqTrIbc+QUKDfqr3svabsyJnZ377xKOptYQIzqrWsD0WVAGv/KMCCbZbHUTZuzhApQMzXkd7tlvd2LNbKBpcmve8scCVG5pqk47izw6uWOWmOP3KvHtWNcJxBLFb90yM2aMqQ2KLHnp5M5r9Q1rr+x9os+IaGWUxNG6GGBcvj8O0C9NgwJI4pfpLa3CAOl71Orxht6MOqKpc3CgHotzA9VSbepFN50Ni2HfUFOo5tRzrq119XVwKbhd9MQeOsEoxMy7OeVIWCiZsRHK6N4hSWi0/kixPRAIVrg2Dam1Iu94pExXEgkxKjiNw2iKvG1o2l0WJc1jnOY65ACWAqwYDbMU5KxsSQLnQjT66kYXDCNQi3sLm5NySSSST6zU6MlJZRuFOrCrHeptNc1qcx2TvaxwUDviUhX9yJJFZDDCjYlGCsBplJWwug5F9RqK6VsuZ3gieQWdokZxYqQxUFgQeWvVUqlejIKUpQClKUApSlAKV4klC6sQPOSB99eO/Y/z0/vL/wDa+OSR5c4rRsom8n5VJ6x+EVrK2W8Lg4mQggi41Go+CK1tUs/zPtZya+1uav8AFL6ilKV5IgpSlAKybvfG2F+jYv74Kx1k3e+NsL9Gxf3wVnt/SL99Rc7C/X0/5v6WdQqJsnakeKhjxMJLRyKGRiCpKnkbHUVLqs9zL4pwX0ZPuq2Omkfuo/kA+l4T9Zjqs1Zu6j+QD6XhP1mOqzVfecUaN+KPS0+x/UUpSoRqRCxW0CsghjQO+XOQWyAJmCkg2Nz2DTlqRUSbb5V2HDBRMRHAzZ7PmkCWKrlsReRebDr7BfYz4JXYObhgCMwJUlTzU25isT7IjLFiD0pFkK3OUutsrEdoyr/dFe049ZKpyoLG8urvz28uHfk1+H3idsmaEAvPJALSZunHn11QdHxZ15/zTXrC7feWSOBIVzyGddZcqB4XCEE5Pgkn4VvqqXHsSNQoGboTNMpzG4kbNmP152089QZ93/HxsgYRgYguQ7KwacoSUINxqpOnLMLeb0nDPAkwlaSl+XTXnyeOv+EsG5+9LNNEuHgEnfOFklTPJwrGPIcsnRa184Fxe3YRVui3uL4xsIuHdkTEcBphnJVuAJ87AJlVLMFuXvmI6Nta0O52yoVxCymyGGIpGA2RFVioZbcjfKPsq2wYWBJHmRwpkfO4EllZwqpmIvzyoo/sip9vKO5obvsSpSVnHd01lxftf2KuO6Y7YSXHLg2MaYUYlCXkRHTOVKO5hyrJlAbKucakZgACdlj9+DB3yssFmw5w5JEhaPh4hmRZJWyXjyZGL2DAAAgt1T33Sw7YZsFZ+92TJwg7BBGTfKljoP8ATQVnXd6MSyYgNKJJVjV3DsCRFmyDsFs7evMb1JLwrO8+9rxwJilJWPvWSVpIJ4WVlLxjNhg8LGZlS7AkIozjNz6O0xW+RSWQCEGKLGQ4R5OIRLxJhFlZEyEMoM6Xu4NsxtoAc024mEaJcPw2WNcN3tlV3UtBcHI5vc6i9+ep11NSm3YgLFyGOaVJmXMcryxhAkjDtHDX+6KA21KUoBSlKAr2+vkE+dH4WqmVc99fIJ86PwtVMqqufSM5x+Iv1r7EKUpUcoBSlKAUpSgFZN3vjbC/RsX98FY6ybvfG2F+jYv74Kz2/pF++oudhfr6f839LOoVWe5l8U4L6Mn3VZqrPcz+KcF9GT7qtjppH7qP5APpeE/WY6rNWbuo/kA+l4T9Zjqs1X3nFGjfij0tPsf1FKUqEakeHxCqyoWUM18qkgM1ueUddr14OOjzFOImZRcrmXMANSSL3GlQm2ewxLylVkSRIhYkeLaJmYGxve+ckEcivnuIUOyJVMYIFo8ZNOWuLMr8XKq9d/GjnYaHWvaiuZLjRptZcur7Z7np38DbT7TRUZ1YPljMmRGQsVAvca21tzr1hdoJIuZWXRVZluuZAwzDPY9HSq1ht3pY4sPGEW8eFniaxUAvKEsw7dVJJ89ZMZu9I8ZiVEW+A4A1AUPe/V1ac69bseZIdtQ4b/Xx04Zx9NfeWRcYhTih0KfKZlyac9b2rHJj1Dqlx0kZ82ZMqqLam5vY35gEdE3tWvfZbC0sYYN3wJXRnuZfF8M3IuBYWIHIlByvce5MA3Hw8qRqqRxTKUUqLZ8mUKNB/ua+sc687qI6pUs8efLk8L4414fQ6xgtsQcJTxobLCrseIllQjR210HnqTLtKJCgaWJTJ5MF1Bk5eTuel8Icu0VSd1tz5IRspmiithcNiEktk0km4VpE7b5WuefS85rDszcOUQQQYiPOo2b3pLGkoQFhJmuzDXIQTqLkWOlXK4HWYLEUkXpNrwlhGJoS5ZkCB0LFktnUC9yVuLjquL1H2fvNhcQjyxYiF0jJDuHQqtiRdjfQEqbHkbG1VjGbrzFsU6wrml2phMSGzRhmhgMJKsed7wvZT8qOV2tlbdrEd7thwqErtPvsNn0dO/hiQqaaNw7g3sM1hcg3H09FwwuLSVRJE6OpvZ0YOptobEac6y1pd3dmSRPi5ZAF74xXFVLhmVRDFFZ7aXvEToToRW6oBSlKA1+29k98oI82SzZr2zdRFuY7a0vgN6b2fv1aqVhlQhN5a+pW3Gy7W5n5SrDL7Wvoyq+A3pvZ+/TwG9N7P36tVK8+bUuXezB0FYer+aXiVXwG9N7P36eA3pvZ+/VqpTzaly72OgrD1fzS8Sq+A3pvZ+/XmPcgnnKRqdCg7eej9fOrZSnm1Ll3sdBWHq/ml4lV8BvTez9+oe0O5dDiMvGZJMt8uaK9r2vbp+YfZV2pX1W9NcF3s9R2JZQe9GGH7JS8Tnv7y2D/ADIf0I/bp+8tg/zIf0I/broVK++Rh7fi/EzdGW/t/wDc/wC45/D3G8KjB1WEMpBDCLUEG4I6fbW28BvTez9+rVSvjt6b4rvZinsazqfni32yk/uVXwG9N7P36eA3pvZ+/VqpXzzaly72eOgrD1fzS8Sq+A3pvZ+/TwG9N7P36tVKebUuXex0FYer+aXiVXwG9N7P36eA3pvZ+/VqpTzaly72OgrD1fzS8Sq+A3pvZ+/TwG9N7P36tVKebUuXex0FYer+aXieII8qqvOygX5XsLV7pSpC0LhJJYQpSlD6KUpQH//Z"/>
          <p:cNvSpPr>
            <a:spLocks noChangeAspect="1" noChangeArrowheads="1"/>
          </p:cNvSpPr>
          <p:nvPr/>
        </p:nvSpPr>
        <p:spPr bwMode="auto">
          <a:xfrm>
            <a:off x="155575" y="-655638"/>
            <a:ext cx="22479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data:image/jpeg;base64,/9j/4AAQSkZJRgABAQAAAQABAAD/2wCEAAkGBhQQERUOERMRFBQWEhcWFxAXFxISERUWGRgaGBcXEh4XGyYeFyUkGRYeITIhJScpOCwsFR4xNTAtNSYrOCwBCQoKDgwOGA8PGjQkHyU1LS00LC0sLSwwNS82LTQqLC82NSwzLDQpLCwqLCwtNCwwLSkvNCwvLCwtKiwpLCw0Lf/AABEIAJAA7AMBIgACEQEDEQH/xAAcAAEAAgMBAQEAAAAAAAAAAAAABAYDBQcCAQj/xABQEAACAQIDBAMKCQUNCQAAAAABAgMAEQQSIQUGEzEiQVEHFBYjM2FjcaPiMjVTc3SBkbGyNFKTtNIVFxgkQ2JkcoKSoaLBCEJEVIOEwsPR/8QAGwEBAAIDAQEAAAAAAAAAAAAAAAQFAwYHAgH/xAA6EQACAQMBBAUKBAYDAAAAAAAAAQIDBBEhBRIxURVBcaHRExQzU2GBkaKxwQYyNPBygrLS4fEiUpL/2gAMAwEAAhEDEQA/AO40pSgFKUoBSlKAUpSgFKUoBSlKAUpSgFKUoBSlKAUpSgFKUoBSlKAUpSgFKUoBSlKAUpSgFKUoBSlKAUpSgNZt/apw0auoDXfLY37Cer1VovDaT5NPtap++vkE+dH4WqmVXV6s4zaTNI21tK6t7pwpTwsLkWTw2k+TT7Wp4bSfJp9rVW6128e0+9sNLPexVDl1t0jottD1msKq1G8JlTT2tf1JqEajy9OC8CbvT3c1wLcIQrLLa5QMVVeXwzrYka2sfquKhbv/AO0KuIlEM0EeHzaK5kLx310c2GXqtz59VcDkkLEsxJJJJYm5JPMknnXmrJQe7hvXmdBp281S3J1G5f8Ab/HA/WfhtJ8mn2tTw2k+TT7Wrkncw3heeJ8NKbtEFyMT0ihuLH+qRz/nDsq71XzqVYScWzRbvaG0LWtKjOpqvYvd1Fk8NpPk0+1qlbK3qeaVIiiAMTqL35E/6VUa2e7f5VH6z+E18hWm5JZPlpte8ncU4SqPDaXVz7DoNKoUO82LlSRYXikkOzziYpFQmFpFkZcsQtnZGAAFxc6EHWtjBt6SWLD4hJgExMkYRcqvIymFnZYTlCli6k5mFsqNoKtjo5bKVz7Yu02xeJ2PjZFQSy7PxbOVFhf+LHTrtcnS/Wal7H2m6wIqtHGX2pi4SFQcSXLLP5IfADsY8zFtLBzppQF2pVI2JvZPi4cNmeLDvLs/vozsuaJnVlV1ylhdVBzNZwRnXUdfzFY620kIET58eMO7KpBVVwjTIJGuC7hrkc1VZOQLE0BeKVSt2t6p522e0hUjG4SeZ0ygCNozCVERGtrSkHNfkKutAKUpQClKUApSlAKUpQClKUAqNj9opAoeQ2BNr2J1sT1eqpNV7fXyCfOj8LVjqycYNoh39eVvbzqw4pdZB3m21FPEqRsSRIDazDSxHWPPVapSqic3N5ZzC8vJ3dXytTGfYKrfdDhL7PmCi9srH1KwJP2CrJWLF4VZY2ibVXUqeR0It16Ug92SZjtqvka0KnJp/Bn51pW43m3ZkwMvDfpK1ykgFg4HP1EXFx1XFQdmbNkxMqYeJczubKOXnN/UBf6quk01lHW6VWFWCqQeU+su/chhJlnfqEaKfWxJH4TXTq1e7WwFwWHXDqcxuWd+WZzzI7BYADzCtpVRWmpzbRzDatzG5u51IcOC92mfeKnbFxSxTpI5soJudT1EdVQaVjTw8kClUdKpGpHimn8NS77PxmDM14UjErk9MRBXJOrEtlvr1661tH2bE0fAMURiFrRFFMYtqLLa2hrm2w9tos3EAZhGJSTlbJeMEOLgHkewE6GwNqurb3QpZWMjN3qMSSsUmUxaXcc7f1Sb+urShUlNNyOl7IvKt3RlOskmnjTTqXPJsYtjwIVZYYVKXykRoCt7k5bDTmeXaa+LsTDiMwiCARkgmIRoIyRaxK2seQ+wVAwm9kcmIngCkRw4eGY4i/i2WUSNcdgCx3v13Ogtr6i3vw7IXzMLcDoFWEh74NoLKdemdB5wb8qkFuSMRu/A4iThxhYphMiCOPKJBezAFeibte62N+vnWebZMLuJXhhaQWtIyIzjKbrYkXFjqKhY3euCHypdPFmVrow4cauELyadEZj9gJ5CtxQEbD7MijdpI4okd75nVFV2ubnMQLnXXWpNKUApSlAKUpQClKUApSlAKUpQCq9vr5BPnR+Fqb6+QT50fhaqZUG4rYzDBqW3Nq+T37Tc4pa5+2PuKUpUA0YVr9u45ooWEWs7I3Bj0zMyqWYi5GiqCx9VbD7B5yQB9ZPKpW7uyzJhsXtRyCj4SWPCrbVYcrF5DqReRrf2Y0vqSBnoUt+XsRebE2e7uvvSX/GOr+yOA43fPGTRtDLOzowsyEJY9nVUTZG358IWOHlaPOAGtbUDkDceetfSrXCOkKKSwkdK3E3zxEjsMUzSxs8cSynKBHK4kZFsLXziNhyPwRXRapHcV3aTaGD2rhHA6aYYK3Iq/jypBsbdIDq6qtmyca00QkkTI92SRLWCyIxSRR6mBGlV91Tw1JGk/iSyUZRuILR6PHc/t7kS6UpUM1Eh7B3YJxUrJJGjYiN47rEQgzB+nKok8YwDWuCvX26XXwOm/wCZi+Le8vIPz+V8v/l/zVVqk7MHj4vnU/EKk0rhw0xk2bZm25W68lKO821rnHUlwx7CyYDcxoy+acES4OHDShY8pPBWRVeIl2yXEpuCG1A1rxh9yAuEODIwLArEp/igETrH8ogluzHUg5xY2053sOLx6xRySsGyxgsxykmyi5Kjm2nZ2V5h2oj8LKHImjMiMEfIFAU9NrWQkMLA2vY25GrQ6AVuHufhe9ryRymHCDDMZ4VnLKGVs8d2HDbQjXOPg6aG9vpSgFKUoBSlKAUpSgFKUoBSlKAUpWm3g222GKZVVg2bnfS1uz1/4V4nNQW8zBcXELam6tTgv9EffXyCfOj8LVTK221t4WxKBGVVs2a4v2EdfrrU1VVpqc8o5tti6p3Vy6lJ5WEKUrDjMUIkaQ3NhoouWdjoiKBqSzEKAAdTWJLLwisp05VJKEVlvQLslsdOuAXOE6MmIcZlywXNkzKbhpCuUdqiQ30q4d0jbowOzZmVbs8ZhiiAvdmUiwAI0VQWNuQQ1I3I3dOEw+aQfxiciWdr36ZAARTb4KDogeYnmSTzzeva42jiJ8QtjBhIZoIWt8OUjx8iHrHRVQRzsfrtYpUaZ0mlCnsmz9v1k/38EcBpSlSC6O5f7Mv/AB//AG3/AL6se9GD702g3IR4teIlgFUTRjLKD+czJkPV5M2B1tz7uDbe7zmnd2tA5hjk0vlZi4jkY36Kqbg6cpLmwWu5b6bBOMwrIgHGTxsDEkBZlByk26jcqe0MRWOpFVIuJBvKMbyhUoJ68Ox6NfYpFKi7K2iuIhSdOTqDa97HrH1HSpVUzWDlMouEnGXFFd21s52m4qRnMsmGKyDpMVWRjKFufFgJzA1fieYivu7eyWjnwhWEpl2k7GwUZYGaTKNDovTTojs5aVYay4WbI6yWvlZWtyvY3tWRVHwLGjtCUNyLWixz5YJGztgTRGe2GePibOljZFKsGn4jlQ7s2adiHJ4r88xPRuRW2wmypBitmTGFgIsDNFK9lujMsGRW1udY35XAv56+p3RUKhwiFSQAwlBUkmwAOWx10q2wSZlVuV1BtztcXq1hVjPSJ0a2vqF02qUs446NfVI5rgd0sQuFlhEfRabBtxGjjjxksSzcWdMXZ2SdlVjdjo5d9LWq9bu7MGGgES8XLnkYCTIGUO5fKoQAKozWVQNAAK2dY5sQqAF2VQWCgsQoLMQqqL9ZJAA6yayE0yUr4rg6gg8xca8tD/jX2gFKUoBSlKAUpSgFKUoBVV35/kf+p/4VuMVvFDE5jdiGHMZWPVfqFVvenasc/D4ZJy576Ec8tufqqJcVIuDSev8Ak13bd3QlZ1KcZpy00ys/mWdDQ0pSq052Kh7V2fxkADZJEdZIpOfDlQ3R7cjY9RqZSvqbTyjJSqypTU4PDWpn2l3RXk2cYFZY9pOy4ZkGZMruGvPFzJTIrOG/m20OlVfH7LxTGDZezuD0oJgeLoMkYjXQjken2Vu+8Y+Jx8icTLl4tunl16N+zWpW73xthfo2L++CpkavlZxTRtdHaHSd5QhUjok8rqzh+Cwc3/g+7T/ov6U/s0/g+7T/AKL+lP7NfpilWBu5+csL3Odo7JQvMMI2HmlgimXMZGKtJwwFBA+UNdC2D3SFwuHkwmLZpsXCcsMd80+LjYeKa9rX5q7G9shY6Gt73UfyAfS8J+sx1VlgUMZAAGZQrN1lQbgHtAJqJVqeSlldZrW07/o+434xzvR+LWib7EYsFds8zxLC00rStCrtIiFjrYnrPNrAAszEDWpFKVXSk5PLNEr1pV6kqs+L1Kzt3bbQT24oUZsN0XyogR5GWQqTrIbc+QUKDfqr3svabsyJnZ377xKOptYQIzqrWsD0WVAGv/KMCCbZbHUTZuzhApQMzXkd7tlvd2LNbKBpcmve8scCVG5pqk47izw6uWOWmOP3KvHtWNcJxBLFb90yM2aMqQ2KLHnp5M5r9Q1rr+x9os+IaGWUxNG6GGBcvj8O0C9NgwJI4pfpLa3CAOl71Orxht6MOqKpc3CgHotzA9VSbepFN50Ni2HfUFOo5tRzrq119XVwKbhd9MQeOsEoxMy7OeVIWCiZsRHK6N4hSWi0/kixPRAIVrg2Dam1Iu94pExXEgkxKjiNw2iKvG1o2l0WJc1jnOY65ACWAqwYDbMU5KxsSQLnQjT66kYXDCNQi3sLm5NySSSST6zU6MlJZRuFOrCrHeptNc1qcx2TvaxwUDviUhX9yJJFZDDCjYlGCsBplJWwug5F9RqK6VsuZ3gieQWdokZxYqQxUFgQeWvVUqlejIKUpQClKUApSlAKV4klC6sQPOSB99eO/Y/z0/vL/wDa+OSR5c4rRsom8n5VJ6x+EVrK2W8Lg4mQggi41Go+CK1tUs/zPtZya+1uav8AFL6ilKV5IgpSlAKybvfG2F+jYv74Kx1k3e+NsL9Gxf3wVnt/SL99Rc7C/X0/5v6WdQqJsnakeKhjxMJLRyKGRiCpKnkbHUVLqs9zL4pwX0ZPuq2Omkfuo/kA+l4T9Zjqs1Zu6j+QD6XhP1mOqzVfecUaN+KPS0+x/UUpSoRqRCxW0CsghjQO+XOQWyAJmCkg2Nz2DTlqRUSbb5V2HDBRMRHAzZ7PmkCWKrlsReRebDr7BfYz4JXYObhgCMwJUlTzU25isT7IjLFiD0pFkK3OUutsrEdoyr/dFe049ZKpyoLG8urvz28uHfk1+H3idsmaEAvPJALSZunHn11QdHxZ15/zTXrC7feWSOBIVzyGddZcqB4XCEE5Pgkn4VvqqXHsSNQoGboTNMpzG4kbNmP152089QZ93/HxsgYRgYguQ7KwacoSUINxqpOnLMLeb0nDPAkwlaSl+XTXnyeOv+EsG5+9LNNEuHgEnfOFklTPJwrGPIcsnRa184Fxe3YRVui3uL4xsIuHdkTEcBphnJVuAJ87AJlVLMFuXvmI6Nta0O52yoVxCymyGGIpGA2RFVioZbcjfKPsq2wYWBJHmRwpkfO4EllZwqpmIvzyoo/sip9vKO5obvsSpSVnHd01lxftf2KuO6Y7YSXHLg2MaYUYlCXkRHTOVKO5hyrJlAbKucakZgACdlj9+DB3yssFmw5w5JEhaPh4hmRZJWyXjyZGL2DAAAgt1T33Sw7YZsFZ+92TJwg7BBGTfKljoP8ATQVnXd6MSyYgNKJJVjV3DsCRFmyDsFs7evMb1JLwrO8+9rxwJilJWPvWSVpIJ4WVlLxjNhg8LGZlS7AkIozjNz6O0xW+RSWQCEGKLGQ4R5OIRLxJhFlZEyEMoM6Xu4NsxtoAc024mEaJcPw2WNcN3tlV3UtBcHI5vc6i9+ep11NSm3YgLFyGOaVJmXMcryxhAkjDtHDX+6KA21KUoBSlKAr2+vkE+dH4WqmVc99fIJ86PwtVMqqufSM5x+Iv1r7EKUpUcoBSlKAUpSgFZN3vjbC/RsX98FY6ybvfG2F+jYv74Kz2/pF++oudhfr6f839LOoVWe5l8U4L6Mn3VZqrPcz+KcF9GT7qtjppH7qP5APpeE/WY6rNWbuo/kA+l4T9Zjqs1X3nFGjfij0tPsf1FKUqEakeHxCqyoWUM18qkgM1ueUddr14OOjzFOImZRcrmXMANSSL3GlQm2ewxLylVkSRIhYkeLaJmYGxve+ckEcivnuIUOyJVMYIFo8ZNOWuLMr8XKq9d/GjnYaHWvaiuZLjRptZcur7Z7np38DbT7TRUZ1YPljMmRGQsVAvca21tzr1hdoJIuZWXRVZluuZAwzDPY9HSq1ht3pY4sPGEW8eFniaxUAvKEsw7dVJJ89ZMZu9I8ZiVEW+A4A1AUPe/V1ac69bseZIdtQ4b/Xx04Zx9NfeWRcYhTih0KfKZlyac9b2rHJj1Dqlx0kZ82ZMqqLam5vY35gEdE3tWvfZbC0sYYN3wJXRnuZfF8M3IuBYWIHIlByvce5MA3Hw8qRqqRxTKUUqLZ8mUKNB/ua+sc687qI6pUs8efLk8L4414fQ6xgtsQcJTxobLCrseIllQjR210HnqTLtKJCgaWJTJ5MF1Bk5eTuel8Icu0VSd1tz5IRspmiithcNiEktk0km4VpE7b5WuefS85rDszcOUQQQYiPOo2b3pLGkoQFhJmuzDXIQTqLkWOlXK4HWYLEUkXpNrwlhGJoS5ZkCB0LFktnUC9yVuLjquL1H2fvNhcQjyxYiF0jJDuHQqtiRdjfQEqbHkbG1VjGbrzFsU6wrml2phMSGzRhmhgMJKsed7wvZT8qOV2tlbdrEd7thwqErtPvsNn0dO/hiQqaaNw7g3sM1hcg3H09FwwuLSVRJE6OpvZ0YOptobEac6y1pd3dmSRPi5ZAF74xXFVLhmVRDFFZ7aXvEToToRW6oBSlKA1+29k98oI82SzZr2zdRFuY7a0vgN6b2fv1aqVhlQhN5a+pW3Gy7W5n5SrDL7Wvoyq+A3pvZ+/TwG9N7P36tVK8+bUuXezB0FYer+aXiVXwG9N7P36eA3pvZ+/VqpTzaly72OgrD1fzS8Sq+A3pvZ+/XmPcgnnKRqdCg7eej9fOrZSnm1Ll3sdBWHq/ml4lV8BvTez9+oe0O5dDiMvGZJMt8uaK9r2vbp+YfZV2pX1W9NcF3s9R2JZQe9GGH7JS8Tnv7y2D/ADIf0I/bp+8tg/zIf0I/broVK++Rh7fi/EzdGW/t/wDc/wC45/D3G8KjB1WEMpBDCLUEG4I6fbW28BvTez9+rVSvjt6b4rvZinsazqfni32yk/uVXwG9N7P36eA3pvZ+/VqpXzzaly72eOgrD1fzS8Sq+A3pvZ+/TwG9N7P36tVKebUuXex0FYer+aXiVXwG9N7P36eA3pvZ+/VqpTzaly72OgrD1fzS8Sq+A3pvZ+/TwG9N7P36tVKebUuXex0FYer+aXieII8qqvOygX5XsLV7pSpC0LhJJYQpSlD6KUpQH//Z"/>
          <p:cNvSpPr>
            <a:spLocks noChangeAspect="1" noChangeArrowheads="1"/>
          </p:cNvSpPr>
          <p:nvPr/>
        </p:nvSpPr>
        <p:spPr bwMode="auto">
          <a:xfrm>
            <a:off x="155575" y="-655638"/>
            <a:ext cx="22479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http://penta2.ufrgs.br/edu/bloom/bloomtax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0740" y="2478828"/>
            <a:ext cx="2809875" cy="1714500"/>
          </a:xfrm>
          <a:prstGeom prst="rect">
            <a:avLst/>
          </a:prstGeom>
          <a:noFill/>
        </p:spPr>
      </p:pic>
      <p:cxnSp>
        <p:nvCxnSpPr>
          <p:cNvPr id="9" name="Conector de seta reta 8"/>
          <p:cNvCxnSpPr/>
          <p:nvPr/>
        </p:nvCxnSpPr>
        <p:spPr>
          <a:xfrm flipV="1">
            <a:off x="4929190" y="3284984"/>
            <a:ext cx="1371002" cy="114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Atendimento da Demanda e os Recursos Vinculados</a:t>
            </a:r>
            <a:endParaRPr lang="pt-BR" b="1" dirty="0"/>
          </a:p>
        </p:txBody>
      </p:sp>
      <p:pic>
        <p:nvPicPr>
          <p:cNvPr id="74754" name="Picture 2" descr="http://3.bp.blogspot.com/-rIKwZV_HWnY/Tllj8yrwNTI/AAAAAAAADLM/df7HZ-aIUAE/s1600/chf-cartoon-kid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8096232" cy="1386480"/>
          </a:xfrm>
          <a:prstGeom prst="rect">
            <a:avLst/>
          </a:prstGeom>
          <a:noFill/>
        </p:spPr>
      </p:pic>
      <p:pic>
        <p:nvPicPr>
          <p:cNvPr id="74756" name="Picture 4" descr="http://3.bp.blogspot.com/-rIKwZV_HWnY/Tllj8yrwNTI/AAAAAAAADLM/df7HZ-aIUAE/s1600/chf-cartoon-kid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14686"/>
            <a:ext cx="8358246" cy="1431350"/>
          </a:xfrm>
          <a:prstGeom prst="rect">
            <a:avLst/>
          </a:prstGeom>
          <a:noFill/>
        </p:spPr>
      </p:pic>
      <p:pic>
        <p:nvPicPr>
          <p:cNvPr id="74758" name="Picture 6" descr="http://3.bp.blogspot.com/-rIKwZV_HWnY/Tllj8yrwNTI/AAAAAAAADLM/df7HZ-aIUAE/s1600/chf-cartoon-kid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857760"/>
            <a:ext cx="8501122" cy="145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Atendimento da Demanda na Educação Infantil Brasil, SC e Criciúma (IBGE e </a:t>
            </a:r>
            <a:r>
              <a:rPr lang="pt-BR" sz="3200" dirty="0" err="1" smtClean="0"/>
              <a:t>Educacenso</a:t>
            </a:r>
            <a:r>
              <a:rPr lang="pt-BR" sz="3200" dirty="0" smtClean="0"/>
              <a:t> 2010)</a:t>
            </a:r>
            <a:endParaRPr lang="pt-BR" sz="32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282" y="1785926"/>
          <a:ext cx="8715405" cy="4096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67"/>
                <a:gridCol w="911489"/>
                <a:gridCol w="1588841"/>
                <a:gridCol w="1500198"/>
                <a:gridCol w="928725"/>
                <a:gridCol w="1214415"/>
                <a:gridCol w="1071570"/>
              </a:tblGrid>
              <a:tr h="454284">
                <a:tc rowSpan="2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Idade (anos)</a:t>
                      </a:r>
                      <a:endParaRPr lang="pt-BR" sz="2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Censo</a:t>
                      </a:r>
                      <a:r>
                        <a:rPr lang="pt-BR" sz="2000" baseline="0" dirty="0" smtClean="0"/>
                        <a:t> IBGE 2010</a:t>
                      </a:r>
                      <a:endParaRPr lang="pt-B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err="1" smtClean="0"/>
                        <a:t>Educacenso</a:t>
                      </a:r>
                      <a:r>
                        <a:rPr lang="pt-BR" sz="1800" dirty="0" smtClean="0"/>
                        <a:t> 2010</a:t>
                      </a:r>
                      <a:endParaRPr lang="pt-BR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315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População</a:t>
                      </a:r>
                      <a:endParaRPr lang="pt-BR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Freq. escola</a:t>
                      </a:r>
                      <a:endParaRPr lang="pt-BR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% Freq.</a:t>
                      </a:r>
                      <a:endParaRPr lang="pt-BR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Matrícula</a:t>
                      </a:r>
                      <a:endParaRPr lang="pt-BR" sz="17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700" dirty="0" smtClean="0"/>
                        <a:t>%  </a:t>
                      </a:r>
                      <a:r>
                        <a:rPr lang="pt-BR" sz="1700" dirty="0" err="1" smtClean="0"/>
                        <a:t>Atend</a:t>
                      </a:r>
                      <a:r>
                        <a:rPr lang="pt-BR" sz="1700" dirty="0" smtClean="0"/>
                        <a:t>.</a:t>
                      </a:r>
                      <a:endParaRPr lang="pt-BR" sz="1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65673">
                <a:tc rowSpan="3">
                  <a:txBody>
                    <a:bodyPr/>
                    <a:lstStyle/>
                    <a:p>
                      <a:pPr algn="ctr"/>
                      <a:endParaRPr lang="pt-BR" sz="22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pt-BR" sz="22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Brasil</a:t>
                      </a:r>
                    </a:p>
                    <a:p>
                      <a:pPr algn="ctr"/>
                      <a:endParaRPr lang="pt-BR" sz="22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0 a</a:t>
                      </a:r>
                      <a:r>
                        <a:rPr lang="pt-BR" sz="18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3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10.938.914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2.575.954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23,5%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2.057.166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18,8%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 e 5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5.801.583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4.647.011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80,1%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4.665.488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80,4%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61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Total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16.740.497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7.222.965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43,1%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6.722.654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40,2%</a:t>
                      </a:r>
                      <a:endParaRPr lang="pt-BR" sz="1800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ctr"/>
                      <a:endParaRPr lang="pt-B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t-BR" sz="2200" b="1" dirty="0" smtClean="0">
                          <a:solidFill>
                            <a:schemeClr val="tx1"/>
                          </a:solidFill>
                        </a:rPr>
                        <a:t>Santa Catarina</a:t>
                      </a:r>
                      <a:endParaRPr lang="pt-BR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0 a</a:t>
                      </a:r>
                      <a:r>
                        <a:rPr lang="pt-BR" sz="1800" b="1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322.698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111.404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34,5%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112.076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34,7%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4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4 e 5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169.515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135.705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80,1%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152.404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89,9%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33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492.213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247.109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50,2%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264.480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53,7%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99794">
                <a:tc rowSpan="3">
                  <a:txBody>
                    <a:bodyPr/>
                    <a:lstStyle/>
                    <a:p>
                      <a:pPr algn="ctr"/>
                      <a:endParaRPr lang="pt-BR" sz="22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pt-BR" sz="2200" b="1" dirty="0" smtClean="0">
                          <a:solidFill>
                            <a:srgbClr val="C00000"/>
                          </a:solidFill>
                        </a:rPr>
                        <a:t>Criciúma</a:t>
                      </a:r>
                    </a:p>
                    <a:p>
                      <a:pPr algn="ctr"/>
                      <a:endParaRPr lang="pt-BR" sz="2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0 a</a:t>
                      </a:r>
                      <a:r>
                        <a:rPr lang="pt-BR" sz="1800" b="1" baseline="0" dirty="0" smtClean="0">
                          <a:solidFill>
                            <a:srgbClr val="C00000"/>
                          </a:solidFill>
                        </a:rPr>
                        <a:t> 3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9.674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4.078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42,2%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4.079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42,2%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 4 e 5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4.642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4.086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88,0%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4.876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105,0%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93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Total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14.316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8.164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57,0%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8.955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solidFill>
                            <a:srgbClr val="C00000"/>
                          </a:solidFill>
                        </a:rPr>
                        <a:t>62,6%</a:t>
                      </a:r>
                      <a:endParaRPr lang="pt-BR" sz="18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424936" cy="936104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Participação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Percentual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Demanda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Atendida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pela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Rede</a:t>
            </a:r>
            <a:r>
              <a:rPr lang="en-US" sz="2800" b="1" dirty="0" smtClean="0"/>
              <a:t> Municipal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relação</a:t>
            </a:r>
            <a:r>
              <a:rPr lang="en-US" sz="2800" b="1" dirty="0" smtClean="0"/>
              <a:t> as </a:t>
            </a:r>
            <a:r>
              <a:rPr lang="en-US" sz="2800" b="1" dirty="0" err="1" smtClean="0"/>
              <a:t>demais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redes</a:t>
            </a:r>
            <a:r>
              <a:rPr lang="en-US" sz="2800" b="1" dirty="0" smtClean="0"/>
              <a:t> no Estado de Santa </a:t>
            </a:r>
            <a:r>
              <a:rPr lang="en-US" sz="2800" b="1" dirty="0" err="1" smtClean="0"/>
              <a:t>Catarina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Censo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Escolar</a:t>
            </a:r>
            <a:r>
              <a:rPr lang="en-US" sz="2800" b="1" dirty="0" smtClean="0"/>
              <a:t> 2012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143768" y="5776005"/>
            <a:ext cx="174092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58,4% 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en-US" sz="1600" dirty="0" err="1" smtClean="0">
                <a:solidFill>
                  <a:srgbClr val="002060"/>
                </a:solidFill>
              </a:rPr>
              <a:t>Potencial</a:t>
            </a:r>
            <a:r>
              <a:rPr lang="en-US" sz="1600" dirty="0" smtClean="0">
                <a:solidFill>
                  <a:srgbClr val="002060"/>
                </a:solidFill>
              </a:rPr>
              <a:t>  FUNDEB</a:t>
            </a:r>
            <a:endParaRPr lang="pt-BR" sz="1600" dirty="0">
              <a:solidFill>
                <a:srgbClr val="002060"/>
              </a:solidFill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214282" y="1785926"/>
          <a:ext cx="8643998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632460" y="157161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%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 </a:t>
            </a:r>
            <a:r>
              <a:rPr lang="en-US" b="1" dirty="0" err="1" smtClean="0"/>
              <a:t>quem</a:t>
            </a:r>
            <a:r>
              <a:rPr lang="en-US" b="1" dirty="0" smtClean="0"/>
              <a:t> é a </a:t>
            </a:r>
            <a:r>
              <a:rPr lang="en-US" b="1" dirty="0" err="1" smtClean="0"/>
              <a:t>responsabilidade</a:t>
            </a:r>
            <a:r>
              <a:rPr lang="en-US" b="1" dirty="0" smtClean="0"/>
              <a:t>???</a:t>
            </a:r>
            <a:endParaRPr lang="pt-BR" dirty="0"/>
          </a:p>
        </p:txBody>
      </p:sp>
      <p:pic>
        <p:nvPicPr>
          <p:cNvPr id="4" name="Becel   Escada Rolante   Sedentarismo ao extremo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840386"/>
            <a:ext cx="7095196" cy="5912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357166"/>
            <a:ext cx="8568952" cy="5305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FUNDEB 2013</a:t>
            </a:r>
            <a:r>
              <a:rPr lang="en-US" sz="2700" b="1" dirty="0" smtClean="0"/>
              <a:t> </a:t>
            </a:r>
            <a:r>
              <a:rPr lang="en-US" sz="2700" dirty="0" smtClean="0"/>
              <a:t>(Valor </a:t>
            </a:r>
            <a:r>
              <a:rPr lang="en-US" sz="2700" dirty="0" err="1" smtClean="0"/>
              <a:t>aluno-ano</a:t>
            </a:r>
            <a:r>
              <a:rPr lang="en-US" sz="2700" dirty="0" smtClean="0"/>
              <a:t> </a:t>
            </a:r>
            <a:r>
              <a:rPr lang="en-US" sz="2700" dirty="0" err="1" smtClean="0"/>
              <a:t>estimado</a:t>
            </a:r>
            <a:r>
              <a:rPr lang="en-US" sz="2700" dirty="0" smtClean="0"/>
              <a:t>)</a:t>
            </a:r>
            <a:endParaRPr lang="pt-BR" sz="27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85720" y="1071549"/>
          <a:ext cx="8643998" cy="5143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714"/>
                <a:gridCol w="1268844"/>
                <a:gridCol w="1901300"/>
                <a:gridCol w="2143140"/>
              </a:tblGrid>
              <a:tr h="6459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SANTA CATARINA</a:t>
                      </a:r>
                      <a:endParaRPr lang="pt-BR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Roraima</a:t>
                      </a:r>
                      <a:endParaRPr lang="pt-BR" sz="3600" dirty="0"/>
                    </a:p>
                  </a:txBody>
                  <a:tcPr/>
                </a:tc>
              </a:tr>
              <a:tr h="43060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MODALIDADE</a:t>
                      </a:r>
                      <a:endParaRPr lang="pt-BR" sz="2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Quota</a:t>
                      </a:r>
                      <a:endParaRPr lang="pt-BR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VALOR R$</a:t>
                      </a:r>
                      <a:endParaRPr lang="pt-BR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VALOR R$</a:t>
                      </a:r>
                      <a:endParaRPr lang="pt-BR" sz="2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768935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Creche</a:t>
                      </a:r>
                      <a:r>
                        <a:rPr lang="pt-BR" sz="2200" b="1" baseline="0" dirty="0" smtClean="0"/>
                        <a:t> parcial e EJA aval. processo</a:t>
                      </a:r>
                      <a:endParaRPr lang="pt-BR" sz="2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 smtClean="0"/>
                        <a:t>0,80</a:t>
                      </a:r>
                      <a:endParaRPr lang="pt-BR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 smtClean="0"/>
                        <a:t>2.231,42</a:t>
                      </a:r>
                      <a:endParaRPr lang="pt-BR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 smtClean="0"/>
                        <a:t>2.922,18</a:t>
                      </a:r>
                      <a:endParaRPr lang="pt-BR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768935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err="1" smtClean="0">
                          <a:solidFill>
                            <a:srgbClr val="C00000"/>
                          </a:solidFill>
                        </a:rPr>
                        <a:t>Pré-escola</a:t>
                      </a:r>
                      <a:r>
                        <a:rPr lang="pt-BR" sz="2200" b="1" dirty="0" smtClean="0">
                          <a:solidFill>
                            <a:srgbClr val="C00000"/>
                          </a:solidFill>
                        </a:rPr>
                        <a:t> parcial e </a:t>
                      </a:r>
                    </a:p>
                    <a:p>
                      <a:pPr algn="ctr"/>
                      <a:r>
                        <a:rPr lang="pt-BR" sz="2200" b="1" dirty="0" smtClean="0">
                          <a:solidFill>
                            <a:srgbClr val="C00000"/>
                          </a:solidFill>
                        </a:rPr>
                        <a:t>AI urbano</a:t>
                      </a:r>
                      <a:endParaRPr lang="pt-BR" sz="2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 smtClean="0">
                          <a:solidFill>
                            <a:srgbClr val="C00000"/>
                          </a:solidFill>
                        </a:rPr>
                        <a:t>1,00</a:t>
                      </a:r>
                      <a:endParaRPr lang="pt-BR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b="1" dirty="0" smtClean="0">
                          <a:solidFill>
                            <a:srgbClr val="C00000"/>
                          </a:solidFill>
                        </a:rPr>
                        <a:t>2.789,28</a:t>
                      </a:r>
                      <a:endParaRPr lang="pt-BR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</a:rPr>
                        <a:t>3.652,72</a:t>
                      </a:r>
                      <a:endParaRPr lang="pt-BR" sz="32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492119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AF urbano</a:t>
                      </a:r>
                      <a:endParaRPr lang="pt-BR" sz="2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 smtClean="0"/>
                        <a:t>1,10</a:t>
                      </a:r>
                      <a:endParaRPr lang="pt-BR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 smtClean="0"/>
                        <a:t>3.068,21</a:t>
                      </a:r>
                      <a:endParaRPr lang="pt-BR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600" b="1" dirty="0" smtClean="0"/>
                        <a:t>4.017,99</a:t>
                      </a:r>
                      <a:endParaRPr lang="pt-BR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499164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AI campo</a:t>
                      </a:r>
                      <a:endParaRPr lang="pt-BR" sz="2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 smtClean="0"/>
                        <a:t>1,15</a:t>
                      </a:r>
                      <a:endParaRPr lang="pt-BR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 smtClean="0"/>
                        <a:t>3.207,67</a:t>
                      </a:r>
                      <a:endParaRPr lang="pt-BR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 smtClean="0"/>
                        <a:t>4.200,63</a:t>
                      </a:r>
                      <a:endParaRPr lang="pt-BR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768935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AF campo, EE, AEE e EM urbano</a:t>
                      </a:r>
                      <a:endParaRPr lang="pt-BR" sz="2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 smtClean="0"/>
                        <a:t>1,20</a:t>
                      </a:r>
                      <a:endParaRPr lang="pt-BR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 smtClean="0"/>
                        <a:t>3.347,14</a:t>
                      </a:r>
                      <a:endParaRPr lang="pt-BR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 smtClean="0"/>
                        <a:t>4.383,26</a:t>
                      </a:r>
                      <a:endParaRPr lang="pt-BR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768935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 smtClean="0"/>
                        <a:t>EI, EF, EM </a:t>
                      </a:r>
                      <a:r>
                        <a:rPr lang="pt-BR" sz="2200" b="1" dirty="0" err="1" smtClean="0"/>
                        <a:t>integ</a:t>
                      </a:r>
                      <a:r>
                        <a:rPr lang="pt-BR" sz="2200" b="1" dirty="0" smtClean="0"/>
                        <a:t>. e EM campo e</a:t>
                      </a:r>
                      <a:r>
                        <a:rPr lang="pt-BR" sz="2200" b="1" baseline="0" dirty="0" smtClean="0"/>
                        <a:t> prof.</a:t>
                      </a:r>
                      <a:endParaRPr lang="pt-BR" sz="2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 smtClean="0"/>
                        <a:t>1,30</a:t>
                      </a:r>
                      <a:endParaRPr lang="pt-BR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 smtClean="0"/>
                        <a:t>3.626,06</a:t>
                      </a:r>
                      <a:endParaRPr lang="pt-BR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600" b="1" dirty="0" smtClean="0"/>
                        <a:t>4.748,54</a:t>
                      </a:r>
                      <a:endParaRPr lang="pt-BR" sz="2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714612" y="6286520"/>
            <a:ext cx="5904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Portaria</a:t>
            </a:r>
            <a:r>
              <a:rPr lang="en-US" sz="1400" dirty="0" smtClean="0"/>
              <a:t> </a:t>
            </a:r>
            <a:r>
              <a:rPr lang="en-US" sz="1400" dirty="0" err="1" smtClean="0"/>
              <a:t>Interministerial</a:t>
            </a:r>
            <a:r>
              <a:rPr lang="en-US" sz="1400" dirty="0" smtClean="0"/>
              <a:t> nº 04 de 07/05/13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323" y="357166"/>
            <a:ext cx="880735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857488" y="4857760"/>
            <a:ext cx="557216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CAPACIDADE SENSORIAL E MOTORA + Operações mentais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715436" cy="939784"/>
          </a:xfrm>
        </p:spPr>
        <p:txBody>
          <a:bodyPr>
            <a:noAutofit/>
          </a:bodyPr>
          <a:lstStyle/>
          <a:p>
            <a:r>
              <a:rPr lang="pt-BR" sz="2800" b="1" i="1" dirty="0" smtClean="0"/>
              <a:t>Resumo das Transferências para os </a:t>
            </a:r>
            <a:br>
              <a:rPr lang="pt-BR" sz="2800" b="1" i="1" dirty="0" smtClean="0"/>
            </a:br>
            <a:r>
              <a:rPr lang="pt-BR" sz="2800" b="1" i="1" dirty="0" smtClean="0"/>
              <a:t>municípios da AMREC  </a:t>
            </a:r>
            <a:r>
              <a:rPr lang="pt-BR" sz="2000" b="1" i="1" dirty="0" smtClean="0"/>
              <a:t>(Portal transparência da FECAM)</a:t>
            </a:r>
            <a:br>
              <a:rPr lang="pt-BR" sz="2000" b="1" i="1" dirty="0" smtClean="0"/>
            </a:br>
            <a:endParaRPr lang="pt-B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76" y="1285860"/>
            <a:ext cx="90614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eta para a esquerda 5"/>
          <p:cNvSpPr/>
          <p:nvPr/>
        </p:nvSpPr>
        <p:spPr>
          <a:xfrm rot="8445896">
            <a:off x="7273895" y="5059526"/>
            <a:ext cx="714380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FUNDEB AMREC</a:t>
            </a:r>
            <a:endParaRPr lang="pt-B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933" y="714356"/>
            <a:ext cx="905521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FUNDE(F)B  HISTÓRICO  –  2001 a 2013</a:t>
            </a:r>
            <a:endParaRPr lang="pt-BR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28596" y="1000110"/>
          <a:ext cx="8286809" cy="5524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592"/>
                <a:gridCol w="1889974"/>
                <a:gridCol w="1817283"/>
                <a:gridCol w="1744592"/>
                <a:gridCol w="1090368"/>
              </a:tblGrid>
              <a:tr h="285750">
                <a:tc>
                  <a:txBody>
                    <a:bodyPr/>
                    <a:lstStyle/>
                    <a:p>
                      <a:pPr algn="ctr"/>
                      <a:endParaRPr lang="pt-BR" sz="800" dirty="0" smtClean="0"/>
                    </a:p>
                    <a:p>
                      <a:pPr algn="ctr"/>
                      <a:r>
                        <a:rPr lang="pt-BR" dirty="0" smtClean="0"/>
                        <a:t>Município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Transferências</a:t>
                      </a:r>
                    </a:p>
                    <a:p>
                      <a:pPr algn="ctr"/>
                      <a:r>
                        <a:rPr lang="pt-BR" dirty="0" smtClean="0"/>
                        <a:t>(recebe)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Descontos</a:t>
                      </a:r>
                    </a:p>
                    <a:p>
                      <a:pPr algn="ctr"/>
                      <a:r>
                        <a:rPr lang="pt-BR" dirty="0" smtClean="0"/>
                        <a:t>(-20%)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800" smtClean="0"/>
                    </a:p>
                    <a:p>
                      <a:pPr algn="ctr"/>
                      <a:r>
                        <a:rPr lang="pt-BR" dirty="0" smtClean="0"/>
                        <a:t>Diferença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Diferença</a:t>
                      </a:r>
                    </a:p>
                    <a:p>
                      <a:pPr algn="ctr"/>
                      <a:r>
                        <a:rPr lang="pt-BR" dirty="0" smtClean="0"/>
                        <a:t>(%)</a:t>
                      </a:r>
                      <a:endParaRPr lang="pt-BR" dirty="0"/>
                    </a:p>
                  </a:txBody>
                  <a:tcPr/>
                </a:tc>
              </a:tr>
              <a:tr h="3756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TREVISO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2.887.221,00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15.888.004,00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(13.000.783,00)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-450,2%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56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BALN. RINCÃO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1.133.702,00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(1.133.702,00)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-100,0%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56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LAURO MULLER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16.455.012,00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20.579.695,00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(4.124.683,00)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-25,0%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56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SIDERÓPOLIS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16.298.447,00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20.343.149,00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(4.044.702,00)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-24,8%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56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URUSSANGA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24.796.110,00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30.897.353,00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(6.101.242,00)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-24,6%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56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NOVA VENEZA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25.051.899,00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24.742.687,00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309.211,00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+1,2%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56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ORLEANS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30.668.062,00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29.401.958,00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1.206.104,00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+4,1%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56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FORQUILHINHA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38.926.749,00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33.076.343,00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5.850.405,00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+15,0%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56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COCAL</a:t>
                      </a:r>
                      <a:r>
                        <a:rPr lang="pt-BR" baseline="0" dirty="0" smtClean="0"/>
                        <a:t> DO SUL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32.281.479,00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25.707.851,00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6.573.628,00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+20,3%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56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IÇARA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99.133.629,00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53.616.165,00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45.517.464,00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+45,9%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56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M. DA FUMAÇA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46.971.537,00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24.604.796,00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22.366.741,00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+47,6%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5691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CRICIÚMA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350.135.361,00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156.247.853,00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193.887.507,00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+55,3%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569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AMREC</a:t>
                      </a:r>
                      <a:endParaRPr lang="pt-B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683.605.505,00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C00000"/>
                          </a:solidFill>
                        </a:rPr>
                        <a:t>436.239.556,00</a:t>
                      </a:r>
                      <a:endParaRPr lang="pt-B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247.365.949,00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+36,1%</a:t>
                      </a:r>
                      <a:endParaRPr lang="pt-B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548681"/>
            <a:ext cx="7772400" cy="1008112"/>
          </a:xfrm>
        </p:spPr>
        <p:txBody>
          <a:bodyPr/>
          <a:lstStyle/>
          <a:p>
            <a:r>
              <a:rPr lang="en-US" b="1" dirty="0" smtClean="0"/>
              <a:t>SALÁRIO EDUCAÇÃO </a:t>
            </a:r>
            <a:r>
              <a:rPr lang="en-US" sz="2800" b="1" dirty="0" smtClean="0"/>
              <a:t>2012/2013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1700808"/>
            <a:ext cx="77768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Fonte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: 2,5%  valor total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remunerações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empresas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Estimativa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2012 (per capita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aluno-ano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):                                              	</a:t>
            </a:r>
            <a:r>
              <a:rPr lang="en-US" sz="2800" b="1" dirty="0" smtClean="0">
                <a:solidFill>
                  <a:srgbClr val="0070C0"/>
                </a:solidFill>
              </a:rPr>
              <a:t>Santa </a:t>
            </a:r>
            <a:r>
              <a:rPr lang="en-US" sz="2800" b="1" dirty="0" err="1" smtClean="0">
                <a:solidFill>
                  <a:srgbClr val="0070C0"/>
                </a:solidFill>
              </a:rPr>
              <a:t>Catarina</a:t>
            </a:r>
            <a:r>
              <a:rPr lang="en-US" sz="2800" b="1" dirty="0" smtClean="0">
                <a:solidFill>
                  <a:srgbClr val="0070C0"/>
                </a:solidFill>
              </a:rPr>
              <a:t>: 	R$  305,13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São Paulo:	   	R$  481,26 (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maior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Média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Brasil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:   	R$  238,04</a:t>
            </a:r>
          </a:p>
          <a:p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Para o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salário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educação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o valor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aluno-ano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é o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mesmo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para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qualquer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modalidade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ensino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Educação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Básica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pt-BR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/>
          <a:lstStyle/>
          <a:p>
            <a:r>
              <a:rPr lang="en-US" b="1" dirty="0" smtClean="0"/>
              <a:t>PNE</a:t>
            </a:r>
            <a:r>
              <a:rPr lang="en-US" dirty="0" smtClean="0"/>
              <a:t> – Plano </a:t>
            </a:r>
            <a:r>
              <a:rPr lang="en-US" dirty="0" err="1" smtClean="0"/>
              <a:t>Nacional</a:t>
            </a:r>
            <a:r>
              <a:rPr lang="en-US" dirty="0" smtClean="0"/>
              <a:t> de </a:t>
            </a:r>
            <a:r>
              <a:rPr lang="en-US" dirty="0" err="1" smtClean="0"/>
              <a:t>Educação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Instrumento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articulador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das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questões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macro-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educacionais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- % PIB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Recursos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Pré-sal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/Royalties …)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-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Metas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serem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alcançadas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Erradicação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analfabetismo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Universalização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atendimento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escolar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Melhoria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da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qualidade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educacional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…)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-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Currículo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Nacional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/SNE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Revisão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/9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Anos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EF…)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PNE → PEE → PME</a:t>
            </a:r>
          </a:p>
          <a:p>
            <a:pPr>
              <a:buNone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71600" y="134076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Situação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r>
              <a:rPr lang="en-US" dirty="0" smtClean="0"/>
              <a:t>:  </a:t>
            </a:r>
            <a:r>
              <a:rPr lang="en-US" dirty="0" err="1" smtClean="0"/>
              <a:t>Tramitando</a:t>
            </a:r>
            <a:r>
              <a:rPr lang="en-US" dirty="0" smtClean="0"/>
              <a:t> no </a:t>
            </a:r>
            <a:r>
              <a:rPr lang="en-US" dirty="0" err="1" smtClean="0"/>
              <a:t>Senado</a:t>
            </a:r>
            <a:r>
              <a:rPr lang="en-US" dirty="0" smtClean="0"/>
              <a:t> Federal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936104"/>
          </a:xfrm>
        </p:spPr>
        <p:txBody>
          <a:bodyPr>
            <a:normAutofit/>
          </a:bodyPr>
          <a:lstStyle/>
          <a:p>
            <a:r>
              <a:rPr lang="en-US" b="1" dirty="0" smtClean="0"/>
              <a:t>PAR</a:t>
            </a:r>
            <a:r>
              <a:rPr lang="en-US" dirty="0" smtClean="0"/>
              <a:t> – Plano de </a:t>
            </a:r>
            <a:r>
              <a:rPr lang="en-US" dirty="0" err="1" smtClean="0"/>
              <a:t>Ações</a:t>
            </a:r>
            <a:r>
              <a:rPr lang="en-US" dirty="0" smtClean="0"/>
              <a:t> </a:t>
            </a:r>
            <a:r>
              <a:rPr lang="en-US" dirty="0" err="1" smtClean="0"/>
              <a:t>Articuladas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720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Instrumento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gestão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monitoramento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das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ações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educacionais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(é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mesmo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tempo um 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diagnóstico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planejamento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estratégico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);  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Olho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do MEC/FNDE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junto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município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Fonte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solicitação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reivindicação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recursos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Projetos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Programas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ligados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ações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do PAR);</a:t>
            </a: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Outros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critérios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obtenção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recursos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:  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b="1" dirty="0" smtClean="0">
                <a:solidFill>
                  <a:srgbClr val="FF0000"/>
                </a:solidFill>
              </a:rPr>
              <a:t>- IDEB        	- IDH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	- </a:t>
            </a:r>
            <a:r>
              <a:rPr lang="en-US" b="1" dirty="0" err="1" smtClean="0">
                <a:solidFill>
                  <a:srgbClr val="FF0000"/>
                </a:solidFill>
              </a:rPr>
              <a:t>Representatividade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política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Instrumento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aprimoramento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do Regime de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Colaboração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…</a:t>
            </a:r>
            <a:endParaRPr lang="pt-B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Aluno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como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razão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trabalho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09716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Atender</a:t>
            </a:r>
            <a:r>
              <a:rPr lang="en-US" dirty="0" smtClean="0"/>
              <a:t> à </a:t>
            </a:r>
            <a:r>
              <a:rPr lang="en-US" dirty="0" err="1" smtClean="0"/>
              <a:t>demanda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educação</a:t>
            </a:r>
            <a:r>
              <a:rPr lang="en-US" dirty="0" smtClean="0"/>
              <a:t> (</a:t>
            </a:r>
            <a:r>
              <a:rPr lang="en-US" dirty="0" err="1" smtClean="0"/>
              <a:t>ppte</a:t>
            </a:r>
            <a:r>
              <a:rPr lang="en-US" dirty="0" smtClean="0"/>
              <a:t>.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Educação</a:t>
            </a:r>
            <a:r>
              <a:rPr lang="en-US" dirty="0" smtClean="0"/>
              <a:t> </a:t>
            </a:r>
            <a:r>
              <a:rPr lang="en-US" dirty="0" err="1" smtClean="0"/>
              <a:t>Infantil</a:t>
            </a:r>
            <a:r>
              <a:rPr lang="en-US" dirty="0" smtClean="0"/>
              <a:t>) </a:t>
            </a:r>
            <a:r>
              <a:rPr lang="en-US" dirty="0" err="1" smtClean="0"/>
              <a:t>enquanto</a:t>
            </a:r>
            <a:r>
              <a:rPr lang="en-US" dirty="0" smtClean="0"/>
              <a:t> meta e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obrigação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imposição</a:t>
            </a:r>
            <a:endParaRPr lang="en-US" dirty="0" smtClean="0"/>
          </a:p>
          <a:p>
            <a:r>
              <a:rPr lang="en-US" dirty="0" err="1" smtClean="0"/>
              <a:t>Atuação</a:t>
            </a:r>
            <a:r>
              <a:rPr lang="en-US" dirty="0" smtClean="0"/>
              <a:t> </a:t>
            </a:r>
            <a:r>
              <a:rPr lang="en-US" dirty="0" err="1" smtClean="0"/>
              <a:t>Educacional</a:t>
            </a:r>
            <a:r>
              <a:rPr lang="en-US" dirty="0" smtClean="0"/>
              <a:t> X </a:t>
            </a:r>
            <a:r>
              <a:rPr lang="en-US" dirty="0" err="1" smtClean="0"/>
              <a:t>Assistencial</a:t>
            </a:r>
            <a:endParaRPr lang="en-US" dirty="0" smtClean="0"/>
          </a:p>
          <a:p>
            <a:r>
              <a:rPr lang="en-US" dirty="0" err="1" smtClean="0"/>
              <a:t>Leitura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torno</a:t>
            </a:r>
            <a:r>
              <a:rPr lang="en-US" dirty="0" smtClean="0"/>
              <a:t> de </a:t>
            </a:r>
            <a:r>
              <a:rPr lang="en-US" dirty="0" err="1" smtClean="0"/>
              <a:t>questões</a:t>
            </a:r>
            <a:r>
              <a:rPr lang="en-US" dirty="0" smtClean="0"/>
              <a:t> </a:t>
            </a:r>
            <a:r>
              <a:rPr lang="en-US" dirty="0" err="1" smtClean="0"/>
              <a:t>locais</a:t>
            </a:r>
            <a:r>
              <a:rPr lang="en-US" dirty="0" smtClean="0"/>
              <a:t>/</a:t>
            </a:r>
            <a:r>
              <a:rPr lang="en-US" dirty="0" err="1" smtClean="0"/>
              <a:t>específicas</a:t>
            </a:r>
            <a:r>
              <a:rPr lang="en-US" dirty="0" smtClean="0"/>
              <a:t>:                        </a:t>
            </a:r>
          </a:p>
          <a:p>
            <a:pPr>
              <a:buNone/>
            </a:pPr>
            <a:r>
              <a:rPr lang="en-US" sz="3000" dirty="0" smtClean="0"/>
              <a:t>		- </a:t>
            </a:r>
            <a:r>
              <a:rPr lang="en-US" sz="3000" dirty="0" err="1" smtClean="0"/>
              <a:t>Horário</a:t>
            </a:r>
            <a:r>
              <a:rPr lang="en-US" sz="3000" dirty="0" smtClean="0"/>
              <a:t> </a:t>
            </a:r>
            <a:r>
              <a:rPr lang="en-US" sz="3000" dirty="0" err="1" smtClean="0"/>
              <a:t>da</a:t>
            </a:r>
            <a:r>
              <a:rPr lang="en-US" sz="3000" dirty="0" smtClean="0"/>
              <a:t> </a:t>
            </a:r>
            <a:r>
              <a:rPr lang="en-US" sz="3000" dirty="0" err="1" smtClean="0"/>
              <a:t>Merenda</a:t>
            </a:r>
            <a:r>
              <a:rPr lang="en-US" sz="3000" dirty="0" smtClean="0"/>
              <a:t>                                           	- Kit </a:t>
            </a:r>
            <a:r>
              <a:rPr lang="en-US" sz="3000" dirty="0" err="1" smtClean="0"/>
              <a:t>sanitário</a:t>
            </a:r>
            <a:r>
              <a:rPr lang="en-US" sz="3000" dirty="0" smtClean="0"/>
              <a:t> (</a:t>
            </a:r>
            <a:r>
              <a:rPr lang="en-US" sz="3000" dirty="0" err="1" smtClean="0"/>
              <a:t>visão</a:t>
            </a:r>
            <a:r>
              <a:rPr lang="en-US" sz="3000" dirty="0" smtClean="0"/>
              <a:t> social)                                                                               </a:t>
            </a:r>
          </a:p>
          <a:p>
            <a:r>
              <a:rPr lang="pt-BR" dirty="0" smtClean="0"/>
              <a:t>Oferecer condições favoráveis para que as ações possam ocorrer e fazer a gestão da aprendizagem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Aluno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como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razão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do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trabalho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08752"/>
            <a:ext cx="8424936" cy="5945884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Material </a:t>
            </a:r>
            <a:r>
              <a:rPr lang="en-US" sz="3000" dirty="0" err="1" smtClean="0"/>
              <a:t>didático</a:t>
            </a:r>
            <a:r>
              <a:rPr lang="en-US" sz="3000" dirty="0" smtClean="0"/>
              <a:t>:                                                                  	</a:t>
            </a:r>
            <a:r>
              <a:rPr lang="en-US" sz="2800" dirty="0" smtClean="0"/>
              <a:t>- </a:t>
            </a:r>
            <a:r>
              <a:rPr lang="en-US" sz="2800" dirty="0" err="1" smtClean="0"/>
              <a:t>Eixo</a:t>
            </a:r>
            <a:r>
              <a:rPr lang="en-US" sz="2800" dirty="0" smtClean="0"/>
              <a:t> </a:t>
            </a:r>
            <a:r>
              <a:rPr lang="en-US" sz="2800" dirty="0" err="1" smtClean="0"/>
              <a:t>norteador</a:t>
            </a:r>
            <a:r>
              <a:rPr lang="en-US" sz="2800" dirty="0" smtClean="0"/>
              <a:t> (</a:t>
            </a:r>
            <a:r>
              <a:rPr lang="en-US" sz="2800" dirty="0" err="1" smtClean="0"/>
              <a:t>proposta</a:t>
            </a:r>
            <a:r>
              <a:rPr lang="en-US" sz="2800" dirty="0" smtClean="0"/>
              <a:t> </a:t>
            </a:r>
            <a:r>
              <a:rPr lang="en-US" sz="2800" dirty="0" err="1" smtClean="0"/>
              <a:t>pedagógica</a:t>
            </a:r>
            <a:r>
              <a:rPr lang="en-US" sz="2800" dirty="0" smtClean="0"/>
              <a:t>)</a:t>
            </a:r>
          </a:p>
          <a:p>
            <a:pPr>
              <a:buNone/>
            </a:pPr>
            <a:r>
              <a:rPr lang="en-US" sz="2800" dirty="0" smtClean="0"/>
              <a:t>		- </a:t>
            </a:r>
            <a:r>
              <a:rPr lang="en-US" sz="2800" dirty="0" err="1" smtClean="0"/>
              <a:t>Formação</a:t>
            </a:r>
            <a:r>
              <a:rPr lang="en-US" sz="2800" dirty="0" smtClean="0"/>
              <a:t> </a:t>
            </a:r>
            <a:r>
              <a:rPr lang="en-US" sz="2800" dirty="0" err="1" smtClean="0"/>
              <a:t>continuada</a:t>
            </a:r>
            <a:r>
              <a:rPr lang="en-US" sz="2800" dirty="0" smtClean="0"/>
              <a:t> e </a:t>
            </a:r>
            <a:r>
              <a:rPr lang="en-US" sz="2800" dirty="0" err="1" smtClean="0"/>
              <a:t>assessoria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	- </a:t>
            </a:r>
            <a:r>
              <a:rPr lang="en-US" sz="2800" dirty="0" err="1" smtClean="0"/>
              <a:t>Participação</a:t>
            </a:r>
            <a:r>
              <a:rPr lang="en-US" sz="2800" dirty="0" smtClean="0"/>
              <a:t> </a:t>
            </a:r>
            <a:r>
              <a:rPr lang="en-US" sz="2800" dirty="0" err="1" smtClean="0"/>
              <a:t>da</a:t>
            </a:r>
            <a:r>
              <a:rPr lang="en-US" sz="2800" dirty="0" smtClean="0"/>
              <a:t> </a:t>
            </a:r>
            <a:r>
              <a:rPr lang="en-US" sz="2800" dirty="0" err="1" smtClean="0"/>
              <a:t>família</a:t>
            </a:r>
            <a:r>
              <a:rPr lang="en-US" sz="2800" dirty="0" smtClean="0"/>
              <a:t> no </a:t>
            </a:r>
            <a:r>
              <a:rPr lang="en-US" sz="2800" dirty="0" err="1" smtClean="0"/>
              <a:t>processo</a:t>
            </a:r>
            <a:r>
              <a:rPr lang="en-US" sz="2800" dirty="0" smtClean="0"/>
              <a:t> …</a:t>
            </a:r>
          </a:p>
          <a:p>
            <a:r>
              <a:rPr lang="en-US" sz="3000" dirty="0" err="1" smtClean="0"/>
              <a:t>Acesso</a:t>
            </a:r>
            <a:r>
              <a:rPr lang="en-US" sz="3000" dirty="0" smtClean="0"/>
              <a:t> </a:t>
            </a:r>
            <a:r>
              <a:rPr lang="en-US" sz="3000" dirty="0" err="1" smtClean="0"/>
              <a:t>aos</a:t>
            </a:r>
            <a:r>
              <a:rPr lang="en-US" sz="3000" dirty="0" smtClean="0"/>
              <a:t> </a:t>
            </a:r>
            <a:r>
              <a:rPr lang="en-US" sz="3000" dirty="0" err="1" smtClean="0"/>
              <a:t>multimeios</a:t>
            </a:r>
            <a:r>
              <a:rPr lang="en-US" sz="3000" dirty="0" smtClean="0"/>
              <a:t> </a:t>
            </a:r>
            <a:r>
              <a:rPr lang="en-US" sz="3000" dirty="0" err="1" smtClean="0"/>
              <a:t>didáticos</a:t>
            </a:r>
            <a:r>
              <a:rPr lang="en-US" sz="3000" dirty="0" smtClean="0"/>
              <a:t>/</a:t>
            </a:r>
            <a:r>
              <a:rPr lang="en-US" sz="3000" dirty="0" err="1" smtClean="0"/>
              <a:t>tecnologias</a:t>
            </a:r>
            <a:r>
              <a:rPr lang="en-US" sz="3000" dirty="0" smtClean="0"/>
              <a:t> </a:t>
            </a:r>
          </a:p>
          <a:p>
            <a:r>
              <a:rPr lang="en-US" sz="3000" dirty="0" err="1" smtClean="0"/>
              <a:t>Profissionais</a:t>
            </a:r>
            <a:r>
              <a:rPr lang="en-US" sz="3000" dirty="0" smtClean="0"/>
              <a:t> </a:t>
            </a:r>
            <a:r>
              <a:rPr lang="en-US" sz="3000" dirty="0" err="1" smtClean="0"/>
              <a:t>da</a:t>
            </a:r>
            <a:r>
              <a:rPr lang="en-US" sz="3000" dirty="0" smtClean="0"/>
              <a:t> </a:t>
            </a:r>
            <a:r>
              <a:rPr lang="en-US" sz="3000" dirty="0" err="1" smtClean="0"/>
              <a:t>educação</a:t>
            </a:r>
            <a:r>
              <a:rPr lang="en-US" sz="3000" dirty="0" smtClean="0"/>
              <a:t> </a:t>
            </a:r>
            <a:r>
              <a:rPr lang="en-US" sz="3000" dirty="0" err="1" smtClean="0"/>
              <a:t>qualificados</a:t>
            </a:r>
            <a:r>
              <a:rPr lang="en-US" sz="3000" dirty="0" smtClean="0"/>
              <a:t> e </a:t>
            </a:r>
            <a:r>
              <a:rPr lang="en-US" sz="3000" dirty="0" err="1" smtClean="0"/>
              <a:t>valorizados</a:t>
            </a:r>
            <a:endParaRPr lang="en-US" sz="3000" dirty="0" smtClean="0"/>
          </a:p>
          <a:p>
            <a:r>
              <a:rPr lang="en-US" sz="3000" dirty="0" err="1" smtClean="0"/>
              <a:t>Atendimento</a:t>
            </a:r>
            <a:r>
              <a:rPr lang="en-US" sz="3000" dirty="0" smtClean="0"/>
              <a:t> </a:t>
            </a:r>
            <a:r>
              <a:rPr lang="en-US" sz="3000" dirty="0" err="1" smtClean="0"/>
              <a:t>Educacional</a:t>
            </a:r>
            <a:r>
              <a:rPr lang="en-US" sz="3000" dirty="0" smtClean="0"/>
              <a:t> </a:t>
            </a:r>
            <a:r>
              <a:rPr lang="en-US" sz="3000" dirty="0" err="1" smtClean="0"/>
              <a:t>Especializado</a:t>
            </a:r>
            <a:r>
              <a:rPr lang="en-US" sz="3000" dirty="0" smtClean="0"/>
              <a:t> (</a:t>
            </a:r>
            <a:r>
              <a:rPr lang="en-US" sz="3000" dirty="0" err="1" smtClean="0"/>
              <a:t>Inclusão</a:t>
            </a:r>
            <a:r>
              <a:rPr lang="en-US" sz="3000" dirty="0" smtClean="0"/>
              <a:t>)</a:t>
            </a:r>
          </a:p>
          <a:p>
            <a:r>
              <a:rPr lang="pt-BR" sz="3000" dirty="0" smtClean="0"/>
              <a:t>Educação pautada nos aspectos humanos </a:t>
            </a:r>
            <a:r>
              <a:rPr lang="pt-BR" sz="2600" dirty="0" smtClean="0"/>
              <a:t>(transformar os novos direitos humanos em práticas sociais)</a:t>
            </a:r>
            <a:endParaRPr lang="pt-BR" sz="3000" dirty="0" smtClean="0"/>
          </a:p>
          <a:p>
            <a:r>
              <a:rPr lang="en-US" sz="3000" dirty="0" err="1" smtClean="0"/>
              <a:t>Recursos</a:t>
            </a:r>
            <a:r>
              <a:rPr lang="en-US" sz="3000" dirty="0" smtClean="0"/>
              <a:t> </a:t>
            </a:r>
            <a:r>
              <a:rPr lang="en-US" sz="3000" dirty="0" err="1" smtClean="0"/>
              <a:t>devem</a:t>
            </a:r>
            <a:r>
              <a:rPr lang="en-US" sz="3000" dirty="0" smtClean="0"/>
              <a:t> </a:t>
            </a:r>
            <a:r>
              <a:rPr lang="en-US" sz="3000" dirty="0" err="1" smtClean="0"/>
              <a:t>chegar</a:t>
            </a:r>
            <a:r>
              <a:rPr lang="en-US" sz="3000" dirty="0" smtClean="0"/>
              <a:t> </a:t>
            </a:r>
            <a:r>
              <a:rPr lang="en-US" sz="3000" dirty="0" err="1" smtClean="0"/>
              <a:t>ao</a:t>
            </a:r>
            <a:r>
              <a:rPr lang="en-US" sz="3000" dirty="0" smtClean="0"/>
              <a:t> </a:t>
            </a:r>
            <a:r>
              <a:rPr lang="en-US" sz="3000" dirty="0" err="1" smtClean="0"/>
              <a:t>aluno</a:t>
            </a:r>
            <a:r>
              <a:rPr lang="en-US" sz="3000" dirty="0" smtClean="0"/>
              <a:t> (</a:t>
            </a:r>
            <a:r>
              <a:rPr lang="en-US" sz="3000" dirty="0" err="1" smtClean="0"/>
              <a:t>fazer</a:t>
            </a:r>
            <a:r>
              <a:rPr lang="en-US" sz="3000" dirty="0" smtClean="0"/>
              <a:t> </a:t>
            </a:r>
            <a:r>
              <a:rPr lang="en-US" sz="3000" dirty="0" err="1" smtClean="0"/>
              <a:t>cumprir</a:t>
            </a:r>
            <a:r>
              <a:rPr lang="en-US" sz="3000" dirty="0" smtClean="0"/>
              <a:t> o Art. 69, § 5º, </a:t>
            </a:r>
            <a:r>
              <a:rPr lang="en-US" sz="3000" dirty="0" err="1" smtClean="0"/>
              <a:t>da</a:t>
            </a:r>
            <a:r>
              <a:rPr lang="en-US" sz="3000" dirty="0" smtClean="0"/>
              <a:t> Lei 9394/96 – LDB </a:t>
            </a:r>
            <a:r>
              <a:rPr lang="en-US" sz="3000" dirty="0" err="1" smtClean="0"/>
              <a:t>que</a:t>
            </a:r>
            <a:r>
              <a:rPr lang="en-US" sz="3000" dirty="0" smtClean="0"/>
              <a:t> </a:t>
            </a:r>
            <a:r>
              <a:rPr lang="en-US" sz="3000" dirty="0" err="1" smtClean="0"/>
              <a:t>diz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rgbClr val="FF0000"/>
                </a:solidFill>
              </a:rPr>
              <a:t>“O </a:t>
            </a:r>
            <a:r>
              <a:rPr lang="en-US" sz="3000" dirty="0" err="1" smtClean="0">
                <a:solidFill>
                  <a:srgbClr val="FF0000"/>
                </a:solidFill>
              </a:rPr>
              <a:t>dirigente</a:t>
            </a:r>
            <a:r>
              <a:rPr lang="en-US" sz="3000" dirty="0" smtClean="0">
                <a:solidFill>
                  <a:srgbClr val="FF0000"/>
                </a:solidFill>
              </a:rPr>
              <a:t> municipal de </a:t>
            </a:r>
            <a:r>
              <a:rPr lang="en-US" sz="3000" dirty="0" err="1" smtClean="0">
                <a:solidFill>
                  <a:srgbClr val="FF0000"/>
                </a:solidFill>
              </a:rPr>
              <a:t>educação</a:t>
            </a:r>
            <a:r>
              <a:rPr lang="en-US" sz="3000" dirty="0" smtClean="0">
                <a:solidFill>
                  <a:srgbClr val="FF0000"/>
                </a:solidFill>
              </a:rPr>
              <a:t> é o </a:t>
            </a:r>
            <a:r>
              <a:rPr lang="en-US" sz="3000" dirty="0" err="1" smtClean="0">
                <a:solidFill>
                  <a:srgbClr val="FF0000"/>
                </a:solidFill>
              </a:rPr>
              <a:t>gestor</a:t>
            </a:r>
            <a:r>
              <a:rPr lang="en-US" sz="3000" dirty="0" smtClean="0">
                <a:solidFill>
                  <a:srgbClr val="FF0000"/>
                </a:solidFill>
              </a:rPr>
              <a:t> dos </a:t>
            </a:r>
            <a:r>
              <a:rPr lang="en-US" sz="3000" dirty="0" err="1" smtClean="0">
                <a:solidFill>
                  <a:srgbClr val="FF0000"/>
                </a:solidFill>
              </a:rPr>
              <a:t>recursos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da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</a:rPr>
              <a:t>educação</a:t>
            </a:r>
            <a:r>
              <a:rPr lang="en-US" sz="3000" dirty="0" smtClean="0">
                <a:solidFill>
                  <a:srgbClr val="FF0000"/>
                </a:solidFill>
              </a:rPr>
              <a:t>.” </a:t>
            </a:r>
            <a:endParaRPr lang="en-US" sz="1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endParaRPr lang="pt-BR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688"/>
            <a:ext cx="8229600" cy="5903937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MAIOR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POBREZA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DA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EDUCAÇÃO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               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NÃO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SE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ENCONTRA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NA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ESCASSEZ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                DOS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RECURSOS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ECONÔMICOS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.                      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ELA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SE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ENCONTRA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NA                           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POBREZA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 DA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</a:rPr>
              <a:t>IMAGINAÇÃO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.                                               </a:t>
            </a:r>
            <a:r>
              <a:rPr lang="en-US" b="1" dirty="0" smtClean="0">
                <a:solidFill>
                  <a:schemeClr val="accent2"/>
                </a:solidFill>
              </a:rPr>
              <a:t>					</a:t>
            </a:r>
            <a:r>
              <a:rPr lang="en-US" b="1" dirty="0" err="1" smtClean="0">
                <a:solidFill>
                  <a:schemeClr val="tx2"/>
                </a:solidFill>
              </a:rPr>
              <a:t>Rubem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 err="1" smtClean="0">
                <a:solidFill>
                  <a:schemeClr val="tx2"/>
                </a:solidFill>
              </a:rPr>
              <a:t>Alves</a:t>
            </a:r>
            <a:endParaRPr lang="pt-BR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7544" y="33265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NÃO DEVEMOS NOS ACOSTUMAR APENAS COM </a:t>
            </a:r>
            <a:r>
              <a:rPr lang="en-US" sz="2400" b="1" dirty="0" err="1" smtClean="0"/>
              <a:t>MIGALHAS</a:t>
            </a:r>
            <a:r>
              <a:rPr lang="en-US" sz="2400" b="1" dirty="0" smtClean="0"/>
              <a:t>!</a:t>
            </a:r>
            <a:endParaRPr lang="pt-BR" sz="2400" b="1" dirty="0"/>
          </a:p>
        </p:txBody>
      </p:sp>
      <p:pic>
        <p:nvPicPr>
          <p:cNvPr id="4" name="O Poder das palavras   O Cego e o Publicitário[1]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28670"/>
            <a:ext cx="9147632" cy="5141526"/>
          </a:xfrm>
          <a:prstGeom prst="rect">
            <a:avLst/>
          </a:prstGeom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21008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marildo\Pictures\CHARGE CONH. PRÉV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928662" y="5429264"/>
            <a:ext cx="4857784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MODELO DE MUNDO</a:t>
            </a:r>
          </a:p>
          <a:p>
            <a:pPr algn="ctr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CONHECIMENTO PRÉVIO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C:\Users\Amarildo\Pictures\mergulhe_de_cabeca_na_leitura - ACESSO AO CONHECIME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83763" cy="4254505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3643306" y="571480"/>
            <a:ext cx="492922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ACESSO AO OBJETO DO CONHECIMENTO (</a:t>
            </a:r>
            <a:r>
              <a:rPr lang="pt-BR" sz="3200" b="1" dirty="0" err="1" smtClean="0">
                <a:solidFill>
                  <a:schemeClr val="accent1">
                    <a:lumMod val="75000"/>
                  </a:schemeClr>
                </a:solidFill>
              </a:rPr>
              <a:t>Multimeios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</a:rPr>
              <a:t> Didáticos)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1" name="Picture 3" descr="C:\Users\Amarildo\Pictures\acesso as tecnologi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2" y="2285992"/>
            <a:ext cx="4572008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142984"/>
            <a:ext cx="8591550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ector de seta reta 4"/>
          <p:cNvCxnSpPr/>
          <p:nvPr/>
        </p:nvCxnSpPr>
        <p:spPr>
          <a:xfrm rot="5400000">
            <a:off x="7000495" y="1214819"/>
            <a:ext cx="1072364" cy="500066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rot="5400000">
            <a:off x="6857619" y="3429397"/>
            <a:ext cx="1072364" cy="500066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rot="16200000" flipH="1">
            <a:off x="1106860" y="3465116"/>
            <a:ext cx="929488" cy="428628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rot="16200000" flipH="1">
            <a:off x="1142579" y="929067"/>
            <a:ext cx="1072364" cy="35719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11071</TotalTime>
  <Words>1196</Words>
  <Application>Microsoft Office PowerPoint</Application>
  <PresentationFormat>Apresentação na tela (4:3)</PresentationFormat>
  <Paragraphs>512</Paragraphs>
  <Slides>59</Slides>
  <Notes>1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0" baseType="lpstr">
      <vt:lpstr>Tema do Office</vt:lpstr>
      <vt:lpstr>GESTÃO POR INDICADORES  NA PROMOÇÃO DA  QUALIDADE EDUCACIONAL “A informação é uma forma de cura”</vt:lpstr>
      <vt:lpstr>Slide 2</vt:lpstr>
      <vt:lpstr>Slide 3</vt:lpstr>
      <vt:lpstr>Centralidade no ALUNO</vt:lpstr>
      <vt:lpstr>Slide 5</vt:lpstr>
      <vt:lpstr>Slide 6</vt:lpstr>
      <vt:lpstr>Slide 7</vt:lpstr>
      <vt:lpstr>Slide 8</vt:lpstr>
      <vt:lpstr>Slide 9</vt:lpstr>
      <vt:lpstr>Slide 10</vt:lpstr>
      <vt:lpstr>Slide 11</vt:lpstr>
      <vt:lpstr>Parâmetros  de  Qualidade</vt:lpstr>
      <vt:lpstr>IDHM 2010 Municípios da AMREC</vt:lpstr>
      <vt:lpstr>ÁREA TERRITORIAL (km2)</vt:lpstr>
      <vt:lpstr>OCDE / PISA</vt:lpstr>
      <vt:lpstr>Slide 16</vt:lpstr>
      <vt:lpstr>OCDE / PISA</vt:lpstr>
      <vt:lpstr>IDEB  ANOS INICIAIS (Rede Pública)</vt:lpstr>
      <vt:lpstr>IDEB GERAL 2011 (Rede Pública e Privada)                                  Anos Iniciais por Estado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Evolução do IDEB e seus Indicadores Anos Iniciais Rede Municipal – Criciúma</vt:lpstr>
      <vt:lpstr>www.anterior.portalideb.com.br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Avaliação Própria – IDE Índice de Desempenho Escolar</vt:lpstr>
      <vt:lpstr>Slide 41</vt:lpstr>
      <vt:lpstr>Slide 42</vt:lpstr>
      <vt:lpstr>Slide 43</vt:lpstr>
      <vt:lpstr>Avaliação Própria – IDE Índice de Desempenho Escolar</vt:lpstr>
      <vt:lpstr>Atendimento da Demanda e os Recursos Vinculados</vt:lpstr>
      <vt:lpstr>Atendimento da Demanda na Educação Infantil Brasil, SC e Criciúma (IBGE e Educacenso 2010)</vt:lpstr>
      <vt:lpstr>Participação Percentual na Demanda Atendida pela Rede Municipal em relação as demais redes no Estado de Santa Catarina – Censo Escolar 2012</vt:lpstr>
      <vt:lpstr>De quem é a responsabilidade???</vt:lpstr>
      <vt:lpstr>FUNDEB 2013 (Valor aluno-ano estimado)</vt:lpstr>
      <vt:lpstr>Resumo das Transferências para os  municípios da AMREC  (Portal transparência da FECAM) </vt:lpstr>
      <vt:lpstr>FUNDEB AMREC</vt:lpstr>
      <vt:lpstr>FUNDE(F)B  HISTÓRICO  –  2001 a 2013</vt:lpstr>
      <vt:lpstr>SALÁRIO EDUCAÇÃO 2012/2013</vt:lpstr>
      <vt:lpstr>PNE – Plano Nacional de Educação</vt:lpstr>
      <vt:lpstr>PAR – Plano de Ações Articuladas</vt:lpstr>
      <vt:lpstr>Aluno como razão do trabalho</vt:lpstr>
      <vt:lpstr>Aluno como razão do trabalho</vt:lpstr>
      <vt:lpstr>Slide 58</vt:lpstr>
      <vt:lpstr>Slide 59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Amarildo</cp:lastModifiedBy>
  <cp:revision>197</cp:revision>
  <dcterms:created xsi:type="dcterms:W3CDTF">2013-01-09T13:24:15Z</dcterms:created>
  <dcterms:modified xsi:type="dcterms:W3CDTF">2013-08-07T00:04:44Z</dcterms:modified>
</cp:coreProperties>
</file>