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80" r:id="rId3"/>
    <p:sldId id="295" r:id="rId4"/>
    <p:sldId id="277" r:id="rId5"/>
    <p:sldId id="316" r:id="rId6"/>
    <p:sldId id="305" r:id="rId7"/>
    <p:sldId id="317" r:id="rId8"/>
    <p:sldId id="318" r:id="rId9"/>
    <p:sldId id="330" r:id="rId10"/>
    <p:sldId id="319" r:id="rId11"/>
    <p:sldId id="320" r:id="rId12"/>
    <p:sldId id="321" r:id="rId13"/>
    <p:sldId id="331" r:id="rId14"/>
    <p:sldId id="322" r:id="rId15"/>
    <p:sldId id="332" r:id="rId16"/>
    <p:sldId id="323" r:id="rId17"/>
    <p:sldId id="333" r:id="rId18"/>
    <p:sldId id="335" r:id="rId19"/>
    <p:sldId id="324" r:id="rId20"/>
    <p:sldId id="325" r:id="rId21"/>
    <p:sldId id="326" r:id="rId22"/>
    <p:sldId id="327" r:id="rId23"/>
    <p:sldId id="328" r:id="rId24"/>
    <p:sldId id="329" r:id="rId25"/>
    <p:sldId id="334" r:id="rId26"/>
    <p:sldId id="297" r:id="rId27"/>
    <p:sldId id="298" r:id="rId28"/>
    <p:sldId id="301" r:id="rId29"/>
    <p:sldId id="338" r:id="rId30"/>
    <p:sldId id="339" r:id="rId31"/>
    <p:sldId id="302" r:id="rId32"/>
    <p:sldId id="312" r:id="rId33"/>
    <p:sldId id="306" r:id="rId34"/>
    <p:sldId id="308" r:id="rId35"/>
    <p:sldId id="311" r:id="rId36"/>
    <p:sldId id="336" r:id="rId37"/>
    <p:sldId id="337" r:id="rId38"/>
    <p:sldId id="340" r:id="rId39"/>
    <p:sldId id="259" r:id="rId40"/>
  </p:sldIdLst>
  <p:sldSz cx="9144000" cy="5143500" type="screen16x9"/>
  <p:notesSz cx="6858000" cy="9947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8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102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48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546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05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lattes.cnpq.br/4034094809001790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mailto:pierre@vanderlindejeremias.ad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00" y="1635646"/>
            <a:ext cx="5143500" cy="17145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575" y="3695700"/>
            <a:ext cx="6172200" cy="14478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39502"/>
            <a:ext cx="17145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0104" y="3947140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Uso de Bens Móveis e Imóveis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199" y="843558"/>
            <a:ext cx="5185801" cy="284353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92630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Transporte oficial do </a:t>
            </a:r>
            <a:r>
              <a:rPr lang="pt-BR" sz="2400" b="1" u="sng" dirty="0"/>
              <a:t>Presidente</a:t>
            </a:r>
            <a:r>
              <a:rPr lang="pt-BR" sz="2400" b="1" dirty="0"/>
              <a:t> da República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801260" y="2797520"/>
            <a:ext cx="8019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Carro, barco, helicóptero: </a:t>
            </a:r>
            <a:r>
              <a:rPr lang="pt-BR" sz="2000" dirty="0"/>
              <a:t>terá por base o tipo de transporte usado e a respectiva tarifa de mercado cobrada no trecho correspondente.</a:t>
            </a:r>
          </a:p>
          <a:p>
            <a:pPr algn="just"/>
            <a:endParaRPr lang="pt-B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Avião presidencial: </a:t>
            </a:r>
            <a:r>
              <a:rPr lang="pt-BR" sz="2000" dirty="0"/>
              <a:t>corresponderá ao aluguel de uma aeronave de propulsão a jato do tipo táxi aéreo.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2" y="1668881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55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0104" y="3947140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Uso de Bens Móveis e Imóveis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92630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Residência Oficial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683568" y="3485475"/>
            <a:ext cx="8019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Permitido uso para realização de contatos, encontros e reuniões pertinentes à própria campanha, desde que não tenham caráter de ato público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320" y="1443341"/>
            <a:ext cx="2985567" cy="198675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405304"/>
            <a:ext cx="2880320" cy="206513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6" y="1978603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28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Uso de Materiais e Serviços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834615" y="1338748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buNone/>
            </a:pPr>
            <a:r>
              <a:rPr lang="pt-BR" sz="2400" i="1" dirty="0"/>
              <a:t>II - usar </a:t>
            </a:r>
            <a:r>
              <a:rPr lang="pt-BR" sz="2400" b="1" i="1" dirty="0"/>
              <a:t>materiais ou serviços</a:t>
            </a:r>
            <a:r>
              <a:rPr lang="pt-BR" sz="2400" i="1" dirty="0"/>
              <a:t>, custeados pelos Governos ou Casas Legislativas, que excedam as prerrogativas consignadas nos regimentos e normas dos órgãos que integram.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3" y="1563638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31640" y="329965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/>
              <a:t>Não podem ser usados telefones, papel, e-mail institucional, </a:t>
            </a:r>
            <a:r>
              <a:rPr lang="pt-BR" sz="2000" b="1" dirty="0"/>
              <a:t>banco de dados</a:t>
            </a:r>
            <a:r>
              <a:rPr lang="pt-BR" sz="2000" dirty="0"/>
              <a:t>, computadores em benefício de campanha eleitoral.</a:t>
            </a:r>
          </a:p>
        </p:txBody>
      </p:sp>
    </p:spTree>
    <p:extLst>
      <p:ext uri="{BB962C8B-B14F-4D97-AF65-F5344CB8AC3E}">
        <p14:creationId xmlns:p14="http://schemas.microsoft.com/office/powerpoint/2010/main" val="276645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Uso de Materiais e Serviços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1" y="1509885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009" y="2950718"/>
            <a:ext cx="2622784" cy="136183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4592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9009" y="1114078"/>
            <a:ext cx="2619375" cy="1743075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1630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1065932"/>
            <a:ext cx="2288291" cy="17451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1002" y="3042848"/>
            <a:ext cx="2857500" cy="16002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9" y="3238339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70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Cessão de Servidor Público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834615" y="1338748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buNone/>
            </a:pPr>
            <a:r>
              <a:rPr lang="pt-BR" sz="2400" i="1" dirty="0"/>
              <a:t>III - </a:t>
            </a:r>
            <a:r>
              <a:rPr lang="pt-BR" sz="2400" b="1" i="1" dirty="0"/>
              <a:t>ceder servidor público </a:t>
            </a:r>
            <a:r>
              <a:rPr lang="pt-BR" sz="2400" i="1" dirty="0"/>
              <a:t>ou empregado da administração direta ou indireta federal, estadual ou municipal do Poder Executivo, </a:t>
            </a:r>
            <a:r>
              <a:rPr lang="pt-BR" sz="2400" b="1" i="1" dirty="0"/>
              <a:t>ou usar de seus serviços</a:t>
            </a:r>
            <a:r>
              <a:rPr lang="pt-BR" sz="2400" i="1" dirty="0"/>
              <a:t>, para comitês de campanha eleitoral de candidato, partido político ou coligação, </a:t>
            </a:r>
            <a:r>
              <a:rPr lang="pt-BR" sz="2400" b="1" i="1" dirty="0"/>
              <a:t>durante o horário de expediente normal</a:t>
            </a:r>
            <a:r>
              <a:rPr lang="pt-BR" sz="2400" i="1" dirty="0"/>
              <a:t>, salvo se o servidor ou empregado estiver licenciado.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3" y="1563638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89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Cessão de Servidor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1" y="1531441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05" y="2146140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098" y="1142656"/>
            <a:ext cx="2534383" cy="169573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735" y="1503203"/>
            <a:ext cx="2143125" cy="214312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357" y="3003390"/>
            <a:ext cx="2524125" cy="180975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548" y="3454921"/>
            <a:ext cx="57307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97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Uso promocional de Programa Social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834615" y="1338748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buNone/>
            </a:pPr>
            <a:r>
              <a:rPr lang="pt-BR" sz="2400" i="1" dirty="0"/>
              <a:t>IV - fazer ou permitir </a:t>
            </a:r>
            <a:r>
              <a:rPr lang="pt-BR" sz="2400" b="1" i="1" u="sng" dirty="0"/>
              <a:t>uso promocional</a:t>
            </a:r>
            <a:r>
              <a:rPr lang="pt-BR" sz="2400" b="1" i="1" dirty="0"/>
              <a:t> em favor de candidato</a:t>
            </a:r>
            <a:r>
              <a:rPr lang="pt-BR" sz="2400" i="1" dirty="0"/>
              <a:t>, partido político ou coligação, de </a:t>
            </a:r>
            <a:r>
              <a:rPr lang="pt-BR" sz="2400" b="1" i="1" dirty="0"/>
              <a:t>distribuição gratuita de bens e serviços de caráter social</a:t>
            </a:r>
            <a:r>
              <a:rPr lang="pt-BR" sz="2400" i="1" dirty="0"/>
              <a:t> custeados ou subvencionados pelo Poder Público</a:t>
            </a:r>
          </a:p>
          <a:p>
            <a:pPr marL="114300" indent="0" algn="just">
              <a:buNone/>
            </a:pPr>
            <a:endParaRPr lang="pt-BR" sz="2400" i="1" dirty="0"/>
          </a:p>
          <a:p>
            <a:pPr marL="114300" indent="0" algn="just">
              <a:buNone/>
            </a:pPr>
            <a:r>
              <a:rPr lang="pt-BR" sz="2400" dirty="0"/>
              <a:t>Manutenção de programas sociais já existentes, sem promoção de candidatura.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3" y="1563638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6" y="3526095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38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Uso promocional de Programa Social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11" y="1545216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14" y="3516039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1079776"/>
            <a:ext cx="2828110" cy="18863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84" y="3037729"/>
            <a:ext cx="2828110" cy="18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3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Distribuição Gratuita de Bens</a:t>
            </a:r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677520" y="926302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200" b="1" dirty="0">
                <a:latin typeface="Realist" pitchFamily="34" charset="0"/>
              </a:rPr>
              <a:t>Conduta art. 73, §10º: </a:t>
            </a:r>
            <a:r>
              <a:rPr lang="pt-BR" sz="2200" dirty="0">
                <a:latin typeface="Realist" pitchFamily="34" charset="0"/>
              </a:rPr>
              <a:t>proibida a distribuição gratuita de bens, valores ou benefícios por parte da Administração Pública, </a:t>
            </a:r>
            <a:r>
              <a:rPr lang="pt-BR" sz="2200" b="1" dirty="0">
                <a:latin typeface="Realist" pitchFamily="34" charset="0"/>
              </a:rPr>
              <a:t>exceto nos casos de calamidade pública, de estado de emergência </a:t>
            </a:r>
            <a:r>
              <a:rPr lang="pt-BR" sz="2200" dirty="0">
                <a:latin typeface="Realist" pitchFamily="34" charset="0"/>
              </a:rPr>
              <a:t>ou de </a:t>
            </a:r>
            <a:r>
              <a:rPr lang="pt-BR" sz="2200" b="1" dirty="0">
                <a:latin typeface="Realist" pitchFamily="34" charset="0"/>
              </a:rPr>
              <a:t>programas sociais autorizados em lei e já em execução orçamentária no exercício anterior</a:t>
            </a:r>
            <a:r>
              <a:rPr lang="pt-BR" sz="2200" dirty="0">
                <a:latin typeface="Realist" pitchFamily="34" charset="0"/>
              </a:rPr>
              <a:t>, casos em que o Ministério Público poderá promover o acompanhamento de sua execução financeira e administrativa.</a:t>
            </a:r>
          </a:p>
          <a:p>
            <a:pPr marL="317500" lvl="1" algn="just"/>
            <a:endParaRPr lang="pt-BR" sz="1200" dirty="0">
              <a:latin typeface="Realist" pitchFamily="34" charset="0"/>
            </a:endParaRPr>
          </a:p>
          <a:p>
            <a:pPr marL="317500" lvl="1" algn="just"/>
            <a:r>
              <a:rPr lang="pt-BR" sz="2200" dirty="0">
                <a:latin typeface="Realist" pitchFamily="34" charset="0"/>
              </a:rPr>
              <a:t>Esta vedação vigora, inclusive, após a realização das eleições.</a:t>
            </a:r>
          </a:p>
          <a:p>
            <a:pPr marL="317500" lvl="1" algn="just"/>
            <a:endParaRPr lang="pt-BR" sz="1200" dirty="0">
              <a:latin typeface="Realist" pitchFamily="34" charset="0"/>
            </a:endParaRPr>
          </a:p>
          <a:p>
            <a:pPr marL="317500" lvl="1" algn="just"/>
            <a:endParaRPr lang="pt-BR" sz="2200" dirty="0">
              <a:latin typeface="Realist" pitchFamily="34" charset="0"/>
            </a:endParaRPr>
          </a:p>
          <a:p>
            <a:pPr marL="317500" lvl="1" algn="just"/>
            <a:endParaRPr lang="pt-BR" sz="2200" dirty="0">
              <a:latin typeface="Realist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7" y="1275606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738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Contratação, Demissão e Vantagens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834615" y="1203598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buNone/>
            </a:pPr>
            <a:r>
              <a:rPr lang="pt-BR" sz="2400" i="1" dirty="0"/>
              <a:t>V - nomear, </a:t>
            </a:r>
            <a:r>
              <a:rPr lang="pt-BR" sz="2400" b="1" i="1" dirty="0"/>
              <a:t>contratar </a:t>
            </a:r>
            <a:r>
              <a:rPr lang="pt-BR" sz="2400" i="1" dirty="0"/>
              <a:t>ou de qualquer forma admitir, </a:t>
            </a:r>
            <a:r>
              <a:rPr lang="pt-BR" sz="2400" b="1" i="1" dirty="0"/>
              <a:t>demitir sem justa causa</a:t>
            </a:r>
            <a:r>
              <a:rPr lang="pt-BR" sz="2400" i="1" dirty="0"/>
              <a:t>, </a:t>
            </a:r>
            <a:r>
              <a:rPr lang="pt-BR" sz="2400" b="1" i="1" dirty="0"/>
              <a:t>suprimir ou readaptar vantagens</a:t>
            </a:r>
            <a:r>
              <a:rPr lang="pt-BR" sz="2400" i="1" dirty="0"/>
              <a:t> ou por outros meios dificultar ou impedir o exercício funcional e, ainda, </a:t>
            </a:r>
            <a:r>
              <a:rPr lang="pt-BR" sz="2400" i="1" dirty="0" err="1"/>
              <a:t>ex</a:t>
            </a:r>
            <a:r>
              <a:rPr lang="pt-BR" sz="2400" i="1" dirty="0"/>
              <a:t> </a:t>
            </a:r>
            <a:r>
              <a:rPr lang="pt-BR" sz="2400" i="1" dirty="0" err="1"/>
              <a:t>officio</a:t>
            </a:r>
            <a:r>
              <a:rPr lang="pt-BR" sz="2400" i="1" dirty="0"/>
              <a:t>, remover, transferir ou exonerar servidor público, na circunscrição do pleito, nos </a:t>
            </a:r>
            <a:r>
              <a:rPr lang="pt-BR" sz="2400" b="1" i="1" u="sng" dirty="0">
                <a:solidFill>
                  <a:srgbClr val="C00000"/>
                </a:solidFill>
              </a:rPr>
              <a:t>três meses</a:t>
            </a:r>
            <a:r>
              <a:rPr lang="pt-BR" sz="2400" b="1" i="1" dirty="0">
                <a:solidFill>
                  <a:srgbClr val="C00000"/>
                </a:solidFill>
              </a:rPr>
              <a:t> </a:t>
            </a:r>
            <a:r>
              <a:rPr lang="pt-BR" sz="2400" b="1" i="1" dirty="0"/>
              <a:t>que o antecedem e </a:t>
            </a:r>
            <a:r>
              <a:rPr lang="pt-BR" sz="2400" b="1" i="1" u="sng" dirty="0">
                <a:solidFill>
                  <a:srgbClr val="C00000"/>
                </a:solidFill>
              </a:rPr>
              <a:t>até a posse dos eleitos</a:t>
            </a:r>
            <a:r>
              <a:rPr lang="pt-BR" sz="2400" i="1" dirty="0"/>
              <a:t>, sob pena de nulidade de pleno direito, </a:t>
            </a:r>
            <a:r>
              <a:rPr lang="pt-BR" sz="2400" b="1" i="1" u="sng" dirty="0"/>
              <a:t>ressalvados:</a:t>
            </a:r>
            <a:endParaRPr lang="pt-BR" sz="2400" dirty="0"/>
          </a:p>
          <a:p>
            <a:pPr marL="114300" indent="0" algn="just">
              <a:buNone/>
            </a:pPr>
            <a:endParaRPr lang="pt-BR" sz="2400" i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3" y="1563638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5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8"/>
          <p:cNvSpPr txBox="1">
            <a:spLocks/>
          </p:cNvSpPr>
          <p:nvPr/>
        </p:nvSpPr>
        <p:spPr>
          <a:xfrm>
            <a:off x="611560" y="533903"/>
            <a:ext cx="5472608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O que são Condutas Vedadas?</a:t>
            </a:r>
          </a:p>
          <a:p>
            <a:pPr algn="l"/>
            <a:endParaRPr lang="pt-BR" sz="2800" b="1" dirty="0">
              <a:solidFill>
                <a:srgbClr val="C00000"/>
              </a:solidFill>
              <a:latin typeface="Realist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329914" y="1354251"/>
            <a:ext cx="7763632" cy="2304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800" dirty="0">
                <a:latin typeface="Realist" pitchFamily="34" charset="0"/>
              </a:rPr>
              <a:t>São condutas proibitivas aos </a:t>
            </a:r>
            <a:r>
              <a:rPr lang="pt-BR" sz="2800" b="1" dirty="0">
                <a:solidFill>
                  <a:srgbClr val="C00000"/>
                </a:solidFill>
                <a:latin typeface="Realist" pitchFamily="34" charset="0"/>
              </a:rPr>
              <a:t>Agentes Públicos</a:t>
            </a:r>
            <a:r>
              <a:rPr lang="pt-BR" sz="2800" dirty="0">
                <a:latin typeface="Realist" pitchFamily="34" charset="0"/>
              </a:rPr>
              <a:t>, previstas na Lei das Eleições (art. 73), tendo por objetivo </a:t>
            </a:r>
            <a:r>
              <a:rPr lang="pt-BR" sz="2800" b="1" dirty="0">
                <a:latin typeface="Realist" pitchFamily="34" charset="0"/>
              </a:rPr>
              <a:t>evitar o desequilíbrio do pleito eleitoral com o </a:t>
            </a:r>
            <a:r>
              <a:rPr lang="pt-BR" sz="2800" b="1" u="sng" dirty="0">
                <a:solidFill>
                  <a:schemeClr val="tx1"/>
                </a:solidFill>
                <a:latin typeface="Realist" pitchFamily="34" charset="0"/>
              </a:rPr>
              <a:t>uso da máquina pública</a:t>
            </a:r>
            <a:r>
              <a:rPr lang="pt-BR" sz="2800" b="1" dirty="0">
                <a:solidFill>
                  <a:srgbClr val="C00000"/>
                </a:solidFill>
                <a:latin typeface="Realist" pitchFamily="34" charset="0"/>
              </a:rPr>
              <a:t> </a:t>
            </a:r>
            <a:r>
              <a:rPr lang="pt-BR" sz="2800" dirty="0">
                <a:latin typeface="Realist" pitchFamily="34" charset="0"/>
              </a:rPr>
              <a:t>em benefício de partido, coligação ou candidato.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7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Contratação, Demissão e Vantagens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834615" y="1338748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buNone/>
            </a:pPr>
            <a:r>
              <a:rPr lang="pt-BR" sz="2400" i="1" dirty="0"/>
              <a:t>a) a nomeação ou exoneração de </a:t>
            </a:r>
            <a:r>
              <a:rPr lang="pt-BR" sz="2400" b="1" i="1" dirty="0"/>
              <a:t>cargos em comissão </a:t>
            </a:r>
            <a:r>
              <a:rPr lang="pt-BR" sz="2400" i="1" dirty="0"/>
              <a:t>e designação ou dispensa de funções de confiança; </a:t>
            </a:r>
          </a:p>
          <a:p>
            <a:pPr marL="114300" indent="0" algn="just">
              <a:buNone/>
            </a:pPr>
            <a:endParaRPr lang="pt-BR" sz="2400" i="1" dirty="0"/>
          </a:p>
          <a:p>
            <a:pPr marL="114300" indent="0" algn="just">
              <a:buNone/>
            </a:pPr>
            <a:r>
              <a:rPr lang="pt-BR" sz="2400" i="1" dirty="0"/>
              <a:t>b) a nomeação para </a:t>
            </a:r>
            <a:r>
              <a:rPr lang="pt-BR" sz="2400" b="1" i="1" dirty="0"/>
              <a:t>cargos do Poder Judiciário</a:t>
            </a:r>
            <a:r>
              <a:rPr lang="pt-BR" sz="2400" i="1" dirty="0"/>
              <a:t>, do Ministério Público, dos Tribunais ou Conselhos de Contas e dos órgãos da Presidência da República;</a:t>
            </a:r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0" y="1554741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0" y="3030905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54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Contratação, Demissão e Vantagens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843908" y="1635646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just"/>
            <a:r>
              <a:rPr lang="pt-BR" sz="2400" i="1" dirty="0"/>
              <a:t>c) a nomeação dos aprovados em </a:t>
            </a:r>
            <a:r>
              <a:rPr lang="pt-BR" sz="2400" b="1" i="1" dirty="0"/>
              <a:t>concursos públicos homologados</a:t>
            </a:r>
            <a:r>
              <a:rPr lang="pt-BR" sz="2400" i="1" dirty="0"/>
              <a:t> até o início daquele prazo;</a:t>
            </a:r>
            <a:endParaRPr lang="pt-BR" sz="2400" dirty="0"/>
          </a:p>
          <a:p>
            <a:pPr marL="114300" indent="0" algn="just">
              <a:buNone/>
            </a:pPr>
            <a:endParaRPr lang="pt-BR" sz="2400" i="1" dirty="0"/>
          </a:p>
          <a:p>
            <a:pPr marL="114300" indent="0" algn="just">
              <a:buNone/>
            </a:pPr>
            <a:endParaRPr lang="pt-BR" sz="2400" i="1" dirty="0"/>
          </a:p>
          <a:p>
            <a:pPr marL="114300" indent="0" algn="just">
              <a:buNone/>
            </a:pPr>
            <a:r>
              <a:rPr lang="pt-BR" sz="2400" i="1" dirty="0"/>
              <a:t>e) a transferência ou remoção </a:t>
            </a:r>
            <a:r>
              <a:rPr lang="pt-BR" sz="2400" i="1" dirty="0" err="1"/>
              <a:t>ex</a:t>
            </a:r>
            <a:r>
              <a:rPr lang="pt-BR" sz="2400" i="1" dirty="0"/>
              <a:t> </a:t>
            </a:r>
            <a:r>
              <a:rPr lang="pt-BR" sz="2400" i="1" dirty="0" err="1"/>
              <a:t>officio</a:t>
            </a:r>
            <a:r>
              <a:rPr lang="pt-BR" sz="2400" i="1" dirty="0"/>
              <a:t> de </a:t>
            </a:r>
            <a:r>
              <a:rPr lang="pt-BR" sz="2400" b="1" i="1" dirty="0"/>
              <a:t>militares, policiais civis e de agentes penitenciários</a:t>
            </a:r>
            <a:r>
              <a:rPr lang="pt-BR" sz="2400" i="1" dirty="0"/>
              <a:t>;</a:t>
            </a:r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endParaRPr lang="pt-BR" sz="2400" i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9" y="1734333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0" y="3194554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7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Contratação, Demissão e Vantagens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834615" y="1338748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buNone/>
            </a:pPr>
            <a:r>
              <a:rPr lang="pt-BR" sz="2400" i="1" dirty="0"/>
              <a:t>d) a nomeação ou contratação necessária à instalação ou ao funcionamento inadiável de </a:t>
            </a:r>
            <a:r>
              <a:rPr lang="pt-BR" sz="2400" b="1" i="1" dirty="0"/>
              <a:t>serviços públicos essenciais</a:t>
            </a:r>
            <a:r>
              <a:rPr lang="pt-BR" sz="2400" i="1" dirty="0"/>
              <a:t>, com prévia e expressa autorização do Chefe do Poder Executivo; </a:t>
            </a:r>
            <a:r>
              <a:rPr lang="pt-BR" sz="2400" dirty="0"/>
              <a:t>(Lei nº 7.783/89)</a:t>
            </a:r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endParaRPr lang="pt-BR" sz="2400" i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0" y="1554741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6" y="3606702"/>
            <a:ext cx="761248" cy="7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63921" y="3695196"/>
            <a:ext cx="6808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just">
              <a:buFont typeface="Arial" pitchFamily="34" charset="0"/>
              <a:buNone/>
            </a:pPr>
            <a:r>
              <a:rPr lang="pt-BR" sz="2400" dirty="0"/>
              <a:t>Educação não é considerado serviço essencial.</a:t>
            </a:r>
          </a:p>
        </p:txBody>
      </p:sp>
    </p:spTree>
    <p:extLst>
      <p:ext uri="{BB962C8B-B14F-4D97-AF65-F5344CB8AC3E}">
        <p14:creationId xmlns:p14="http://schemas.microsoft.com/office/powerpoint/2010/main" val="3616291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Contratação, Demissão e Vantagens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621726" y="956938"/>
            <a:ext cx="8057865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buNone/>
            </a:pPr>
            <a:r>
              <a:rPr lang="pt-BR" sz="2000" b="1" dirty="0"/>
              <a:t>RESPE nº 27563 (2006) - Lei nº 7.783/89 (Lei da Greve):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tratamento e abastecimento de água; produção e distribuição de energia elétrica, gás e combustíveis;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assistência médica e hospitalar;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distribuição e comercialização de medicamentos e alimentos;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funerários;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transporte coletivo;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captação e tratamento de esgoto e lixo;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telecomunicações;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compensação bancária;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controle de tráfego aéreo;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processamento de dados ligados a serviços</a:t>
            </a:r>
            <a:r>
              <a:rPr lang="pt-BR" sz="2000" i="1" dirty="0"/>
              <a:t> </a:t>
            </a:r>
            <a:r>
              <a:rPr lang="pt-BR" sz="1800" i="1" dirty="0"/>
              <a:t>essenciais;</a:t>
            </a:r>
            <a:endParaRPr lang="pt-BR" sz="2000" i="1" dirty="0"/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endParaRPr lang="pt-BR" sz="2000" i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0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Transferência voluntária de recursos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984832" y="956938"/>
            <a:ext cx="7694759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buNone/>
            </a:pPr>
            <a:r>
              <a:rPr lang="pt-BR" sz="2400" dirty="0"/>
              <a:t>VI - </a:t>
            </a:r>
            <a:r>
              <a:rPr lang="pt-BR" sz="2400" b="1" u="sng" dirty="0"/>
              <a:t>nos três meses</a:t>
            </a:r>
            <a:r>
              <a:rPr lang="pt-BR" sz="2400" dirty="0"/>
              <a:t> que antecedem o pleito:</a:t>
            </a:r>
          </a:p>
          <a:p>
            <a:pPr marL="114300" indent="0" algn="just">
              <a:buNone/>
            </a:pPr>
            <a:r>
              <a:rPr lang="pt-BR" sz="2400" i="1" dirty="0"/>
              <a:t>a) realizar </a:t>
            </a:r>
            <a:r>
              <a:rPr lang="pt-BR" sz="2400" b="1" i="1" dirty="0"/>
              <a:t>transferência voluntária de recursos </a:t>
            </a:r>
            <a:r>
              <a:rPr lang="pt-BR" sz="2400" i="1" dirty="0"/>
              <a:t>da União aos Estados e Municípios, e dos Estados aos Municípios, sob pena de nulidade de pleno direito, </a:t>
            </a:r>
            <a:r>
              <a:rPr lang="pt-BR" sz="2400" b="1" i="1" dirty="0"/>
              <a:t>ressalvados os recursos destinados a cumprir obrigação formal preexistente para execução de obra ou serviço em andamento e com cronograma prefixado</a:t>
            </a:r>
            <a:r>
              <a:rPr lang="pt-BR" sz="2400" i="1" dirty="0"/>
              <a:t>, e os destinados a atender situações de emergência e de calamidade pública;</a:t>
            </a:r>
            <a:endParaRPr lang="pt-BR" sz="2400" dirty="0"/>
          </a:p>
          <a:p>
            <a:pPr marL="114300" indent="0" algn="just">
              <a:buNone/>
            </a:pPr>
            <a:endParaRPr lang="pt-BR" sz="2400" i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3" y="1563638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264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Transferência voluntária de recursos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20" y="1613293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839" y="2066868"/>
            <a:ext cx="1181429" cy="8579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866" y="1117535"/>
            <a:ext cx="1219376" cy="8535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699" y="1208847"/>
            <a:ext cx="1220597" cy="162956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698" y="1262781"/>
            <a:ext cx="567506" cy="56750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698" y="2211563"/>
            <a:ext cx="567506" cy="56750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785451" y="1802301"/>
            <a:ext cx="1943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Após 01/07/22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640" y="3385438"/>
            <a:ext cx="1728538" cy="122357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8772" y="3405173"/>
            <a:ext cx="2237444" cy="118410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639" y="3573515"/>
            <a:ext cx="573074" cy="84741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5331" y="3516193"/>
            <a:ext cx="57307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5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Publicidade Institucional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899592" y="926302"/>
            <a:ext cx="7541560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74700" lvl="1" indent="-457200" algn="just">
              <a:buAutoNum type="arabicParenR"/>
            </a:pPr>
            <a:endParaRPr lang="pt-BR" sz="2400" dirty="0">
              <a:latin typeface="Realist" pitchFamily="34" charset="0"/>
            </a:endParaRPr>
          </a:p>
          <a:p>
            <a:pPr marL="317500" lvl="1" algn="just"/>
            <a:r>
              <a:rPr lang="pt-BR" sz="2400" b="1" u="sng" dirty="0">
                <a:latin typeface="Realist" pitchFamily="34" charset="0"/>
              </a:rPr>
              <a:t>Limite de Gastos</a:t>
            </a:r>
            <a:r>
              <a:rPr lang="pt-BR" sz="2400" dirty="0">
                <a:latin typeface="Realist" pitchFamily="34" charset="0"/>
              </a:rPr>
              <a:t> com Publicidade Institucional no 1º Semestre do Ano Eleitoral - Art. 73, VII</a:t>
            </a:r>
          </a:p>
          <a:p>
            <a:pPr marL="317500" lvl="1" algn="just"/>
            <a:endParaRPr lang="pt-BR" sz="2400" dirty="0">
              <a:latin typeface="Realist" pitchFamily="34" charset="0"/>
            </a:endParaRPr>
          </a:p>
          <a:p>
            <a:pPr marL="317500" lvl="1" algn="just"/>
            <a:endParaRPr lang="pt-BR" sz="2400" dirty="0">
              <a:latin typeface="Realist" pitchFamily="34" charset="0"/>
            </a:endParaRPr>
          </a:p>
          <a:p>
            <a:pPr marL="317500" lvl="1" algn="just"/>
            <a:r>
              <a:rPr lang="pt-BR" sz="2400" b="1" u="sng" dirty="0">
                <a:latin typeface="Realist" pitchFamily="34" charset="0"/>
              </a:rPr>
              <a:t>Vedação da Publicidade</a:t>
            </a:r>
            <a:r>
              <a:rPr lang="pt-BR" sz="2400" b="1" dirty="0">
                <a:latin typeface="Realist" pitchFamily="34" charset="0"/>
              </a:rPr>
              <a:t> </a:t>
            </a:r>
            <a:r>
              <a:rPr lang="pt-BR" sz="2400" dirty="0">
                <a:latin typeface="Realist" pitchFamily="34" charset="0"/>
              </a:rPr>
              <a:t>Institucional nos 3 meses que Antecedem o Pleito - Art. 73, VI, 'b'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2840350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0" y="1357516"/>
            <a:ext cx="761248" cy="7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642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Limite de Gastos </a:t>
            </a:r>
            <a:r>
              <a:rPr lang="pt-BR" sz="2800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- Publicidade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677520" y="998310"/>
            <a:ext cx="7763632" cy="3229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200" b="1" dirty="0">
                <a:latin typeface="Realist" pitchFamily="34" charset="0"/>
              </a:rPr>
              <a:t>VII </a:t>
            </a:r>
            <a:r>
              <a:rPr lang="pt-BR" sz="2200" dirty="0">
                <a:latin typeface="Realist" pitchFamily="34" charset="0"/>
              </a:rPr>
              <a:t>– Gastos no </a:t>
            </a:r>
            <a:r>
              <a:rPr lang="pt-BR" sz="2200" b="1" dirty="0">
                <a:latin typeface="Realist" pitchFamily="34" charset="0"/>
              </a:rPr>
              <a:t>primeiro semestre (6 meses) </a:t>
            </a:r>
            <a:r>
              <a:rPr lang="pt-BR" sz="2200" dirty="0">
                <a:latin typeface="Realist" pitchFamily="34" charset="0"/>
              </a:rPr>
              <a:t>do ano de eleição não podem exceder a média dos gastos no primeiro semestre dos três últimos anos (2019-2021). </a:t>
            </a:r>
          </a:p>
          <a:p>
            <a:pPr lvl="1" algn="just"/>
            <a:r>
              <a:rPr lang="pt-BR" dirty="0">
                <a:latin typeface="Realist" pitchFamily="34" charset="0"/>
              </a:rPr>
              <a:t>      *</a:t>
            </a:r>
            <a:r>
              <a:rPr lang="pt-BR" b="1" dirty="0">
                <a:latin typeface="Realist" pitchFamily="34" charset="0"/>
              </a:rPr>
              <a:t>Não se aplica ao Municípios em 2022</a:t>
            </a:r>
            <a:endParaRPr lang="pt-BR" dirty="0">
              <a:latin typeface="Realist" pitchFamily="34" charset="0"/>
            </a:endParaRPr>
          </a:p>
          <a:p>
            <a:pPr lvl="1" algn="just"/>
            <a:endParaRPr lang="pt-BR" sz="1800" dirty="0">
              <a:latin typeface="Realist" pitchFamily="34" charset="0"/>
            </a:endParaRPr>
          </a:p>
          <a:p>
            <a:pPr marL="317500" lvl="1" algn="just"/>
            <a:endParaRPr lang="pt-BR" sz="2200" dirty="0">
              <a:latin typeface="Realist" pitchFamily="34" charset="0"/>
            </a:endParaRPr>
          </a:p>
          <a:p>
            <a:pPr marL="317500" lvl="1" algn="just"/>
            <a:r>
              <a:rPr lang="pt-BR" sz="2200" b="1" dirty="0">
                <a:latin typeface="Realist" pitchFamily="34" charset="0"/>
              </a:rPr>
              <a:t>VI, ‘b’ </a:t>
            </a:r>
            <a:r>
              <a:rPr lang="pt-BR" sz="2200" dirty="0">
                <a:latin typeface="Realist" pitchFamily="34" charset="0"/>
              </a:rPr>
              <a:t>– Veda a publicidade institucional dos atos, programas, obras, serviços e campanhas </a:t>
            </a:r>
            <a:r>
              <a:rPr lang="pt-BR" sz="2200" u="sng" dirty="0">
                <a:latin typeface="Realist" pitchFamily="34" charset="0"/>
              </a:rPr>
              <a:t>dos órgãos públicos </a:t>
            </a:r>
            <a:r>
              <a:rPr lang="pt-BR" sz="2200" dirty="0">
                <a:latin typeface="Realist" pitchFamily="34" charset="0"/>
              </a:rPr>
              <a:t>nos </a:t>
            </a:r>
            <a:r>
              <a:rPr lang="pt-BR" sz="2200" b="1" dirty="0">
                <a:latin typeface="Realist" pitchFamily="34" charset="0"/>
              </a:rPr>
              <a:t>3 meses anteriores ao pleito</a:t>
            </a:r>
            <a:r>
              <a:rPr lang="pt-BR" sz="2200" dirty="0">
                <a:latin typeface="Realist" pitchFamily="34" charset="0"/>
              </a:rPr>
              <a:t>, </a:t>
            </a:r>
            <a:r>
              <a:rPr lang="pt-BR" sz="2200" u="sng" dirty="0">
                <a:latin typeface="Realist" pitchFamily="34" charset="0"/>
              </a:rPr>
              <a:t>salvo em caso de grave e urgente necessidade pública, assim reconhecida pela Justiça Eleitoral</a:t>
            </a:r>
            <a:r>
              <a:rPr lang="pt-BR" sz="2200" dirty="0">
                <a:latin typeface="Realist" pitchFamily="34" charset="0"/>
              </a:rPr>
              <a:t>.</a:t>
            </a:r>
          </a:p>
          <a:p>
            <a:pPr marL="317500" lvl="1" algn="just"/>
            <a:r>
              <a:rPr lang="pt-BR" dirty="0">
                <a:latin typeface="Realist" pitchFamily="34" charset="0"/>
              </a:rPr>
              <a:t>*</a:t>
            </a:r>
            <a:r>
              <a:rPr lang="pt-BR" b="1" dirty="0">
                <a:latin typeface="Realist" pitchFamily="34" charset="0"/>
              </a:rPr>
              <a:t>Não se aplica ao Municípios em 2022</a:t>
            </a:r>
            <a:endParaRPr lang="pt-BR" dirty="0">
              <a:latin typeface="Realist" pitchFamily="34" charset="0"/>
            </a:endParaRPr>
          </a:p>
          <a:p>
            <a:pPr marL="317500" lvl="1" algn="just"/>
            <a:endParaRPr lang="pt-BR" sz="1800" dirty="0">
              <a:latin typeface="Realist" pitchFamily="34" charset="0"/>
            </a:endParaRPr>
          </a:p>
          <a:p>
            <a:pPr marL="317500" lvl="1" algn="just"/>
            <a:endParaRPr lang="pt-BR" sz="2400" dirty="0">
              <a:latin typeface="Realist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4" y="1158430"/>
            <a:ext cx="761248" cy="7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0" y="2938636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227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hape 58"/>
          <p:cNvSpPr txBox="1">
            <a:spLocks/>
          </p:cNvSpPr>
          <p:nvPr/>
        </p:nvSpPr>
        <p:spPr>
          <a:xfrm>
            <a:off x="683556" y="364988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Publicidade Institucional</a:t>
            </a:r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677520" y="843558"/>
            <a:ext cx="7763632" cy="3229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1800" b="1" dirty="0">
                <a:latin typeface="Realist" pitchFamily="34" charset="0"/>
              </a:rPr>
              <a:t>CF/88 - Art. 37, § 1º </a:t>
            </a:r>
            <a:r>
              <a:rPr lang="pt-BR" sz="1800" dirty="0">
                <a:latin typeface="Realist" pitchFamily="34" charset="0"/>
              </a:rPr>
              <a:t>- </a:t>
            </a:r>
            <a:r>
              <a:rPr lang="pt-BR" sz="1800" i="1" dirty="0">
                <a:latin typeface="Realist" pitchFamily="34" charset="0"/>
              </a:rPr>
              <a:t>A publicidade dos atos, programas, obras, serviços e campanhas dos órgãos públicos deverá ter caráter educativo, informativo ou de orientação social, dela não podendo constar nomes, símbolos ou imagens que caracterizem promoção pessoal de autoridades ou servidores públicos.</a:t>
            </a:r>
          </a:p>
          <a:p>
            <a:pPr marL="317500" lvl="1" algn="just"/>
            <a:endParaRPr lang="pt-BR" sz="1800" i="1" dirty="0">
              <a:latin typeface="Realist" pitchFamily="34" charset="0"/>
            </a:endParaRPr>
          </a:p>
          <a:p>
            <a:pPr marL="317500" lvl="1" algn="just"/>
            <a:r>
              <a:rPr lang="pt-BR" sz="2200" dirty="0">
                <a:latin typeface="Realist" pitchFamily="34" charset="0"/>
              </a:rPr>
              <a:t>Publicidade Institucional é </a:t>
            </a:r>
            <a:r>
              <a:rPr lang="pt-BR" sz="2200" b="1" i="1" dirty="0">
                <a:latin typeface="Realist" pitchFamily="34" charset="0"/>
              </a:rPr>
              <a:t>(i) </a:t>
            </a:r>
            <a:r>
              <a:rPr lang="pt-BR" sz="2200" dirty="0">
                <a:latin typeface="Realist" pitchFamily="34" charset="0"/>
              </a:rPr>
              <a:t>toda e qualquer </a:t>
            </a:r>
            <a:r>
              <a:rPr lang="pt-BR" sz="2200" b="1" u="sng" dirty="0">
                <a:latin typeface="Realist" pitchFamily="34" charset="0"/>
              </a:rPr>
              <a:t>publicidade oficial</a:t>
            </a:r>
            <a:r>
              <a:rPr lang="pt-BR" sz="2200" b="1" dirty="0">
                <a:latin typeface="Realist" pitchFamily="34" charset="0"/>
              </a:rPr>
              <a:t> </a:t>
            </a:r>
            <a:r>
              <a:rPr lang="pt-BR" sz="2200" dirty="0">
                <a:latin typeface="Realist" pitchFamily="34" charset="0"/>
              </a:rPr>
              <a:t>realizada por órgão público, inclusive as de utilidade pública; </a:t>
            </a:r>
            <a:r>
              <a:rPr lang="pt-BR" sz="2200" b="1" i="1" dirty="0">
                <a:latin typeface="Realist" pitchFamily="34" charset="0"/>
              </a:rPr>
              <a:t>(</a:t>
            </a:r>
            <a:r>
              <a:rPr lang="pt-BR" sz="2200" b="1" i="1" dirty="0" err="1">
                <a:latin typeface="Realist" pitchFamily="34" charset="0"/>
              </a:rPr>
              <a:t>ii</a:t>
            </a:r>
            <a:r>
              <a:rPr lang="pt-BR" sz="2200" b="1" i="1" dirty="0">
                <a:latin typeface="Realist" pitchFamily="34" charset="0"/>
              </a:rPr>
              <a:t>) </a:t>
            </a:r>
            <a:r>
              <a:rPr lang="pt-BR" sz="2200" dirty="0">
                <a:latin typeface="Realist" pitchFamily="34" charset="0"/>
              </a:rPr>
              <a:t>custeada com </a:t>
            </a:r>
            <a:r>
              <a:rPr lang="pt-BR" sz="2200" b="1" dirty="0">
                <a:latin typeface="Realist" pitchFamily="34" charset="0"/>
              </a:rPr>
              <a:t>recursos públicos</a:t>
            </a:r>
            <a:r>
              <a:rPr lang="pt-BR" sz="2200" dirty="0">
                <a:latin typeface="Realist" pitchFamily="34" charset="0"/>
              </a:rPr>
              <a:t>; </a:t>
            </a:r>
            <a:r>
              <a:rPr lang="pt-BR" sz="2200" b="1" i="1" dirty="0">
                <a:latin typeface="Realist" pitchFamily="34" charset="0"/>
              </a:rPr>
              <a:t>(</a:t>
            </a:r>
            <a:r>
              <a:rPr lang="pt-BR" sz="2200" b="1" i="1" dirty="0" err="1">
                <a:latin typeface="Realist" pitchFamily="34" charset="0"/>
              </a:rPr>
              <a:t>iii</a:t>
            </a:r>
            <a:r>
              <a:rPr lang="pt-BR" sz="2200" b="1" i="1" dirty="0">
                <a:latin typeface="Realist" pitchFamily="34" charset="0"/>
              </a:rPr>
              <a:t>) </a:t>
            </a:r>
            <a:r>
              <a:rPr lang="pt-BR" sz="2200" dirty="0">
                <a:latin typeface="Realist" pitchFamily="34" charset="0"/>
              </a:rPr>
              <a:t>excetuadas apenas as publicações legais.</a:t>
            </a:r>
          </a:p>
          <a:p>
            <a:pPr marL="317500" lvl="1" algn="just"/>
            <a:r>
              <a:rPr lang="pt-BR" sz="1600" i="1" dirty="0">
                <a:latin typeface="Realist" pitchFamily="34" charset="0"/>
              </a:rPr>
              <a:t>Ac. TRESC n. 21.323</a:t>
            </a:r>
          </a:p>
          <a:p>
            <a:pPr marL="317500" lvl="1" algn="just"/>
            <a:endParaRPr lang="pt-BR" sz="1800" dirty="0">
              <a:latin typeface="Realist" pitchFamily="34" charset="0"/>
            </a:endParaRPr>
          </a:p>
          <a:p>
            <a:pPr marL="317500" lvl="1" algn="just"/>
            <a:endParaRPr lang="pt-BR" sz="2400" dirty="0">
              <a:latin typeface="Realist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8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83556" y="364988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Publicidade Institucional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128464" y="951788"/>
            <a:ext cx="7331968" cy="499715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just"/>
            <a:r>
              <a:rPr lang="pt-BR" sz="2400" i="1" dirty="0"/>
              <a:t>Configura </a:t>
            </a:r>
            <a:r>
              <a:rPr lang="pt-BR" sz="2400" b="1" i="1" dirty="0"/>
              <a:t>abuso de autoridade</a:t>
            </a:r>
            <a:r>
              <a:rPr lang="pt-BR" sz="2400" i="1" dirty="0"/>
              <a:t>, a infringência do disposto no § 1º do art. 37 da CF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 </a:t>
            </a:r>
            <a:r>
              <a:rPr lang="pt-BR" sz="2400" b="1" dirty="0"/>
              <a:t>publicidade dos atos</a:t>
            </a:r>
            <a:r>
              <a:rPr lang="pt-BR" sz="2400" dirty="0"/>
              <a:t>, programas, obras, serviços e campanhas dos órgãos públicos deverá ter caráter educativo, informativo ou de orientação social, dela </a:t>
            </a:r>
            <a:r>
              <a:rPr lang="pt-BR" sz="2400" b="1" u="sng" dirty="0"/>
              <a:t>não podendo constar nomes, símbolos ou imagens que caracterizem promoção pessoal de autoridades </a:t>
            </a:r>
            <a:r>
              <a:rPr lang="pt-BR" sz="2400" dirty="0"/>
              <a:t>ou servidores públicos. (art. 37, §1º CF)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9" y="1060018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41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8"/>
          <p:cNvSpPr txBox="1">
            <a:spLocks/>
          </p:cNvSpPr>
          <p:nvPr/>
        </p:nvSpPr>
        <p:spPr>
          <a:xfrm>
            <a:off x="581968" y="270882"/>
            <a:ext cx="6336704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Qual o conceito de Agente Público?</a:t>
            </a:r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683568" y="1223641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400" dirty="0">
                <a:latin typeface="Realist" pitchFamily="34" charset="0"/>
              </a:rPr>
              <a:t>É aquele que </a:t>
            </a:r>
            <a:r>
              <a:rPr lang="pt-BR" sz="2400" i="1" dirty="0">
                <a:latin typeface="Realist" pitchFamily="34" charset="0"/>
              </a:rPr>
              <a:t>“exerce, ainda que transitoriamente ou sem remuneração, por eleição, nomeação, designação, contratação ou qualquer outra forma de investidura ou vínculo, </a:t>
            </a:r>
            <a:r>
              <a:rPr lang="pt-BR" sz="2400" b="1" i="1" u="sng" dirty="0">
                <a:latin typeface="Realist" pitchFamily="34" charset="0"/>
              </a:rPr>
              <a:t>mandato, cargo, emprego ou função</a:t>
            </a:r>
            <a:r>
              <a:rPr lang="pt-BR" sz="2400" i="1" dirty="0">
                <a:latin typeface="Realist" pitchFamily="34" charset="0"/>
              </a:rPr>
              <a:t> nos órgãos ou entidades da administração pública direta, indireta, ou fundacional.” (</a:t>
            </a:r>
            <a:r>
              <a:rPr lang="pt-BR" sz="2400" dirty="0">
                <a:latin typeface="Realist" pitchFamily="34" charset="0"/>
              </a:rPr>
              <a:t>§1º do art. 73 da Lei 9.504/97)</a:t>
            </a:r>
            <a:endParaRPr lang="pt-BR" sz="2200" i="1" dirty="0">
              <a:latin typeface="Realis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11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83556" y="267494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Publicidade Institucional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573" y="1103943"/>
            <a:ext cx="3406899" cy="313231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5576" y="915566"/>
            <a:ext cx="4464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/>
              <a:t>Mais de 100 notícias divulgadas no site oficial da prefeitura e em seus meios sociais, que há consistentes indícios de ilegalidade quando da utilização da estrutura da Prefeitura Municipal de Bataguassu para a promoção do nome e imagem do prefeito.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"</a:t>
            </a:r>
            <a:r>
              <a:rPr lang="pt-BR" sz="1800" b="1" i="1" dirty="0"/>
              <a:t>Prefeito</a:t>
            </a:r>
            <a:r>
              <a:rPr lang="pt-BR" sz="1800" i="1" dirty="0"/>
              <a:t> repassa mais de 850 mil reais para entidades filantrópicas de Bataguassu”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"</a:t>
            </a:r>
            <a:r>
              <a:rPr lang="pt-BR" sz="1800" b="1" i="1" dirty="0"/>
              <a:t>Prefeito Akira </a:t>
            </a:r>
            <a:r>
              <a:rPr lang="pt-BR" sz="1800" b="1" i="1" dirty="0" err="1"/>
              <a:t>Otsubo</a:t>
            </a:r>
            <a:r>
              <a:rPr lang="pt-BR" sz="1800" b="1" i="1" dirty="0"/>
              <a:t> </a:t>
            </a:r>
            <a:r>
              <a:rPr lang="pt-BR" sz="1800" i="1" dirty="0"/>
              <a:t>adquire área para construção de 1 mil casas populares em Bataguassu”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i="1" dirty="0"/>
              <a:t>“</a:t>
            </a:r>
            <a:r>
              <a:rPr lang="pt-BR" sz="1800" b="1" i="1" dirty="0"/>
              <a:t>Prefeito Akira </a:t>
            </a:r>
            <a:r>
              <a:rPr lang="pt-BR" sz="1800" i="1" dirty="0"/>
              <a:t>implanta atendimento do Procon em Bataguassu”</a:t>
            </a:r>
          </a:p>
        </p:txBody>
      </p:sp>
    </p:spTree>
    <p:extLst>
      <p:ext uri="{BB962C8B-B14F-4D97-AF65-F5344CB8AC3E}">
        <p14:creationId xmlns:p14="http://schemas.microsoft.com/office/powerpoint/2010/main" val="1656149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hape 59"/>
          <p:cNvSpPr txBox="1">
            <a:spLocks/>
          </p:cNvSpPr>
          <p:nvPr/>
        </p:nvSpPr>
        <p:spPr>
          <a:xfrm>
            <a:off x="677520" y="926302"/>
            <a:ext cx="7763632" cy="3229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200" b="1" u="sng" dirty="0">
                <a:solidFill>
                  <a:srgbClr val="C00000"/>
                </a:solidFill>
                <a:latin typeface="Realist" pitchFamily="34" charset="0"/>
              </a:rPr>
              <a:t>Não caracteriza</a:t>
            </a:r>
            <a:r>
              <a:rPr lang="pt-BR" sz="2200" dirty="0">
                <a:solidFill>
                  <a:srgbClr val="C00000"/>
                </a:solidFill>
                <a:latin typeface="Realist" pitchFamily="34" charset="0"/>
              </a:rPr>
              <a:t> </a:t>
            </a:r>
            <a:r>
              <a:rPr lang="pt-BR" sz="2200" dirty="0">
                <a:latin typeface="Realist" pitchFamily="34" charset="0"/>
              </a:rPr>
              <a:t>Publicidade institucional:</a:t>
            </a:r>
          </a:p>
          <a:p>
            <a:pPr marL="317500" lvl="1" algn="just"/>
            <a:endParaRPr lang="pt-BR" sz="1800" b="1" dirty="0">
              <a:latin typeface="Realist" pitchFamily="34" charset="0"/>
            </a:endParaRPr>
          </a:p>
          <a:p>
            <a:pPr marL="660400" lvl="1" indent="-342900" algn="just">
              <a:buFont typeface="Arial" pitchFamily="34" charset="0"/>
              <a:buChar char="•"/>
            </a:pPr>
            <a:r>
              <a:rPr lang="pt-BR" sz="2200" b="1" dirty="0">
                <a:latin typeface="Realist" pitchFamily="34" charset="0"/>
              </a:rPr>
              <a:t>Entrevistas </a:t>
            </a:r>
            <a:r>
              <a:rPr lang="pt-BR" sz="2200" dirty="0">
                <a:latin typeface="Realist" pitchFamily="34" charset="0"/>
              </a:rPr>
              <a:t>- Precedente TRESC: </a:t>
            </a:r>
            <a:r>
              <a:rPr lang="pt-BR" sz="2200" i="1" dirty="0">
                <a:latin typeface="Realist" pitchFamily="34" charset="0"/>
              </a:rPr>
              <a:t>“O Chefe do Poder Executivo </a:t>
            </a:r>
            <a:r>
              <a:rPr lang="pt-BR" sz="2200" b="1" i="1" dirty="0">
                <a:latin typeface="Realist" pitchFamily="34" charset="0"/>
              </a:rPr>
              <a:t>não fica inibido puramente de conceder entrevistas</a:t>
            </a:r>
            <a:r>
              <a:rPr lang="pt-BR" sz="2200" i="1" dirty="0">
                <a:latin typeface="Realist" pitchFamily="34" charset="0"/>
              </a:rPr>
              <a:t> a órgãos de comunicação no período eleitoral. O que não pode é se servir de emissoras (ainda mais que são concessões de serviço público) como palanque, muito menos (porque é expressamente vedado) se pronunciar em cadeias”</a:t>
            </a:r>
            <a:r>
              <a:rPr lang="pt-BR" sz="2200" dirty="0">
                <a:latin typeface="Realist" pitchFamily="34" charset="0"/>
              </a:rPr>
              <a:t>. (Acórdão nº 29249, Relator HÉLIO DO VALLE PEREIRA, DJE - 21/05/2014)</a:t>
            </a:r>
          </a:p>
          <a:p>
            <a:pPr marL="660400" lvl="1" indent="-342900" algn="just">
              <a:buFont typeface="Arial" pitchFamily="34" charset="0"/>
              <a:buChar char="•"/>
            </a:pPr>
            <a:endParaRPr lang="pt-BR" sz="2200" dirty="0">
              <a:latin typeface="Realist" pitchFamily="34" charset="0"/>
            </a:endParaRPr>
          </a:p>
          <a:p>
            <a:pPr marL="317500" lvl="1" algn="just"/>
            <a:endParaRPr lang="pt-BR" sz="1800" dirty="0">
              <a:latin typeface="Realist" pitchFamily="34" charset="0"/>
            </a:endParaRPr>
          </a:p>
          <a:p>
            <a:pPr marL="317500" lvl="1" algn="just"/>
            <a:endParaRPr lang="pt-BR" sz="2400" dirty="0">
              <a:latin typeface="Realis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3389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58"/>
          <p:cNvSpPr txBox="1">
            <a:spLocks/>
          </p:cNvSpPr>
          <p:nvPr/>
        </p:nvSpPr>
        <p:spPr>
          <a:xfrm>
            <a:off x="683556" y="364988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Publicidade Institucional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92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9"/>
          <p:cNvSpPr txBox="1">
            <a:spLocks/>
          </p:cNvSpPr>
          <p:nvPr/>
        </p:nvSpPr>
        <p:spPr>
          <a:xfrm>
            <a:off x="677520" y="843558"/>
            <a:ext cx="7763632" cy="3229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200" b="1" u="sng" dirty="0">
                <a:solidFill>
                  <a:srgbClr val="C00000"/>
                </a:solidFill>
                <a:latin typeface="Realist" pitchFamily="34" charset="0"/>
              </a:rPr>
              <a:t>Não caracteriza</a:t>
            </a:r>
            <a:r>
              <a:rPr lang="pt-BR" sz="2200" dirty="0">
                <a:solidFill>
                  <a:srgbClr val="C00000"/>
                </a:solidFill>
                <a:latin typeface="Realist" pitchFamily="34" charset="0"/>
              </a:rPr>
              <a:t> </a:t>
            </a:r>
            <a:r>
              <a:rPr lang="pt-BR" sz="2200" dirty="0">
                <a:latin typeface="Realist" pitchFamily="34" charset="0"/>
              </a:rPr>
              <a:t>Publicidade institucional:</a:t>
            </a:r>
          </a:p>
          <a:p>
            <a:pPr marL="317500" lvl="1" algn="just"/>
            <a:endParaRPr lang="pt-BR" sz="1800" b="1" dirty="0">
              <a:latin typeface="Realist" pitchFamily="34" charset="0"/>
            </a:endParaRPr>
          </a:p>
          <a:p>
            <a:pPr marL="660400" lvl="1" indent="-342900" algn="just">
              <a:buFont typeface="Arial" pitchFamily="34" charset="0"/>
              <a:buChar char="•"/>
            </a:pPr>
            <a:r>
              <a:rPr lang="pt-BR" sz="2200" b="1" dirty="0">
                <a:latin typeface="Realist" pitchFamily="34" charset="0"/>
              </a:rPr>
              <a:t>Publicações nas redes sociais </a:t>
            </a:r>
            <a:r>
              <a:rPr lang="pt-BR" sz="2200" b="1" u="sng" dirty="0">
                <a:solidFill>
                  <a:srgbClr val="C00000"/>
                </a:solidFill>
                <a:latin typeface="Realist" pitchFamily="34" charset="0"/>
              </a:rPr>
              <a:t>privadas</a:t>
            </a:r>
            <a:r>
              <a:rPr lang="pt-BR" sz="2200" b="1" dirty="0">
                <a:latin typeface="Realist" pitchFamily="34" charset="0"/>
              </a:rPr>
              <a:t> do Chefe do Executivo/Legislativo </a:t>
            </a:r>
            <a:r>
              <a:rPr lang="pt-BR" sz="2200" dirty="0">
                <a:latin typeface="Realist" pitchFamily="34" charset="0"/>
              </a:rPr>
              <a:t>– Como não é custeada com recursos públicos, não é considerada publicidade institucional. Não será considerada conduta vedada se não for utilizada a estrutura do órgão público (Assessoria de Imprensa, Fotos, </a:t>
            </a:r>
            <a:r>
              <a:rPr lang="pt-BR" sz="2200" dirty="0" err="1">
                <a:latin typeface="Realist" pitchFamily="34" charset="0"/>
              </a:rPr>
              <a:t>etc</a:t>
            </a:r>
            <a:r>
              <a:rPr lang="pt-BR" sz="2200" dirty="0">
                <a:latin typeface="Realist" pitchFamily="34" charset="0"/>
              </a:rPr>
              <a:t>). Eventuais ilicitudes das postagens será apurado sob o viés da Propaganda Antecipada (art. 36-A).</a:t>
            </a:r>
          </a:p>
          <a:p>
            <a:pPr marL="660400" lvl="1" indent="-342900" algn="just">
              <a:buFont typeface="Arial" pitchFamily="34" charset="0"/>
              <a:buChar char="•"/>
            </a:pPr>
            <a:endParaRPr lang="pt-BR" sz="2200" dirty="0">
              <a:latin typeface="Realist" pitchFamily="34" charset="0"/>
            </a:endParaRPr>
          </a:p>
          <a:p>
            <a:pPr marL="317500" lvl="1" algn="just"/>
            <a:endParaRPr lang="pt-BR" sz="1800" dirty="0">
              <a:latin typeface="Realist" pitchFamily="34" charset="0"/>
            </a:endParaRPr>
          </a:p>
          <a:p>
            <a:pPr marL="317500" lvl="1" algn="just"/>
            <a:endParaRPr lang="pt-BR" sz="2400" dirty="0">
              <a:latin typeface="Realis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3389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83556" y="364988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Publicidade Institucional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88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hape 59"/>
          <p:cNvSpPr txBox="1">
            <a:spLocks/>
          </p:cNvSpPr>
          <p:nvPr/>
        </p:nvSpPr>
        <p:spPr>
          <a:xfrm>
            <a:off x="677520" y="1070318"/>
            <a:ext cx="7763632" cy="3229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60400" lvl="1" indent="-342900" algn="just">
              <a:buFont typeface="Arial" pitchFamily="34" charset="0"/>
              <a:buChar char="•"/>
            </a:pPr>
            <a:r>
              <a:rPr lang="pt-BR" sz="2200" b="1" u="sng" dirty="0">
                <a:solidFill>
                  <a:schemeClr val="tx1"/>
                </a:solidFill>
                <a:latin typeface="Realist" pitchFamily="34" charset="0"/>
              </a:rPr>
              <a:t>VEREADORES/DEPUTADOS</a:t>
            </a:r>
            <a:r>
              <a:rPr lang="pt-BR" sz="2200" b="1" dirty="0">
                <a:solidFill>
                  <a:schemeClr val="tx1"/>
                </a:solidFill>
                <a:latin typeface="Realist" pitchFamily="34" charset="0"/>
              </a:rPr>
              <a:t> - </a:t>
            </a:r>
            <a:r>
              <a:rPr lang="pt-BR" sz="2200" i="1" dirty="0">
                <a:latin typeface="Realist" pitchFamily="34" charset="0"/>
              </a:rPr>
              <a:t>"É assente no TSE que, nos três meses que antecedem as eleições, </a:t>
            </a:r>
            <a:r>
              <a:rPr lang="pt-BR" sz="2200" b="1" i="1" dirty="0">
                <a:solidFill>
                  <a:srgbClr val="C00000"/>
                </a:solidFill>
                <a:latin typeface="Realist" pitchFamily="34" charset="0"/>
              </a:rPr>
              <a:t>não se considera propaganda vedada</a:t>
            </a:r>
            <a:r>
              <a:rPr lang="pt-BR" sz="2200" b="1" i="1" dirty="0">
                <a:solidFill>
                  <a:srgbClr val="FF0000"/>
                </a:solidFill>
                <a:latin typeface="Realist" pitchFamily="34" charset="0"/>
              </a:rPr>
              <a:t> </a:t>
            </a:r>
            <a:r>
              <a:rPr lang="pt-BR" sz="2200" i="1" dirty="0">
                <a:latin typeface="Realist" pitchFamily="34" charset="0"/>
              </a:rPr>
              <a:t>pelo inciso VI do art. 73 da Lei n. 9.504/1997 a </a:t>
            </a:r>
            <a:r>
              <a:rPr lang="pt-BR" sz="2200" b="1" i="1" u="sng" dirty="0">
                <a:latin typeface="Realist" pitchFamily="34" charset="0"/>
              </a:rPr>
              <a:t>divulgação, pelo parlamentar, de sua atuação no cargo legislativo</a:t>
            </a:r>
            <a:r>
              <a:rPr lang="pt-BR" sz="2200" i="1" dirty="0">
                <a:latin typeface="Realist" pitchFamily="34" charset="0"/>
              </a:rPr>
              <a:t>" </a:t>
            </a:r>
            <a:r>
              <a:rPr lang="pt-BR" sz="2200" dirty="0">
                <a:latin typeface="Realist" pitchFamily="34" charset="0"/>
              </a:rPr>
              <a:t>[TSE: Ac. Nº 26.718 – TRESC: Ac. nº 30.925].</a:t>
            </a:r>
          </a:p>
          <a:p>
            <a:pPr marL="317500" lvl="1" algn="just"/>
            <a:endParaRPr lang="pt-BR" sz="2200" dirty="0">
              <a:latin typeface="Realist" pitchFamily="34" charset="0"/>
            </a:endParaRPr>
          </a:p>
          <a:p>
            <a:pPr marL="660400" lvl="1" indent="-342900" algn="just">
              <a:buFont typeface="Arial" pitchFamily="34" charset="0"/>
              <a:buChar char="•"/>
            </a:pPr>
            <a:r>
              <a:rPr lang="pt-BR" sz="2200" b="1" u="sng" dirty="0">
                <a:solidFill>
                  <a:srgbClr val="C00000"/>
                </a:solidFill>
                <a:latin typeface="Realist" pitchFamily="34" charset="0"/>
              </a:rPr>
              <a:t>CUIDADO:</a:t>
            </a:r>
            <a:r>
              <a:rPr lang="pt-BR" sz="2200" dirty="0">
                <a:solidFill>
                  <a:srgbClr val="C00000"/>
                </a:solidFill>
                <a:latin typeface="Realist" pitchFamily="34" charset="0"/>
              </a:rPr>
              <a:t> </a:t>
            </a:r>
            <a:r>
              <a:rPr lang="pt-BR" sz="2200" dirty="0">
                <a:latin typeface="Realist" pitchFamily="34" charset="0"/>
              </a:rPr>
              <a:t>Vedação de qualquer mensagem que tenha </a:t>
            </a:r>
            <a:r>
              <a:rPr lang="pt-BR" sz="2200" b="1" dirty="0">
                <a:latin typeface="Realist" pitchFamily="34" charset="0"/>
              </a:rPr>
              <a:t>conteúdo eleitoral</a:t>
            </a:r>
            <a:r>
              <a:rPr lang="pt-BR" sz="2200" dirty="0">
                <a:latin typeface="Realist" pitchFamily="34" charset="0"/>
              </a:rPr>
              <a:t> - TSE Res. nº 20.217 (</a:t>
            </a:r>
            <a:r>
              <a:rPr lang="pt-BR" sz="2200" dirty="0" err="1">
                <a:latin typeface="Realist" pitchFamily="34" charset="0"/>
              </a:rPr>
              <a:t>Cta</a:t>
            </a:r>
            <a:r>
              <a:rPr lang="pt-BR" sz="2200" dirty="0">
                <a:latin typeface="Realist" pitchFamily="34" charset="0"/>
              </a:rPr>
              <a:t> nº 444).</a:t>
            </a:r>
          </a:p>
          <a:p>
            <a:pPr marL="317500" lvl="1" algn="just"/>
            <a:endParaRPr lang="pt-BR" sz="2200" dirty="0">
              <a:latin typeface="Realist" pitchFamily="34" charset="0"/>
            </a:endParaRPr>
          </a:p>
          <a:p>
            <a:pPr marL="317500" lvl="1" algn="just"/>
            <a:endParaRPr lang="pt-BR" sz="1800" dirty="0">
              <a:latin typeface="Realist" pitchFamily="34" charset="0"/>
            </a:endParaRPr>
          </a:p>
          <a:p>
            <a:pPr marL="317500" lvl="1" algn="just"/>
            <a:endParaRPr lang="pt-BR" sz="2400" dirty="0">
              <a:latin typeface="Realis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582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8" y="3442692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hape 58"/>
          <p:cNvSpPr txBox="1">
            <a:spLocks/>
          </p:cNvSpPr>
          <p:nvPr/>
        </p:nvSpPr>
        <p:spPr>
          <a:xfrm>
            <a:off x="683556" y="364988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Publicidade Institucional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74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9"/>
          <p:cNvSpPr txBox="1">
            <a:spLocks/>
          </p:cNvSpPr>
          <p:nvPr/>
        </p:nvSpPr>
        <p:spPr>
          <a:xfrm>
            <a:off x="561885" y="1252426"/>
            <a:ext cx="7763632" cy="3229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200" b="1" u="sng" dirty="0">
                <a:solidFill>
                  <a:schemeClr val="tx1"/>
                </a:solidFill>
                <a:latin typeface="Realist" pitchFamily="34" charset="0"/>
              </a:rPr>
              <a:t>USO DA TRIBUNA</a:t>
            </a:r>
            <a:r>
              <a:rPr lang="pt-BR" sz="2200" b="1" dirty="0">
                <a:solidFill>
                  <a:schemeClr val="tx1"/>
                </a:solidFill>
                <a:latin typeface="Realist" pitchFamily="34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latin typeface="Realist" pitchFamily="34" charset="0"/>
              </a:rPr>
              <a:t>– Inexiste conduta vedada – Imunidade material absoluta (TSE RO nº 15.919).</a:t>
            </a:r>
          </a:p>
          <a:p>
            <a:pPr marL="317500" lvl="1" algn="just"/>
            <a:endParaRPr lang="pt-BR" sz="1200" dirty="0">
              <a:solidFill>
                <a:schemeClr val="tx1"/>
              </a:solidFill>
              <a:latin typeface="Realist" pitchFamily="34" charset="0"/>
            </a:endParaRPr>
          </a:p>
          <a:p>
            <a:pPr marL="317500" lvl="1" algn="just"/>
            <a:r>
              <a:rPr lang="pt-BR" sz="2200" b="1" dirty="0">
                <a:solidFill>
                  <a:srgbClr val="C00000"/>
                </a:solidFill>
                <a:latin typeface="Realist" pitchFamily="34" charset="0"/>
              </a:rPr>
              <a:t>CUIDADO</a:t>
            </a:r>
            <a:r>
              <a:rPr lang="pt-BR" sz="2200" b="1" dirty="0">
                <a:solidFill>
                  <a:srgbClr val="FF0000"/>
                </a:solidFill>
                <a:latin typeface="Realist" pitchFamily="34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latin typeface="Realist" pitchFamily="34" charset="0"/>
              </a:rPr>
              <a:t>se no discurso tiver </a:t>
            </a:r>
            <a:r>
              <a:rPr lang="pt-BR" sz="2200" b="1" u="sng" dirty="0">
                <a:solidFill>
                  <a:srgbClr val="C00000"/>
                </a:solidFill>
                <a:latin typeface="Realist" pitchFamily="34" charset="0"/>
              </a:rPr>
              <a:t>pedido de votos*</a:t>
            </a:r>
            <a:r>
              <a:rPr lang="pt-BR" sz="2200" dirty="0">
                <a:solidFill>
                  <a:schemeClr val="tx1"/>
                </a:solidFill>
                <a:latin typeface="Realist" pitchFamily="34" charset="0"/>
              </a:rPr>
              <a:t>:</a:t>
            </a:r>
          </a:p>
          <a:p>
            <a:pPr marL="317500" lvl="1" algn="just"/>
            <a:endParaRPr lang="pt-BR" sz="1200" b="1" u="sng" dirty="0">
              <a:solidFill>
                <a:srgbClr val="FF0000"/>
              </a:solidFill>
              <a:latin typeface="Realist" pitchFamily="34" charset="0"/>
            </a:endParaRPr>
          </a:p>
          <a:p>
            <a:pPr marL="317500" lvl="1" algn="just"/>
            <a:endParaRPr lang="pt-BR" sz="2000" b="1" u="sng" dirty="0">
              <a:solidFill>
                <a:srgbClr val="C00000"/>
              </a:solidFill>
              <a:latin typeface="Realist" pitchFamily="34" charset="0"/>
            </a:endParaRPr>
          </a:p>
          <a:p>
            <a:pPr marL="317500" lvl="1" algn="just"/>
            <a:r>
              <a:rPr lang="pt-BR" sz="2000" b="1" u="sng" dirty="0">
                <a:solidFill>
                  <a:srgbClr val="C00000"/>
                </a:solidFill>
                <a:latin typeface="Realist" pitchFamily="34" charset="0"/>
              </a:rPr>
              <a:t>A partir de 16/08</a:t>
            </a:r>
            <a:r>
              <a:rPr lang="pt-BR" sz="2000" b="1" dirty="0">
                <a:solidFill>
                  <a:srgbClr val="C00000"/>
                </a:solidFill>
                <a:latin typeface="Realist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Realist" pitchFamily="34" charset="0"/>
              </a:rPr>
              <a:t>- Art. 37. § 3º Nas dependências do Poder Legislativo, a veiculação de propaganda eleitoral fica a </a:t>
            </a:r>
            <a:r>
              <a:rPr lang="pt-BR" sz="2000" b="1" dirty="0">
                <a:solidFill>
                  <a:schemeClr val="tx1"/>
                </a:solidFill>
                <a:latin typeface="Realist" pitchFamily="34" charset="0"/>
              </a:rPr>
              <a:t>critério da Mesa Diretora</a:t>
            </a:r>
            <a:r>
              <a:rPr lang="pt-BR" sz="2000" dirty="0">
                <a:solidFill>
                  <a:schemeClr val="tx1"/>
                </a:solidFill>
                <a:latin typeface="Realist" pitchFamily="34" charset="0"/>
              </a:rPr>
              <a:t>.</a:t>
            </a:r>
            <a:endParaRPr lang="pt-BR" sz="2000" dirty="0">
              <a:latin typeface="Realist" pitchFamily="34" charset="0"/>
            </a:endParaRPr>
          </a:p>
          <a:p>
            <a:pPr marL="317500" lvl="1" algn="just"/>
            <a:endParaRPr lang="pt-BR" sz="1800" dirty="0">
              <a:latin typeface="Realist" pitchFamily="34" charset="0"/>
            </a:endParaRPr>
          </a:p>
          <a:p>
            <a:pPr marL="317500" lvl="1" algn="just"/>
            <a:endParaRPr lang="pt-BR" sz="2400" dirty="0">
              <a:latin typeface="Realis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83556" y="364988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Publicidade Institucional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4" y="1347614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5" y="3048988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08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Inaugurações</a:t>
            </a:r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677520" y="926302"/>
            <a:ext cx="7763632" cy="1573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200" b="1" dirty="0">
                <a:latin typeface="Realist" pitchFamily="34" charset="0"/>
              </a:rPr>
              <a:t>Shows: </a:t>
            </a:r>
            <a:r>
              <a:rPr lang="pt-BR" sz="2200" dirty="0">
                <a:latin typeface="Realist" pitchFamily="34" charset="0"/>
              </a:rPr>
              <a:t>após 15/08 na realização de inaugurações é vedada a contratação de shows artísticos pagos com recursos públicos. Sua inobservância caracteriza abuso do poder econômico (LC nº 64/90, art. 22). </a:t>
            </a:r>
          </a:p>
          <a:p>
            <a:pPr marL="317500" lvl="1" algn="just"/>
            <a:endParaRPr lang="pt-BR" sz="2200" dirty="0">
              <a:latin typeface="Realist" pitchFamily="34" charset="0"/>
            </a:endParaRPr>
          </a:p>
          <a:p>
            <a:pPr marL="317500" lvl="1" algn="just"/>
            <a:endParaRPr lang="pt-BR" sz="2200" dirty="0">
              <a:latin typeface="Realist" pitchFamily="34" charset="0"/>
            </a:endParaRP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702850" y="2670342"/>
            <a:ext cx="4939952" cy="1573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200" b="1" dirty="0">
                <a:latin typeface="Realist" pitchFamily="34" charset="0"/>
              </a:rPr>
              <a:t>Comparecimento: </a:t>
            </a:r>
            <a:r>
              <a:rPr lang="pt-BR" sz="2200" dirty="0">
                <a:latin typeface="Realist" pitchFamily="34" charset="0"/>
              </a:rPr>
              <a:t>a partir de 15/08 é proibido a qualquer candidato comparecer a inaugurações de obras públicas.</a:t>
            </a:r>
          </a:p>
          <a:p>
            <a:pPr marL="317500" lvl="1" algn="just"/>
            <a:endParaRPr lang="pt-BR" sz="2200" dirty="0">
              <a:latin typeface="Realist" pitchFamily="34" charset="0"/>
            </a:endParaRPr>
          </a:p>
          <a:p>
            <a:pPr marL="317500" lvl="1" algn="just"/>
            <a:endParaRPr lang="pt-BR" sz="2200" dirty="0">
              <a:latin typeface="Realist" pitchFamily="34" charset="0"/>
            </a:endParaRPr>
          </a:p>
          <a:p>
            <a:pPr marL="317500" lvl="1" algn="just"/>
            <a:endParaRPr lang="pt-BR" sz="2200" dirty="0">
              <a:latin typeface="Realis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6" y="3003798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7" y="1096902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678" y="257902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39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Direitos do Agente Público</a:t>
            </a:r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677520" y="1070318"/>
            <a:ext cx="7763632" cy="1573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60400" lvl="1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Realist" pitchFamily="34" charset="0"/>
              </a:rPr>
              <a:t>Licença remunerada para candidatar-se</a:t>
            </a:r>
          </a:p>
          <a:p>
            <a:pPr marL="660400" lvl="1" indent="-342900" algn="just">
              <a:buFont typeface="Arial" panose="020B0604020202020204" pitchFamily="34" charset="0"/>
              <a:buChar char="•"/>
            </a:pPr>
            <a:endParaRPr lang="pt-BR" sz="1000" dirty="0">
              <a:latin typeface="Realist" pitchFamily="34" charset="0"/>
            </a:endParaRPr>
          </a:p>
          <a:p>
            <a:pPr marL="660400" lvl="1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Realist" pitchFamily="34" charset="0"/>
              </a:rPr>
              <a:t>Participar de atos e reuniões políticas fora do horário de expediente</a:t>
            </a:r>
          </a:p>
          <a:p>
            <a:pPr marL="660400" lvl="1" indent="-342900" algn="just">
              <a:buFont typeface="Arial" panose="020B0604020202020204" pitchFamily="34" charset="0"/>
              <a:buChar char="•"/>
            </a:pPr>
            <a:endParaRPr lang="pt-BR" sz="1000" dirty="0">
              <a:latin typeface="Realist" pitchFamily="34" charset="0"/>
            </a:endParaRPr>
          </a:p>
          <a:p>
            <a:pPr marL="660400" lvl="1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Realist" pitchFamily="34" charset="0"/>
              </a:rPr>
              <a:t>Pedir votos ou declarar apoio a candidato de sua preferência nas suas redes sociais privadas</a:t>
            </a:r>
          </a:p>
          <a:p>
            <a:pPr marL="660400" lvl="1" indent="-342900" algn="just">
              <a:buFont typeface="Arial" panose="020B0604020202020204" pitchFamily="34" charset="0"/>
              <a:buChar char="•"/>
            </a:pPr>
            <a:endParaRPr lang="pt-BR" sz="1000" dirty="0">
              <a:latin typeface="Realist" pitchFamily="34" charset="0"/>
            </a:endParaRPr>
          </a:p>
          <a:p>
            <a:pPr marL="660400" lvl="1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Realist" pitchFamily="34" charset="0"/>
              </a:rPr>
              <a:t>Estacionar veículo particular no pátio do órgão público contendo adesivos de propaganda eleitoral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702850" y="2670342"/>
            <a:ext cx="4939952" cy="1573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2200" dirty="0">
              <a:latin typeface="Realist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0" y="1822617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319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9"/>
          <p:cNvSpPr txBox="1">
            <a:spLocks/>
          </p:cNvSpPr>
          <p:nvPr/>
        </p:nvSpPr>
        <p:spPr>
          <a:xfrm>
            <a:off x="611560" y="1254565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2200" dirty="0">
              <a:latin typeface="Realis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sp>
        <p:nvSpPr>
          <p:cNvPr id="12" name="Shape 59"/>
          <p:cNvSpPr txBox="1">
            <a:spLocks/>
          </p:cNvSpPr>
          <p:nvPr/>
        </p:nvSpPr>
        <p:spPr>
          <a:xfrm>
            <a:off x="677520" y="1203598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200" b="1" dirty="0">
                <a:latin typeface="Realist" pitchFamily="34" charset="0"/>
              </a:rPr>
              <a:t>SUFRÁGIO UNIVERSAL E EXERCÍCIO DA CIDADANIA: </a:t>
            </a:r>
            <a:r>
              <a:rPr lang="pt-BR" sz="2200" dirty="0">
                <a:latin typeface="Realist" pitchFamily="34" charset="0"/>
              </a:rPr>
              <a:t>a Constituição Federal assegura aos cidadãos brasileiros a ampla participação no processo político. Em que pese as restrições legais, </a:t>
            </a:r>
            <a:r>
              <a:rPr lang="pt-BR" sz="2200" b="1" dirty="0">
                <a:latin typeface="Realist" pitchFamily="34" charset="0"/>
              </a:rPr>
              <a:t>o agente público não pode ser proibido de ter suas próprias convicções políticas e participar do processo eleitoral</a:t>
            </a:r>
            <a:r>
              <a:rPr lang="pt-BR" sz="2200" dirty="0">
                <a:latin typeface="Realist" pitchFamily="34" charset="0"/>
              </a:rPr>
              <a:t>, desde que </a:t>
            </a:r>
            <a:r>
              <a:rPr lang="pt-BR" sz="2200" u="sng" dirty="0">
                <a:latin typeface="Realist" pitchFamily="34" charset="0"/>
              </a:rPr>
              <a:t>fora do horário de expediente, sem a utilização de bens públicos</a:t>
            </a:r>
            <a:r>
              <a:rPr lang="pt-BR" sz="2200" dirty="0">
                <a:latin typeface="Realist" pitchFamily="34" charset="0"/>
              </a:rPr>
              <a:t> e quando não estiver legalmente impedido. </a:t>
            </a:r>
          </a:p>
        </p:txBody>
      </p:sp>
      <p:sp>
        <p:nvSpPr>
          <p:cNvPr id="8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Direitos do Agente Público</a:t>
            </a:r>
          </a:p>
        </p:txBody>
      </p:sp>
    </p:spTree>
    <p:extLst>
      <p:ext uri="{BB962C8B-B14F-4D97-AF65-F5344CB8AC3E}">
        <p14:creationId xmlns:p14="http://schemas.microsoft.com/office/powerpoint/2010/main" val="4053240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9"/>
          <p:cNvSpPr txBox="1">
            <a:spLocks/>
          </p:cNvSpPr>
          <p:nvPr/>
        </p:nvSpPr>
        <p:spPr>
          <a:xfrm>
            <a:off x="611560" y="1254565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2200" dirty="0">
              <a:latin typeface="Realis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sp>
        <p:nvSpPr>
          <p:cNvPr id="12" name="Shape 59"/>
          <p:cNvSpPr txBox="1">
            <a:spLocks/>
          </p:cNvSpPr>
          <p:nvPr/>
        </p:nvSpPr>
        <p:spPr>
          <a:xfrm>
            <a:off x="726188" y="950931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pt-BR" sz="2800" b="1" dirty="0"/>
              <a:t>Regra geral:</a:t>
            </a:r>
          </a:p>
          <a:p>
            <a:pPr marL="114300" indent="0" algn="ctr">
              <a:buNone/>
            </a:pPr>
            <a:endParaRPr lang="pt-BR" sz="15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Secretários e congêneres: 6 meses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Prefeito/Governador: 6 meses (renúncia)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Servidores comissionados: 3 meses exoneração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Servidores efetivos: 3 meses licença remunerada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Temporários: 3 meses rescisão contratual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Realist" pitchFamily="34" charset="0"/>
              </a:rPr>
              <a:t>Vereadores: desnecessário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Realist" pitchFamily="34" charset="0"/>
              </a:rPr>
              <a:t>Deputados: desnecessário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Realist" pitchFamily="34" charset="0"/>
              </a:rPr>
              <a:t>Senador: desnecessário</a:t>
            </a:r>
            <a:endParaRPr lang="pt-BR" sz="2000" dirty="0">
              <a:latin typeface="Realist" pitchFamily="34" charset="0"/>
            </a:endParaRPr>
          </a:p>
        </p:txBody>
      </p:sp>
      <p:sp>
        <p:nvSpPr>
          <p:cNvPr id="8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Desincompatibilização</a:t>
            </a:r>
          </a:p>
        </p:txBody>
      </p:sp>
    </p:spTree>
    <p:extLst>
      <p:ext uri="{BB962C8B-B14F-4D97-AF65-F5344CB8AC3E}">
        <p14:creationId xmlns:p14="http://schemas.microsoft.com/office/powerpoint/2010/main" val="557926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79512" y="544308"/>
            <a:ext cx="6455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Realist" pitchFamily="34" charset="0"/>
              </a:rPr>
              <a:t>OBRIGADO PELA ATENÇÃO!</a:t>
            </a:r>
          </a:p>
        </p:txBody>
      </p:sp>
      <p:sp>
        <p:nvSpPr>
          <p:cNvPr id="6" name="Caixa de texto 6"/>
          <p:cNvSpPr txBox="1">
            <a:spLocks noChangeArrowheads="1"/>
          </p:cNvSpPr>
          <p:nvPr/>
        </p:nvSpPr>
        <p:spPr bwMode="auto">
          <a:xfrm>
            <a:off x="495718" y="1444498"/>
            <a:ext cx="5876482" cy="2600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000" b="1" dirty="0">
                <a:effectLst/>
                <a:latin typeface="Realist" pitchFamily="34" charset="0"/>
                <a:ea typeface="Calibri"/>
                <a:cs typeface="Times New Roman"/>
              </a:rPr>
              <a:t>PIERRE</a:t>
            </a:r>
            <a:r>
              <a:rPr lang="pt-BR" sz="2000" b="1" dirty="0">
                <a:effectLst/>
                <a:latin typeface="Realist" pitchFamily="34" charset="0"/>
                <a:ea typeface="Cambria"/>
                <a:cs typeface="Times New Roman"/>
              </a:rPr>
              <a:t> </a:t>
            </a:r>
            <a:r>
              <a:rPr lang="pt-BR" sz="2000" b="1" dirty="0">
                <a:effectLst/>
                <a:latin typeface="Realist" pitchFamily="34" charset="0"/>
                <a:ea typeface="Calibri"/>
                <a:cs typeface="Times New Roman"/>
              </a:rPr>
              <a:t>VANDERLINDE</a:t>
            </a:r>
            <a:endParaRPr lang="pt-BR" sz="2000" dirty="0">
              <a:effectLst/>
              <a:latin typeface="Realist" pitchFamily="34" charset="0"/>
              <a:ea typeface="Calibri"/>
              <a:cs typeface="Times New Roman"/>
            </a:endParaRPr>
          </a:p>
          <a:p>
            <a:r>
              <a:rPr lang="pt-BR" sz="1100" dirty="0">
                <a:latin typeface="Realist" pitchFamily="34" charset="0"/>
              </a:rPr>
              <a:t>OAB/SC 24.881</a:t>
            </a:r>
          </a:p>
          <a:p>
            <a:r>
              <a:rPr lang="pt-BR" sz="1100" u="sng" dirty="0">
                <a:latin typeface="Realist" pitchFamily="34" charset="0"/>
                <a:hlinkClick r:id="rId3"/>
              </a:rPr>
              <a:t>http://lattes.cnpq.br/4034094809001790</a:t>
            </a:r>
            <a:r>
              <a:rPr lang="pt-BR" sz="1100" dirty="0">
                <a:latin typeface="Realist" pitchFamily="34" charset="0"/>
              </a:rPr>
              <a:t> </a:t>
            </a:r>
          </a:p>
          <a:p>
            <a:r>
              <a:rPr lang="pt-BR" sz="1100" dirty="0">
                <a:latin typeface="Realist" pitchFamily="34" charset="0"/>
              </a:rPr>
              <a:t> </a:t>
            </a:r>
          </a:p>
          <a:p>
            <a:r>
              <a:rPr lang="pt-BR" b="1" dirty="0">
                <a:latin typeface="Realist" pitchFamily="34" charset="0"/>
              </a:rPr>
              <a:t>Breve Currículo:</a:t>
            </a:r>
            <a:endParaRPr lang="pt-BR" dirty="0">
              <a:latin typeface="Realist" pitchFamily="34" charset="0"/>
            </a:endParaRPr>
          </a:p>
          <a:p>
            <a:pPr algn="just"/>
            <a:r>
              <a:rPr lang="pt-BR" sz="1300" dirty="0">
                <a:latin typeface="Realist" pitchFamily="34" charset="0"/>
              </a:rPr>
              <a:t>Advogado, graduado em Direito pela UFSC</a:t>
            </a:r>
          </a:p>
          <a:p>
            <a:pPr algn="just"/>
            <a:r>
              <a:rPr lang="pt-BR" sz="1300" dirty="0">
                <a:latin typeface="Realist" pitchFamily="34" charset="0"/>
              </a:rPr>
              <a:t>Pós-graduado em Direito Eleitoral - UNIDERP</a:t>
            </a:r>
          </a:p>
          <a:p>
            <a:pPr algn="just"/>
            <a:r>
              <a:rPr lang="pt-BR" sz="1300" dirty="0">
                <a:latin typeface="Realist" pitchFamily="34" charset="0"/>
              </a:rPr>
              <a:t>Pós-graduando em Direito Penal e Processo Penal - UNISINOS</a:t>
            </a:r>
          </a:p>
          <a:p>
            <a:pPr algn="just"/>
            <a:r>
              <a:rPr lang="pt-BR" sz="1300" dirty="0">
                <a:latin typeface="Realist" pitchFamily="34" charset="0"/>
              </a:rPr>
              <a:t>Pós-graduado em Licitações e Contratos pela Escola Mineira de Direito</a:t>
            </a:r>
          </a:p>
          <a:p>
            <a:pPr algn="just"/>
            <a:r>
              <a:rPr lang="pt-BR" sz="1300" dirty="0">
                <a:latin typeface="Realist" pitchFamily="34" charset="0"/>
              </a:rPr>
              <a:t>Membro-fundador da ACADE – Academia Catarinense de Direito Eleitoral.</a:t>
            </a:r>
          </a:p>
          <a:p>
            <a:pPr algn="just"/>
            <a:r>
              <a:rPr lang="pt-BR" sz="1300" dirty="0">
                <a:latin typeface="Realist" pitchFamily="34" charset="0"/>
              </a:rPr>
              <a:t>Vice-Presidente da Comissão de Direito Eleitoral da OAB/SC.</a:t>
            </a:r>
          </a:p>
          <a:p>
            <a:pPr algn="just"/>
            <a:r>
              <a:rPr lang="pt-BR" sz="1300" dirty="0">
                <a:latin typeface="Realist" pitchFamily="34" charset="0"/>
              </a:rPr>
              <a:t>Membro da ABRADEP – Academia Brasileira de Direito Eleitoral e Político</a:t>
            </a:r>
          </a:p>
          <a:p>
            <a:r>
              <a:rPr lang="pt-BR" sz="1200" u="sng" dirty="0">
                <a:latin typeface="Realist" pitchFamily="34" charset="0"/>
                <a:hlinkClick r:id="rId4"/>
              </a:rPr>
              <a:t>pierre@vanderlindejeremias.adv.br</a:t>
            </a:r>
            <a:r>
              <a:rPr lang="pt-BR" sz="1200" dirty="0">
                <a:latin typeface="Realist" pitchFamily="34" charset="0"/>
              </a:rPr>
              <a:t> </a:t>
            </a:r>
            <a:r>
              <a:rPr lang="pt-BR" sz="1200" dirty="0">
                <a:effectLst/>
                <a:latin typeface="Realist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04248" y="3867894"/>
            <a:ext cx="1892621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234169"/>
            <a:ext cx="1065531" cy="56026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84120" y="433259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err="1">
                <a:latin typeface="Realist" pitchFamily="34" charset="0"/>
                <a:cs typeface="Kalinga" pitchFamily="34" charset="0"/>
              </a:rPr>
              <a:t>pierrevanderlinde</a:t>
            </a:r>
            <a:endParaRPr lang="pt-BR" sz="1800" b="1" dirty="0">
              <a:latin typeface="Realist" pitchFamily="34" charset="0"/>
              <a:cs typeface="Kalinga" pitchFamily="34" charset="0"/>
            </a:endParaRPr>
          </a:p>
          <a:p>
            <a:endParaRPr lang="pt-BR" sz="1800" b="1" dirty="0">
              <a:latin typeface="Realist" pitchFamily="34" charset="0"/>
              <a:cs typeface="Kalinga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191" y="1349484"/>
            <a:ext cx="2226247" cy="23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6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Princípios Norteadores</a:t>
            </a:r>
          </a:p>
        </p:txBody>
      </p:sp>
      <p:sp>
        <p:nvSpPr>
          <p:cNvPr id="7" name="Shape 59"/>
          <p:cNvSpPr txBox="1">
            <a:spLocks/>
          </p:cNvSpPr>
          <p:nvPr/>
        </p:nvSpPr>
        <p:spPr>
          <a:xfrm>
            <a:off x="3884477" y="1152324"/>
            <a:ext cx="4739296" cy="1217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200" b="1" u="sng" dirty="0">
                <a:solidFill>
                  <a:schemeClr val="tx1"/>
                </a:solidFill>
                <a:latin typeface="Realist" pitchFamily="34" charset="0"/>
              </a:rPr>
              <a:t>ISONOMIA</a:t>
            </a:r>
            <a:r>
              <a:rPr lang="pt-BR" sz="2200" b="1" dirty="0">
                <a:latin typeface="Realist" pitchFamily="34" charset="0"/>
              </a:rPr>
              <a:t> ENTRE OS CANDIDATOS: </a:t>
            </a:r>
            <a:r>
              <a:rPr lang="pt-BR" sz="2200" dirty="0">
                <a:latin typeface="Realist" pitchFamily="34" charset="0"/>
              </a:rPr>
              <a:t>As normas eleitorais são feitas justamente para evitar que o </a:t>
            </a:r>
            <a:r>
              <a:rPr lang="pt-BR" sz="2200" dirty="0">
                <a:solidFill>
                  <a:schemeClr val="tx1"/>
                </a:solidFill>
                <a:latin typeface="Realist" pitchFamily="34" charset="0"/>
              </a:rPr>
              <a:t>equilíbrio</a:t>
            </a:r>
            <a:r>
              <a:rPr lang="pt-BR" sz="2200" dirty="0">
                <a:latin typeface="Realist" pitchFamily="34" charset="0"/>
              </a:rPr>
              <a:t> das eleições seja perdido.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51933"/>
            <a:ext cx="3552161" cy="17438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39772" y="3416676"/>
            <a:ext cx="55921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pt-BR" sz="2000" dirty="0"/>
              <a:t>A atual jurisprudência do TSE presume que </a:t>
            </a:r>
            <a:r>
              <a:rPr lang="pt-BR" sz="2000" b="1" dirty="0"/>
              <a:t>todas</a:t>
            </a:r>
            <a:r>
              <a:rPr lang="pt-BR" sz="2000" dirty="0"/>
              <a:t> as condutas elencadas no art. 73 da Lei nº 9.504/97 </a:t>
            </a:r>
            <a:r>
              <a:rPr lang="pt-BR" sz="2000" b="1" dirty="0"/>
              <a:t>desequilibram o pleito</a:t>
            </a:r>
            <a:r>
              <a:rPr lang="pt-BR" sz="2000" dirty="0"/>
              <a:t> – não há mais análise de “potencialidade”.</a:t>
            </a:r>
          </a:p>
        </p:txBody>
      </p:sp>
    </p:spTree>
    <p:extLst>
      <p:ext uri="{BB962C8B-B14F-4D97-AF65-F5344CB8AC3E}">
        <p14:creationId xmlns:p14="http://schemas.microsoft.com/office/powerpoint/2010/main" val="284509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Princípios Norteadores</a:t>
            </a:r>
          </a:p>
        </p:txBody>
      </p:sp>
      <p:sp>
        <p:nvSpPr>
          <p:cNvPr id="7" name="Shape 59"/>
          <p:cNvSpPr txBox="1">
            <a:spLocks/>
          </p:cNvSpPr>
          <p:nvPr/>
        </p:nvSpPr>
        <p:spPr>
          <a:xfrm>
            <a:off x="627228" y="1210266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r>
              <a:rPr lang="pt-BR" sz="2200" b="1" dirty="0">
                <a:latin typeface="Realist" pitchFamily="34" charset="0"/>
              </a:rPr>
              <a:t>IMPESSOALIDADE DO AGENTE PÚBLICO: </a:t>
            </a:r>
            <a:r>
              <a:rPr lang="pt-BR" sz="2200" dirty="0">
                <a:latin typeface="Realist" pitchFamily="34" charset="0"/>
              </a:rPr>
              <a:t>Os atos praticados pelo agente público no exercício de sua função são realizados pelo próprio </a:t>
            </a:r>
            <a:r>
              <a:rPr lang="pt-BR" sz="2200" dirty="0">
                <a:solidFill>
                  <a:schemeClr val="tx1"/>
                </a:solidFill>
                <a:latin typeface="Realist" pitchFamily="34" charset="0"/>
              </a:rPr>
              <a:t>Estado</a:t>
            </a:r>
            <a:r>
              <a:rPr lang="pt-BR" sz="2200" dirty="0">
                <a:latin typeface="Realist" pitchFamily="34" charset="0"/>
              </a:rPr>
              <a:t>, não por sua pessoa física. </a:t>
            </a:r>
          </a:p>
          <a:p>
            <a:pPr marL="317500" lvl="1" algn="just"/>
            <a:endParaRPr lang="pt-BR" sz="2200" dirty="0">
              <a:latin typeface="Realist" pitchFamily="34" charset="0"/>
            </a:endParaRPr>
          </a:p>
          <a:p>
            <a:pPr marL="317500" lvl="1" algn="just"/>
            <a:r>
              <a:rPr lang="pt-BR" sz="2200" b="1" dirty="0">
                <a:latin typeface="Realist" pitchFamily="34" charset="0"/>
              </a:rPr>
              <a:t>SEPARAÇÃO DO PÚBLICO E DO PRIVADO: </a:t>
            </a:r>
            <a:r>
              <a:rPr lang="pt-BR" sz="2200" dirty="0">
                <a:latin typeface="Realist" pitchFamily="34" charset="0"/>
              </a:rPr>
              <a:t>Os bens públicos são disponibilizados aos agentes públicos exclusivamente para que possam exercer suas funções e atuar em benefício do interesse comum. </a:t>
            </a:r>
          </a:p>
          <a:p>
            <a:pPr marL="317500" lvl="1" algn="just"/>
            <a:endParaRPr lang="pt-BR" sz="2200" dirty="0">
              <a:latin typeface="Realis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6" name="Shape 58"/>
          <p:cNvSpPr txBox="1">
            <a:spLocks/>
          </p:cNvSpPr>
          <p:nvPr/>
        </p:nvSpPr>
        <p:spPr>
          <a:xfrm>
            <a:off x="1547664" y="1883449"/>
            <a:ext cx="6480720" cy="13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8000" b="1" dirty="0">
                <a:solidFill>
                  <a:schemeClr val="bg1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TODOS NÓS!</a:t>
            </a: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Sanções e Penalidades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677520" y="926302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60400" lvl="1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>
                <a:latin typeface="Realist" pitchFamily="34" charset="0"/>
              </a:rPr>
              <a:t>Suspensão da conduta</a:t>
            </a:r>
          </a:p>
          <a:p>
            <a:pPr marL="660400" lvl="1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>
                <a:latin typeface="Realist" pitchFamily="34" charset="0"/>
              </a:rPr>
              <a:t>Multa entre R$ 5.320,50 a R$ 106.410,00 (duplicadas a cada reincidência)</a:t>
            </a:r>
          </a:p>
          <a:p>
            <a:pPr marL="660400" lvl="1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>
                <a:latin typeface="Realist" pitchFamily="34" charset="0"/>
              </a:rPr>
              <a:t>Cassação do registro/diploma do candidato envolvido ou beneficiado</a:t>
            </a:r>
          </a:p>
          <a:p>
            <a:pPr marL="660400" lvl="1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>
                <a:latin typeface="Realist" pitchFamily="34" charset="0"/>
              </a:rPr>
              <a:t>Ato de improbidade administrativa (Lei n. 8.429/1992)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2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6" name="Shape 58"/>
          <p:cNvSpPr txBox="1">
            <a:spLocks/>
          </p:cNvSpPr>
          <p:nvPr/>
        </p:nvSpPr>
        <p:spPr>
          <a:xfrm>
            <a:off x="1547664" y="2219392"/>
            <a:ext cx="6480720" cy="13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8000" b="1" dirty="0">
                <a:solidFill>
                  <a:schemeClr val="bg1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TODOS NÓS!</a:t>
            </a: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Uso de Bens Móveis e Imóveis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834615" y="1338748"/>
            <a:ext cx="7763632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buNone/>
            </a:pPr>
            <a:r>
              <a:rPr lang="pt-BR" sz="2400" i="1" dirty="0"/>
              <a:t>I - </a:t>
            </a:r>
            <a:r>
              <a:rPr lang="pt-BR" sz="2400" b="1" i="1" dirty="0"/>
              <a:t>ceder</a:t>
            </a:r>
            <a:r>
              <a:rPr lang="pt-BR" sz="2400" i="1" dirty="0"/>
              <a:t> ou usar, em benefício de candidato, partido político ou coligação, </a:t>
            </a:r>
            <a:r>
              <a:rPr lang="pt-BR" sz="2400" b="1" i="1" dirty="0"/>
              <a:t>bens móveis ou imóveis pertencentes à administração </a:t>
            </a:r>
            <a:r>
              <a:rPr lang="pt-BR" sz="2400" i="1" dirty="0"/>
              <a:t>direta ou indireta da União, dos Estados, do Distrito Federal, dos Territórios e dos Municípios, </a:t>
            </a:r>
            <a:r>
              <a:rPr lang="pt-BR" sz="2400" b="1" i="1" u="sng" dirty="0">
                <a:solidFill>
                  <a:srgbClr val="00B050"/>
                </a:solidFill>
              </a:rPr>
              <a:t>ressalvada a realização de convenção partidária.</a:t>
            </a:r>
            <a:endParaRPr lang="pt-BR" sz="2400" dirty="0">
              <a:solidFill>
                <a:srgbClr val="00B05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3" y="1563638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81" y="3363838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27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70104" y="3947140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6" name="Shape 58"/>
          <p:cNvSpPr txBox="1">
            <a:spLocks/>
          </p:cNvSpPr>
          <p:nvPr/>
        </p:nvSpPr>
        <p:spPr>
          <a:xfrm>
            <a:off x="1547664" y="2219392"/>
            <a:ext cx="6480720" cy="13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8000" b="1" dirty="0">
                <a:solidFill>
                  <a:schemeClr val="bg1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TODOS NÓS!</a:t>
            </a: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Uso de Bens Móveis e Imóveis</a:t>
            </a:r>
          </a:p>
        </p:txBody>
      </p:sp>
      <p:sp>
        <p:nvSpPr>
          <p:cNvPr id="8" name="Shape 59"/>
          <p:cNvSpPr txBox="1">
            <a:spLocks/>
          </p:cNvSpPr>
          <p:nvPr/>
        </p:nvSpPr>
        <p:spPr>
          <a:xfrm>
            <a:off x="834664" y="1114078"/>
            <a:ext cx="7763632" cy="3198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pt-BR" sz="2400" b="1" dirty="0"/>
              <a:t>Lei nº 9.096 – Lei dos Partidos Políticos</a:t>
            </a:r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r>
              <a:rPr lang="pt-BR" sz="2400" dirty="0"/>
              <a:t>Art. 51. É assegurado </a:t>
            </a:r>
            <a:r>
              <a:rPr lang="pt-BR" sz="2400" b="1" u="sng" dirty="0"/>
              <a:t>ao partido político</a:t>
            </a:r>
            <a:r>
              <a:rPr lang="pt-BR" sz="2400" dirty="0"/>
              <a:t> com estatuto registrado no Tribunal Superior Eleitoral o direito à </a:t>
            </a:r>
            <a:r>
              <a:rPr lang="pt-BR" sz="2400" b="1" dirty="0"/>
              <a:t>utilização gratuita </a:t>
            </a:r>
            <a:r>
              <a:rPr lang="pt-BR" sz="2400" dirty="0"/>
              <a:t>de </a:t>
            </a:r>
            <a:r>
              <a:rPr lang="pt-BR" sz="2400" b="1" u="sng" dirty="0"/>
              <a:t>escolas públicas ou Casas Legislativas</a:t>
            </a:r>
            <a:r>
              <a:rPr lang="pt-BR" sz="2400" dirty="0"/>
              <a:t> para a realização de suas </a:t>
            </a:r>
            <a:r>
              <a:rPr lang="pt-BR" sz="2400" b="1" dirty="0"/>
              <a:t>reuniões</a:t>
            </a:r>
            <a:r>
              <a:rPr lang="pt-BR" sz="2400" dirty="0"/>
              <a:t> ou </a:t>
            </a:r>
            <a:r>
              <a:rPr lang="pt-BR" sz="2400" b="1" dirty="0"/>
              <a:t>convenções</a:t>
            </a:r>
            <a:r>
              <a:rPr lang="pt-BR" sz="2400" dirty="0"/>
              <a:t>, responsabilizando-se pelos danos porventura causados com a realização do evento.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4" y="1978603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02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9"/>
          <p:cNvSpPr txBox="1">
            <a:spLocks/>
          </p:cNvSpPr>
          <p:nvPr/>
        </p:nvSpPr>
        <p:spPr>
          <a:xfrm>
            <a:off x="984832" y="926302"/>
            <a:ext cx="7292028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lvl="1" algn="just"/>
            <a:endParaRPr lang="pt-BR" sz="1800" dirty="0">
              <a:latin typeface="Realist" pitchFamily="34" charset="0"/>
            </a:endParaRPr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611560" y="339502"/>
            <a:ext cx="7665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C00000"/>
                </a:solidFill>
                <a:latin typeface="Realist" pitchFamily="34" charset="0"/>
                <a:ea typeface="Calibri"/>
                <a:cs typeface="Calibri"/>
                <a:sym typeface="Calibri"/>
              </a:rPr>
              <a:t>Uso de Bens Móveis e Imóveis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76256" y="3939902"/>
            <a:ext cx="172819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73820"/>
            <a:ext cx="2544713" cy="7163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4" y="68982"/>
            <a:ext cx="1340612" cy="7745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9" y="1491630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8" y="3363836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490" y="1068266"/>
            <a:ext cx="2619375" cy="1743075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1630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965" y="2916162"/>
            <a:ext cx="2628900" cy="17430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20" y="1064527"/>
            <a:ext cx="2847975" cy="1600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6897" y="2791356"/>
            <a:ext cx="2833198" cy="1508586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68" y="3092177"/>
            <a:ext cx="571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6019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1988</Words>
  <Application>Microsoft Office PowerPoint</Application>
  <PresentationFormat>Apresentação na tela (16:9)</PresentationFormat>
  <Paragraphs>171</Paragraphs>
  <Slides>39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</vt:lpstr>
      <vt:lpstr>Kalinga</vt:lpstr>
      <vt:lpstr>Realist</vt:lpstr>
      <vt:lpstr>Times New Roman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Antonio Rozeng</cp:lastModifiedBy>
  <cp:revision>173</cp:revision>
  <cp:lastPrinted>2020-07-15T21:43:04Z</cp:lastPrinted>
  <dcterms:modified xsi:type="dcterms:W3CDTF">2022-03-23T15:46:54Z</dcterms:modified>
</cp:coreProperties>
</file>