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2" r:id="rId2"/>
    <p:sldId id="275" r:id="rId3"/>
    <p:sldId id="276" r:id="rId4"/>
    <p:sldId id="277" r:id="rId5"/>
    <p:sldId id="265" r:id="rId6"/>
    <p:sldId id="270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FF914-490E-4330-A513-C0AB40E64B55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61143A-9870-4814-A09C-B5D2AB9D85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6553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61143A-9870-4814-A09C-B5D2AB9D85FA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2297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02ED5-6AA8-4B8D-8558-53A3E0690C84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4584B-404F-4E94-988B-4DEEA154D5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7990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02ED5-6AA8-4B8D-8558-53A3E0690C84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4584B-404F-4E94-988B-4DEEA154D5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737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02ED5-6AA8-4B8D-8558-53A3E0690C84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4584B-404F-4E94-988B-4DEEA154D5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9621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02ED5-6AA8-4B8D-8558-53A3E0690C84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4584B-404F-4E94-988B-4DEEA154D5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7997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02ED5-6AA8-4B8D-8558-53A3E0690C84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4584B-404F-4E94-988B-4DEEA154D5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5296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02ED5-6AA8-4B8D-8558-53A3E0690C84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4584B-404F-4E94-988B-4DEEA154D5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4919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02ED5-6AA8-4B8D-8558-53A3E0690C84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4584B-404F-4E94-988B-4DEEA154D5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9673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02ED5-6AA8-4B8D-8558-53A3E0690C84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4584B-404F-4E94-988B-4DEEA154D5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3801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02ED5-6AA8-4B8D-8558-53A3E0690C84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4584B-404F-4E94-988B-4DEEA154D5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1483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02ED5-6AA8-4B8D-8558-53A3E0690C84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4584B-404F-4E94-988B-4DEEA154D5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2068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02ED5-6AA8-4B8D-8558-53A3E0690C84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4584B-404F-4E94-988B-4DEEA154D5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1327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02ED5-6AA8-4B8D-8558-53A3E0690C84}" type="datetimeFigureOut">
              <a:rPr lang="pt-BR" smtClean="0"/>
              <a:t>04/03/2020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4584B-404F-4E94-988B-4DEEA154D5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98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7545" y="4725144"/>
            <a:ext cx="7772400" cy="1362075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200" dirty="0"/>
              <a:t>MACRORREGIONAL DE SAÚDE DE Criciúma</a:t>
            </a:r>
            <a:br>
              <a:rPr lang="pt-BR" sz="3200" dirty="0"/>
            </a:br>
            <a:r>
              <a:rPr lang="pt-BR" sz="2200" dirty="0"/>
              <a:t>Isabel Scarabelot Medeiro</a:t>
            </a:r>
            <a:br>
              <a:rPr lang="pt-BR" sz="2200" dirty="0"/>
            </a:br>
            <a:r>
              <a:rPr lang="pt-BR" sz="1200" dirty="0"/>
              <a:t>Coordenadora da Macrorregional de Saúde</a:t>
            </a:r>
            <a:br>
              <a:rPr lang="pt-BR" sz="1200" dirty="0"/>
            </a:br>
            <a:r>
              <a:rPr lang="pt-BR" sz="2200" dirty="0"/>
              <a:t>ROSILENE BRASIL</a:t>
            </a:r>
            <a:br>
              <a:rPr lang="pt-BR" sz="2200" dirty="0"/>
            </a:br>
            <a:r>
              <a:rPr lang="pt-BR" sz="1200" dirty="0"/>
              <a:t>COORDENADOR da atenção básica</a:t>
            </a:r>
            <a:br>
              <a:rPr lang="pt-BR" sz="1200" dirty="0"/>
            </a:br>
            <a:r>
              <a:rPr lang="pt-BR" sz="1800" dirty="0"/>
              <a:t>Fernanda Sonego</a:t>
            </a:r>
            <a:br>
              <a:rPr lang="pt-BR" sz="1800" dirty="0"/>
            </a:br>
            <a:r>
              <a:rPr lang="pt-BR" sz="1200" dirty="0"/>
              <a:t>COORDENADORA da saúde bucal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11560" y="1807274"/>
            <a:ext cx="7772400" cy="1500187"/>
          </a:xfrm>
        </p:spPr>
        <p:txBody>
          <a:bodyPr>
            <a:noAutofit/>
          </a:bodyPr>
          <a:lstStyle/>
          <a:p>
            <a:r>
              <a:rPr lang="pt-BR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Atendimento </a:t>
            </a:r>
            <a:r>
              <a:rPr lang="pt-BR" sz="6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Odontológico Hospitalar do PNE da </a:t>
            </a:r>
          </a:p>
        </p:txBody>
      </p:sp>
      <p:pic>
        <p:nvPicPr>
          <p:cNvPr id="5122" name="Picture 2" descr="Resultado de imagem para logo estado de s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60648"/>
            <a:ext cx="1939889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/>
          <p:cNvSpPr/>
          <p:nvPr/>
        </p:nvSpPr>
        <p:spPr>
          <a:xfrm>
            <a:off x="610533" y="3162877"/>
            <a:ext cx="828194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8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Região Carbonífera</a:t>
            </a:r>
          </a:p>
        </p:txBody>
      </p:sp>
    </p:spTree>
    <p:extLst>
      <p:ext uri="{BB962C8B-B14F-4D97-AF65-F5344CB8AC3E}">
        <p14:creationId xmlns:p14="http://schemas.microsoft.com/office/powerpoint/2010/main" val="1139259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ta: Curva para a Direita 3">
            <a:extLst>
              <a:ext uri="{FF2B5EF4-FFF2-40B4-BE49-F238E27FC236}">
                <a16:creationId xmlns:a16="http://schemas.microsoft.com/office/drawing/2014/main" xmlns="" id="{E1052A74-E410-479F-89DA-3C4D204D7064}"/>
              </a:ext>
            </a:extLst>
          </p:cNvPr>
          <p:cNvSpPr/>
          <p:nvPr/>
        </p:nvSpPr>
        <p:spPr>
          <a:xfrm rot="9830055">
            <a:off x="7548457" y="1841173"/>
            <a:ext cx="1390756" cy="451720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5" name="Seta: Curva para a Esquerda 24">
            <a:extLst>
              <a:ext uri="{FF2B5EF4-FFF2-40B4-BE49-F238E27FC236}">
                <a16:creationId xmlns:a16="http://schemas.microsoft.com/office/drawing/2014/main" xmlns="" id="{811E78B5-6911-453E-899C-89F7E6F9C43D}"/>
              </a:ext>
            </a:extLst>
          </p:cNvPr>
          <p:cNvSpPr/>
          <p:nvPr/>
        </p:nvSpPr>
        <p:spPr>
          <a:xfrm rot="11386113">
            <a:off x="1547664" y="2060847"/>
            <a:ext cx="872479" cy="214506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6438CA60-36B2-47B3-95B5-4B7EC15A51D8}"/>
              </a:ext>
            </a:extLst>
          </p:cNvPr>
          <p:cNvSpPr/>
          <p:nvPr/>
        </p:nvSpPr>
        <p:spPr>
          <a:xfrm>
            <a:off x="3131840" y="3717032"/>
            <a:ext cx="1233507" cy="12241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</a:rPr>
              <a:t>SMS do município de origem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xmlns="" id="{1F63DE20-26E6-42C3-BE0D-97CA96E78B0A}"/>
              </a:ext>
            </a:extLst>
          </p:cNvPr>
          <p:cNvSpPr/>
          <p:nvPr/>
        </p:nvSpPr>
        <p:spPr>
          <a:xfrm>
            <a:off x="4614852" y="3717032"/>
            <a:ext cx="2016224" cy="30243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</a:rPr>
              <a:t>CERA / FLORIANÓPOLIS</a:t>
            </a:r>
          </a:p>
          <a:p>
            <a:pPr algn="ctr"/>
            <a:r>
              <a:rPr lang="pt-BR" sz="2000" b="1" dirty="0">
                <a:solidFill>
                  <a:schemeClr val="tx1"/>
                </a:solidFill>
              </a:rPr>
              <a:t>Faz agendamento da consulta ambulatorial no hospital de referência e o profissional emite o laudo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xmlns="" id="{4DFF90A9-7705-4F54-9341-2529C55CE280}"/>
              </a:ext>
            </a:extLst>
          </p:cNvPr>
          <p:cNvSpPr/>
          <p:nvPr/>
        </p:nvSpPr>
        <p:spPr>
          <a:xfrm>
            <a:off x="2636168" y="2060848"/>
            <a:ext cx="792088" cy="57606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</a:rPr>
              <a:t>APS/eSF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xmlns="" id="{91C2A141-1854-4641-A264-70CCA070F628}"/>
              </a:ext>
            </a:extLst>
          </p:cNvPr>
          <p:cNvSpPr/>
          <p:nvPr/>
        </p:nvSpPr>
        <p:spPr>
          <a:xfrm>
            <a:off x="2636168" y="1052736"/>
            <a:ext cx="792088" cy="57606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</a:rPr>
              <a:t>PNE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xmlns="" id="{98419808-082A-4087-B400-CE24C2E4BD37}"/>
              </a:ext>
            </a:extLst>
          </p:cNvPr>
          <p:cNvSpPr/>
          <p:nvPr/>
        </p:nvSpPr>
        <p:spPr>
          <a:xfrm>
            <a:off x="2636168" y="2996952"/>
            <a:ext cx="792088" cy="57606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</a:rPr>
              <a:t>CEO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xmlns="" id="{7BF32572-9D92-4BCD-94DE-D9481E825EC7}"/>
              </a:ext>
            </a:extLst>
          </p:cNvPr>
          <p:cNvSpPr/>
          <p:nvPr/>
        </p:nvSpPr>
        <p:spPr>
          <a:xfrm>
            <a:off x="683568" y="3717032"/>
            <a:ext cx="2016224" cy="57606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</a:rPr>
              <a:t>TRATAMENTO CONCLUÍDO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xmlns="" id="{0535EFC8-57C6-41FE-9212-29EBA2226A62}"/>
              </a:ext>
            </a:extLst>
          </p:cNvPr>
          <p:cNvSpPr/>
          <p:nvPr/>
        </p:nvSpPr>
        <p:spPr>
          <a:xfrm>
            <a:off x="6997150" y="3672027"/>
            <a:ext cx="1963843" cy="122413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</a:rPr>
              <a:t>REGULAÇÃO HOSPITALAR   agenda procedimento</a:t>
            </a: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xmlns="" id="{425B9387-4F9D-46EE-AF7B-74FF5BE95F3B}"/>
              </a:ext>
            </a:extLst>
          </p:cNvPr>
          <p:cNvSpPr/>
          <p:nvPr/>
        </p:nvSpPr>
        <p:spPr>
          <a:xfrm>
            <a:off x="6928016" y="5157192"/>
            <a:ext cx="1647800" cy="57606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</a:rPr>
              <a:t>HOSPITAL de referência</a:t>
            </a:r>
          </a:p>
        </p:txBody>
      </p:sp>
      <p:sp>
        <p:nvSpPr>
          <p:cNvPr id="17" name="Seta: para Baixo 16">
            <a:extLst>
              <a:ext uri="{FF2B5EF4-FFF2-40B4-BE49-F238E27FC236}">
                <a16:creationId xmlns:a16="http://schemas.microsoft.com/office/drawing/2014/main" xmlns="" id="{235F0CBF-B221-4BB2-B241-3A96DDDA296E}"/>
              </a:ext>
            </a:extLst>
          </p:cNvPr>
          <p:cNvSpPr/>
          <p:nvPr/>
        </p:nvSpPr>
        <p:spPr>
          <a:xfrm>
            <a:off x="2906198" y="1670449"/>
            <a:ext cx="252028" cy="3183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Seta: para Baixo 17">
            <a:extLst>
              <a:ext uri="{FF2B5EF4-FFF2-40B4-BE49-F238E27FC236}">
                <a16:creationId xmlns:a16="http://schemas.microsoft.com/office/drawing/2014/main" xmlns="" id="{E226B10C-E0A6-4A37-87F1-21B162678E23}"/>
              </a:ext>
            </a:extLst>
          </p:cNvPr>
          <p:cNvSpPr/>
          <p:nvPr/>
        </p:nvSpPr>
        <p:spPr>
          <a:xfrm>
            <a:off x="2901761" y="2650704"/>
            <a:ext cx="252028" cy="3183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Seta: para Baixo 18">
            <a:extLst>
              <a:ext uri="{FF2B5EF4-FFF2-40B4-BE49-F238E27FC236}">
                <a16:creationId xmlns:a16="http://schemas.microsoft.com/office/drawing/2014/main" xmlns="" id="{B5B93380-3962-4C2F-B5FC-4B02E87E350D}"/>
              </a:ext>
            </a:extLst>
          </p:cNvPr>
          <p:cNvSpPr/>
          <p:nvPr/>
        </p:nvSpPr>
        <p:spPr>
          <a:xfrm rot="18761348">
            <a:off x="3504699" y="3326353"/>
            <a:ext cx="252028" cy="3183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Seta: para Baixo 19">
            <a:extLst>
              <a:ext uri="{FF2B5EF4-FFF2-40B4-BE49-F238E27FC236}">
                <a16:creationId xmlns:a16="http://schemas.microsoft.com/office/drawing/2014/main" xmlns="" id="{287646D6-F063-4242-84EF-F81F3BA3310C}"/>
              </a:ext>
            </a:extLst>
          </p:cNvPr>
          <p:cNvSpPr/>
          <p:nvPr/>
        </p:nvSpPr>
        <p:spPr>
          <a:xfrm rot="3002347">
            <a:off x="2235191" y="3320381"/>
            <a:ext cx="252028" cy="3183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Seta: para Baixo 20">
            <a:extLst>
              <a:ext uri="{FF2B5EF4-FFF2-40B4-BE49-F238E27FC236}">
                <a16:creationId xmlns:a16="http://schemas.microsoft.com/office/drawing/2014/main" xmlns="" id="{EC9C40E0-3E98-4A80-8DB2-6C44A1DC917E}"/>
              </a:ext>
            </a:extLst>
          </p:cNvPr>
          <p:cNvSpPr/>
          <p:nvPr/>
        </p:nvSpPr>
        <p:spPr>
          <a:xfrm rot="16200000">
            <a:off x="4296902" y="3827867"/>
            <a:ext cx="252028" cy="3183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Seta: para Baixo 21">
            <a:extLst>
              <a:ext uri="{FF2B5EF4-FFF2-40B4-BE49-F238E27FC236}">
                <a16:creationId xmlns:a16="http://schemas.microsoft.com/office/drawing/2014/main" xmlns="" id="{7BF098DA-5D05-4497-9B97-B3259DB96F8B}"/>
              </a:ext>
            </a:extLst>
          </p:cNvPr>
          <p:cNvSpPr/>
          <p:nvPr/>
        </p:nvSpPr>
        <p:spPr>
          <a:xfrm rot="16200000">
            <a:off x="6661909" y="3845868"/>
            <a:ext cx="252028" cy="3183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Seta: para Baixo 22">
            <a:extLst>
              <a:ext uri="{FF2B5EF4-FFF2-40B4-BE49-F238E27FC236}">
                <a16:creationId xmlns:a16="http://schemas.microsoft.com/office/drawing/2014/main" xmlns="" id="{476B1D49-B328-447D-A9F7-A675D1DB3009}"/>
              </a:ext>
            </a:extLst>
          </p:cNvPr>
          <p:cNvSpPr/>
          <p:nvPr/>
        </p:nvSpPr>
        <p:spPr>
          <a:xfrm rot="3002347">
            <a:off x="8025777" y="4836790"/>
            <a:ext cx="252028" cy="3183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xmlns="" id="{07741FDA-5E14-4F1A-93E4-41231AD0EA5A}"/>
              </a:ext>
            </a:extLst>
          </p:cNvPr>
          <p:cNvSpPr/>
          <p:nvPr/>
        </p:nvSpPr>
        <p:spPr>
          <a:xfrm>
            <a:off x="6846577" y="6070349"/>
            <a:ext cx="2016223" cy="57606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</a:rPr>
              <a:t>TRATAMENTO CONCLUÍDO</a:t>
            </a:r>
          </a:p>
        </p:txBody>
      </p:sp>
      <p:sp>
        <p:nvSpPr>
          <p:cNvPr id="28" name="Seta: para Baixo 27">
            <a:extLst>
              <a:ext uri="{FF2B5EF4-FFF2-40B4-BE49-F238E27FC236}">
                <a16:creationId xmlns:a16="http://schemas.microsoft.com/office/drawing/2014/main" xmlns="" id="{32B6D946-7391-4D8D-B00D-41BDA4ADD6C2}"/>
              </a:ext>
            </a:extLst>
          </p:cNvPr>
          <p:cNvSpPr/>
          <p:nvPr/>
        </p:nvSpPr>
        <p:spPr>
          <a:xfrm>
            <a:off x="7682880" y="5774905"/>
            <a:ext cx="252028" cy="3183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xmlns="" id="{780E61DA-12FA-4D3B-B5AE-A096D40BEA49}"/>
              </a:ext>
            </a:extLst>
          </p:cNvPr>
          <p:cNvSpPr/>
          <p:nvPr/>
        </p:nvSpPr>
        <p:spPr>
          <a:xfrm>
            <a:off x="3394208" y="2623282"/>
            <a:ext cx="792088" cy="318391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OU</a:t>
            </a:r>
          </a:p>
        </p:txBody>
      </p:sp>
      <p:sp>
        <p:nvSpPr>
          <p:cNvPr id="24" name="Seta: para Baixo 23">
            <a:extLst>
              <a:ext uri="{FF2B5EF4-FFF2-40B4-BE49-F238E27FC236}">
                <a16:creationId xmlns:a16="http://schemas.microsoft.com/office/drawing/2014/main" xmlns="" id="{C4976716-D982-4936-8170-B6C5D321CD8B}"/>
              </a:ext>
            </a:extLst>
          </p:cNvPr>
          <p:cNvSpPr/>
          <p:nvPr/>
        </p:nvSpPr>
        <p:spPr>
          <a:xfrm rot="18761348">
            <a:off x="3470650" y="2223697"/>
            <a:ext cx="252028" cy="318391"/>
          </a:xfrm>
          <a:prstGeom prst="downArrow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6" name="Seta: para Baixo 25">
            <a:extLst>
              <a:ext uri="{FF2B5EF4-FFF2-40B4-BE49-F238E27FC236}">
                <a16:creationId xmlns:a16="http://schemas.microsoft.com/office/drawing/2014/main" xmlns="" id="{F5597906-91F7-4DCB-997E-66D32E6187CE}"/>
              </a:ext>
            </a:extLst>
          </p:cNvPr>
          <p:cNvSpPr/>
          <p:nvPr/>
        </p:nvSpPr>
        <p:spPr>
          <a:xfrm>
            <a:off x="3872434" y="3003307"/>
            <a:ext cx="252028" cy="713725"/>
          </a:xfrm>
          <a:prstGeom prst="downArrow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F6921417-09DC-4F7E-8A57-F48403ECD6BE}"/>
              </a:ext>
            </a:extLst>
          </p:cNvPr>
          <p:cNvSpPr txBox="1"/>
          <p:nvPr/>
        </p:nvSpPr>
        <p:spPr>
          <a:xfrm>
            <a:off x="761466" y="4085"/>
            <a:ext cx="7814350" cy="9541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/>
              <a:t>Novo fluxo de atendimento Odontológico Hospitalar ao Paciente com Necessidades Especiais</a:t>
            </a:r>
          </a:p>
        </p:txBody>
      </p:sp>
    </p:spTree>
    <p:extLst>
      <p:ext uri="{BB962C8B-B14F-4D97-AF65-F5344CB8AC3E}">
        <p14:creationId xmlns:p14="http://schemas.microsoft.com/office/powerpoint/2010/main" val="3219445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6099752" y="283134"/>
            <a:ext cx="2626004" cy="148692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HOSPITAL N. SRA. DA CONCEIÇÃO</a:t>
            </a:r>
          </a:p>
          <a:p>
            <a:pPr algn="ctr"/>
            <a:r>
              <a:rPr lang="pt-BR" sz="2800" b="1" dirty="0">
                <a:solidFill>
                  <a:schemeClr val="tx1"/>
                </a:solidFill>
              </a:rPr>
              <a:t>URUSSANGA</a:t>
            </a:r>
            <a:endParaRPr lang="pt-BR" b="1" dirty="0">
              <a:solidFill>
                <a:schemeClr val="tx1"/>
              </a:solidFill>
            </a:endParaRP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8 PNE/mês pacientes com 15 anos ou mais. </a:t>
            </a:r>
          </a:p>
        </p:txBody>
      </p:sp>
      <p:sp>
        <p:nvSpPr>
          <p:cNvPr id="5" name="Retângulo 4"/>
          <p:cNvSpPr/>
          <p:nvPr/>
        </p:nvSpPr>
        <p:spPr>
          <a:xfrm>
            <a:off x="6084168" y="5090237"/>
            <a:ext cx="2736304" cy="157912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HOSPITAL SÃO DONATO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 </a:t>
            </a:r>
            <a:r>
              <a:rPr lang="pt-BR" sz="2800" b="1" dirty="0">
                <a:solidFill>
                  <a:schemeClr val="tx1"/>
                </a:solidFill>
              </a:rPr>
              <a:t>IÇARA</a:t>
            </a:r>
            <a:endParaRPr lang="pt-BR" b="1" dirty="0">
              <a:solidFill>
                <a:schemeClr val="tx1"/>
              </a:solidFill>
            </a:endParaRP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5 PNE/mês = pacientes com 15 anos ou mais. </a:t>
            </a:r>
          </a:p>
        </p:txBody>
      </p:sp>
      <p:sp>
        <p:nvSpPr>
          <p:cNvPr id="6" name="Retângulo 5"/>
          <p:cNvSpPr/>
          <p:nvPr/>
        </p:nvSpPr>
        <p:spPr>
          <a:xfrm>
            <a:off x="2922356" y="332656"/>
            <a:ext cx="2016224" cy="36613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1 - COCAL DO SUL </a:t>
            </a:r>
          </a:p>
        </p:txBody>
      </p:sp>
      <p:sp>
        <p:nvSpPr>
          <p:cNvPr id="7" name="Retângulo 6"/>
          <p:cNvSpPr/>
          <p:nvPr/>
        </p:nvSpPr>
        <p:spPr>
          <a:xfrm>
            <a:off x="2942813" y="1484784"/>
            <a:ext cx="2016224" cy="2880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1- ORLEANS </a:t>
            </a:r>
          </a:p>
        </p:txBody>
      </p:sp>
      <p:sp>
        <p:nvSpPr>
          <p:cNvPr id="8" name="Retângulo 7"/>
          <p:cNvSpPr/>
          <p:nvPr/>
        </p:nvSpPr>
        <p:spPr>
          <a:xfrm>
            <a:off x="2642085" y="1844824"/>
            <a:ext cx="4141084" cy="86409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4 – CRICIÚMA (2) + NOVA VENEZA  (1)+ TREVISO (0,5) + SIDERÓPOLIS (0,5)</a:t>
            </a:r>
          </a:p>
          <a:p>
            <a:pPr algn="ctr"/>
            <a:r>
              <a:rPr lang="pt-BR" sz="1600" b="1" dirty="0">
                <a:solidFill>
                  <a:schemeClr val="tx1"/>
                </a:solidFill>
              </a:rPr>
              <a:t>Homens e mulheres de 15 anos ou mais</a:t>
            </a:r>
          </a:p>
        </p:txBody>
      </p:sp>
      <p:sp>
        <p:nvSpPr>
          <p:cNvPr id="9" name="Retângulo 8"/>
          <p:cNvSpPr/>
          <p:nvPr/>
        </p:nvSpPr>
        <p:spPr>
          <a:xfrm>
            <a:off x="2942813" y="1124744"/>
            <a:ext cx="2016224" cy="29869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1 - LAURO MÜLLER </a:t>
            </a:r>
          </a:p>
        </p:txBody>
      </p:sp>
      <p:cxnSp>
        <p:nvCxnSpPr>
          <p:cNvPr id="17" name="Conector de seta reta 16"/>
          <p:cNvCxnSpPr/>
          <p:nvPr/>
        </p:nvCxnSpPr>
        <p:spPr>
          <a:xfrm flipV="1">
            <a:off x="1763688" y="515724"/>
            <a:ext cx="860263" cy="4155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de seta reta 18"/>
          <p:cNvCxnSpPr/>
          <p:nvPr/>
        </p:nvCxnSpPr>
        <p:spPr>
          <a:xfrm flipV="1">
            <a:off x="1895885" y="931296"/>
            <a:ext cx="686114" cy="2076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20"/>
          <p:cNvCxnSpPr/>
          <p:nvPr/>
        </p:nvCxnSpPr>
        <p:spPr>
          <a:xfrm>
            <a:off x="1997340" y="1285527"/>
            <a:ext cx="679349" cy="31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de seta reta 22"/>
          <p:cNvCxnSpPr/>
          <p:nvPr/>
        </p:nvCxnSpPr>
        <p:spPr>
          <a:xfrm>
            <a:off x="2011996" y="1526292"/>
            <a:ext cx="645934" cy="578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/>
          <p:nvPr/>
        </p:nvCxnSpPr>
        <p:spPr>
          <a:xfrm flipV="1">
            <a:off x="2081808" y="5514168"/>
            <a:ext cx="581356" cy="4757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de seta reta 30"/>
          <p:cNvCxnSpPr/>
          <p:nvPr/>
        </p:nvCxnSpPr>
        <p:spPr>
          <a:xfrm flipV="1">
            <a:off x="2123728" y="5989966"/>
            <a:ext cx="611444" cy="1430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de seta reta 32"/>
          <p:cNvCxnSpPr/>
          <p:nvPr/>
        </p:nvCxnSpPr>
        <p:spPr>
          <a:xfrm>
            <a:off x="2042563" y="6309094"/>
            <a:ext cx="557750" cy="2233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lipse 1"/>
          <p:cNvSpPr/>
          <p:nvPr/>
        </p:nvSpPr>
        <p:spPr>
          <a:xfrm>
            <a:off x="144016" y="746702"/>
            <a:ext cx="1979712" cy="142215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</a:rPr>
              <a:t>PNE da região de  Urussanga</a:t>
            </a:r>
          </a:p>
        </p:txBody>
      </p:sp>
      <p:sp>
        <p:nvSpPr>
          <p:cNvPr id="25" name="Elipse 24"/>
          <p:cNvSpPr/>
          <p:nvPr/>
        </p:nvSpPr>
        <p:spPr>
          <a:xfrm>
            <a:off x="78870" y="3092291"/>
            <a:ext cx="1944216" cy="142215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</a:rPr>
              <a:t>PNE da região de Criciúma</a:t>
            </a:r>
          </a:p>
        </p:txBody>
      </p:sp>
      <p:sp>
        <p:nvSpPr>
          <p:cNvPr id="27" name="Elipse 26"/>
          <p:cNvSpPr/>
          <p:nvPr/>
        </p:nvSpPr>
        <p:spPr>
          <a:xfrm>
            <a:off x="251520" y="5209541"/>
            <a:ext cx="1944216" cy="142215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solidFill>
                  <a:schemeClr val="tx1"/>
                </a:solidFill>
              </a:rPr>
              <a:t>PNE da região de Içara</a:t>
            </a:r>
          </a:p>
        </p:txBody>
      </p:sp>
      <p:sp>
        <p:nvSpPr>
          <p:cNvPr id="29" name="Seta para a direita 28"/>
          <p:cNvSpPr/>
          <p:nvPr/>
        </p:nvSpPr>
        <p:spPr>
          <a:xfrm>
            <a:off x="5209634" y="834156"/>
            <a:ext cx="747789" cy="453364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Seta para a direita 29"/>
          <p:cNvSpPr/>
          <p:nvPr/>
        </p:nvSpPr>
        <p:spPr>
          <a:xfrm>
            <a:off x="5209634" y="5792723"/>
            <a:ext cx="792088" cy="453364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2" name="CaixaDeTexto 41"/>
          <p:cNvSpPr txBox="1"/>
          <p:nvPr/>
        </p:nvSpPr>
        <p:spPr>
          <a:xfrm>
            <a:off x="1424727" y="-99392"/>
            <a:ext cx="624361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NÚMERO DE VAGAS PNE  MÊS/HOSPITAL/MUNICÍPIO</a:t>
            </a:r>
          </a:p>
        </p:txBody>
      </p:sp>
      <p:cxnSp>
        <p:nvCxnSpPr>
          <p:cNvPr id="57" name="Conector de seta reta 56"/>
          <p:cNvCxnSpPr>
            <a:cxnSpLocks/>
          </p:cNvCxnSpPr>
          <p:nvPr/>
        </p:nvCxnSpPr>
        <p:spPr>
          <a:xfrm flipV="1">
            <a:off x="2123728" y="5159630"/>
            <a:ext cx="611444" cy="5016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" name="Picture 2" descr="Resultado de imagem para logo estado de s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18" y="19578"/>
            <a:ext cx="646630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tângulo 45"/>
          <p:cNvSpPr/>
          <p:nvPr/>
        </p:nvSpPr>
        <p:spPr>
          <a:xfrm>
            <a:off x="2942813" y="764704"/>
            <a:ext cx="2016224" cy="2880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1 - URUSSANGA</a:t>
            </a:r>
          </a:p>
        </p:txBody>
      </p:sp>
      <p:sp>
        <p:nvSpPr>
          <p:cNvPr id="48" name="Retângulo 47"/>
          <p:cNvSpPr/>
          <p:nvPr/>
        </p:nvSpPr>
        <p:spPr>
          <a:xfrm>
            <a:off x="2915816" y="5293465"/>
            <a:ext cx="2009684" cy="44140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1 - BALNEÁRIO RINCÃO</a:t>
            </a:r>
          </a:p>
        </p:txBody>
      </p:sp>
      <p:sp>
        <p:nvSpPr>
          <p:cNvPr id="49" name="Retângulo 48"/>
          <p:cNvSpPr/>
          <p:nvPr/>
        </p:nvSpPr>
        <p:spPr>
          <a:xfrm>
            <a:off x="2932998" y="5822830"/>
            <a:ext cx="2009684" cy="3969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1 - FORQUILHINHA</a:t>
            </a:r>
          </a:p>
        </p:txBody>
      </p:sp>
      <p:sp>
        <p:nvSpPr>
          <p:cNvPr id="50" name="Retângulo 49"/>
          <p:cNvSpPr/>
          <p:nvPr/>
        </p:nvSpPr>
        <p:spPr>
          <a:xfrm>
            <a:off x="2922356" y="6294632"/>
            <a:ext cx="2009684" cy="4467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1 - MORRO DA FUMAÇA </a:t>
            </a:r>
          </a:p>
        </p:txBody>
      </p:sp>
      <p:sp>
        <p:nvSpPr>
          <p:cNvPr id="59" name="Retângulo 58"/>
          <p:cNvSpPr/>
          <p:nvPr/>
        </p:nvSpPr>
        <p:spPr>
          <a:xfrm>
            <a:off x="2922356" y="4932167"/>
            <a:ext cx="2009684" cy="27737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2 - IÇARA</a:t>
            </a:r>
          </a:p>
        </p:txBody>
      </p:sp>
      <p:sp>
        <p:nvSpPr>
          <p:cNvPr id="78" name="Retângulo 77"/>
          <p:cNvSpPr/>
          <p:nvPr/>
        </p:nvSpPr>
        <p:spPr>
          <a:xfrm>
            <a:off x="2868117" y="2799572"/>
            <a:ext cx="2304256" cy="200759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HOSPITAL MATERNO INFANTIL SANTA CATARINA</a:t>
            </a:r>
          </a:p>
          <a:p>
            <a:pPr algn="ctr"/>
            <a:r>
              <a:rPr lang="pt-BR" b="1" dirty="0">
                <a:solidFill>
                  <a:schemeClr val="tx1"/>
                </a:solidFill>
              </a:rPr>
              <a:t>10 PNE /mês para os 12 municípios da carbonífera</a:t>
            </a:r>
          </a:p>
          <a:p>
            <a:pPr algn="ctr"/>
            <a:r>
              <a:rPr lang="pt-BR" sz="1400" b="1" dirty="0">
                <a:solidFill>
                  <a:schemeClr val="tx1"/>
                </a:solidFill>
              </a:rPr>
              <a:t>meninos e meninas ate 14 anos 11 meses e 29 dias</a:t>
            </a:r>
          </a:p>
        </p:txBody>
      </p:sp>
      <p:sp>
        <p:nvSpPr>
          <p:cNvPr id="79" name="Seta para a direita 78"/>
          <p:cNvSpPr/>
          <p:nvPr/>
        </p:nvSpPr>
        <p:spPr>
          <a:xfrm>
            <a:off x="2067745" y="3589459"/>
            <a:ext cx="792088" cy="453364"/>
          </a:xfrm>
          <a:prstGeom prst="right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0" name="Seta para a direita 79"/>
          <p:cNvSpPr/>
          <p:nvPr/>
        </p:nvSpPr>
        <p:spPr>
          <a:xfrm rot="19175702">
            <a:off x="1674527" y="2693255"/>
            <a:ext cx="949228" cy="453364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3" name="Seta para a direita 42"/>
          <p:cNvSpPr/>
          <p:nvPr/>
        </p:nvSpPr>
        <p:spPr>
          <a:xfrm rot="19427037">
            <a:off x="5170365" y="1402117"/>
            <a:ext cx="826325" cy="453364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Seta para a direita 78">
            <a:extLst>
              <a:ext uri="{FF2B5EF4-FFF2-40B4-BE49-F238E27FC236}">
                <a16:creationId xmlns:a16="http://schemas.microsoft.com/office/drawing/2014/main" xmlns="" id="{0E8F5CA1-45C7-42FF-9E01-56B5D0389546}"/>
              </a:ext>
            </a:extLst>
          </p:cNvPr>
          <p:cNvSpPr/>
          <p:nvPr/>
        </p:nvSpPr>
        <p:spPr>
          <a:xfrm>
            <a:off x="5391524" y="3589459"/>
            <a:ext cx="792088" cy="453364"/>
          </a:xfrm>
          <a:prstGeom prst="right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Retângulo 34">
            <a:extLst>
              <a:ext uri="{FF2B5EF4-FFF2-40B4-BE49-F238E27FC236}">
                <a16:creationId xmlns:a16="http://schemas.microsoft.com/office/drawing/2014/main" xmlns="" id="{33A21CF3-EBF3-4D43-AF56-7AC6ECCD6B39}"/>
              </a:ext>
            </a:extLst>
          </p:cNvPr>
          <p:cNvSpPr/>
          <p:nvPr/>
        </p:nvSpPr>
        <p:spPr>
          <a:xfrm>
            <a:off x="6300192" y="3337638"/>
            <a:ext cx="2304256" cy="101519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Serão atendidos de acordo com a PPI destinada de cada município.</a:t>
            </a:r>
            <a:endParaRPr lang="pt-BR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411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0" grpId="0" animBg="1"/>
      <p:bldP spid="4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4FE1B420-32B8-4CE3-B89C-F782E42CB9F1}"/>
              </a:ext>
            </a:extLst>
          </p:cNvPr>
          <p:cNvSpPr txBox="1"/>
          <p:nvPr/>
        </p:nvSpPr>
        <p:spPr>
          <a:xfrm>
            <a:off x="287524" y="170333"/>
            <a:ext cx="8568952" cy="163121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/>
              <a:t>O Hospital Materno Infantil Santa Catarina (HMISC) possui 10 vagas/mês para atendimento ao PNE, para meninas e meninos até 14 anos, 11 meses e 29 dias.</a:t>
            </a:r>
          </a:p>
          <a:p>
            <a:pPr algn="just"/>
            <a:r>
              <a:rPr lang="pt-BR" sz="2000" b="1" dirty="0"/>
              <a:t>Os doze municípios da região Carbonífera encaminharão os seus pacientes PNE de acordo com a PPI de cada município para o HMISC. Segue abaixo uma simulação referente a PPI/Mês e a PPI/Ano de cada município da carbonífera;</a:t>
            </a:r>
          </a:p>
        </p:txBody>
      </p:sp>
      <p:pic>
        <p:nvPicPr>
          <p:cNvPr id="7" name="Picture 2" descr="Resultado de imagem para logo estado de sc">
            <a:extLst>
              <a:ext uri="{FF2B5EF4-FFF2-40B4-BE49-F238E27FC236}">
                <a16:creationId xmlns:a16="http://schemas.microsoft.com/office/drawing/2014/main" xmlns="" id="{F1DBCAE8-D031-4C28-918C-D87BE2A3E4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024" y="6183611"/>
            <a:ext cx="646630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Tabela 11">
            <a:extLst>
              <a:ext uri="{FF2B5EF4-FFF2-40B4-BE49-F238E27FC236}">
                <a16:creationId xmlns:a16="http://schemas.microsoft.com/office/drawing/2014/main" xmlns="" id="{B75F78AA-4561-48A5-9124-E5246B2B5B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391330"/>
              </p:ext>
            </p:extLst>
          </p:nvPr>
        </p:nvGraphicFramePr>
        <p:xfrm>
          <a:off x="1524000" y="1866747"/>
          <a:ext cx="60960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xmlns="" val="320425203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133874458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24321666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Município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Mês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Ano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83677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Balneário Rincão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0,29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3,43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91776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Cocal do Sul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0,38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4,61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68902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/>
                        <a:t>Criciúma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4,92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58,98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223970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Forquilhinha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0,60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7,16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01165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Içara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1,26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15,15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67669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Lauro Müller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0,36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4,27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63065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Morro da Fumaça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0,41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4,91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9351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Nova Veneza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0,34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4,0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43385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Orleans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0,53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6,0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04885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Siderópolis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0,33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3,9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95303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Treviso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0,09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1,08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98544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Urussanga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0,50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/>
                        <a:t>5,99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21543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80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01688" y="1309918"/>
            <a:ext cx="8568952" cy="20313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b="1" dirty="0"/>
              <a:t>O Hospital Nossa Senhora da Conceição de Urussanga possui 8 vagas/mês para atendimento ao PNE, sendo eles homens e mulheres acima de 15 anos. .</a:t>
            </a:r>
          </a:p>
          <a:p>
            <a:pPr algn="just"/>
            <a:r>
              <a:rPr lang="pt-BR" b="1" dirty="0"/>
              <a:t>Este hospital atenderá por mês 1 PNE de Urussanga, 1 de Orleans, 1 de Lauro Muller e 1 de Cocal do Sul.</a:t>
            </a:r>
            <a:endParaRPr lang="pt-BR" dirty="0"/>
          </a:p>
          <a:p>
            <a:pPr algn="just"/>
            <a:r>
              <a:rPr lang="pt-BR" b="1" dirty="0"/>
              <a:t>O mesmo hospital atenderá, também por mês 2 PNE, de Criciúma, 1 de Nova Veneza, e 1 de Treviso OU 1 de Siderópolis (intercalar 1 paciente de cada município/mês), sendo eles homens e mulheres de 15 anos ou mais.</a:t>
            </a:r>
          </a:p>
        </p:txBody>
      </p:sp>
      <p:pic>
        <p:nvPicPr>
          <p:cNvPr id="9" name="Picture 2" descr="Resultado de imagem para logo estado de sc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7370" y="6309761"/>
            <a:ext cx="646630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02922FFA-3A0A-4B47-9F03-A1B010416C37}"/>
              </a:ext>
            </a:extLst>
          </p:cNvPr>
          <p:cNvSpPr txBox="1"/>
          <p:nvPr/>
        </p:nvSpPr>
        <p:spPr>
          <a:xfrm>
            <a:off x="322007" y="4653136"/>
            <a:ext cx="8570473" cy="147732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b="1" dirty="0"/>
              <a:t>O Hospital São Donato de Içara possui 5 vagas/mês para atendimento ao PNE, sendo eles homens e mulheres acima de 15 anos. </a:t>
            </a:r>
          </a:p>
          <a:p>
            <a:pPr algn="just"/>
            <a:r>
              <a:rPr lang="pt-BR" b="1" dirty="0"/>
              <a:t>Içara enviará 2 pacientes PNE/mês, Forquilhinha enviará 1 paciente PNE/mês, Balneário Rincão enviará 1 paciente PNE/mês e Morro da Fumaça enviará, também, 1 paciente PNE/mês. </a:t>
            </a:r>
          </a:p>
        </p:txBody>
      </p:sp>
    </p:spTree>
    <p:extLst>
      <p:ext uri="{BB962C8B-B14F-4D97-AF65-F5344CB8AC3E}">
        <p14:creationId xmlns:p14="http://schemas.microsoft.com/office/powerpoint/2010/main" val="1172102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497370" y="1397675"/>
            <a:ext cx="615104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96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OBRIGADA!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195736" y="4293096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sonegofgf@gmail.com</a:t>
            </a:r>
          </a:p>
          <a:p>
            <a:pPr algn="ctr"/>
            <a:r>
              <a:rPr lang="pt-BR" dirty="0"/>
              <a:t>Fone:  3461-2137</a:t>
            </a:r>
          </a:p>
        </p:txBody>
      </p:sp>
      <p:pic>
        <p:nvPicPr>
          <p:cNvPr id="6" name="Picture 2" descr="Resultado de imagem para logo estado de s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0014" y="2967335"/>
            <a:ext cx="1165755" cy="90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77358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9A8DA6D90FDEC4996011588E853B603" ma:contentTypeVersion="11" ma:contentTypeDescription="Crie um novo documento." ma:contentTypeScope="" ma:versionID="b256577908b6b8f2bc7dac62ecfec599">
  <xsd:schema xmlns:xsd="http://www.w3.org/2001/XMLSchema" xmlns:xs="http://www.w3.org/2001/XMLSchema" xmlns:p="http://schemas.microsoft.com/office/2006/metadata/properties" xmlns:ns2="5879dcc1-8a7c-4edf-b2bb-3f4402801e88" xmlns:ns3="9a973654-fb77-45ac-9787-4fd60d7ef78c" targetNamespace="http://schemas.microsoft.com/office/2006/metadata/properties" ma:root="true" ma:fieldsID="0f58b9c44fcf3ed690c175bc197a95e2" ns2:_="" ns3:_="">
    <xsd:import namespace="5879dcc1-8a7c-4edf-b2bb-3f4402801e88"/>
    <xsd:import namespace="9a973654-fb77-45ac-9787-4fd60d7ef78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79dcc1-8a7c-4edf-b2bb-3f4402801e8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973654-fb77-45ac-9787-4fd60d7ef7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9804591-8BB5-4D87-A3DE-F0565F79F6F6}"/>
</file>

<file path=customXml/itemProps2.xml><?xml version="1.0" encoding="utf-8"?>
<ds:datastoreItem xmlns:ds="http://schemas.openxmlformats.org/officeDocument/2006/customXml" ds:itemID="{29F2FDB4-7EBF-42D1-9854-C5F76E3341F6}"/>
</file>

<file path=customXml/itemProps3.xml><?xml version="1.0" encoding="utf-8"?>
<ds:datastoreItem xmlns:ds="http://schemas.openxmlformats.org/officeDocument/2006/customXml" ds:itemID="{AB209389-D1C9-434B-99A8-FE717BA913BE}"/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485</Words>
  <Application>Microsoft Office PowerPoint</Application>
  <PresentationFormat>Apresentação na tela (4:3)</PresentationFormat>
  <Paragraphs>89</Paragraphs>
  <Slides>6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do Office</vt:lpstr>
      <vt:lpstr>MACRORREGIONAL DE SAÚDE DE Criciúma Isabel Scarabelot Medeiro Coordenadora da Macrorregional de Saúde ROSILENE BRASIL COORDENADOR da atenção básica Fernanda Sonego COORDENADORA da saúde bucal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MACRORREGIONAL DE SAÚDE DE Criciúma Isabel Scarabelot Medeiro Coordenadora da Macrorregional de Saúde ROSILENE BRASIL COORDENADOR da atenção básica Fernanda Sonego COORDENADORA da saúde bucal</dc:title>
  <dc:creator>Usuario</dc:creator>
  <cp:lastModifiedBy>Usuario</cp:lastModifiedBy>
  <cp:revision>16</cp:revision>
  <dcterms:modified xsi:type="dcterms:W3CDTF">2020-03-04T13:23:45Z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0x010100D9A8DA6D90FDEC4996011588E853B603</vt:lpwstr>
  </property>
  <property fmtid="{D5CDD505-2E9C-101B-9397-08002B2CF9AE}" pid="3" name="Order">
    <vt:r8>3416000</vt:r8>
  </property>
</Properties>
</file>