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media/image8.jpg" ContentType="image/jpeg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media/image11.jpg" ContentType="image/jpeg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media/image16.jpg" ContentType="image/jpeg"/>
  <Override PartName="/ppt/notesSlides/notesSlide1.xml" ContentType="application/vnd.openxmlformats-officedocument.presentationml.notesSlide+xml"/>
  <Override PartName="/ppt/media/image17.jpg" ContentType="image/jpeg"/>
  <Override PartName="/ppt/media/image18.jpg" ContentType="image/jpeg"/>
  <Override PartName="/ppt/notesSlides/notesSlide2.xml" ContentType="application/vnd.openxmlformats-officedocument.presentationml.notesSlide+xml"/>
  <Override PartName="/ppt/media/image27.jpg" ContentType="image/jpeg"/>
  <Override PartName="/ppt/media/image28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media/image120.jpg" ContentType="image/jpeg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media/image134.jpg" ContentType="image/jpeg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media/image49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6" r:id="rId2"/>
    <p:sldMasterId id="2147483712" r:id="rId3"/>
    <p:sldMasterId id="2147483718" r:id="rId4"/>
    <p:sldMasterId id="2147483724" r:id="rId5"/>
    <p:sldMasterId id="2147483736" r:id="rId6"/>
    <p:sldMasterId id="2147483753" r:id="rId7"/>
    <p:sldMasterId id="2147483763" r:id="rId8"/>
  </p:sldMasterIdLst>
  <p:notesMasterIdLst>
    <p:notesMasterId r:id="rId299"/>
  </p:notesMasterIdLst>
  <p:sldIdLst>
    <p:sldId id="305" r:id="rId9"/>
    <p:sldId id="304" r:id="rId10"/>
    <p:sldId id="360" r:id="rId11"/>
    <p:sldId id="362" r:id="rId12"/>
    <p:sldId id="365" r:id="rId13"/>
    <p:sldId id="367" r:id="rId14"/>
    <p:sldId id="368" r:id="rId15"/>
    <p:sldId id="629" r:id="rId16"/>
    <p:sldId id="370" r:id="rId17"/>
    <p:sldId id="371" r:id="rId18"/>
    <p:sldId id="602" r:id="rId19"/>
    <p:sldId id="603" r:id="rId20"/>
    <p:sldId id="604" r:id="rId21"/>
    <p:sldId id="605" r:id="rId22"/>
    <p:sldId id="606" r:id="rId23"/>
    <p:sldId id="396" r:id="rId24"/>
    <p:sldId id="398" r:id="rId25"/>
    <p:sldId id="403" r:id="rId26"/>
    <p:sldId id="400" r:id="rId27"/>
    <p:sldId id="401" r:id="rId28"/>
    <p:sldId id="625" r:id="rId29"/>
    <p:sldId id="399" r:id="rId30"/>
    <p:sldId id="406" r:id="rId31"/>
    <p:sldId id="412" r:id="rId32"/>
    <p:sldId id="411" r:id="rId33"/>
    <p:sldId id="410" r:id="rId34"/>
    <p:sldId id="409" r:id="rId35"/>
    <p:sldId id="408" r:id="rId36"/>
    <p:sldId id="407" r:id="rId37"/>
    <p:sldId id="413" r:id="rId38"/>
    <p:sldId id="414" r:id="rId39"/>
    <p:sldId id="415" r:id="rId40"/>
    <p:sldId id="416" r:id="rId41"/>
    <p:sldId id="417" r:id="rId42"/>
    <p:sldId id="418" r:id="rId43"/>
    <p:sldId id="419" r:id="rId44"/>
    <p:sldId id="420" r:id="rId45"/>
    <p:sldId id="421" r:id="rId46"/>
    <p:sldId id="422" r:id="rId47"/>
    <p:sldId id="423" r:id="rId48"/>
    <p:sldId id="424" r:id="rId49"/>
    <p:sldId id="425" r:id="rId50"/>
    <p:sldId id="426" r:id="rId51"/>
    <p:sldId id="427" r:id="rId52"/>
    <p:sldId id="428" r:id="rId53"/>
    <p:sldId id="429" r:id="rId54"/>
    <p:sldId id="451" r:id="rId55"/>
    <p:sldId id="452" r:id="rId56"/>
    <p:sldId id="453" r:id="rId57"/>
    <p:sldId id="454" r:id="rId58"/>
    <p:sldId id="455" r:id="rId59"/>
    <p:sldId id="456" r:id="rId60"/>
    <p:sldId id="457" r:id="rId61"/>
    <p:sldId id="458" r:id="rId62"/>
    <p:sldId id="468" r:id="rId63"/>
    <p:sldId id="469" r:id="rId64"/>
    <p:sldId id="470" r:id="rId65"/>
    <p:sldId id="472" r:id="rId66"/>
    <p:sldId id="471" r:id="rId67"/>
    <p:sldId id="473" r:id="rId68"/>
    <p:sldId id="474" r:id="rId69"/>
    <p:sldId id="475" r:id="rId70"/>
    <p:sldId id="476" r:id="rId71"/>
    <p:sldId id="477" r:id="rId72"/>
    <p:sldId id="478" r:id="rId73"/>
    <p:sldId id="479" r:id="rId74"/>
    <p:sldId id="480" r:id="rId75"/>
    <p:sldId id="481" r:id="rId76"/>
    <p:sldId id="482" r:id="rId77"/>
    <p:sldId id="483" r:id="rId78"/>
    <p:sldId id="484" r:id="rId79"/>
    <p:sldId id="485" r:id="rId80"/>
    <p:sldId id="486" r:id="rId81"/>
    <p:sldId id="487" r:id="rId82"/>
    <p:sldId id="488" r:id="rId83"/>
    <p:sldId id="489" r:id="rId84"/>
    <p:sldId id="490" r:id="rId85"/>
    <p:sldId id="491" r:id="rId86"/>
    <p:sldId id="492" r:id="rId87"/>
    <p:sldId id="493" r:id="rId88"/>
    <p:sldId id="494" r:id="rId89"/>
    <p:sldId id="495" r:id="rId90"/>
    <p:sldId id="496" r:id="rId91"/>
    <p:sldId id="497" r:id="rId92"/>
    <p:sldId id="498" r:id="rId93"/>
    <p:sldId id="499" r:id="rId94"/>
    <p:sldId id="467" r:id="rId95"/>
    <p:sldId id="500" r:id="rId96"/>
    <p:sldId id="501" r:id="rId97"/>
    <p:sldId id="502" r:id="rId98"/>
    <p:sldId id="503" r:id="rId99"/>
    <p:sldId id="504" r:id="rId100"/>
    <p:sldId id="465" r:id="rId101"/>
    <p:sldId id="258" r:id="rId102"/>
    <p:sldId id="607" r:id="rId103"/>
    <p:sldId id="626" r:id="rId104"/>
    <p:sldId id="608" r:id="rId105"/>
    <p:sldId id="627" r:id="rId106"/>
    <p:sldId id="257" r:id="rId107"/>
    <p:sldId id="312" r:id="rId108"/>
    <p:sldId id="341" r:id="rId109"/>
    <p:sldId id="342" r:id="rId110"/>
    <p:sldId id="343" r:id="rId111"/>
    <p:sldId id="344" r:id="rId112"/>
    <p:sldId id="345" r:id="rId113"/>
    <p:sldId id="346" r:id="rId114"/>
    <p:sldId id="347" r:id="rId115"/>
    <p:sldId id="348" r:id="rId116"/>
    <p:sldId id="609" r:id="rId117"/>
    <p:sldId id="311" r:id="rId118"/>
    <p:sldId id="630" r:id="rId119"/>
    <p:sldId id="330" r:id="rId120"/>
    <p:sldId id="631" r:id="rId121"/>
    <p:sldId id="632" r:id="rId122"/>
    <p:sldId id="332" r:id="rId123"/>
    <p:sldId id="633" r:id="rId124"/>
    <p:sldId id="326" r:id="rId125"/>
    <p:sldId id="335" r:id="rId126"/>
    <p:sldId id="636" r:id="rId127"/>
    <p:sldId id="337" r:id="rId128"/>
    <p:sldId id="338" r:id="rId129"/>
    <p:sldId id="339" r:id="rId130"/>
    <p:sldId id="340" r:id="rId131"/>
    <p:sldId id="637" r:id="rId132"/>
    <p:sldId id="638" r:id="rId133"/>
    <p:sldId id="639" r:id="rId134"/>
    <p:sldId id="640" r:id="rId135"/>
    <p:sldId id="715" r:id="rId136"/>
    <p:sldId id="716" r:id="rId137"/>
    <p:sldId id="717" r:id="rId138"/>
    <p:sldId id="718" r:id="rId139"/>
    <p:sldId id="264" r:id="rId140"/>
    <p:sldId id="719" r:id="rId141"/>
    <p:sldId id="720" r:id="rId142"/>
    <p:sldId id="721" r:id="rId143"/>
    <p:sldId id="354" r:id="rId144"/>
    <p:sldId id="273" r:id="rId145"/>
    <p:sldId id="722" r:id="rId146"/>
    <p:sldId id="723" r:id="rId147"/>
    <p:sldId id="724" r:id="rId148"/>
    <p:sldId id="725" r:id="rId149"/>
    <p:sldId id="726" r:id="rId150"/>
    <p:sldId id="727" r:id="rId151"/>
    <p:sldId id="728" r:id="rId152"/>
    <p:sldId id="729" r:id="rId153"/>
    <p:sldId id="350" r:id="rId154"/>
    <p:sldId id="355" r:id="rId155"/>
    <p:sldId id="356" r:id="rId156"/>
    <p:sldId id="352" r:id="rId157"/>
    <p:sldId id="357" r:id="rId158"/>
    <p:sldId id="358" r:id="rId159"/>
    <p:sldId id="359" r:id="rId160"/>
    <p:sldId id="730" r:id="rId161"/>
    <p:sldId id="361" r:id="rId162"/>
    <p:sldId id="731" r:id="rId163"/>
    <p:sldId id="353" r:id="rId164"/>
    <p:sldId id="732" r:id="rId165"/>
    <p:sldId id="349" r:id="rId166"/>
    <p:sldId id="641" r:id="rId167"/>
    <p:sldId id="599" r:id="rId168"/>
    <p:sldId id="710" r:id="rId169"/>
    <p:sldId id="671" r:id="rId170"/>
    <p:sldId id="672" r:id="rId171"/>
    <p:sldId id="325" r:id="rId172"/>
    <p:sldId id="673" r:id="rId173"/>
    <p:sldId id="674" r:id="rId174"/>
    <p:sldId id="322" r:id="rId175"/>
    <p:sldId id="256" r:id="rId176"/>
    <p:sldId id="711" r:id="rId177"/>
    <p:sldId id="712" r:id="rId178"/>
    <p:sldId id="259" r:id="rId179"/>
    <p:sldId id="713" r:id="rId180"/>
    <p:sldId id="714" r:id="rId181"/>
    <p:sldId id="269" r:id="rId182"/>
    <p:sldId id="265" r:id="rId183"/>
    <p:sldId id="675" r:id="rId184"/>
    <p:sldId id="263" r:id="rId185"/>
    <p:sldId id="262" r:id="rId186"/>
    <p:sldId id="676" r:id="rId187"/>
    <p:sldId id="275" r:id="rId188"/>
    <p:sldId id="677" r:id="rId189"/>
    <p:sldId id="678" r:id="rId190"/>
    <p:sldId id="278" r:id="rId191"/>
    <p:sldId id="679" r:id="rId192"/>
    <p:sldId id="680" r:id="rId193"/>
    <p:sldId id="643" r:id="rId194"/>
    <p:sldId id="644" r:id="rId195"/>
    <p:sldId id="645" r:id="rId196"/>
    <p:sldId id="646" r:id="rId197"/>
    <p:sldId id="647" r:id="rId198"/>
    <p:sldId id="648" r:id="rId199"/>
    <p:sldId id="649" r:id="rId200"/>
    <p:sldId id="650" r:id="rId201"/>
    <p:sldId id="651" r:id="rId202"/>
    <p:sldId id="652" r:id="rId203"/>
    <p:sldId id="653" r:id="rId204"/>
    <p:sldId id="654" r:id="rId205"/>
    <p:sldId id="655" r:id="rId206"/>
    <p:sldId id="656" r:id="rId207"/>
    <p:sldId id="657" r:id="rId208"/>
    <p:sldId id="658" r:id="rId209"/>
    <p:sldId id="659" r:id="rId210"/>
    <p:sldId id="660" r:id="rId211"/>
    <p:sldId id="661" r:id="rId212"/>
    <p:sldId id="662" r:id="rId213"/>
    <p:sldId id="663" r:id="rId214"/>
    <p:sldId id="664" r:id="rId215"/>
    <p:sldId id="665" r:id="rId216"/>
    <p:sldId id="279" r:id="rId217"/>
    <p:sldId id="280" r:id="rId218"/>
    <p:sldId id="281" r:id="rId219"/>
    <p:sldId id="282" r:id="rId220"/>
    <p:sldId id="283" r:id="rId221"/>
    <p:sldId id="284" r:id="rId222"/>
    <p:sldId id="285" r:id="rId223"/>
    <p:sldId id="286" r:id="rId224"/>
    <p:sldId id="287" r:id="rId225"/>
    <p:sldId id="288" r:id="rId226"/>
    <p:sldId id="289" r:id="rId227"/>
    <p:sldId id="290" r:id="rId228"/>
    <p:sldId id="291" r:id="rId229"/>
    <p:sldId id="292" r:id="rId230"/>
    <p:sldId id="293" r:id="rId231"/>
    <p:sldId id="294" r:id="rId232"/>
    <p:sldId id="295" r:id="rId233"/>
    <p:sldId id="296" r:id="rId234"/>
    <p:sldId id="297" r:id="rId235"/>
    <p:sldId id="298" r:id="rId236"/>
    <p:sldId id="299" r:id="rId237"/>
    <p:sldId id="300" r:id="rId238"/>
    <p:sldId id="301" r:id="rId239"/>
    <p:sldId id="302" r:id="rId240"/>
    <p:sldId id="666" r:id="rId241"/>
    <p:sldId id="667" r:id="rId242"/>
    <p:sldId id="668" r:id="rId243"/>
    <p:sldId id="306" r:id="rId244"/>
    <p:sldId id="307" r:id="rId245"/>
    <p:sldId id="308" r:id="rId246"/>
    <p:sldId id="309" r:id="rId247"/>
    <p:sldId id="310" r:id="rId248"/>
    <p:sldId id="669" r:id="rId249"/>
    <p:sldId id="670" r:id="rId250"/>
    <p:sldId id="313" r:id="rId251"/>
    <p:sldId id="314" r:id="rId252"/>
    <p:sldId id="315" r:id="rId253"/>
    <p:sldId id="316" r:id="rId254"/>
    <p:sldId id="317" r:id="rId255"/>
    <p:sldId id="318" r:id="rId256"/>
    <p:sldId id="319" r:id="rId257"/>
    <p:sldId id="702" r:id="rId258"/>
    <p:sldId id="323" r:id="rId259"/>
    <p:sldId id="703" r:id="rId260"/>
    <p:sldId id="704" r:id="rId261"/>
    <p:sldId id="705" r:id="rId262"/>
    <p:sldId id="706" r:id="rId263"/>
    <p:sldId id="707" r:id="rId264"/>
    <p:sldId id="320" r:id="rId265"/>
    <p:sldId id="321" r:id="rId266"/>
    <p:sldId id="611" r:id="rId267"/>
    <p:sldId id="612" r:id="rId268"/>
    <p:sldId id="613" r:id="rId269"/>
    <p:sldId id="614" r:id="rId270"/>
    <p:sldId id="615" r:id="rId271"/>
    <p:sldId id="616" r:id="rId272"/>
    <p:sldId id="617" r:id="rId273"/>
    <p:sldId id="618" r:id="rId274"/>
    <p:sldId id="619" r:id="rId275"/>
    <p:sldId id="620" r:id="rId276"/>
    <p:sldId id="621" r:id="rId277"/>
    <p:sldId id="623" r:id="rId278"/>
    <p:sldId id="624" r:id="rId279"/>
    <p:sldId id="582" r:id="rId280"/>
    <p:sldId id="583" r:id="rId281"/>
    <p:sldId id="260" r:id="rId282"/>
    <p:sldId id="261" r:id="rId283"/>
    <p:sldId id="585" r:id="rId284"/>
    <p:sldId id="586" r:id="rId285"/>
    <p:sldId id="587" r:id="rId286"/>
    <p:sldId id="589" r:id="rId287"/>
    <p:sldId id="590" r:id="rId288"/>
    <p:sldId id="268" r:id="rId289"/>
    <p:sldId id="591" r:id="rId290"/>
    <p:sldId id="592" r:id="rId291"/>
    <p:sldId id="593" r:id="rId292"/>
    <p:sldId id="594" r:id="rId293"/>
    <p:sldId id="596" r:id="rId294"/>
    <p:sldId id="597" r:id="rId295"/>
    <p:sldId id="598" r:id="rId296"/>
    <p:sldId id="610" r:id="rId297"/>
    <p:sldId id="303" r:id="rId29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2" clrIdx="0">
    <p:extLst>
      <p:ext uri="{19B8F6BF-5375-455C-9EA6-DF929625EA0E}">
        <p15:presenceInfo xmlns:p15="http://schemas.microsoft.com/office/powerpoint/2012/main" userId="Usuario" providerId="None"/>
      </p:ext>
    </p:extLst>
  </p:cmAuthor>
  <p:cmAuthor id="2" name="Regina Lemos Andrade" initials="RLA" lastIdx="1" clrIdx="1">
    <p:extLst>
      <p:ext uri="{19B8F6BF-5375-455C-9EA6-DF929625EA0E}">
        <p15:presenceInfo xmlns:p15="http://schemas.microsoft.com/office/powerpoint/2012/main" userId="S-1-5-21-3823220882-3813106159-3648312854-69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8123"/>
    <a:srgbClr val="00A4DE"/>
    <a:srgbClr val="0048D6"/>
    <a:srgbClr val="F8A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81768" autoAdjust="0"/>
  </p:normalViewPr>
  <p:slideViewPr>
    <p:cSldViewPr snapToGrid="0" snapToObjects="1">
      <p:cViewPr varScale="1">
        <p:scale>
          <a:sx n="59" d="100"/>
          <a:sy n="59" d="100"/>
        </p:scale>
        <p:origin x="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9.xml"/><Relationship Id="rId299" Type="http://schemas.openxmlformats.org/officeDocument/2006/relationships/notesMaster" Target="notesMasters/notesMaster1.xml"/><Relationship Id="rId303" Type="http://schemas.openxmlformats.org/officeDocument/2006/relationships/theme" Target="theme/theme1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63" Type="http://schemas.openxmlformats.org/officeDocument/2006/relationships/slide" Target="slides/slide55.xml"/><Relationship Id="rId84" Type="http://schemas.openxmlformats.org/officeDocument/2006/relationships/slide" Target="slides/slide76.xml"/><Relationship Id="rId138" Type="http://schemas.openxmlformats.org/officeDocument/2006/relationships/slide" Target="slides/slide130.xml"/><Relationship Id="rId159" Type="http://schemas.openxmlformats.org/officeDocument/2006/relationships/slide" Target="slides/slide151.xml"/><Relationship Id="rId170" Type="http://schemas.openxmlformats.org/officeDocument/2006/relationships/slide" Target="slides/slide162.xml"/><Relationship Id="rId191" Type="http://schemas.openxmlformats.org/officeDocument/2006/relationships/slide" Target="slides/slide183.xml"/><Relationship Id="rId205" Type="http://schemas.openxmlformats.org/officeDocument/2006/relationships/slide" Target="slides/slide197.xml"/><Relationship Id="rId226" Type="http://schemas.openxmlformats.org/officeDocument/2006/relationships/slide" Target="slides/slide218.xml"/><Relationship Id="rId247" Type="http://schemas.openxmlformats.org/officeDocument/2006/relationships/slide" Target="slides/slide239.xml"/><Relationship Id="rId107" Type="http://schemas.openxmlformats.org/officeDocument/2006/relationships/slide" Target="slides/slide99.xml"/><Relationship Id="rId268" Type="http://schemas.openxmlformats.org/officeDocument/2006/relationships/slide" Target="slides/slide260.xml"/><Relationship Id="rId289" Type="http://schemas.openxmlformats.org/officeDocument/2006/relationships/slide" Target="slides/slide281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53" Type="http://schemas.openxmlformats.org/officeDocument/2006/relationships/slide" Target="slides/slide45.xml"/><Relationship Id="rId74" Type="http://schemas.openxmlformats.org/officeDocument/2006/relationships/slide" Target="slides/slide66.xml"/><Relationship Id="rId128" Type="http://schemas.openxmlformats.org/officeDocument/2006/relationships/slide" Target="slides/slide120.xml"/><Relationship Id="rId149" Type="http://schemas.openxmlformats.org/officeDocument/2006/relationships/slide" Target="slides/slide14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7.xml"/><Relationship Id="rId160" Type="http://schemas.openxmlformats.org/officeDocument/2006/relationships/slide" Target="slides/slide152.xml"/><Relationship Id="rId181" Type="http://schemas.openxmlformats.org/officeDocument/2006/relationships/slide" Target="slides/slide173.xml"/><Relationship Id="rId216" Type="http://schemas.openxmlformats.org/officeDocument/2006/relationships/slide" Target="slides/slide208.xml"/><Relationship Id="rId237" Type="http://schemas.openxmlformats.org/officeDocument/2006/relationships/slide" Target="slides/slide229.xml"/><Relationship Id="rId258" Type="http://schemas.openxmlformats.org/officeDocument/2006/relationships/slide" Target="slides/slide250.xml"/><Relationship Id="rId279" Type="http://schemas.openxmlformats.org/officeDocument/2006/relationships/slide" Target="slides/slide271.xml"/><Relationship Id="rId22" Type="http://schemas.openxmlformats.org/officeDocument/2006/relationships/slide" Target="slides/slide14.xml"/><Relationship Id="rId43" Type="http://schemas.openxmlformats.org/officeDocument/2006/relationships/slide" Target="slides/slide35.xml"/><Relationship Id="rId64" Type="http://schemas.openxmlformats.org/officeDocument/2006/relationships/slide" Target="slides/slide56.xml"/><Relationship Id="rId118" Type="http://schemas.openxmlformats.org/officeDocument/2006/relationships/slide" Target="slides/slide110.xml"/><Relationship Id="rId139" Type="http://schemas.openxmlformats.org/officeDocument/2006/relationships/slide" Target="slides/slide131.xml"/><Relationship Id="rId290" Type="http://schemas.openxmlformats.org/officeDocument/2006/relationships/slide" Target="slides/slide282.xml"/><Relationship Id="rId304" Type="http://schemas.openxmlformats.org/officeDocument/2006/relationships/tableStyles" Target="tableStyles.xml"/><Relationship Id="rId85" Type="http://schemas.openxmlformats.org/officeDocument/2006/relationships/slide" Target="slides/slide77.xml"/><Relationship Id="rId150" Type="http://schemas.openxmlformats.org/officeDocument/2006/relationships/slide" Target="slides/slide142.xml"/><Relationship Id="rId171" Type="http://schemas.openxmlformats.org/officeDocument/2006/relationships/slide" Target="slides/slide163.xml"/><Relationship Id="rId192" Type="http://schemas.openxmlformats.org/officeDocument/2006/relationships/slide" Target="slides/slide184.xml"/><Relationship Id="rId206" Type="http://schemas.openxmlformats.org/officeDocument/2006/relationships/slide" Target="slides/slide198.xml"/><Relationship Id="rId227" Type="http://schemas.openxmlformats.org/officeDocument/2006/relationships/slide" Target="slides/slide219.xml"/><Relationship Id="rId248" Type="http://schemas.openxmlformats.org/officeDocument/2006/relationships/slide" Target="slides/slide240.xml"/><Relationship Id="rId269" Type="http://schemas.openxmlformats.org/officeDocument/2006/relationships/slide" Target="slides/slide261.xml"/><Relationship Id="rId12" Type="http://schemas.openxmlformats.org/officeDocument/2006/relationships/slide" Target="slides/slide4.xml"/><Relationship Id="rId33" Type="http://schemas.openxmlformats.org/officeDocument/2006/relationships/slide" Target="slides/slide25.xml"/><Relationship Id="rId108" Type="http://schemas.openxmlformats.org/officeDocument/2006/relationships/slide" Target="slides/slide100.xml"/><Relationship Id="rId129" Type="http://schemas.openxmlformats.org/officeDocument/2006/relationships/slide" Target="slides/slide121.xml"/><Relationship Id="rId280" Type="http://schemas.openxmlformats.org/officeDocument/2006/relationships/slide" Target="slides/slide272.xml"/><Relationship Id="rId54" Type="http://schemas.openxmlformats.org/officeDocument/2006/relationships/slide" Target="slides/slide46.xml"/><Relationship Id="rId75" Type="http://schemas.openxmlformats.org/officeDocument/2006/relationships/slide" Target="slides/slide67.xml"/><Relationship Id="rId96" Type="http://schemas.openxmlformats.org/officeDocument/2006/relationships/slide" Target="slides/slide88.xml"/><Relationship Id="rId140" Type="http://schemas.openxmlformats.org/officeDocument/2006/relationships/slide" Target="slides/slide132.xml"/><Relationship Id="rId161" Type="http://schemas.openxmlformats.org/officeDocument/2006/relationships/slide" Target="slides/slide153.xml"/><Relationship Id="rId182" Type="http://schemas.openxmlformats.org/officeDocument/2006/relationships/slide" Target="slides/slide174.xml"/><Relationship Id="rId217" Type="http://schemas.openxmlformats.org/officeDocument/2006/relationships/slide" Target="slides/slide209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30.xml"/><Relationship Id="rId259" Type="http://schemas.openxmlformats.org/officeDocument/2006/relationships/slide" Target="slides/slide251.xml"/><Relationship Id="rId23" Type="http://schemas.openxmlformats.org/officeDocument/2006/relationships/slide" Target="slides/slide15.xml"/><Relationship Id="rId119" Type="http://schemas.openxmlformats.org/officeDocument/2006/relationships/slide" Target="slides/slide111.xml"/><Relationship Id="rId270" Type="http://schemas.openxmlformats.org/officeDocument/2006/relationships/slide" Target="slides/slide262.xml"/><Relationship Id="rId291" Type="http://schemas.openxmlformats.org/officeDocument/2006/relationships/slide" Target="slides/slide283.xml"/><Relationship Id="rId44" Type="http://schemas.openxmlformats.org/officeDocument/2006/relationships/slide" Target="slides/slide36.xml"/><Relationship Id="rId65" Type="http://schemas.openxmlformats.org/officeDocument/2006/relationships/slide" Target="slides/slide57.xml"/><Relationship Id="rId86" Type="http://schemas.openxmlformats.org/officeDocument/2006/relationships/slide" Target="slides/slide78.xml"/><Relationship Id="rId130" Type="http://schemas.openxmlformats.org/officeDocument/2006/relationships/slide" Target="slides/slide122.xml"/><Relationship Id="rId151" Type="http://schemas.openxmlformats.org/officeDocument/2006/relationships/slide" Target="slides/slide143.xml"/><Relationship Id="rId172" Type="http://schemas.openxmlformats.org/officeDocument/2006/relationships/slide" Target="slides/slide164.xml"/><Relationship Id="rId193" Type="http://schemas.openxmlformats.org/officeDocument/2006/relationships/slide" Target="slides/slide185.xml"/><Relationship Id="rId207" Type="http://schemas.openxmlformats.org/officeDocument/2006/relationships/slide" Target="slides/slide199.xml"/><Relationship Id="rId228" Type="http://schemas.openxmlformats.org/officeDocument/2006/relationships/slide" Target="slides/slide220.xml"/><Relationship Id="rId249" Type="http://schemas.openxmlformats.org/officeDocument/2006/relationships/slide" Target="slides/slide241.xml"/><Relationship Id="rId13" Type="http://schemas.openxmlformats.org/officeDocument/2006/relationships/slide" Target="slides/slide5.xml"/><Relationship Id="rId109" Type="http://schemas.openxmlformats.org/officeDocument/2006/relationships/slide" Target="slides/slide101.xml"/><Relationship Id="rId260" Type="http://schemas.openxmlformats.org/officeDocument/2006/relationships/slide" Target="slides/slide252.xml"/><Relationship Id="rId281" Type="http://schemas.openxmlformats.org/officeDocument/2006/relationships/slide" Target="slides/slide273.xml"/><Relationship Id="rId34" Type="http://schemas.openxmlformats.org/officeDocument/2006/relationships/slide" Target="slides/slide26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20" Type="http://schemas.openxmlformats.org/officeDocument/2006/relationships/slide" Target="slides/slide112.xml"/><Relationship Id="rId141" Type="http://schemas.openxmlformats.org/officeDocument/2006/relationships/slide" Target="slides/slide133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54.xml"/><Relationship Id="rId183" Type="http://schemas.openxmlformats.org/officeDocument/2006/relationships/slide" Target="slides/slide175.xml"/><Relationship Id="rId218" Type="http://schemas.openxmlformats.org/officeDocument/2006/relationships/slide" Target="slides/slide210.xml"/><Relationship Id="rId239" Type="http://schemas.openxmlformats.org/officeDocument/2006/relationships/slide" Target="slides/slide23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50" Type="http://schemas.openxmlformats.org/officeDocument/2006/relationships/slide" Target="slides/slide242.xml"/><Relationship Id="rId255" Type="http://schemas.openxmlformats.org/officeDocument/2006/relationships/slide" Target="slides/slide247.xml"/><Relationship Id="rId271" Type="http://schemas.openxmlformats.org/officeDocument/2006/relationships/slide" Target="slides/slide263.xml"/><Relationship Id="rId276" Type="http://schemas.openxmlformats.org/officeDocument/2006/relationships/slide" Target="slides/slide268.xml"/><Relationship Id="rId292" Type="http://schemas.openxmlformats.org/officeDocument/2006/relationships/slide" Target="slides/slide284.xml"/><Relationship Id="rId297" Type="http://schemas.openxmlformats.org/officeDocument/2006/relationships/slide" Target="slides/slide289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131" Type="http://schemas.openxmlformats.org/officeDocument/2006/relationships/slide" Target="slides/slide123.xml"/><Relationship Id="rId136" Type="http://schemas.openxmlformats.org/officeDocument/2006/relationships/slide" Target="slides/slide128.xml"/><Relationship Id="rId157" Type="http://schemas.openxmlformats.org/officeDocument/2006/relationships/slide" Target="slides/slide149.xml"/><Relationship Id="rId178" Type="http://schemas.openxmlformats.org/officeDocument/2006/relationships/slide" Target="slides/slide170.xml"/><Relationship Id="rId301" Type="http://schemas.openxmlformats.org/officeDocument/2006/relationships/presProps" Target="presProps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52" Type="http://schemas.openxmlformats.org/officeDocument/2006/relationships/slide" Target="slides/slide144.xml"/><Relationship Id="rId173" Type="http://schemas.openxmlformats.org/officeDocument/2006/relationships/slide" Target="slides/slide165.xml"/><Relationship Id="rId194" Type="http://schemas.openxmlformats.org/officeDocument/2006/relationships/slide" Target="slides/slide186.xml"/><Relationship Id="rId199" Type="http://schemas.openxmlformats.org/officeDocument/2006/relationships/slide" Target="slides/slide191.xml"/><Relationship Id="rId203" Type="http://schemas.openxmlformats.org/officeDocument/2006/relationships/slide" Target="slides/slide195.xml"/><Relationship Id="rId208" Type="http://schemas.openxmlformats.org/officeDocument/2006/relationships/slide" Target="slides/slide200.xml"/><Relationship Id="rId229" Type="http://schemas.openxmlformats.org/officeDocument/2006/relationships/slide" Target="slides/slide221.xml"/><Relationship Id="rId19" Type="http://schemas.openxmlformats.org/officeDocument/2006/relationships/slide" Target="slides/slide11.xml"/><Relationship Id="rId224" Type="http://schemas.openxmlformats.org/officeDocument/2006/relationships/slide" Target="slides/slide216.xml"/><Relationship Id="rId240" Type="http://schemas.openxmlformats.org/officeDocument/2006/relationships/slide" Target="slides/slide232.xml"/><Relationship Id="rId245" Type="http://schemas.openxmlformats.org/officeDocument/2006/relationships/slide" Target="slides/slide237.xml"/><Relationship Id="rId261" Type="http://schemas.openxmlformats.org/officeDocument/2006/relationships/slide" Target="slides/slide253.xml"/><Relationship Id="rId266" Type="http://schemas.openxmlformats.org/officeDocument/2006/relationships/slide" Target="slides/slide258.xml"/><Relationship Id="rId287" Type="http://schemas.openxmlformats.org/officeDocument/2006/relationships/slide" Target="slides/slide279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slide" Target="slides/slide118.xml"/><Relationship Id="rId147" Type="http://schemas.openxmlformats.org/officeDocument/2006/relationships/slide" Target="slides/slide139.xml"/><Relationship Id="rId168" Type="http://schemas.openxmlformats.org/officeDocument/2006/relationships/slide" Target="slides/slide160.xml"/><Relationship Id="rId282" Type="http://schemas.openxmlformats.org/officeDocument/2006/relationships/slide" Target="slides/slide27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142" Type="http://schemas.openxmlformats.org/officeDocument/2006/relationships/slide" Target="slides/slide134.xml"/><Relationship Id="rId163" Type="http://schemas.openxmlformats.org/officeDocument/2006/relationships/slide" Target="slides/slide155.xml"/><Relationship Id="rId184" Type="http://schemas.openxmlformats.org/officeDocument/2006/relationships/slide" Target="slides/slide176.xml"/><Relationship Id="rId189" Type="http://schemas.openxmlformats.org/officeDocument/2006/relationships/slide" Target="slides/slide181.xml"/><Relationship Id="rId219" Type="http://schemas.openxmlformats.org/officeDocument/2006/relationships/slide" Target="slides/slide211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06.xml"/><Relationship Id="rId230" Type="http://schemas.openxmlformats.org/officeDocument/2006/relationships/slide" Target="slides/slide222.xml"/><Relationship Id="rId235" Type="http://schemas.openxmlformats.org/officeDocument/2006/relationships/slide" Target="slides/slide227.xml"/><Relationship Id="rId251" Type="http://schemas.openxmlformats.org/officeDocument/2006/relationships/slide" Target="slides/slide243.xml"/><Relationship Id="rId256" Type="http://schemas.openxmlformats.org/officeDocument/2006/relationships/slide" Target="slides/slide248.xml"/><Relationship Id="rId277" Type="http://schemas.openxmlformats.org/officeDocument/2006/relationships/slide" Target="slides/slide269.xml"/><Relationship Id="rId298" Type="http://schemas.openxmlformats.org/officeDocument/2006/relationships/slide" Target="slides/slide290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slide" Target="slides/slide108.xml"/><Relationship Id="rId137" Type="http://schemas.openxmlformats.org/officeDocument/2006/relationships/slide" Target="slides/slide129.xml"/><Relationship Id="rId158" Type="http://schemas.openxmlformats.org/officeDocument/2006/relationships/slide" Target="slides/slide150.xml"/><Relationship Id="rId272" Type="http://schemas.openxmlformats.org/officeDocument/2006/relationships/slide" Target="slides/slide264.xml"/><Relationship Id="rId293" Type="http://schemas.openxmlformats.org/officeDocument/2006/relationships/slide" Target="slides/slide285.xml"/><Relationship Id="rId302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32" Type="http://schemas.openxmlformats.org/officeDocument/2006/relationships/slide" Target="slides/slide124.xml"/><Relationship Id="rId153" Type="http://schemas.openxmlformats.org/officeDocument/2006/relationships/slide" Target="slides/slide145.xml"/><Relationship Id="rId174" Type="http://schemas.openxmlformats.org/officeDocument/2006/relationships/slide" Target="slides/slide166.xml"/><Relationship Id="rId179" Type="http://schemas.openxmlformats.org/officeDocument/2006/relationships/slide" Target="slides/slide171.xml"/><Relationship Id="rId195" Type="http://schemas.openxmlformats.org/officeDocument/2006/relationships/slide" Target="slides/slide187.xml"/><Relationship Id="rId209" Type="http://schemas.openxmlformats.org/officeDocument/2006/relationships/slide" Target="slides/slide201.xml"/><Relationship Id="rId190" Type="http://schemas.openxmlformats.org/officeDocument/2006/relationships/slide" Target="slides/slide182.xml"/><Relationship Id="rId204" Type="http://schemas.openxmlformats.org/officeDocument/2006/relationships/slide" Target="slides/slide196.xml"/><Relationship Id="rId220" Type="http://schemas.openxmlformats.org/officeDocument/2006/relationships/slide" Target="slides/slide212.xml"/><Relationship Id="rId225" Type="http://schemas.openxmlformats.org/officeDocument/2006/relationships/slide" Target="slides/slide217.xml"/><Relationship Id="rId241" Type="http://schemas.openxmlformats.org/officeDocument/2006/relationships/slide" Target="slides/slide233.xml"/><Relationship Id="rId246" Type="http://schemas.openxmlformats.org/officeDocument/2006/relationships/slide" Target="slides/slide238.xml"/><Relationship Id="rId267" Type="http://schemas.openxmlformats.org/officeDocument/2006/relationships/slide" Target="slides/slide259.xml"/><Relationship Id="rId288" Type="http://schemas.openxmlformats.org/officeDocument/2006/relationships/slide" Target="slides/slide280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27" Type="http://schemas.openxmlformats.org/officeDocument/2006/relationships/slide" Target="slides/slide119.xml"/><Relationship Id="rId262" Type="http://schemas.openxmlformats.org/officeDocument/2006/relationships/slide" Target="slides/slide254.xml"/><Relationship Id="rId283" Type="http://schemas.openxmlformats.org/officeDocument/2006/relationships/slide" Target="slides/slide275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143" Type="http://schemas.openxmlformats.org/officeDocument/2006/relationships/slide" Target="slides/slide135.xml"/><Relationship Id="rId148" Type="http://schemas.openxmlformats.org/officeDocument/2006/relationships/slide" Target="slides/slide140.xml"/><Relationship Id="rId164" Type="http://schemas.openxmlformats.org/officeDocument/2006/relationships/slide" Target="slides/slide156.xml"/><Relationship Id="rId169" Type="http://schemas.openxmlformats.org/officeDocument/2006/relationships/slide" Target="slides/slide161.xml"/><Relationship Id="rId185" Type="http://schemas.openxmlformats.org/officeDocument/2006/relationships/slide" Target="slides/slide17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80" Type="http://schemas.openxmlformats.org/officeDocument/2006/relationships/slide" Target="slides/slide172.xml"/><Relationship Id="rId210" Type="http://schemas.openxmlformats.org/officeDocument/2006/relationships/slide" Target="slides/slide202.xml"/><Relationship Id="rId215" Type="http://schemas.openxmlformats.org/officeDocument/2006/relationships/slide" Target="slides/slide207.xml"/><Relationship Id="rId236" Type="http://schemas.openxmlformats.org/officeDocument/2006/relationships/slide" Target="slides/slide228.xml"/><Relationship Id="rId257" Type="http://schemas.openxmlformats.org/officeDocument/2006/relationships/slide" Target="slides/slide249.xml"/><Relationship Id="rId278" Type="http://schemas.openxmlformats.org/officeDocument/2006/relationships/slide" Target="slides/slide270.xml"/><Relationship Id="rId26" Type="http://schemas.openxmlformats.org/officeDocument/2006/relationships/slide" Target="slides/slide18.xml"/><Relationship Id="rId231" Type="http://schemas.openxmlformats.org/officeDocument/2006/relationships/slide" Target="slides/slide223.xml"/><Relationship Id="rId252" Type="http://schemas.openxmlformats.org/officeDocument/2006/relationships/slide" Target="slides/slide244.xml"/><Relationship Id="rId273" Type="http://schemas.openxmlformats.org/officeDocument/2006/relationships/slide" Target="slides/slide265.xml"/><Relationship Id="rId294" Type="http://schemas.openxmlformats.org/officeDocument/2006/relationships/slide" Target="slides/slide286.xml"/><Relationship Id="rId47" Type="http://schemas.openxmlformats.org/officeDocument/2006/relationships/slide" Target="slides/slide39.xml"/><Relationship Id="rId68" Type="http://schemas.openxmlformats.org/officeDocument/2006/relationships/slide" Target="slides/slide60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33" Type="http://schemas.openxmlformats.org/officeDocument/2006/relationships/slide" Target="slides/slide125.xml"/><Relationship Id="rId154" Type="http://schemas.openxmlformats.org/officeDocument/2006/relationships/slide" Target="slides/slide146.xml"/><Relationship Id="rId175" Type="http://schemas.openxmlformats.org/officeDocument/2006/relationships/slide" Target="slides/slide167.xml"/><Relationship Id="rId196" Type="http://schemas.openxmlformats.org/officeDocument/2006/relationships/slide" Target="slides/slide188.xml"/><Relationship Id="rId200" Type="http://schemas.openxmlformats.org/officeDocument/2006/relationships/slide" Target="slides/slide192.xml"/><Relationship Id="rId16" Type="http://schemas.openxmlformats.org/officeDocument/2006/relationships/slide" Target="slides/slide8.xml"/><Relationship Id="rId221" Type="http://schemas.openxmlformats.org/officeDocument/2006/relationships/slide" Target="slides/slide213.xml"/><Relationship Id="rId242" Type="http://schemas.openxmlformats.org/officeDocument/2006/relationships/slide" Target="slides/slide234.xml"/><Relationship Id="rId263" Type="http://schemas.openxmlformats.org/officeDocument/2006/relationships/slide" Target="slides/slide255.xml"/><Relationship Id="rId284" Type="http://schemas.openxmlformats.org/officeDocument/2006/relationships/slide" Target="slides/slide276.xml"/><Relationship Id="rId37" Type="http://schemas.openxmlformats.org/officeDocument/2006/relationships/slide" Target="slides/slide29.xml"/><Relationship Id="rId58" Type="http://schemas.openxmlformats.org/officeDocument/2006/relationships/slide" Target="slides/slide50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44" Type="http://schemas.openxmlformats.org/officeDocument/2006/relationships/slide" Target="slides/slide136.xml"/><Relationship Id="rId90" Type="http://schemas.openxmlformats.org/officeDocument/2006/relationships/slide" Target="slides/slide82.xml"/><Relationship Id="rId165" Type="http://schemas.openxmlformats.org/officeDocument/2006/relationships/slide" Target="slides/slide157.xml"/><Relationship Id="rId186" Type="http://schemas.openxmlformats.org/officeDocument/2006/relationships/slide" Target="slides/slide178.xml"/><Relationship Id="rId211" Type="http://schemas.openxmlformats.org/officeDocument/2006/relationships/slide" Target="slides/slide203.xml"/><Relationship Id="rId232" Type="http://schemas.openxmlformats.org/officeDocument/2006/relationships/slide" Target="slides/slide224.xml"/><Relationship Id="rId253" Type="http://schemas.openxmlformats.org/officeDocument/2006/relationships/slide" Target="slides/slide245.xml"/><Relationship Id="rId274" Type="http://schemas.openxmlformats.org/officeDocument/2006/relationships/slide" Target="slides/slide266.xml"/><Relationship Id="rId295" Type="http://schemas.openxmlformats.org/officeDocument/2006/relationships/slide" Target="slides/slide287.xml"/><Relationship Id="rId27" Type="http://schemas.openxmlformats.org/officeDocument/2006/relationships/slide" Target="slides/slide19.xml"/><Relationship Id="rId48" Type="http://schemas.openxmlformats.org/officeDocument/2006/relationships/slide" Target="slides/slide40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34" Type="http://schemas.openxmlformats.org/officeDocument/2006/relationships/slide" Target="slides/slide126.xml"/><Relationship Id="rId80" Type="http://schemas.openxmlformats.org/officeDocument/2006/relationships/slide" Target="slides/slide72.xml"/><Relationship Id="rId155" Type="http://schemas.openxmlformats.org/officeDocument/2006/relationships/slide" Target="slides/slide147.xml"/><Relationship Id="rId176" Type="http://schemas.openxmlformats.org/officeDocument/2006/relationships/slide" Target="slides/slide168.xml"/><Relationship Id="rId197" Type="http://schemas.openxmlformats.org/officeDocument/2006/relationships/slide" Target="slides/slide189.xml"/><Relationship Id="rId201" Type="http://schemas.openxmlformats.org/officeDocument/2006/relationships/slide" Target="slides/slide193.xml"/><Relationship Id="rId222" Type="http://schemas.openxmlformats.org/officeDocument/2006/relationships/slide" Target="slides/slide214.xml"/><Relationship Id="rId243" Type="http://schemas.openxmlformats.org/officeDocument/2006/relationships/slide" Target="slides/slide235.xml"/><Relationship Id="rId264" Type="http://schemas.openxmlformats.org/officeDocument/2006/relationships/slide" Target="slides/slide256.xml"/><Relationship Id="rId285" Type="http://schemas.openxmlformats.org/officeDocument/2006/relationships/slide" Target="slides/slide277.xml"/><Relationship Id="rId17" Type="http://schemas.openxmlformats.org/officeDocument/2006/relationships/slide" Target="slides/slide9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24" Type="http://schemas.openxmlformats.org/officeDocument/2006/relationships/slide" Target="slides/slide116.xml"/><Relationship Id="rId70" Type="http://schemas.openxmlformats.org/officeDocument/2006/relationships/slide" Target="slides/slide62.xml"/><Relationship Id="rId91" Type="http://schemas.openxmlformats.org/officeDocument/2006/relationships/slide" Target="slides/slide83.xml"/><Relationship Id="rId145" Type="http://schemas.openxmlformats.org/officeDocument/2006/relationships/slide" Target="slides/slide137.xml"/><Relationship Id="rId166" Type="http://schemas.openxmlformats.org/officeDocument/2006/relationships/slide" Target="slides/slide158.xml"/><Relationship Id="rId187" Type="http://schemas.openxmlformats.org/officeDocument/2006/relationships/slide" Target="slides/slide179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4.xml"/><Relationship Id="rId233" Type="http://schemas.openxmlformats.org/officeDocument/2006/relationships/slide" Target="slides/slide225.xml"/><Relationship Id="rId254" Type="http://schemas.openxmlformats.org/officeDocument/2006/relationships/slide" Target="slides/slide246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275" Type="http://schemas.openxmlformats.org/officeDocument/2006/relationships/slide" Target="slides/slide267.xml"/><Relationship Id="rId296" Type="http://schemas.openxmlformats.org/officeDocument/2006/relationships/slide" Target="slides/slide288.xml"/><Relationship Id="rId300" Type="http://schemas.openxmlformats.org/officeDocument/2006/relationships/commentAuthors" Target="commentAuthors.xml"/><Relationship Id="rId60" Type="http://schemas.openxmlformats.org/officeDocument/2006/relationships/slide" Target="slides/slide52.xml"/><Relationship Id="rId81" Type="http://schemas.openxmlformats.org/officeDocument/2006/relationships/slide" Target="slides/slide73.xml"/><Relationship Id="rId135" Type="http://schemas.openxmlformats.org/officeDocument/2006/relationships/slide" Target="slides/slide127.xml"/><Relationship Id="rId156" Type="http://schemas.openxmlformats.org/officeDocument/2006/relationships/slide" Target="slides/slide148.xml"/><Relationship Id="rId177" Type="http://schemas.openxmlformats.org/officeDocument/2006/relationships/slide" Target="slides/slide169.xml"/><Relationship Id="rId198" Type="http://schemas.openxmlformats.org/officeDocument/2006/relationships/slide" Target="slides/slide190.xml"/><Relationship Id="rId202" Type="http://schemas.openxmlformats.org/officeDocument/2006/relationships/slide" Target="slides/slide194.xml"/><Relationship Id="rId223" Type="http://schemas.openxmlformats.org/officeDocument/2006/relationships/slide" Target="slides/slide215.xml"/><Relationship Id="rId244" Type="http://schemas.openxmlformats.org/officeDocument/2006/relationships/slide" Target="slides/slide236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265" Type="http://schemas.openxmlformats.org/officeDocument/2006/relationships/slide" Target="slides/slide257.xml"/><Relationship Id="rId286" Type="http://schemas.openxmlformats.org/officeDocument/2006/relationships/slide" Target="slides/slide278.xml"/><Relationship Id="rId50" Type="http://schemas.openxmlformats.org/officeDocument/2006/relationships/slide" Target="slides/slide42.xml"/><Relationship Id="rId104" Type="http://schemas.openxmlformats.org/officeDocument/2006/relationships/slide" Target="slides/slide96.xml"/><Relationship Id="rId125" Type="http://schemas.openxmlformats.org/officeDocument/2006/relationships/slide" Target="slides/slide117.xml"/><Relationship Id="rId146" Type="http://schemas.openxmlformats.org/officeDocument/2006/relationships/slide" Target="slides/slide138.xml"/><Relationship Id="rId167" Type="http://schemas.openxmlformats.org/officeDocument/2006/relationships/slide" Target="slides/slide159.xml"/><Relationship Id="rId188" Type="http://schemas.openxmlformats.org/officeDocument/2006/relationships/slide" Target="slides/slide180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13" Type="http://schemas.openxmlformats.org/officeDocument/2006/relationships/slide" Target="slides/slide205.xml"/><Relationship Id="rId234" Type="http://schemas.openxmlformats.org/officeDocument/2006/relationships/slide" Target="slides/slide22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00500947180\Desktop\MANDAT&#193;RI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4838145231846"/>
          <c:y val="4.7619047619047616E-2"/>
          <c:w val="0.77007195975503062"/>
          <c:h val="0.8057354194362068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Plan1!$L$16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0804-4A03-BA7A-7675725994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Plan1!$M$15</c:f>
              <c:strCache>
                <c:ptCount val="1"/>
                <c:pt idx="0">
                  <c:v>CUSTOS COM A 
MANDATÁRIA</c:v>
                </c:pt>
              </c:strCache>
            </c:strRef>
          </c:cat>
          <c:val>
            <c:numRef>
              <c:f>Plan1!$M$16</c:f>
              <c:numCache>
                <c:formatCode>_("R$"* #,##0.00_);_("R$"* \(#,##0.00\);_("R$"* "-"??_);_(@_)</c:formatCode>
                <c:ptCount val="1"/>
                <c:pt idx="0">
                  <c:v>405594476.38999999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04-4A03-BA7A-7675725994B0}"/>
            </c:ext>
          </c:extLst>
        </c:ser>
        <c:ser>
          <c:idx val="1"/>
          <c:order val="1"/>
          <c:tx>
            <c:strRef>
              <c:f>Plan1!$L$17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0804-4A03-BA7A-7675725994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Plan1!$M$15</c:f>
              <c:strCache>
                <c:ptCount val="1"/>
                <c:pt idx="0">
                  <c:v>CUSTOS COM A 
MANDATÁRIA</c:v>
                </c:pt>
              </c:strCache>
            </c:strRef>
          </c:cat>
          <c:val>
            <c:numRef>
              <c:f>Plan1!$M$17</c:f>
              <c:numCache>
                <c:formatCode>_("R$"* #,##0.00_);_("R$"* \(#,##0.00\);_("R$"* "-"??_);_(@_)</c:formatCode>
                <c:ptCount val="1"/>
                <c:pt idx="0">
                  <c:v>219889434.66999999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04-4A03-BA7A-7675725994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-1760343856"/>
        <c:axId val="-1760341680"/>
      </c:barChart>
      <c:catAx>
        <c:axId val="-1760343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760341680"/>
        <c:crosses val="autoZero"/>
        <c:auto val="1"/>
        <c:lblAlgn val="ctr"/>
        <c:lblOffset val="100"/>
        <c:noMultiLvlLbl val="0"/>
      </c:catAx>
      <c:valAx>
        <c:axId val="-1760341680"/>
        <c:scaling>
          <c:orientation val="minMax"/>
        </c:scaling>
        <c:delete val="1"/>
        <c:axPos val="b"/>
        <c:numFmt formatCode="_(&quot;R$&quot;* #,##0.00_);_(&quot;R$&quot;* \(#,##0.00\);_(&quot;R$&quot;* &quot;-&quot;??_);_(@_)" sourceLinked="1"/>
        <c:majorTickMark val="none"/>
        <c:minorTickMark val="none"/>
        <c:tickLblPos val="nextTo"/>
        <c:crossAx val="-176034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prstDash val="solid"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1-31T08:11:45.318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0.466</cdr:x>
      <cdr:y>0.16713</cdr:y>
    </cdr:from>
    <cdr:to>
      <cdr:x>0.70861</cdr:x>
      <cdr:y>0.44615</cdr:y>
    </cdr:to>
    <cdr:sp macro="" textlink="">
      <cdr:nvSpPr>
        <cdr:cNvPr id="2" name="Retângulo 1"/>
        <cdr:cNvSpPr/>
      </cdr:nvSpPr>
      <cdr:spPr>
        <a:xfrm xmlns:a="http://schemas.openxmlformats.org/drawingml/2006/main">
          <a:off x="2130564" y="490298"/>
          <a:ext cx="1109214" cy="81856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19050">
          <a:solidFill>
            <a:schemeClr val="tx1"/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endParaRPr lang="pt-BR" sz="900" dirty="0">
            <a:solidFill>
              <a:schemeClr val="tx1"/>
            </a:solidFill>
          </a:endParaRPr>
        </a:p>
        <a:p xmlns:a="http://schemas.openxmlformats.org/drawingml/2006/main">
          <a:pPr algn="ctr"/>
          <a:endParaRPr lang="pt-BR" sz="900" dirty="0">
            <a:solidFill>
              <a:schemeClr val="tx1"/>
            </a:solidFill>
          </a:endParaRPr>
        </a:p>
        <a:p xmlns:a="http://schemas.openxmlformats.org/drawingml/2006/main">
          <a:pPr algn="r"/>
          <a:endParaRPr lang="pt-BR" sz="300" dirty="0">
            <a:solidFill>
              <a:schemeClr val="tx1"/>
            </a:solidFill>
          </a:endParaRPr>
        </a:p>
        <a:p xmlns:a="http://schemas.openxmlformats.org/drawingml/2006/main">
          <a:pPr algn="r"/>
          <a:r>
            <a:rPr lang="pt-BR" sz="900" b="1" dirty="0">
              <a:solidFill>
                <a:schemeClr val="tx1"/>
              </a:solidFill>
            </a:rPr>
            <a:t>R$ 185.705.041,72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63C89-FBAD-4EF5-8D6F-EF1099B1879D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C7252-5449-4AC3-AC29-B508534C3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1587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C7252-5449-4AC3-AC29-B508534C367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6405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795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6527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0004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6825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4680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0915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8190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2311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361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9800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C7252-5449-4AC3-AC29-B508534C367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7502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3042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7688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9892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76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1558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77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26934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78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17039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84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7421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85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93490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87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6340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91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781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C7252-5449-4AC3-AC29-B508534C367C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6706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C7252-5449-4AC3-AC29-B508534C367C}" type="slidenum">
              <a:rPr lang="pt-BR" smtClean="0"/>
              <a:t>104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47362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C7252-5449-4AC3-AC29-B508534C367C}" type="slidenum">
              <a:rPr lang="pt-BR" smtClean="0"/>
              <a:t>108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85000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C7252-5449-4AC3-AC29-B508534C367C}" type="slidenum">
              <a:rPr lang="pt-BR" smtClean="0"/>
              <a:t>109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04638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C6CC0-914F-4A6F-B8FE-1137B7ABBBE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076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C6CC0-914F-4A6F-B8FE-1137B7ABBBE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4853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C6CC0-914F-4A6F-B8FE-1137B7ABBBE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2835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43639-E787-422D-83CF-E0C65C74A08F}" type="slidenum">
              <a:rPr lang="pt-BR" smtClean="0"/>
              <a:t>133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68336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43639-E787-422D-83CF-E0C65C74A08F}" type="slidenum">
              <a:rPr lang="pt-BR" smtClean="0"/>
              <a:t>134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11679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43639-E787-422D-83CF-E0C65C74A08F}" type="slidenum">
              <a:rPr lang="pt-BR" smtClean="0"/>
              <a:t>137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28021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43639-E787-422D-83CF-E0C65C74A08F}" type="slidenum">
              <a:rPr lang="pt-BR" smtClean="0"/>
              <a:t>138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8885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C7252-5449-4AC3-AC29-B508534C367C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2894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D7872-F566-4D2C-BC3C-1B2FE9F3C9CD}" type="slidenum">
              <a:rPr lang="pt-BR" smtClean="0"/>
              <a:t>165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19923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D7872-F566-4D2C-BC3C-1B2FE9F3C9CD}" type="slidenum">
              <a:rPr lang="pt-BR" smtClean="0"/>
              <a:t>176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94720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importante destacar que o instrumento (Contrato de Repasse/Convênio) só poderá ser celebrado sem cláusula suspensiva após o projeto básico ter sido aceito. Caso não tenha sido apresentado ou estejam pendentes apenas documentos previstos na Portaria Interministerial 424, de 30 de dezembro de 2016, artigo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xxx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instrumento deverá ser assinado com cláusula suspensiva.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9A4AF-494D-4CFB-B3B9-857F64E40FE9}" type="slidenum">
              <a:rPr lang="pt-BR" smtClean="0"/>
              <a:t>252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48029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9A4AF-494D-4CFB-B3B9-857F64E40FE9}" type="slidenum">
              <a:rPr lang="pt-BR" smtClean="0"/>
              <a:t>253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7292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C7252-5449-4AC3-AC29-B508534C367C}" type="slidenum">
              <a:rPr lang="pt-BR" smtClean="0"/>
              <a:t>270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19781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C7252-5449-4AC3-AC29-B508534C367C}" type="slidenum">
              <a:rPr lang="pt-BR" smtClean="0"/>
              <a:t>277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6012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C7252-5449-4AC3-AC29-B508534C367C}" type="slidenum">
              <a:rPr lang="pt-BR" smtClean="0"/>
              <a:t>280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25663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C7252-5449-4AC3-AC29-B508534C367C}" type="slidenum">
              <a:rPr lang="pt-BR" smtClean="0"/>
              <a:t>290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7700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7973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2950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641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64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AD6C-DC48-47A6-88E4-AF667ADC7772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5588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72C73B-6DC6-D24C-B087-A720962BE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65F6A0-D01D-8041-BCAC-4E5FDEB77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105EB0-AB26-EB47-A753-7D80FB739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5D44F3-35C7-E24E-84AD-41F4A6254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202F95-7FB3-BE4A-908C-C48DF8658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103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F03BAC-E408-2247-9EDF-CF50CE74F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C2E12A7-7019-604E-96F8-0814066DAE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4353B4-5CD0-0E4C-9818-5FCA960F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0EC495-94D8-054E-BCF2-A48FDC24B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5A61DF-581A-AC46-BB4E-4C25BB646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2488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576754-C6BD-6849-B66C-6F6663B94C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AC2C7CA-58E4-734C-BB41-026D172D4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49D55B5-1AFE-154C-A807-A82F47A85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5830E9-E004-1047-8915-7DCA2833E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545A9E-2772-4942-B3F2-1B32B780D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1772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293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2204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2191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930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5503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3499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5004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52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C75DD1-5B5F-1C45-A8ED-59FF847C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19FC32-7F82-5E40-8A85-B617B4892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7C6C6E-777F-8144-B032-9D20B83BC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BEC78D-7B18-2A4B-8B9F-0A6EC722F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2214EA-ECC3-6149-BF55-1CA03CAF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5252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736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9359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2628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91" b="1" i="0">
                <a:solidFill>
                  <a:srgbClr val="2D74B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8850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5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6289">
              <a:lnSpc>
                <a:spcPts val="737"/>
              </a:lnSpc>
            </a:pPr>
            <a:fld id="{81D60167-4931-47E6-BA6A-407CBD079E47}" type="slidenum">
              <a:rPr lang="pt-BR" smtClean="0"/>
              <a:pPr marL="16289">
                <a:lnSpc>
                  <a:spcPts val="737"/>
                </a:lnSpc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7018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353161"/>
            <a:ext cx="5826369" cy="23435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  <p:cxnSp>
        <p:nvCxnSpPr>
          <p:cNvPr id="8" name="Straight Connector 3"/>
          <p:cNvCxnSpPr/>
          <p:nvPr userDrawn="1"/>
        </p:nvCxnSpPr>
        <p:spPr>
          <a:xfrm>
            <a:off x="457200" y="3819773"/>
            <a:ext cx="5826369" cy="0"/>
          </a:xfrm>
          <a:prstGeom prst="line">
            <a:avLst/>
          </a:prstGeom>
          <a:ln w="762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 userDrawn="1"/>
        </p:nvSpPr>
        <p:spPr>
          <a:xfrm>
            <a:off x="457200" y="6289139"/>
            <a:ext cx="5826369" cy="36230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1800" b="0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457200" y="3966955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0"/>
          </p:nvPr>
        </p:nvSpPr>
        <p:spPr>
          <a:xfrm>
            <a:off x="457200" y="5124149"/>
            <a:ext cx="4040188" cy="254949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6289139"/>
            <a:ext cx="4040188" cy="254949"/>
          </a:xfrm>
        </p:spPr>
        <p:txBody>
          <a:bodyPr anchor="t">
            <a:noAutofit/>
          </a:bodyPr>
          <a:lstStyle>
            <a:lvl1pPr marL="0" indent="0">
              <a:buNone/>
              <a:defRPr sz="16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030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28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28874" y="687070"/>
            <a:ext cx="4286250" cy="380873"/>
          </a:xfrm>
        </p:spPr>
        <p:txBody>
          <a:bodyPr lIns="0" tIns="0" rIns="0" bIns="0"/>
          <a:lstStyle>
            <a:lvl1pPr>
              <a:defRPr sz="2475" b="1" i="0">
                <a:solidFill>
                  <a:srgbClr val="4F81B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889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28874" y="687070"/>
            <a:ext cx="4286250" cy="380873"/>
          </a:xfrm>
        </p:spPr>
        <p:txBody>
          <a:bodyPr lIns="0" tIns="0" rIns="0" bIns="0"/>
          <a:lstStyle>
            <a:lvl1pPr>
              <a:defRPr sz="2475" b="1" i="0">
                <a:solidFill>
                  <a:srgbClr val="4F81B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8273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28874" y="687070"/>
            <a:ext cx="4286250" cy="380873"/>
          </a:xfrm>
        </p:spPr>
        <p:txBody>
          <a:bodyPr lIns="0" tIns="0" rIns="0" bIns="0"/>
          <a:lstStyle>
            <a:lvl1pPr>
              <a:defRPr sz="2475" b="1" i="0">
                <a:solidFill>
                  <a:srgbClr val="4F81B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3737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C1FF6A-C245-C94C-8AEB-DF73C00B4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60F206F-C678-1349-B753-81494AF2E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A9C1FC-8FAE-0741-A879-7D0791EFC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A5BF5D-45A3-624A-B20E-9B57BB1AF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D617CB-5378-2D41-BAE5-6F00F8615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10726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3552444" cy="47365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0563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353161"/>
            <a:ext cx="5826369" cy="23435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  <p:cxnSp>
        <p:nvCxnSpPr>
          <p:cNvPr id="8" name="Straight Connector 3"/>
          <p:cNvCxnSpPr/>
          <p:nvPr userDrawn="1"/>
        </p:nvCxnSpPr>
        <p:spPr>
          <a:xfrm>
            <a:off x="457200" y="3819773"/>
            <a:ext cx="5826369" cy="0"/>
          </a:xfrm>
          <a:prstGeom prst="line">
            <a:avLst/>
          </a:prstGeom>
          <a:ln w="762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 userDrawn="1"/>
        </p:nvSpPr>
        <p:spPr>
          <a:xfrm>
            <a:off x="457200" y="6289139"/>
            <a:ext cx="5826369" cy="36230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1800" b="0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457200" y="3966955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0"/>
          </p:nvPr>
        </p:nvSpPr>
        <p:spPr>
          <a:xfrm>
            <a:off x="457200" y="5124149"/>
            <a:ext cx="4040188" cy="254949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6289139"/>
            <a:ext cx="4040188" cy="254949"/>
          </a:xfrm>
        </p:spPr>
        <p:txBody>
          <a:bodyPr anchor="t">
            <a:noAutofit/>
          </a:bodyPr>
          <a:lstStyle>
            <a:lvl1pPr marL="0" indent="0">
              <a:buNone/>
              <a:defRPr sz="16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600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1875" cy="1031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cxnSp>
        <p:nvCxnSpPr>
          <p:cNvPr id="11" name="Straight Connector 3"/>
          <p:cNvCxnSpPr/>
          <p:nvPr userDrawn="1"/>
        </p:nvCxnSpPr>
        <p:spPr>
          <a:xfrm>
            <a:off x="457200" y="1480594"/>
            <a:ext cx="82296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6"/>
                </a:gs>
                <a:gs pos="100000">
                  <a:srgbClr val="FFD13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"/>
          <p:cNvCxnSpPr/>
          <p:nvPr userDrawn="1"/>
        </p:nvCxnSpPr>
        <p:spPr>
          <a:xfrm>
            <a:off x="457200" y="1514235"/>
            <a:ext cx="8229600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008000"/>
                </a:gs>
                <a:gs pos="100000">
                  <a:srgbClr val="93C9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 userDrawn="1"/>
        </p:nvCxnSpPr>
        <p:spPr>
          <a:xfrm>
            <a:off x="0" y="6807199"/>
            <a:ext cx="9144000" cy="0"/>
          </a:xfrm>
          <a:prstGeom prst="line">
            <a:avLst/>
          </a:prstGeom>
          <a:ln w="101600"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73015"/>
            <a:ext cx="762000" cy="365125"/>
          </a:xfrm>
        </p:spPr>
        <p:txBody>
          <a:bodyPr/>
          <a:lstStyle/>
          <a:p>
            <a:fld id="{331DB57C-0CBF-3049-B4D4-DDB653D1F03D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57923" y="6373015"/>
            <a:ext cx="206521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56000" y="6373015"/>
            <a:ext cx="562708" cy="365125"/>
          </a:xfrm>
        </p:spPr>
        <p:txBody>
          <a:bodyPr/>
          <a:lstStyle/>
          <a:p>
            <a:fld id="{C41A179C-9CFB-5A4D-8467-2F39C5D58140}" type="slidenum">
              <a:rPr lang="en-US" smtClean="0"/>
              <a:t>‹nº›</a:t>
            </a:fld>
            <a:endParaRPr lang="en-US"/>
          </a:p>
        </p:txBody>
      </p:sp>
      <p:pic>
        <p:nvPicPr>
          <p:cNvPr id="19" name="Imagem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26" y="6181969"/>
            <a:ext cx="4438040" cy="46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54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94724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04111" y="342647"/>
            <a:ext cx="4335779" cy="380873"/>
          </a:xfrm>
        </p:spPr>
        <p:txBody>
          <a:bodyPr lIns="0" tIns="0" rIns="0" bIns="0"/>
          <a:lstStyle>
            <a:lvl1pPr>
              <a:defRPr sz="2475" b="1" i="0">
                <a:solidFill>
                  <a:srgbClr val="17375E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98517" y="3221558"/>
            <a:ext cx="6946964" cy="276999"/>
          </a:xfrm>
        </p:spPr>
        <p:txBody>
          <a:bodyPr lIns="0" tIns="0" rIns="0" bIns="0"/>
          <a:lstStyle>
            <a:lvl1pPr>
              <a:defRPr sz="1800" b="1" i="1">
                <a:solidFill>
                  <a:srgbClr val="17375E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9867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04111" y="342647"/>
            <a:ext cx="4335779" cy="380873"/>
          </a:xfrm>
        </p:spPr>
        <p:txBody>
          <a:bodyPr lIns="0" tIns="0" rIns="0" bIns="0"/>
          <a:lstStyle>
            <a:lvl1pPr>
              <a:defRPr sz="2475" b="1" i="0">
                <a:solidFill>
                  <a:srgbClr val="17375E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161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04111" y="342647"/>
            <a:ext cx="4335779" cy="380873"/>
          </a:xfrm>
        </p:spPr>
        <p:txBody>
          <a:bodyPr lIns="0" tIns="0" rIns="0" bIns="0"/>
          <a:lstStyle>
            <a:lvl1pPr>
              <a:defRPr sz="2475" b="1" i="0">
                <a:solidFill>
                  <a:srgbClr val="17375E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7460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03134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1714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159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DBD19B-A129-C442-9C22-A1422DDFB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BA5DF3-1F1F-8E4D-A0B3-95B1ACBF3E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B386F3A-1C76-D941-8B64-8278478D2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42308D6-3657-6C41-BDAE-D8D725F4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0BB8BF-B967-9F44-8E39-66E98061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B9920F9-822B-124C-90D0-40287C20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1643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7320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6108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21309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89124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03111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3695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2045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3012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232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353161"/>
            <a:ext cx="5826369" cy="23435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  <p:cxnSp>
        <p:nvCxnSpPr>
          <p:cNvPr id="8" name="Straight Connector 3"/>
          <p:cNvCxnSpPr/>
          <p:nvPr userDrawn="1"/>
        </p:nvCxnSpPr>
        <p:spPr>
          <a:xfrm>
            <a:off x="457200" y="3819773"/>
            <a:ext cx="5826369" cy="0"/>
          </a:xfrm>
          <a:prstGeom prst="line">
            <a:avLst/>
          </a:prstGeom>
          <a:ln w="762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 userDrawn="1"/>
        </p:nvSpPr>
        <p:spPr>
          <a:xfrm>
            <a:off x="457200" y="6289139"/>
            <a:ext cx="5826369" cy="36230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1800" b="0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457200" y="3966955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0"/>
          </p:nvPr>
        </p:nvSpPr>
        <p:spPr>
          <a:xfrm>
            <a:off x="457200" y="5124149"/>
            <a:ext cx="4040188" cy="254949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6289139"/>
            <a:ext cx="4040188" cy="254949"/>
          </a:xfrm>
        </p:spPr>
        <p:txBody>
          <a:bodyPr anchor="t">
            <a:noAutofit/>
          </a:bodyPr>
          <a:lstStyle>
            <a:lvl1pPr marL="0" indent="0">
              <a:buNone/>
              <a:defRPr sz="16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57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AD15B-AF31-8D45-8C15-B593EE9A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337105-E594-3C49-9FF4-93C5A8195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84E4EC5-96D3-0445-9D5D-DE0942BE5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C5AFAC2-D1A6-3644-AD70-60599C6AA5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29F0B19-8E28-FC4B-9B6F-700EEF3334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6459193-66A2-724A-B8E4-E8B61CD7E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D554E04-5A62-284B-9EB1-5DBC3E71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A953BCE-3A65-F94B-8C40-014663681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47545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to 13"/>
          <p:cNvCxnSpPr/>
          <p:nvPr userDrawn="1"/>
        </p:nvCxnSpPr>
        <p:spPr>
          <a:xfrm>
            <a:off x="0" y="6807199"/>
            <a:ext cx="9144000" cy="0"/>
          </a:xfrm>
          <a:prstGeom prst="line">
            <a:avLst/>
          </a:prstGeom>
          <a:ln w="101600"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cxnSp>
        <p:nvCxnSpPr>
          <p:cNvPr id="7" name="Straight Connector 3"/>
          <p:cNvCxnSpPr/>
          <p:nvPr userDrawn="1"/>
        </p:nvCxnSpPr>
        <p:spPr>
          <a:xfrm>
            <a:off x="457200" y="1480594"/>
            <a:ext cx="82296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6"/>
                </a:gs>
                <a:gs pos="100000">
                  <a:srgbClr val="FFD13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3"/>
          <p:cNvCxnSpPr/>
          <p:nvPr userDrawn="1"/>
        </p:nvCxnSpPr>
        <p:spPr>
          <a:xfrm>
            <a:off x="457200" y="1514235"/>
            <a:ext cx="8229600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008000"/>
                </a:gs>
                <a:gs pos="100000">
                  <a:srgbClr val="93C9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1875" cy="1031875"/>
          </a:xfrm>
          <a:prstGeom prst="rect">
            <a:avLst/>
          </a:prstGeom>
        </p:spPr>
      </p:pic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73015"/>
            <a:ext cx="762000" cy="365125"/>
          </a:xfrm>
        </p:spPr>
        <p:txBody>
          <a:bodyPr/>
          <a:lstStyle/>
          <a:p>
            <a:fld id="{331DB57C-0CBF-3049-B4D4-DDB653D1F03D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57923" y="6373015"/>
            <a:ext cx="206521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56000" y="6373015"/>
            <a:ext cx="562708" cy="365125"/>
          </a:xfrm>
        </p:spPr>
        <p:txBody>
          <a:bodyPr/>
          <a:lstStyle/>
          <a:p>
            <a:fld id="{C41A179C-9CFB-5A4D-8467-2F39C5D58140}" type="slidenum">
              <a:rPr lang="en-US" smtClean="0"/>
              <a:t>‹nº›</a:t>
            </a:fld>
            <a:endParaRPr lang="en-US"/>
          </a:p>
        </p:txBody>
      </p:sp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26" y="6181969"/>
            <a:ext cx="4438040" cy="46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152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to 13"/>
          <p:cNvCxnSpPr/>
          <p:nvPr userDrawn="1"/>
        </p:nvCxnSpPr>
        <p:spPr>
          <a:xfrm>
            <a:off x="0" y="6807199"/>
            <a:ext cx="9144000" cy="0"/>
          </a:xfrm>
          <a:prstGeom prst="line">
            <a:avLst/>
          </a:prstGeom>
          <a:ln w="101600"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cxnSp>
        <p:nvCxnSpPr>
          <p:cNvPr id="7" name="Straight Connector 3"/>
          <p:cNvCxnSpPr/>
          <p:nvPr userDrawn="1"/>
        </p:nvCxnSpPr>
        <p:spPr>
          <a:xfrm>
            <a:off x="457200" y="1480594"/>
            <a:ext cx="82296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6"/>
                </a:gs>
                <a:gs pos="100000">
                  <a:srgbClr val="FFD13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3"/>
          <p:cNvCxnSpPr/>
          <p:nvPr userDrawn="1"/>
        </p:nvCxnSpPr>
        <p:spPr>
          <a:xfrm>
            <a:off x="457200" y="1514235"/>
            <a:ext cx="8229600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008000"/>
                </a:gs>
                <a:gs pos="100000">
                  <a:srgbClr val="93C9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1875" cy="1031875"/>
          </a:xfrm>
          <a:prstGeom prst="rect">
            <a:avLst/>
          </a:prstGeom>
        </p:spPr>
      </p:pic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73015"/>
            <a:ext cx="762000" cy="365125"/>
          </a:xfrm>
        </p:spPr>
        <p:txBody>
          <a:bodyPr/>
          <a:lstStyle/>
          <a:p>
            <a:fld id="{331DB57C-0CBF-3049-B4D4-DDB653D1F03D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57923" y="6373015"/>
            <a:ext cx="206521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56000" y="6373015"/>
            <a:ext cx="562708" cy="365125"/>
          </a:xfrm>
        </p:spPr>
        <p:txBody>
          <a:bodyPr/>
          <a:lstStyle/>
          <a:p>
            <a:fld id="{C41A179C-9CFB-5A4D-8467-2F39C5D58140}" type="slidenum">
              <a:rPr lang="en-US" smtClean="0"/>
              <a:t>‹nº›</a:t>
            </a:fld>
            <a:endParaRPr lang="en-US"/>
          </a:p>
        </p:txBody>
      </p:sp>
      <p:pic>
        <p:nvPicPr>
          <p:cNvPr id="19" name="Imagem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26" y="6181969"/>
            <a:ext cx="4438040" cy="46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544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1875" cy="1031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cxnSp>
        <p:nvCxnSpPr>
          <p:cNvPr id="13" name="Conector reto 12"/>
          <p:cNvCxnSpPr/>
          <p:nvPr userDrawn="1"/>
        </p:nvCxnSpPr>
        <p:spPr>
          <a:xfrm>
            <a:off x="0" y="6807199"/>
            <a:ext cx="9144000" cy="0"/>
          </a:xfrm>
          <a:prstGeom prst="line">
            <a:avLst/>
          </a:prstGeom>
          <a:ln w="101600"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73015"/>
            <a:ext cx="762000" cy="365125"/>
          </a:xfrm>
        </p:spPr>
        <p:txBody>
          <a:bodyPr/>
          <a:lstStyle/>
          <a:p>
            <a:fld id="{331DB57C-0CBF-3049-B4D4-DDB653D1F03D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57923" y="6373015"/>
            <a:ext cx="206521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56000" y="6373015"/>
            <a:ext cx="562708" cy="365125"/>
          </a:xfrm>
        </p:spPr>
        <p:txBody>
          <a:bodyPr/>
          <a:lstStyle/>
          <a:p>
            <a:fld id="{C41A179C-9CFB-5A4D-8467-2F39C5D58140}" type="slidenum">
              <a:rPr lang="en-US" smtClean="0"/>
              <a:t>‹nº›</a:t>
            </a:fld>
            <a:endParaRPr lang="en-US"/>
          </a:p>
        </p:txBody>
      </p:sp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26" y="6181969"/>
            <a:ext cx="4438040" cy="46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593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1875" cy="1031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cxnSp>
        <p:nvCxnSpPr>
          <p:cNvPr id="11" name="Straight Connector 3"/>
          <p:cNvCxnSpPr/>
          <p:nvPr userDrawn="1"/>
        </p:nvCxnSpPr>
        <p:spPr>
          <a:xfrm>
            <a:off x="457200" y="1480594"/>
            <a:ext cx="82296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6"/>
                </a:gs>
                <a:gs pos="100000">
                  <a:srgbClr val="FFD13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"/>
          <p:cNvCxnSpPr/>
          <p:nvPr userDrawn="1"/>
        </p:nvCxnSpPr>
        <p:spPr>
          <a:xfrm>
            <a:off x="457200" y="1514235"/>
            <a:ext cx="8229600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008000"/>
                </a:gs>
                <a:gs pos="100000">
                  <a:srgbClr val="93C9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 userDrawn="1"/>
        </p:nvCxnSpPr>
        <p:spPr>
          <a:xfrm>
            <a:off x="0" y="6807199"/>
            <a:ext cx="9144000" cy="0"/>
          </a:xfrm>
          <a:prstGeom prst="line">
            <a:avLst/>
          </a:prstGeom>
          <a:ln w="101600"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73015"/>
            <a:ext cx="762000" cy="365125"/>
          </a:xfrm>
        </p:spPr>
        <p:txBody>
          <a:bodyPr/>
          <a:lstStyle/>
          <a:p>
            <a:fld id="{331DB57C-0CBF-3049-B4D4-DDB653D1F03D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57923" y="6373015"/>
            <a:ext cx="206521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56000" y="6373015"/>
            <a:ext cx="562708" cy="365125"/>
          </a:xfrm>
        </p:spPr>
        <p:txBody>
          <a:bodyPr/>
          <a:lstStyle/>
          <a:p>
            <a:fld id="{C41A179C-9CFB-5A4D-8467-2F39C5D58140}" type="slidenum">
              <a:rPr lang="en-US" smtClean="0"/>
              <a:t>‹nº›</a:t>
            </a:fld>
            <a:endParaRPr lang="en-US"/>
          </a:p>
        </p:txBody>
      </p:sp>
      <p:pic>
        <p:nvPicPr>
          <p:cNvPr id="19" name="Imagem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26" y="6181969"/>
            <a:ext cx="4438040" cy="46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980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1875" cy="1031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227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3013"/>
            <a:ext cx="4040188" cy="36131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227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3013"/>
            <a:ext cx="4041775" cy="36131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cxnSp>
        <p:nvCxnSpPr>
          <p:cNvPr id="13" name="Straight Connector 3"/>
          <p:cNvCxnSpPr/>
          <p:nvPr userDrawn="1"/>
        </p:nvCxnSpPr>
        <p:spPr>
          <a:xfrm>
            <a:off x="457200" y="1480594"/>
            <a:ext cx="82296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6"/>
                </a:gs>
                <a:gs pos="100000">
                  <a:srgbClr val="FFD13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3"/>
          <p:cNvCxnSpPr/>
          <p:nvPr userDrawn="1"/>
        </p:nvCxnSpPr>
        <p:spPr>
          <a:xfrm>
            <a:off x="457200" y="1514235"/>
            <a:ext cx="8229600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008000"/>
                </a:gs>
                <a:gs pos="100000">
                  <a:srgbClr val="93C9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 userDrawn="1"/>
        </p:nvCxnSpPr>
        <p:spPr>
          <a:xfrm>
            <a:off x="0" y="6807199"/>
            <a:ext cx="9144000" cy="0"/>
          </a:xfrm>
          <a:prstGeom prst="line">
            <a:avLst/>
          </a:prstGeom>
          <a:ln w="101600"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73015"/>
            <a:ext cx="762000" cy="365125"/>
          </a:xfrm>
        </p:spPr>
        <p:txBody>
          <a:bodyPr/>
          <a:lstStyle/>
          <a:p>
            <a:fld id="{331DB57C-0CBF-3049-B4D4-DDB653D1F03D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57923" y="6373015"/>
            <a:ext cx="206521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56000" y="6373015"/>
            <a:ext cx="562708" cy="365125"/>
          </a:xfrm>
        </p:spPr>
        <p:txBody>
          <a:bodyPr/>
          <a:lstStyle/>
          <a:p>
            <a:fld id="{C41A179C-9CFB-5A4D-8467-2F39C5D58140}" type="slidenum">
              <a:rPr lang="en-US" smtClean="0"/>
              <a:t>‹nº›</a:t>
            </a:fld>
            <a:endParaRPr lang="en-US"/>
          </a:p>
        </p:txBody>
      </p:sp>
      <p:pic>
        <p:nvPicPr>
          <p:cNvPr id="21" name="Imagem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26" y="6181969"/>
            <a:ext cx="4438040" cy="46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770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1875" cy="1031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73015"/>
            <a:ext cx="762000" cy="365125"/>
          </a:xfrm>
        </p:spPr>
        <p:txBody>
          <a:bodyPr/>
          <a:lstStyle/>
          <a:p>
            <a:fld id="{331DB57C-0CBF-3049-B4D4-DDB653D1F03D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57923" y="6373015"/>
            <a:ext cx="206521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56000" y="6373015"/>
            <a:ext cx="562708" cy="365125"/>
          </a:xfrm>
        </p:spPr>
        <p:txBody>
          <a:bodyPr/>
          <a:lstStyle/>
          <a:p>
            <a:fld id="{C41A179C-9CFB-5A4D-8467-2F39C5D58140}" type="slidenum">
              <a:rPr lang="en-US" smtClean="0"/>
              <a:t>‹nº›</a:t>
            </a:fld>
            <a:endParaRPr lang="en-US"/>
          </a:p>
        </p:txBody>
      </p:sp>
      <p:cxnSp>
        <p:nvCxnSpPr>
          <p:cNvPr id="9" name="Straight Connector 3"/>
          <p:cNvCxnSpPr/>
          <p:nvPr userDrawn="1"/>
        </p:nvCxnSpPr>
        <p:spPr>
          <a:xfrm>
            <a:off x="457200" y="1480594"/>
            <a:ext cx="82296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6"/>
                </a:gs>
                <a:gs pos="100000">
                  <a:srgbClr val="FFD13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3"/>
          <p:cNvCxnSpPr/>
          <p:nvPr userDrawn="1"/>
        </p:nvCxnSpPr>
        <p:spPr>
          <a:xfrm>
            <a:off x="457200" y="1514235"/>
            <a:ext cx="8229600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008000"/>
                </a:gs>
                <a:gs pos="100000">
                  <a:srgbClr val="93C9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26" y="6181969"/>
            <a:ext cx="4438040" cy="462908"/>
          </a:xfrm>
          <a:prstGeom prst="rect">
            <a:avLst/>
          </a:prstGeom>
        </p:spPr>
      </p:pic>
      <p:cxnSp>
        <p:nvCxnSpPr>
          <p:cNvPr id="13" name="Conector reto 12"/>
          <p:cNvCxnSpPr/>
          <p:nvPr userDrawn="1"/>
        </p:nvCxnSpPr>
        <p:spPr>
          <a:xfrm>
            <a:off x="0" y="6807199"/>
            <a:ext cx="9144000" cy="0"/>
          </a:xfrm>
          <a:prstGeom prst="line">
            <a:avLst/>
          </a:prstGeom>
          <a:ln w="101600"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2135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to 9"/>
          <p:cNvCxnSpPr/>
          <p:nvPr userDrawn="1"/>
        </p:nvCxnSpPr>
        <p:spPr>
          <a:xfrm>
            <a:off x="0" y="6807199"/>
            <a:ext cx="9144000" cy="0"/>
          </a:xfrm>
          <a:prstGeom prst="line">
            <a:avLst/>
          </a:prstGeom>
          <a:ln w="101600"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1875" cy="1031875"/>
          </a:xfrm>
          <a:prstGeom prst="rect">
            <a:avLst/>
          </a:prstGeom>
        </p:spPr>
      </p:pic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73015"/>
            <a:ext cx="762000" cy="365125"/>
          </a:xfrm>
        </p:spPr>
        <p:txBody>
          <a:bodyPr/>
          <a:lstStyle/>
          <a:p>
            <a:fld id="{331DB57C-0CBF-3049-B4D4-DDB653D1F03D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57923" y="6373015"/>
            <a:ext cx="206521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56000" y="6373015"/>
            <a:ext cx="562708" cy="365125"/>
          </a:xfrm>
        </p:spPr>
        <p:txBody>
          <a:bodyPr/>
          <a:lstStyle/>
          <a:p>
            <a:fld id="{C41A179C-9CFB-5A4D-8467-2F39C5D58140}" type="slidenum">
              <a:rPr lang="en-US" smtClean="0"/>
              <a:t>‹nº›</a:t>
            </a:fld>
            <a:endParaRPr lang="en-US"/>
          </a:p>
        </p:txBody>
      </p:sp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26" y="6181969"/>
            <a:ext cx="4438040" cy="46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297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1875" cy="1031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65287"/>
            <a:ext cx="3008313" cy="4460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cxnSp>
        <p:nvCxnSpPr>
          <p:cNvPr id="11" name="Straight Connector 3"/>
          <p:cNvCxnSpPr/>
          <p:nvPr userDrawn="1"/>
        </p:nvCxnSpPr>
        <p:spPr>
          <a:xfrm>
            <a:off x="457200" y="1480594"/>
            <a:ext cx="3008313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6"/>
                </a:gs>
                <a:gs pos="100000">
                  <a:srgbClr val="FFD13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"/>
          <p:cNvCxnSpPr/>
          <p:nvPr userDrawn="1"/>
        </p:nvCxnSpPr>
        <p:spPr>
          <a:xfrm>
            <a:off x="457200" y="1514235"/>
            <a:ext cx="3008313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008000"/>
                </a:gs>
                <a:gs pos="100000">
                  <a:srgbClr val="93C9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 userDrawn="1"/>
        </p:nvCxnSpPr>
        <p:spPr>
          <a:xfrm>
            <a:off x="0" y="6807199"/>
            <a:ext cx="9144000" cy="0"/>
          </a:xfrm>
          <a:prstGeom prst="line">
            <a:avLst/>
          </a:prstGeom>
          <a:ln w="101600"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73015"/>
            <a:ext cx="762000" cy="365125"/>
          </a:xfrm>
        </p:spPr>
        <p:txBody>
          <a:bodyPr/>
          <a:lstStyle/>
          <a:p>
            <a:fld id="{331DB57C-0CBF-3049-B4D4-DDB653D1F03D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57923" y="6373015"/>
            <a:ext cx="206521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56000" y="6373015"/>
            <a:ext cx="562708" cy="365125"/>
          </a:xfrm>
        </p:spPr>
        <p:txBody>
          <a:bodyPr/>
          <a:lstStyle/>
          <a:p>
            <a:fld id="{C41A179C-9CFB-5A4D-8467-2F39C5D58140}" type="slidenum">
              <a:rPr lang="en-US" smtClean="0"/>
              <a:t>‹nº›</a:t>
            </a:fld>
            <a:endParaRPr lang="en-US"/>
          </a:p>
        </p:txBody>
      </p:sp>
      <p:pic>
        <p:nvPicPr>
          <p:cNvPr id="19" name="Imagem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26" y="6181969"/>
            <a:ext cx="4438040" cy="46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514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B57C-0CBF-3049-B4D4-DDB653D1F03D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179C-9CFB-5A4D-8467-2F39C5D58140}" type="slidenum">
              <a:rPr lang="en-US" smtClean="0"/>
              <a:t>‹nº›</a:t>
            </a:fld>
            <a:endParaRPr lang="en-US"/>
          </a:p>
        </p:txBody>
      </p:sp>
      <p:pic>
        <p:nvPicPr>
          <p:cNvPr id="6" name="Picture 5" descr="apresentacao_min_economia_QUARTA-CAP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09" y="-94899"/>
            <a:ext cx="9421818" cy="705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15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E35B-BFD1-4BC8-8DAA-4EE3291B118D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F456F-359A-4F5D-90E8-AB33E70B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6582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929872-E9CB-B74C-B21E-BEA7C1E08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2F48F5D-7FDD-FE47-98A2-B688C8625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163A251-E50C-8647-A6F3-4BEB0D08C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E46C49C-72DA-CB4C-BC3C-71AA5D893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17482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tângulo 42">
            <a:extLst>
              <a:ext uri="{FF2B5EF4-FFF2-40B4-BE49-F238E27FC236}">
                <a16:creationId xmlns:a16="http://schemas.microsoft.com/office/drawing/2014/main" id="{9AECFA43-CD95-4331-BDD6-DA02FC838900}"/>
              </a:ext>
            </a:extLst>
          </p:cNvPr>
          <p:cNvSpPr/>
          <p:nvPr userDrawn="1"/>
        </p:nvSpPr>
        <p:spPr>
          <a:xfrm>
            <a:off x="0" y="1426745"/>
            <a:ext cx="9144000" cy="498348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1350" noProof="0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9049" y="5810623"/>
            <a:ext cx="810000" cy="234000"/>
          </a:xfrm>
        </p:spPr>
        <p:txBody>
          <a:bodyPr rtlCol="0"/>
          <a:lstStyle/>
          <a:p>
            <a:pPr rtl="0"/>
            <a:fld id="{6EC1F54B-40FA-4F6E-BC58-934E029ED172}" type="datetime1">
              <a:rPr lang="pt-BR" noProof="0" smtClean="0"/>
              <a:t>19/02/2020</a:t>
            </a:fld>
            <a:endParaRPr lang="pt-BR" noProof="0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CE5352E-9B9F-4EDC-8769-7FA3D3F814C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22" name="Espaço Reservado para Imagem 11" descr="Quadrante de logotipos de concorrentes">
            <a:extLst>
              <a:ext uri="{FF2B5EF4-FFF2-40B4-BE49-F238E27FC236}">
                <a16:creationId xmlns:a16="http://schemas.microsoft.com/office/drawing/2014/main" id="{AA265DB5-0ACC-4872-94A9-E59194B1A497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453412" y="2800279"/>
            <a:ext cx="1329115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500" i="1"/>
            </a:lvl1pPr>
          </a:lstStyle>
          <a:p>
            <a:pPr rtl="0"/>
            <a:r>
              <a:rPr lang="pt-BR" noProof="0" dirty="0"/>
              <a:t>Concorrente 2</a:t>
            </a:r>
          </a:p>
          <a:p>
            <a:pPr rtl="0"/>
            <a:r>
              <a:rPr lang="pt-BR" noProof="0" dirty="0"/>
              <a:t>Logotipo</a:t>
            </a:r>
          </a:p>
        </p:txBody>
      </p:sp>
      <p:sp>
        <p:nvSpPr>
          <p:cNvPr id="23" name="Espaço Reservado para Imagem 11" descr="Quadrante de logotipos de concorrentes">
            <a:extLst>
              <a:ext uri="{FF2B5EF4-FFF2-40B4-BE49-F238E27FC236}">
                <a16:creationId xmlns:a16="http://schemas.microsoft.com/office/drawing/2014/main" id="{D93F8F87-5281-4F40-82FC-A4B985EAFE8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024626" y="2237506"/>
            <a:ext cx="1329115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500" i="1"/>
            </a:lvl1pPr>
          </a:lstStyle>
          <a:p>
            <a:pPr rtl="0"/>
            <a:r>
              <a:rPr lang="pt-BR" noProof="0" dirty="0"/>
              <a:t>Concorrente 1</a:t>
            </a:r>
          </a:p>
          <a:p>
            <a:pPr rtl="0"/>
            <a:r>
              <a:rPr lang="pt-BR" noProof="0" dirty="0"/>
              <a:t>Logotipo</a:t>
            </a:r>
          </a:p>
        </p:txBody>
      </p:sp>
      <p:sp>
        <p:nvSpPr>
          <p:cNvPr id="24" name="Espaço Reservado para Imagem 11" descr="Quadrante de logotipos de concorrentes">
            <a:extLst>
              <a:ext uri="{FF2B5EF4-FFF2-40B4-BE49-F238E27FC236}">
                <a16:creationId xmlns:a16="http://schemas.microsoft.com/office/drawing/2014/main" id="{DEEA12AF-CE7B-41C2-8A17-EC693ECF8C3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404513" y="4678392"/>
            <a:ext cx="1329115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500" i="1"/>
            </a:lvl1pPr>
          </a:lstStyle>
          <a:p>
            <a:pPr rtl="0"/>
            <a:r>
              <a:rPr lang="pt-BR" noProof="0" dirty="0"/>
              <a:t>Concorrente 3</a:t>
            </a:r>
          </a:p>
          <a:p>
            <a:pPr rtl="0"/>
            <a:r>
              <a:rPr lang="pt-BR" noProof="0" dirty="0"/>
              <a:t>Logotipo</a:t>
            </a:r>
          </a:p>
        </p:txBody>
      </p:sp>
      <p:sp>
        <p:nvSpPr>
          <p:cNvPr id="25" name="Espaço Reservado para Imagem 11" descr="Quadrante de logotipos de concorrentes">
            <a:extLst>
              <a:ext uri="{FF2B5EF4-FFF2-40B4-BE49-F238E27FC236}">
                <a16:creationId xmlns:a16="http://schemas.microsoft.com/office/drawing/2014/main" id="{5F18F8B8-2496-4093-BFC7-531592943EB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977444" y="2856931"/>
            <a:ext cx="1329115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500" i="1"/>
            </a:lvl1pPr>
          </a:lstStyle>
          <a:p>
            <a:pPr rtl="0"/>
            <a:r>
              <a:rPr lang="pt-BR" noProof="0" dirty="0"/>
              <a:t>Concorrente 4</a:t>
            </a:r>
          </a:p>
          <a:p>
            <a:pPr rtl="0"/>
            <a:r>
              <a:rPr lang="pt-BR" noProof="0" dirty="0"/>
              <a:t>Logotipo</a:t>
            </a:r>
          </a:p>
        </p:txBody>
      </p:sp>
      <p:sp>
        <p:nvSpPr>
          <p:cNvPr id="28" name="Espaço Reservado para Imagem 11" descr="Quadrante de logotipos de concorrentes">
            <a:extLst>
              <a:ext uri="{FF2B5EF4-FFF2-40B4-BE49-F238E27FC236}">
                <a16:creationId xmlns:a16="http://schemas.microsoft.com/office/drawing/2014/main" id="{7FA1C20D-8A7C-4FF1-8DFB-ECACC4C2BC6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843521" y="4783318"/>
            <a:ext cx="1329115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500" i="1"/>
            </a:lvl1pPr>
          </a:lstStyle>
          <a:p>
            <a:pPr rtl="0"/>
            <a:r>
              <a:rPr lang="pt-BR" noProof="0" dirty="0"/>
              <a:t>Concorrente 5</a:t>
            </a:r>
          </a:p>
          <a:p>
            <a:pPr rtl="0"/>
            <a:r>
              <a:rPr lang="pt-BR" noProof="0" dirty="0"/>
              <a:t>Logotipo</a:t>
            </a:r>
          </a:p>
        </p:txBody>
      </p:sp>
      <p:sp>
        <p:nvSpPr>
          <p:cNvPr id="29" name="Espaço Reservado para Imagem 11" descr="Quadrante de logotipos de concorrentes">
            <a:extLst>
              <a:ext uri="{FF2B5EF4-FFF2-40B4-BE49-F238E27FC236}">
                <a16:creationId xmlns:a16="http://schemas.microsoft.com/office/drawing/2014/main" id="{62CD1D6A-EBAA-473C-A87B-407D209FA4F0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866412" y="4546154"/>
            <a:ext cx="1329115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500" i="1"/>
            </a:lvl1pPr>
          </a:lstStyle>
          <a:p>
            <a:pPr rtl="0"/>
            <a:r>
              <a:rPr lang="pt-BR" noProof="0" dirty="0"/>
              <a:t>Concorrente 6</a:t>
            </a:r>
          </a:p>
          <a:p>
            <a:pPr rtl="0"/>
            <a:r>
              <a:rPr lang="pt-BR" noProof="0" dirty="0"/>
              <a:t>Logotipo</a:t>
            </a:r>
          </a:p>
        </p:txBody>
      </p:sp>
      <p:sp>
        <p:nvSpPr>
          <p:cNvPr id="33" name="Espaço Reservado para Texto 7">
            <a:extLst>
              <a:ext uri="{FF2B5EF4-FFF2-40B4-BE49-F238E27FC236}">
                <a16:creationId xmlns:a16="http://schemas.microsoft.com/office/drawing/2014/main" id="{07B05968-4C1C-466A-8E74-060D9E16DA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7460" y="3922337"/>
            <a:ext cx="2056209" cy="248888"/>
          </a:xfrm>
        </p:spPr>
        <p:txBody>
          <a:bodyPr rtlCol="0">
            <a:noAutofit/>
          </a:bodyPr>
          <a:lstStyle>
            <a:lvl1pPr marL="0" indent="0">
              <a:buNone/>
              <a:defRPr sz="900" b="1"/>
            </a:lvl1pPr>
            <a:lvl2pPr marL="342900" indent="0">
              <a:buNone/>
              <a:defRPr sz="900" b="1"/>
            </a:lvl2pPr>
            <a:lvl3pPr>
              <a:defRPr sz="900" b="1"/>
            </a:lvl3pPr>
            <a:lvl4pPr>
              <a:defRPr sz="900" b="1"/>
            </a:lvl4pPr>
            <a:lvl5pPr>
              <a:defRPr sz="900" b="1"/>
            </a:lvl5pPr>
          </a:lstStyle>
          <a:p>
            <a:pPr lvl="0" rtl="0"/>
            <a:r>
              <a:rPr lang="pt-BR" noProof="0" dirty="0"/>
              <a:t>Mais caro</a:t>
            </a:r>
          </a:p>
        </p:txBody>
      </p:sp>
      <p:cxnSp>
        <p:nvCxnSpPr>
          <p:cNvPr id="34" name="Conector de Seta em Linha Reta 33">
            <a:extLst>
              <a:ext uri="{FF2B5EF4-FFF2-40B4-BE49-F238E27FC236}">
                <a16:creationId xmlns:a16="http://schemas.microsoft.com/office/drawing/2014/main" id="{0A0E78D4-0FC2-422B-8A0E-4B77C857682A}"/>
              </a:ext>
            </a:extLst>
          </p:cNvPr>
          <p:cNvCxnSpPr/>
          <p:nvPr userDrawn="1"/>
        </p:nvCxnSpPr>
        <p:spPr>
          <a:xfrm>
            <a:off x="707639" y="3858087"/>
            <a:ext cx="77490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em Linha Reta 35">
            <a:extLst>
              <a:ext uri="{FF2B5EF4-FFF2-40B4-BE49-F238E27FC236}">
                <a16:creationId xmlns:a16="http://schemas.microsoft.com/office/drawing/2014/main" id="{70420273-FFF6-4145-952E-E1EC3C641A9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638800" y="3876719"/>
            <a:ext cx="38664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spaço Reservado para Imagem 14">
            <a:extLst>
              <a:ext uri="{FF2B5EF4-FFF2-40B4-BE49-F238E27FC236}">
                <a16:creationId xmlns:a16="http://schemas.microsoft.com/office/drawing/2014/main" id="{D916D7D1-7F63-4867-9C6C-31228BEAC6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98247" y="2259757"/>
            <a:ext cx="1097280" cy="987552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39" name="Espaço Reservado para Texto 7">
            <a:extLst>
              <a:ext uri="{FF2B5EF4-FFF2-40B4-BE49-F238E27FC236}">
                <a16:creationId xmlns:a16="http://schemas.microsoft.com/office/drawing/2014/main" id="{43D1C529-2673-461C-AD18-9EDFAA659C0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451274" y="3922337"/>
            <a:ext cx="2056209" cy="248888"/>
          </a:xfrm>
        </p:spPr>
        <p:txBody>
          <a:bodyPr rtlCol="0">
            <a:noAutofit/>
          </a:bodyPr>
          <a:lstStyle>
            <a:lvl1pPr marL="0" indent="0" algn="r">
              <a:buNone/>
              <a:defRPr sz="900" b="1"/>
            </a:lvl1pPr>
            <a:lvl2pPr marL="342900" indent="0">
              <a:buNone/>
              <a:defRPr sz="900" b="1"/>
            </a:lvl2pPr>
            <a:lvl3pPr>
              <a:defRPr sz="900" b="1"/>
            </a:lvl3pPr>
            <a:lvl4pPr>
              <a:defRPr sz="900" b="1"/>
            </a:lvl4pPr>
            <a:lvl5pPr>
              <a:defRPr sz="900" b="1"/>
            </a:lvl5pPr>
          </a:lstStyle>
          <a:p>
            <a:pPr lvl="0" rtl="0"/>
            <a:r>
              <a:rPr lang="pt-BR" noProof="0" dirty="0"/>
              <a:t>Menos caro</a:t>
            </a:r>
          </a:p>
        </p:txBody>
      </p:sp>
      <p:sp>
        <p:nvSpPr>
          <p:cNvPr id="40" name="Espaço Reservado para Texto 7">
            <a:extLst>
              <a:ext uri="{FF2B5EF4-FFF2-40B4-BE49-F238E27FC236}">
                <a16:creationId xmlns:a16="http://schemas.microsoft.com/office/drawing/2014/main" id="{5900A478-228D-4DD3-985B-4DF3CC82896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539134" y="5880592"/>
            <a:ext cx="2056209" cy="248888"/>
          </a:xfrm>
        </p:spPr>
        <p:txBody>
          <a:bodyPr rtlCol="0">
            <a:noAutofit/>
          </a:bodyPr>
          <a:lstStyle>
            <a:lvl1pPr marL="0" indent="0" algn="ctr">
              <a:buNone/>
              <a:defRPr sz="900" b="1"/>
            </a:lvl1pPr>
            <a:lvl2pPr marL="342900" indent="0">
              <a:buNone/>
              <a:defRPr sz="900" b="1"/>
            </a:lvl2pPr>
            <a:lvl3pPr>
              <a:defRPr sz="900" b="1"/>
            </a:lvl3pPr>
            <a:lvl4pPr>
              <a:defRPr sz="900" b="1"/>
            </a:lvl4pPr>
            <a:lvl5pPr>
              <a:defRPr sz="900" b="1"/>
            </a:lvl5pPr>
          </a:lstStyle>
          <a:p>
            <a:pPr lvl="0" rtl="0"/>
            <a:r>
              <a:rPr lang="pt-BR" noProof="0" dirty="0"/>
              <a:t>Menos conveniente</a:t>
            </a:r>
          </a:p>
        </p:txBody>
      </p:sp>
      <p:sp>
        <p:nvSpPr>
          <p:cNvPr id="42" name="Espaço Reservado para Texto 7">
            <a:extLst>
              <a:ext uri="{FF2B5EF4-FFF2-40B4-BE49-F238E27FC236}">
                <a16:creationId xmlns:a16="http://schemas.microsoft.com/office/drawing/2014/main" id="{34D00100-49AA-43BE-AF2F-0E9CEC49EAC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8658" y="1640745"/>
            <a:ext cx="2056209" cy="248888"/>
          </a:xfrm>
        </p:spPr>
        <p:txBody>
          <a:bodyPr rtlCol="0">
            <a:noAutofit/>
          </a:bodyPr>
          <a:lstStyle>
            <a:lvl1pPr marL="0" indent="0" algn="ctr">
              <a:buNone/>
              <a:defRPr sz="900" b="1"/>
            </a:lvl1pPr>
            <a:lvl2pPr marL="342900" indent="0">
              <a:buNone/>
              <a:defRPr sz="900" b="1"/>
            </a:lvl2pPr>
            <a:lvl3pPr>
              <a:defRPr sz="900" b="1"/>
            </a:lvl3pPr>
            <a:lvl4pPr>
              <a:defRPr sz="900" b="1"/>
            </a:lvl4pPr>
            <a:lvl5pPr>
              <a:defRPr sz="900" b="1"/>
            </a:lvl5pPr>
          </a:lstStyle>
          <a:p>
            <a:pPr lvl="0" rtl="0"/>
            <a:r>
              <a:rPr lang="pt-BR" noProof="0" dirty="0"/>
              <a:t>Mais conveniente</a:t>
            </a:r>
          </a:p>
        </p:txBody>
      </p:sp>
      <p:sp>
        <p:nvSpPr>
          <p:cNvPr id="21" name="Espaço Reservado para Imagem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750"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60" y="740998"/>
            <a:ext cx="7151765" cy="568800"/>
          </a:xfrm>
        </p:spPr>
        <p:txBody>
          <a:bodyPr lIns="36000" tIns="0" rIns="0" bIns="0"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3411903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de trê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5981319" y="1805693"/>
            <a:ext cx="2818638" cy="461772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1350" noProof="0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684F357-0C41-471E-A413-4D42ADE55B12}"/>
              </a:ext>
            </a:extLst>
          </p:cNvPr>
          <p:cNvSpPr/>
          <p:nvPr userDrawn="1"/>
        </p:nvSpPr>
        <p:spPr>
          <a:xfrm>
            <a:off x="344043" y="2582933"/>
            <a:ext cx="2818638" cy="384048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1350" noProof="0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3162681" y="2171453"/>
            <a:ext cx="2818638" cy="425196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1350" noProof="0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43BE1A-4CED-47C1-9C81-6A7E3691D06E}" type="datetime1">
              <a:rPr lang="pt-BR" noProof="0" smtClean="0"/>
              <a:t>19/02/2020</a:t>
            </a:fld>
            <a:endParaRPr lang="pt-BR" noProof="0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CE5352E-9B9F-4EDC-8769-7FA3D3F814C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460" y="2954554"/>
            <a:ext cx="2244209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165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1" name="Espaço Reservado para Texto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460" y="3339645"/>
            <a:ext cx="2244209" cy="334919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050">
                <a:solidFill>
                  <a:schemeClr val="tx2"/>
                </a:solidFill>
              </a:defRPr>
            </a:lvl1pPr>
            <a:lvl2pPr marL="342900" indent="0">
              <a:buNone/>
              <a:defRPr sz="105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3" name="Espaço Reservado para Texto 2">
            <a:extLst>
              <a:ext uri="{FF2B5EF4-FFF2-40B4-BE49-F238E27FC236}">
                <a16:creationId xmlns:a16="http://schemas.microsoft.com/office/drawing/2014/main" id="{D09F31D3-FC19-4A61-A915-5F11C6F7EBD8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267568" y="2078801"/>
            <a:ext cx="2244209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165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4" name="Espaço Reservado para Texto 11">
            <a:extLst>
              <a:ext uri="{FF2B5EF4-FFF2-40B4-BE49-F238E27FC236}">
                <a16:creationId xmlns:a16="http://schemas.microsoft.com/office/drawing/2014/main" id="{6AA97C78-ABC3-4559-8EFA-1F24C3A6E3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67568" y="2463892"/>
            <a:ext cx="2244209" cy="334919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050">
                <a:solidFill>
                  <a:schemeClr val="tx2"/>
                </a:solidFill>
              </a:defRPr>
            </a:lvl1pPr>
            <a:lvl2pPr marL="342900" indent="0">
              <a:buNone/>
              <a:defRPr sz="105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6" name="Espaço Reservado para Texto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3446098" y="2512808"/>
            <a:ext cx="2244209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165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7" name="Espaço Reservado para Texto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46098" y="2897899"/>
            <a:ext cx="2244209" cy="334919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050">
                <a:solidFill>
                  <a:schemeClr val="tx2"/>
                </a:solidFill>
              </a:defRPr>
            </a:lvl1pPr>
            <a:lvl2pPr marL="342900" indent="0">
              <a:buNone/>
              <a:defRPr sz="105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8" name="Espaço Reservado para Texto 11">
            <a:extLst>
              <a:ext uri="{FF2B5EF4-FFF2-40B4-BE49-F238E27FC236}">
                <a16:creationId xmlns:a16="http://schemas.microsoft.com/office/drawing/2014/main" id="{A49833F3-6413-44EC-8040-14916325170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7460" y="3750523"/>
            <a:ext cx="2244209" cy="2175910"/>
          </a:xfrm>
        </p:spPr>
        <p:txBody>
          <a:bodyPr lIns="36000" tIns="0" rIns="0" bIns="0" rtlCol="0">
            <a:noAutofit/>
          </a:bodyPr>
          <a:lstStyle>
            <a:lvl1pPr marL="135000" indent="-135000">
              <a:spcBef>
                <a:spcPts val="45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050">
                <a:solidFill>
                  <a:schemeClr val="tx1"/>
                </a:solidFill>
              </a:defRPr>
            </a:lvl1pPr>
            <a:lvl2pPr marL="253746" indent="-137160">
              <a:spcBef>
                <a:spcPts val="45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39329" indent="-214313"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</p:txBody>
      </p:sp>
      <p:sp>
        <p:nvSpPr>
          <p:cNvPr id="29" name="Espaço Reservado para Texto 11">
            <a:extLst>
              <a:ext uri="{FF2B5EF4-FFF2-40B4-BE49-F238E27FC236}">
                <a16:creationId xmlns:a16="http://schemas.microsoft.com/office/drawing/2014/main" id="{CED92B51-6B31-41E1-908C-1D392F31AA4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67568" y="2874770"/>
            <a:ext cx="2244209" cy="2175910"/>
          </a:xfrm>
        </p:spPr>
        <p:txBody>
          <a:bodyPr lIns="36000" tIns="0" rIns="0" bIns="0" rtlCol="0">
            <a:noAutofit/>
          </a:bodyPr>
          <a:lstStyle>
            <a:lvl1pPr marL="135000" indent="-135000">
              <a:spcBef>
                <a:spcPts val="45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050">
                <a:solidFill>
                  <a:schemeClr val="tx1"/>
                </a:solidFill>
              </a:defRPr>
            </a:lvl1pPr>
            <a:lvl2pPr marL="253746" indent="-135000">
              <a:spcBef>
                <a:spcPts val="45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96466" indent="-171450">
              <a:buClr>
                <a:schemeClr val="bg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  <a:defRPr sz="1050"/>
            </a:lvl3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</p:txBody>
      </p:sp>
      <p:sp>
        <p:nvSpPr>
          <p:cNvPr id="30" name="Espaço Reservado para Texto 11">
            <a:extLst>
              <a:ext uri="{FF2B5EF4-FFF2-40B4-BE49-F238E27FC236}">
                <a16:creationId xmlns:a16="http://schemas.microsoft.com/office/drawing/2014/main" id="{521B8C30-3AD9-43DC-A76C-342C3CD53A2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46098" y="3308777"/>
            <a:ext cx="2244209" cy="2175910"/>
          </a:xfrm>
        </p:spPr>
        <p:txBody>
          <a:bodyPr lIns="36000" tIns="0" rIns="0" bIns="0" rtlCol="0">
            <a:noAutofit/>
          </a:bodyPr>
          <a:lstStyle>
            <a:lvl1pPr marL="135000" indent="-135000">
              <a:spcBef>
                <a:spcPts val="45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050">
                <a:solidFill>
                  <a:schemeClr val="tx1"/>
                </a:solidFill>
              </a:defRPr>
            </a:lvl1pPr>
            <a:lvl2pPr marL="254794" indent="-134541">
              <a:spcBef>
                <a:spcPts val="45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  <a:defRPr sz="1050">
                <a:solidFill>
                  <a:schemeClr val="tx1"/>
                </a:solidFill>
              </a:defRPr>
            </a:lvl2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7BF6E52A-5DC5-8A44-8397-829FF33C5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60" y="740998"/>
            <a:ext cx="7151765" cy="568800"/>
          </a:xfrm>
        </p:spPr>
        <p:txBody>
          <a:bodyPr lIns="36000" tIns="0" rIns="0" bIns="0"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25" name="Espaço Reservado para Texto 2">
            <a:extLst>
              <a:ext uri="{FF2B5EF4-FFF2-40B4-BE49-F238E27FC236}">
                <a16:creationId xmlns:a16="http://schemas.microsoft.com/office/drawing/2014/main" id="{CE3B0746-B135-6943-B0F2-D32EF8E8B428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27460" y="1377833"/>
            <a:ext cx="7151765" cy="489694"/>
          </a:xfrm>
        </p:spPr>
        <p:txBody>
          <a:bodyPr lIns="36000" tIns="0" rIns="0" bIns="0" rtlCol="0">
            <a:normAutofit/>
          </a:bodyPr>
          <a:lstStyle>
            <a:lvl1pPr marL="0" indent="0" algn="l">
              <a:buNone/>
              <a:defRPr sz="135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31" name="Espaço Reservado para Imagem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750"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391082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í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42868"/>
            <a:ext cx="6777990" cy="566931"/>
          </a:xfrm>
        </p:spPr>
        <p:txBody>
          <a:bodyPr lIns="36000" tIns="0" rIns="0" bIns="0"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DCD31C4-8140-4486-8E32-7EA32B162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459" y="2950868"/>
            <a:ext cx="3650059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165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7499E0-B0E3-4008-A52A-C270B8C4B8F6}" type="datetime1">
              <a:rPr lang="pt-BR" noProof="0" smtClean="0"/>
              <a:t>19/02/2020</a:t>
            </a:fld>
            <a:endParaRPr lang="pt-BR" noProof="0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CE5352E-9B9F-4EDC-8769-7FA3D3F814C7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801E1CE2-D1DE-4252-B61A-6630E4C2CA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459" y="3322311"/>
            <a:ext cx="3650059" cy="540000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</p:txBody>
      </p:sp>
      <p:sp>
        <p:nvSpPr>
          <p:cNvPr id="13" name="Espaço Reservado para Texto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865060" y="2950868"/>
            <a:ext cx="3650059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165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14" name="Espaço Reservado para Texto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5060" y="3318403"/>
            <a:ext cx="3650059" cy="540000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E6F4EC4F-5660-46EA-97AC-4F2DD125B4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459" y="2284186"/>
            <a:ext cx="459486" cy="557784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675"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7" name="Espaço Reservado para Imagem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65060" y="2284186"/>
            <a:ext cx="459486" cy="557784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675"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26" name="Espaço Reservado para Texto 2">
            <a:extLst>
              <a:ext uri="{FF2B5EF4-FFF2-40B4-BE49-F238E27FC236}">
                <a16:creationId xmlns:a16="http://schemas.microsoft.com/office/drawing/2014/main" id="{797EA708-3A77-4F99-A2EA-0333462ED1F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27459" y="4654845"/>
            <a:ext cx="3650059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165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7" name="Espaço Reservado para Texto 11">
            <a:extLst>
              <a:ext uri="{FF2B5EF4-FFF2-40B4-BE49-F238E27FC236}">
                <a16:creationId xmlns:a16="http://schemas.microsoft.com/office/drawing/2014/main" id="{67207F0C-C876-4E0B-B625-1FDCC3DE6B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7459" y="5026287"/>
            <a:ext cx="3650059" cy="540000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</p:txBody>
      </p:sp>
      <p:sp>
        <p:nvSpPr>
          <p:cNvPr id="28" name="Espaço Reservado para Texto 2">
            <a:extLst>
              <a:ext uri="{FF2B5EF4-FFF2-40B4-BE49-F238E27FC236}">
                <a16:creationId xmlns:a16="http://schemas.microsoft.com/office/drawing/2014/main" id="{8D53F1E4-6C15-48EA-8342-A2127473F132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4865060" y="4654845"/>
            <a:ext cx="3650059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165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29" name="Espaço Reservado para Texto 11">
            <a:extLst>
              <a:ext uri="{FF2B5EF4-FFF2-40B4-BE49-F238E27FC236}">
                <a16:creationId xmlns:a16="http://schemas.microsoft.com/office/drawing/2014/main" id="{F3CFD351-584A-4587-BC54-F35254DC7E2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65060" y="5022379"/>
            <a:ext cx="3650059" cy="540000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</p:txBody>
      </p:sp>
      <p:sp>
        <p:nvSpPr>
          <p:cNvPr id="30" name="Espaço Reservado para Imagem 15">
            <a:extLst>
              <a:ext uri="{FF2B5EF4-FFF2-40B4-BE49-F238E27FC236}">
                <a16:creationId xmlns:a16="http://schemas.microsoft.com/office/drawing/2014/main" id="{1303F657-7B5B-4B28-8EAA-386438351FB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7459" y="3988163"/>
            <a:ext cx="459486" cy="557784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675"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31" name="Espaço Reservado para Imagem 15">
            <a:extLst>
              <a:ext uri="{FF2B5EF4-FFF2-40B4-BE49-F238E27FC236}">
                <a16:creationId xmlns:a16="http://schemas.microsoft.com/office/drawing/2014/main" id="{F994D41E-0FC7-48BC-98E8-C6B199A7B0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865060" y="3988163"/>
            <a:ext cx="459486" cy="557784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675"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33" name="Espaço Reservado para Texto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28650" y="1377833"/>
            <a:ext cx="6777990" cy="540000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35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34" name="Espaço Reservado para Imagem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897455" y="742867"/>
            <a:ext cx="589788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750"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8138020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43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35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43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2400" b="0" strike="noStrike" spc="-1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10427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1" y="1353163"/>
            <a:ext cx="5826369" cy="23435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  <p:cxnSp>
        <p:nvCxnSpPr>
          <p:cNvPr id="8" name="Straight Connector 3"/>
          <p:cNvCxnSpPr/>
          <p:nvPr userDrawn="1"/>
        </p:nvCxnSpPr>
        <p:spPr>
          <a:xfrm>
            <a:off x="457201" y="3819773"/>
            <a:ext cx="5826369" cy="0"/>
          </a:xfrm>
          <a:prstGeom prst="line">
            <a:avLst/>
          </a:prstGeom>
          <a:ln w="762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 userDrawn="1"/>
        </p:nvSpPr>
        <p:spPr>
          <a:xfrm>
            <a:off x="457201" y="6289139"/>
            <a:ext cx="5826369" cy="36230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1350" b="0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457200" y="3966955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0"/>
          </p:nvPr>
        </p:nvSpPr>
        <p:spPr>
          <a:xfrm>
            <a:off x="457200" y="5124151"/>
            <a:ext cx="4040188" cy="254949"/>
          </a:xfrm>
        </p:spPr>
        <p:txBody>
          <a:bodyPr anchor="t">
            <a:normAutofit/>
          </a:bodyPr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6289141"/>
            <a:ext cx="4040188" cy="254949"/>
          </a:xfrm>
        </p:spPr>
        <p:txBody>
          <a:bodyPr anchor="t">
            <a:no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x-none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6860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7704" y="609676"/>
            <a:ext cx="776859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76154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494" y="67182"/>
            <a:ext cx="3645694" cy="461665"/>
          </a:xfrm>
        </p:spPr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7229" y="1793189"/>
            <a:ext cx="7769542" cy="323165"/>
          </a:xfrm>
        </p:spPr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00123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494" y="67182"/>
            <a:ext cx="3645694" cy="461665"/>
          </a:xfrm>
        </p:spPr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12864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494" y="67182"/>
            <a:ext cx="3645694" cy="461665"/>
          </a:xfrm>
        </p:spPr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06427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5642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362A24B-CF10-0D4D-B2C0-F88D699AC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4BD9867-095E-E843-B032-FB229D660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9C572AE-453D-4947-94B2-78C6A01BB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51681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491742" y="1961803"/>
            <a:ext cx="5290613" cy="4493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k object 17"/>
          <p:cNvSpPr/>
          <p:nvPr/>
        </p:nvSpPr>
        <p:spPr>
          <a:xfrm>
            <a:off x="0" y="301752"/>
            <a:ext cx="7760970" cy="1446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5068" y="548082"/>
            <a:ext cx="8833865" cy="680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80027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067" y="178054"/>
            <a:ext cx="5638800" cy="496290"/>
          </a:xfrm>
        </p:spPr>
        <p:txBody>
          <a:bodyPr lIns="0" tIns="0" rIns="0" bIns="0"/>
          <a:lstStyle>
            <a:lvl1pPr>
              <a:defRPr sz="3225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26878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067" y="178054"/>
            <a:ext cx="5638800" cy="496290"/>
          </a:xfrm>
        </p:spPr>
        <p:txBody>
          <a:bodyPr lIns="0" tIns="0" rIns="0" bIns="0"/>
          <a:lstStyle>
            <a:lvl1pPr>
              <a:defRPr sz="3225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89059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067" y="178054"/>
            <a:ext cx="5638800" cy="496290"/>
          </a:xfrm>
        </p:spPr>
        <p:txBody>
          <a:bodyPr lIns="0" tIns="0" rIns="0" bIns="0"/>
          <a:lstStyle>
            <a:lvl1pPr>
              <a:defRPr sz="3225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62979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5949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F00CA3-1EF5-CF48-8F93-A0062188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788F36-0B89-424F-9366-B6F8AF078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A752C9-1FF3-D841-AD09-DA294FBD6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672733-7596-814F-8E59-A29689C85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297E7A7-9056-374D-B472-16517B9F3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906B00A-3191-E147-8156-951DF05E8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8816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C32A39-1E4C-104C-89B4-1AF7B55DA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734C4DB-E6C2-A249-8255-58B08098D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D188A66-A008-A34D-B454-7F8319A6C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89FA684-8DD6-4940-9A9D-CC198E2E5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F815292-9A5C-9F46-BD5F-61FB25A68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7E969FD-1BBA-7646-BAE7-59838204A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9457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DDA8B27-C8DF-4347-829E-A514278D6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3FB2B9-B881-C542-8C40-DD20319B1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DA13BB-0EF6-8446-9FD4-B2DA5F4B0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8E78A4-D5E2-6643-8C92-CD5391217F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18E95A-1E12-C44B-BD0A-669B0E00AC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213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811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10" r:id="rId13"/>
    <p:sldLayoutId id="21474837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491742" y="1961803"/>
            <a:ext cx="5290613" cy="44930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28874" y="687070"/>
            <a:ext cx="4286250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4F81B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92734" y="2079118"/>
            <a:ext cx="77585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67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59" r:id="rId6"/>
    <p:sldLayoutId id="2147483760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491742" y="1961803"/>
            <a:ext cx="5290613" cy="44930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04111" y="342647"/>
            <a:ext cx="4335779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17375E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98517" y="3221558"/>
            <a:ext cx="694696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17375E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798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5C858-2BED-5C44-973E-D3F906A9C58B}" type="datetimeFigureOut">
              <a:rPr lang="pt-BR" smtClean="0"/>
              <a:t>19/02/2020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BF9ECCD-18F5-A543-B9F7-7F433D6C83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117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x-non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46205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331DB57C-0CBF-3049-B4D4-DDB653D1F03D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57923" y="6246205"/>
            <a:ext cx="44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63138" y="6246205"/>
            <a:ext cx="562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41A179C-9CFB-5A4D-8467-2F39C5D58140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55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494" y="67182"/>
            <a:ext cx="3645694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7229" y="1793189"/>
            <a:ext cx="776954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37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491742" y="1961803"/>
            <a:ext cx="5290613" cy="44930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067" y="178054"/>
            <a:ext cx="5638800" cy="680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31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5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61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25.PNG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5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plataformamaisbrasil.gov.br/cronograma-emendas-individuais-rp6/comunicado-n-09-2020-cronograma-para-execucao-das-emendas-impositivas-individuais-orcamento-2020-rp6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5" Type="http://schemas.openxmlformats.org/officeDocument/2006/relationships/image" Target="../media/image152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3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3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3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3.xml"/><Relationship Id="rId6" Type="http://schemas.openxmlformats.org/officeDocument/2006/relationships/comments" Target="../comments/comment1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1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9.xml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png"/><Relationship Id="rId18" Type="http://schemas.openxmlformats.org/officeDocument/2006/relationships/image" Target="../media/image61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12" Type="http://schemas.openxmlformats.org/officeDocument/2006/relationships/image" Target="../media/image187.png"/><Relationship Id="rId17" Type="http://schemas.openxmlformats.org/officeDocument/2006/relationships/image" Target="../media/image192.png"/><Relationship Id="rId2" Type="http://schemas.openxmlformats.org/officeDocument/2006/relationships/image" Target="../media/image177.png"/><Relationship Id="rId16" Type="http://schemas.openxmlformats.org/officeDocument/2006/relationships/image" Target="../media/image191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png"/><Relationship Id="rId15" Type="http://schemas.openxmlformats.org/officeDocument/2006/relationships/image" Target="../media/image19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Relationship Id="rId14" Type="http://schemas.openxmlformats.org/officeDocument/2006/relationships/image" Target="../media/image189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0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3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32.xml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11.png"/><Relationship Id="rId3" Type="http://schemas.openxmlformats.org/officeDocument/2006/relationships/image" Target="../media/image201.jpeg"/><Relationship Id="rId7" Type="http://schemas.openxmlformats.org/officeDocument/2006/relationships/image" Target="../media/image205.jpeg"/><Relationship Id="rId12" Type="http://schemas.openxmlformats.org/officeDocument/2006/relationships/image" Target="../media/image210.jpe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4.png"/><Relationship Id="rId11" Type="http://schemas.openxmlformats.org/officeDocument/2006/relationships/image" Target="../media/image209.png"/><Relationship Id="rId5" Type="http://schemas.openxmlformats.org/officeDocument/2006/relationships/image" Target="../media/image203.png"/><Relationship Id="rId15" Type="http://schemas.openxmlformats.org/officeDocument/2006/relationships/image" Target="../media/image213.jpeg"/><Relationship Id="rId10" Type="http://schemas.openxmlformats.org/officeDocument/2006/relationships/image" Target="../media/image208.jpeg"/><Relationship Id="rId4" Type="http://schemas.openxmlformats.org/officeDocument/2006/relationships/image" Target="../media/image202.jpeg"/><Relationship Id="rId9" Type="http://schemas.openxmlformats.org/officeDocument/2006/relationships/image" Target="../media/image207.jpeg"/><Relationship Id="rId14" Type="http://schemas.openxmlformats.org/officeDocument/2006/relationships/image" Target="../media/image212.png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1.png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hyperlink" Target="https://treina.portal.plataformamaisbrasil.gov.br/" TargetMode="Externa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1.png"/><Relationship Id="rId4" Type="http://schemas.openxmlformats.org/officeDocument/2006/relationships/image" Target="../media/image218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1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1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1.png"/><Relationship Id="rId5" Type="http://schemas.openxmlformats.org/officeDocument/2006/relationships/image" Target="../media/image225.jpg"/><Relationship Id="rId4" Type="http://schemas.openxmlformats.org/officeDocument/2006/relationships/image" Target="../media/image221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61.png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21.png"/><Relationship Id="rId7" Type="http://schemas.openxmlformats.org/officeDocument/2006/relationships/image" Target="../media/image232.jp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31.jpg"/><Relationship Id="rId5" Type="http://schemas.openxmlformats.org/officeDocument/2006/relationships/image" Target="../media/image230.jpg"/><Relationship Id="rId4" Type="http://schemas.openxmlformats.org/officeDocument/2006/relationships/image" Target="../media/image229.jp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1.png"/><Relationship Id="rId4" Type="http://schemas.openxmlformats.org/officeDocument/2006/relationships/image" Target="../media/image221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1.png"/><Relationship Id="rId4" Type="http://schemas.openxmlformats.org/officeDocument/2006/relationships/image" Target="../media/image221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61.png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39.png"/><Relationship Id="rId7" Type="http://schemas.openxmlformats.org/officeDocument/2006/relationships/image" Target="../media/image221.png"/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61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1.png"/><Relationship Id="rId5" Type="http://schemas.openxmlformats.org/officeDocument/2006/relationships/image" Target="../media/image246.png"/><Relationship Id="rId4" Type="http://schemas.openxmlformats.org/officeDocument/2006/relationships/image" Target="../media/image221.png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48.png"/><Relationship Id="rId7" Type="http://schemas.openxmlformats.org/officeDocument/2006/relationships/image" Target="../media/image221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7" Type="http://schemas.openxmlformats.org/officeDocument/2006/relationships/image" Target="../media/image61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56.png"/><Relationship Id="rId5" Type="http://schemas.openxmlformats.org/officeDocument/2006/relationships/image" Target="../media/image255.png"/><Relationship Id="rId4" Type="http://schemas.openxmlformats.org/officeDocument/2006/relationships/image" Target="../media/image2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7" Type="http://schemas.openxmlformats.org/officeDocument/2006/relationships/image" Target="../media/image61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61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61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1.png"/><Relationship Id="rId5" Type="http://schemas.openxmlformats.org/officeDocument/2006/relationships/image" Target="../media/image221.png"/><Relationship Id="rId4" Type="http://schemas.openxmlformats.org/officeDocument/2006/relationships/image" Target="../media/image266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1.png"/><Relationship Id="rId5" Type="http://schemas.openxmlformats.org/officeDocument/2006/relationships/image" Target="../media/image221.png"/><Relationship Id="rId4" Type="http://schemas.openxmlformats.org/officeDocument/2006/relationships/image" Target="../media/image269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1.png"/><Relationship Id="rId4" Type="http://schemas.openxmlformats.org/officeDocument/2006/relationships/image" Target="../media/image272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66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61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61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1.png"/><Relationship Id="rId4" Type="http://schemas.openxmlformats.org/officeDocument/2006/relationships/image" Target="../media/image27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1.png"/><Relationship Id="rId5" Type="http://schemas.openxmlformats.org/officeDocument/2006/relationships/image" Target="../media/image280.jpg"/><Relationship Id="rId4" Type="http://schemas.openxmlformats.org/officeDocument/2006/relationships/image" Target="../media/image279.jpg"/></Relationships>
</file>

<file path=ppt/slides/_rels/slide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13" Type="http://schemas.openxmlformats.org/officeDocument/2006/relationships/image" Target="../media/image292.png"/><Relationship Id="rId18" Type="http://schemas.openxmlformats.org/officeDocument/2006/relationships/image" Target="../media/image297.png"/><Relationship Id="rId26" Type="http://schemas.openxmlformats.org/officeDocument/2006/relationships/image" Target="../media/image305.png"/><Relationship Id="rId39" Type="http://schemas.openxmlformats.org/officeDocument/2006/relationships/image" Target="../media/image318.png"/><Relationship Id="rId3" Type="http://schemas.openxmlformats.org/officeDocument/2006/relationships/image" Target="../media/image282.png"/><Relationship Id="rId21" Type="http://schemas.openxmlformats.org/officeDocument/2006/relationships/image" Target="../media/image300.png"/><Relationship Id="rId34" Type="http://schemas.openxmlformats.org/officeDocument/2006/relationships/image" Target="../media/image313.png"/><Relationship Id="rId42" Type="http://schemas.openxmlformats.org/officeDocument/2006/relationships/image" Target="../media/image320.jpg"/><Relationship Id="rId7" Type="http://schemas.openxmlformats.org/officeDocument/2006/relationships/image" Target="../media/image286.png"/><Relationship Id="rId12" Type="http://schemas.openxmlformats.org/officeDocument/2006/relationships/image" Target="../media/image291.png"/><Relationship Id="rId17" Type="http://schemas.openxmlformats.org/officeDocument/2006/relationships/image" Target="../media/image296.png"/><Relationship Id="rId25" Type="http://schemas.openxmlformats.org/officeDocument/2006/relationships/image" Target="../media/image304.png"/><Relationship Id="rId33" Type="http://schemas.openxmlformats.org/officeDocument/2006/relationships/image" Target="../media/image312.png"/><Relationship Id="rId38" Type="http://schemas.openxmlformats.org/officeDocument/2006/relationships/image" Target="../media/image317.png"/><Relationship Id="rId2" Type="http://schemas.openxmlformats.org/officeDocument/2006/relationships/image" Target="../media/image281.png"/><Relationship Id="rId16" Type="http://schemas.openxmlformats.org/officeDocument/2006/relationships/image" Target="../media/image295.png"/><Relationship Id="rId20" Type="http://schemas.openxmlformats.org/officeDocument/2006/relationships/image" Target="../media/image299.png"/><Relationship Id="rId29" Type="http://schemas.openxmlformats.org/officeDocument/2006/relationships/image" Target="../media/image308.png"/><Relationship Id="rId41" Type="http://schemas.openxmlformats.org/officeDocument/2006/relationships/image" Target="../media/image221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85.png"/><Relationship Id="rId11" Type="http://schemas.openxmlformats.org/officeDocument/2006/relationships/image" Target="../media/image290.png"/><Relationship Id="rId24" Type="http://schemas.openxmlformats.org/officeDocument/2006/relationships/image" Target="../media/image303.png"/><Relationship Id="rId32" Type="http://schemas.openxmlformats.org/officeDocument/2006/relationships/image" Target="../media/image311.png"/><Relationship Id="rId37" Type="http://schemas.openxmlformats.org/officeDocument/2006/relationships/image" Target="../media/image316.png"/><Relationship Id="rId40" Type="http://schemas.openxmlformats.org/officeDocument/2006/relationships/image" Target="../media/image319.png"/><Relationship Id="rId5" Type="http://schemas.openxmlformats.org/officeDocument/2006/relationships/image" Target="../media/image284.png"/><Relationship Id="rId15" Type="http://schemas.openxmlformats.org/officeDocument/2006/relationships/image" Target="../media/image294.png"/><Relationship Id="rId23" Type="http://schemas.openxmlformats.org/officeDocument/2006/relationships/image" Target="../media/image302.png"/><Relationship Id="rId28" Type="http://schemas.openxmlformats.org/officeDocument/2006/relationships/image" Target="../media/image307.png"/><Relationship Id="rId36" Type="http://schemas.openxmlformats.org/officeDocument/2006/relationships/image" Target="../media/image315.png"/><Relationship Id="rId10" Type="http://schemas.openxmlformats.org/officeDocument/2006/relationships/image" Target="../media/image289.png"/><Relationship Id="rId19" Type="http://schemas.openxmlformats.org/officeDocument/2006/relationships/image" Target="../media/image298.png"/><Relationship Id="rId31" Type="http://schemas.openxmlformats.org/officeDocument/2006/relationships/image" Target="../media/image310.png"/><Relationship Id="rId4" Type="http://schemas.openxmlformats.org/officeDocument/2006/relationships/image" Target="../media/image283.png"/><Relationship Id="rId9" Type="http://schemas.openxmlformats.org/officeDocument/2006/relationships/image" Target="../media/image288.png"/><Relationship Id="rId14" Type="http://schemas.openxmlformats.org/officeDocument/2006/relationships/image" Target="../media/image293.png"/><Relationship Id="rId22" Type="http://schemas.openxmlformats.org/officeDocument/2006/relationships/image" Target="../media/image301.png"/><Relationship Id="rId27" Type="http://schemas.openxmlformats.org/officeDocument/2006/relationships/image" Target="../media/image306.png"/><Relationship Id="rId30" Type="http://schemas.openxmlformats.org/officeDocument/2006/relationships/image" Target="../media/image309.png"/><Relationship Id="rId35" Type="http://schemas.openxmlformats.org/officeDocument/2006/relationships/image" Target="../media/image314.png"/><Relationship Id="rId43" Type="http://schemas.openxmlformats.org/officeDocument/2006/relationships/image" Target="../media/image61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66.xml"/></Relationships>
</file>

<file path=ppt/slides/_rels/slide2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png"/><Relationship Id="rId3" Type="http://schemas.openxmlformats.org/officeDocument/2006/relationships/image" Target="../media/image323.png"/><Relationship Id="rId7" Type="http://schemas.openxmlformats.org/officeDocument/2006/relationships/image" Target="../media/image326.png"/><Relationship Id="rId12" Type="http://schemas.openxmlformats.org/officeDocument/2006/relationships/image" Target="../media/image61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21.png"/><Relationship Id="rId11" Type="http://schemas.openxmlformats.org/officeDocument/2006/relationships/image" Target="../media/image330.png"/><Relationship Id="rId5" Type="http://schemas.openxmlformats.org/officeDocument/2006/relationships/image" Target="../media/image325.png"/><Relationship Id="rId10" Type="http://schemas.openxmlformats.org/officeDocument/2006/relationships/image" Target="../media/image329.png"/><Relationship Id="rId4" Type="http://schemas.openxmlformats.org/officeDocument/2006/relationships/image" Target="../media/image324.png"/><Relationship Id="rId9" Type="http://schemas.openxmlformats.org/officeDocument/2006/relationships/image" Target="../media/image328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61.png"/></Relationships>
</file>

<file path=ppt/slides/_rels/slide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7.png"/><Relationship Id="rId3" Type="http://schemas.openxmlformats.org/officeDocument/2006/relationships/image" Target="../media/image333.png"/><Relationship Id="rId7" Type="http://schemas.openxmlformats.org/officeDocument/2006/relationships/image" Target="../media/image336.png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21.png"/><Relationship Id="rId11" Type="http://schemas.openxmlformats.org/officeDocument/2006/relationships/image" Target="../media/image61.png"/><Relationship Id="rId5" Type="http://schemas.openxmlformats.org/officeDocument/2006/relationships/image" Target="../media/image335.png"/><Relationship Id="rId10" Type="http://schemas.openxmlformats.org/officeDocument/2006/relationships/image" Target="../media/image339.png"/><Relationship Id="rId4" Type="http://schemas.openxmlformats.org/officeDocument/2006/relationships/image" Target="../media/image334.png"/><Relationship Id="rId9" Type="http://schemas.openxmlformats.org/officeDocument/2006/relationships/image" Target="../media/image338.png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41.png"/><Relationship Id="rId7" Type="http://schemas.openxmlformats.org/officeDocument/2006/relationships/image" Target="../media/image221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44.png"/><Relationship Id="rId5" Type="http://schemas.openxmlformats.org/officeDocument/2006/relationships/image" Target="../media/image343.png"/><Relationship Id="rId4" Type="http://schemas.openxmlformats.org/officeDocument/2006/relationships/image" Target="../media/image342.png"/></Relationships>
</file>

<file path=ppt/slides/_rels/slide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33.png"/><Relationship Id="rId7" Type="http://schemas.openxmlformats.org/officeDocument/2006/relationships/image" Target="../media/image221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48.png"/><Relationship Id="rId5" Type="http://schemas.openxmlformats.org/officeDocument/2006/relationships/image" Target="../media/image347.png"/><Relationship Id="rId4" Type="http://schemas.openxmlformats.org/officeDocument/2006/relationships/image" Target="../media/image346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1.png"/><Relationship Id="rId4" Type="http://schemas.openxmlformats.org/officeDocument/2006/relationships/image" Target="../media/image221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1.png"/><Relationship Id="rId4" Type="http://schemas.openxmlformats.org/officeDocument/2006/relationships/image" Target="../media/image3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1.png"/><Relationship Id="rId4" Type="http://schemas.openxmlformats.org/officeDocument/2006/relationships/image" Target="../media/image355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356.jp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61.png"/><Relationship Id="rId4" Type="http://schemas.openxmlformats.org/officeDocument/2006/relationships/image" Target="../media/image221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358.jp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1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6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6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1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6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6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6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1.png"/><Relationship Id="rId4" Type="http://schemas.openxmlformats.org/officeDocument/2006/relationships/image" Target="../media/image2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6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362.jp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1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363.jp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1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6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364.jp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1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365.jp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1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366.jp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1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367.jp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1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368.jp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1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6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6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6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6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6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6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6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apesquisa.com/religiaosociais/sustentabilidade_social.htm" TargetMode="External"/><Relationship Id="rId2" Type="http://schemas.openxmlformats.org/officeDocument/2006/relationships/image" Target="../media/image369.jp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1.png"/><Relationship Id="rId4" Type="http://schemas.openxmlformats.org/officeDocument/2006/relationships/image" Target="../media/image221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370.jp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1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371.jp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13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9.png"/><Relationship Id="rId3" Type="http://schemas.openxmlformats.org/officeDocument/2006/relationships/image" Target="../media/image374.png"/><Relationship Id="rId7" Type="http://schemas.openxmlformats.org/officeDocument/2006/relationships/image" Target="../media/image378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7.png"/><Relationship Id="rId11" Type="http://schemas.openxmlformats.org/officeDocument/2006/relationships/image" Target="../media/image61.png"/><Relationship Id="rId5" Type="http://schemas.openxmlformats.org/officeDocument/2006/relationships/image" Target="../media/image376.png"/><Relationship Id="rId10" Type="http://schemas.openxmlformats.org/officeDocument/2006/relationships/image" Target="../media/image381.jpg"/><Relationship Id="rId4" Type="http://schemas.openxmlformats.org/officeDocument/2006/relationships/image" Target="../media/image375.png"/><Relationship Id="rId9" Type="http://schemas.openxmlformats.org/officeDocument/2006/relationships/image" Target="../media/image3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13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13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image" Target="../media/image38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2.png"/><Relationship Id="rId13" Type="http://schemas.openxmlformats.org/officeDocument/2006/relationships/image" Target="../media/image397.png"/><Relationship Id="rId3" Type="http://schemas.openxmlformats.org/officeDocument/2006/relationships/image" Target="../media/image387.png"/><Relationship Id="rId7" Type="http://schemas.openxmlformats.org/officeDocument/2006/relationships/image" Target="../media/image391.png"/><Relationship Id="rId12" Type="http://schemas.openxmlformats.org/officeDocument/2006/relationships/image" Target="../media/image396.png"/><Relationship Id="rId17" Type="http://schemas.openxmlformats.org/officeDocument/2006/relationships/image" Target="../media/image61.png"/><Relationship Id="rId2" Type="http://schemas.openxmlformats.org/officeDocument/2006/relationships/image" Target="../media/image386.png"/><Relationship Id="rId16" Type="http://schemas.openxmlformats.org/officeDocument/2006/relationships/image" Target="../media/image4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0.png"/><Relationship Id="rId11" Type="http://schemas.openxmlformats.org/officeDocument/2006/relationships/image" Target="../media/image395.png"/><Relationship Id="rId5" Type="http://schemas.openxmlformats.org/officeDocument/2006/relationships/image" Target="../media/image389.png"/><Relationship Id="rId15" Type="http://schemas.openxmlformats.org/officeDocument/2006/relationships/image" Target="../media/image399.png"/><Relationship Id="rId10" Type="http://schemas.openxmlformats.org/officeDocument/2006/relationships/image" Target="../media/image394.png"/><Relationship Id="rId4" Type="http://schemas.openxmlformats.org/officeDocument/2006/relationships/image" Target="../media/image388.png"/><Relationship Id="rId9" Type="http://schemas.openxmlformats.org/officeDocument/2006/relationships/image" Target="../media/image393.png"/><Relationship Id="rId14" Type="http://schemas.openxmlformats.org/officeDocument/2006/relationships/image" Target="../media/image398.pn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jp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40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407.jp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7" Type="http://schemas.openxmlformats.org/officeDocument/2006/relationships/image" Target="../media/image6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1.png"/><Relationship Id="rId5" Type="http://schemas.openxmlformats.org/officeDocument/2006/relationships/image" Target="../media/image410.jpg"/><Relationship Id="rId4" Type="http://schemas.openxmlformats.org/officeDocument/2006/relationships/image" Target="../media/image409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414.png"/></Relationships>
</file>

<file path=ppt/slides/_rels/slide2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png"/><Relationship Id="rId13" Type="http://schemas.openxmlformats.org/officeDocument/2006/relationships/image" Target="../media/image61.png"/><Relationship Id="rId3" Type="http://schemas.openxmlformats.org/officeDocument/2006/relationships/image" Target="../media/image416.jpg"/><Relationship Id="rId7" Type="http://schemas.openxmlformats.org/officeDocument/2006/relationships/image" Target="../media/image420.png"/><Relationship Id="rId12" Type="http://schemas.openxmlformats.org/officeDocument/2006/relationships/image" Target="../media/image425.png"/><Relationship Id="rId2" Type="http://schemas.openxmlformats.org/officeDocument/2006/relationships/image" Target="../media/image415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9.png"/><Relationship Id="rId11" Type="http://schemas.openxmlformats.org/officeDocument/2006/relationships/image" Target="../media/image424.png"/><Relationship Id="rId5" Type="http://schemas.openxmlformats.org/officeDocument/2006/relationships/image" Target="../media/image418.png"/><Relationship Id="rId10" Type="http://schemas.openxmlformats.org/officeDocument/2006/relationships/image" Target="../media/image423.png"/><Relationship Id="rId4" Type="http://schemas.openxmlformats.org/officeDocument/2006/relationships/image" Target="../media/image417.png"/><Relationship Id="rId9" Type="http://schemas.openxmlformats.org/officeDocument/2006/relationships/image" Target="../media/image422.png"/></Relationships>
</file>

<file path=ppt/slides/_rels/slide2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2.png"/><Relationship Id="rId3" Type="http://schemas.openxmlformats.org/officeDocument/2006/relationships/image" Target="../media/image427.jpg"/><Relationship Id="rId7" Type="http://schemas.openxmlformats.org/officeDocument/2006/relationships/image" Target="../media/image431.png"/><Relationship Id="rId2" Type="http://schemas.openxmlformats.org/officeDocument/2006/relationships/image" Target="../media/image4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0.jpg"/><Relationship Id="rId5" Type="http://schemas.openxmlformats.org/officeDocument/2006/relationships/image" Target="../media/image429.jpg"/><Relationship Id="rId4" Type="http://schemas.openxmlformats.org/officeDocument/2006/relationships/image" Target="../media/image428.jpg"/><Relationship Id="rId9" Type="http://schemas.openxmlformats.org/officeDocument/2006/relationships/image" Target="../media/image61.pn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png"/><Relationship Id="rId7" Type="http://schemas.openxmlformats.org/officeDocument/2006/relationships/image" Target="../media/image61.png"/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6.png"/><Relationship Id="rId5" Type="http://schemas.openxmlformats.org/officeDocument/2006/relationships/image" Target="../media/image435.png"/><Relationship Id="rId4" Type="http://schemas.openxmlformats.org/officeDocument/2006/relationships/image" Target="../media/image434.jpg"/></Relationships>
</file>

<file path=ppt/slides/_rels/slide2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37.png"/><Relationship Id="rId7" Type="http://schemas.openxmlformats.org/officeDocument/2006/relationships/image" Target="../media/image441.png"/><Relationship Id="rId2" Type="http://schemas.openxmlformats.org/officeDocument/2006/relationships/image" Target="../media/image4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0.jpg"/><Relationship Id="rId5" Type="http://schemas.openxmlformats.org/officeDocument/2006/relationships/image" Target="../media/image439.jpg"/><Relationship Id="rId4" Type="http://schemas.openxmlformats.org/officeDocument/2006/relationships/image" Target="../media/image438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443.png"/></Relationships>
</file>

<file path=ppt/slides/_rels/slide2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2.png"/><Relationship Id="rId3" Type="http://schemas.openxmlformats.org/officeDocument/2006/relationships/image" Target="../media/image415.jpg"/><Relationship Id="rId7" Type="http://schemas.openxmlformats.org/officeDocument/2006/relationships/image" Target="../media/image448.jpg"/><Relationship Id="rId12" Type="http://schemas.openxmlformats.org/officeDocument/2006/relationships/image" Target="../media/image61.png"/><Relationship Id="rId2" Type="http://schemas.openxmlformats.org/officeDocument/2006/relationships/image" Target="../media/image444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7.png"/><Relationship Id="rId11" Type="http://schemas.openxmlformats.org/officeDocument/2006/relationships/image" Target="../media/image450.png"/><Relationship Id="rId5" Type="http://schemas.openxmlformats.org/officeDocument/2006/relationships/image" Target="../media/image446.png"/><Relationship Id="rId10" Type="http://schemas.openxmlformats.org/officeDocument/2006/relationships/image" Target="../media/image449.png"/><Relationship Id="rId4" Type="http://schemas.openxmlformats.org/officeDocument/2006/relationships/image" Target="../media/image445.png"/><Relationship Id="rId9" Type="http://schemas.openxmlformats.org/officeDocument/2006/relationships/image" Target="../media/image423.png"/></Relationships>
</file>

<file path=ppt/slides/_rels/slide2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6.png"/><Relationship Id="rId3" Type="http://schemas.openxmlformats.org/officeDocument/2006/relationships/image" Target="../media/image448.jpg"/><Relationship Id="rId7" Type="http://schemas.openxmlformats.org/officeDocument/2006/relationships/image" Target="../media/image455.png"/><Relationship Id="rId2" Type="http://schemas.openxmlformats.org/officeDocument/2006/relationships/image" Target="../media/image45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4.png"/><Relationship Id="rId5" Type="http://schemas.openxmlformats.org/officeDocument/2006/relationships/image" Target="../media/image453.png"/><Relationship Id="rId4" Type="http://schemas.openxmlformats.org/officeDocument/2006/relationships/image" Target="../media/image452.png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458.jp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5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4.png"/><Relationship Id="rId2" Type="http://schemas.openxmlformats.org/officeDocument/2006/relationships/image" Target="../media/image46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466.png"/><Relationship Id="rId4" Type="http://schemas.openxmlformats.org/officeDocument/2006/relationships/image" Target="../media/image465.png"/></Relationships>
</file>

<file path=ppt/slides/_rels/slide2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1.png"/><Relationship Id="rId3" Type="http://schemas.openxmlformats.org/officeDocument/2006/relationships/image" Target="../media/image468.jpg"/><Relationship Id="rId7" Type="http://schemas.openxmlformats.org/officeDocument/2006/relationships/image" Target="../media/image423.png"/><Relationship Id="rId2" Type="http://schemas.openxmlformats.org/officeDocument/2006/relationships/image" Target="../media/image467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0.png"/><Relationship Id="rId5" Type="http://schemas.openxmlformats.org/officeDocument/2006/relationships/image" Target="../media/image469.png"/><Relationship Id="rId10" Type="http://schemas.openxmlformats.org/officeDocument/2006/relationships/image" Target="../media/image61.png"/><Relationship Id="rId4" Type="http://schemas.openxmlformats.org/officeDocument/2006/relationships/image" Target="../media/image415.jpg"/><Relationship Id="rId9" Type="http://schemas.openxmlformats.org/officeDocument/2006/relationships/image" Target="../media/image472.png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4.png"/><Relationship Id="rId7" Type="http://schemas.openxmlformats.org/officeDocument/2006/relationships/image" Target="../media/image61.png"/><Relationship Id="rId2" Type="http://schemas.openxmlformats.org/officeDocument/2006/relationships/image" Target="../media/image47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7.png"/><Relationship Id="rId5" Type="http://schemas.openxmlformats.org/officeDocument/2006/relationships/image" Target="../media/image476.png"/><Relationship Id="rId4" Type="http://schemas.openxmlformats.org/officeDocument/2006/relationships/image" Target="../media/image475.png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9.png"/><Relationship Id="rId7" Type="http://schemas.openxmlformats.org/officeDocument/2006/relationships/image" Target="../media/image61.png"/><Relationship Id="rId2" Type="http://schemas.openxmlformats.org/officeDocument/2006/relationships/image" Target="../media/image47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2.jpg"/><Relationship Id="rId5" Type="http://schemas.openxmlformats.org/officeDocument/2006/relationships/image" Target="../media/image481.png"/><Relationship Id="rId4" Type="http://schemas.openxmlformats.org/officeDocument/2006/relationships/image" Target="../media/image480.jpg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4.png"/><Relationship Id="rId2" Type="http://schemas.openxmlformats.org/officeDocument/2006/relationships/image" Target="../media/image48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486.jpg"/><Relationship Id="rId4" Type="http://schemas.openxmlformats.org/officeDocument/2006/relationships/image" Target="../media/image485.png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8.png"/><Relationship Id="rId2" Type="http://schemas.openxmlformats.org/officeDocument/2006/relationships/image" Target="../media/image48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9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9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9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9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9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10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10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10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10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11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11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61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4F604B4-6918-354D-A85C-1966B4DCEB01}"/>
              </a:ext>
            </a:extLst>
          </p:cNvPr>
          <p:cNvSpPr txBox="1"/>
          <p:nvPr/>
        </p:nvSpPr>
        <p:spPr>
          <a:xfrm>
            <a:off x="0" y="3717561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endParaRPr lang="pt-BR" sz="6000" b="1" dirty="0">
              <a:solidFill>
                <a:srgbClr val="0048D6"/>
              </a:solidFill>
              <a:latin typeface="Calibri" panose="020F0502020204030204"/>
            </a:endParaRPr>
          </a:p>
          <a:p>
            <a:pPr algn="ctr" defTabSz="685800"/>
            <a:r>
              <a:rPr lang="pt-BR" sz="6000" b="1" dirty="0">
                <a:solidFill>
                  <a:srgbClr val="0048D6"/>
                </a:solidFill>
                <a:latin typeface="Calibri" panose="020F0502020204030204"/>
              </a:rPr>
              <a:t>Captação de Recursos e Plataforma +Brasil</a:t>
            </a:r>
          </a:p>
        </p:txBody>
      </p:sp>
    </p:spTree>
    <p:extLst>
      <p:ext uri="{BB962C8B-B14F-4D97-AF65-F5344CB8AC3E}">
        <p14:creationId xmlns:p14="http://schemas.microsoft.com/office/powerpoint/2010/main" val="916799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6624827-DE59-4544-9940-877C7CC4DF0E}"/>
              </a:ext>
            </a:extLst>
          </p:cNvPr>
          <p:cNvSpPr txBox="1"/>
          <p:nvPr/>
        </p:nvSpPr>
        <p:spPr>
          <a:xfrm>
            <a:off x="329879" y="2756068"/>
            <a:ext cx="8003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Tópico do Slide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A9D7FB3-CC13-EC46-AB52-62BAC789BF8D}"/>
              </a:ext>
            </a:extLst>
          </p:cNvPr>
          <p:cNvSpPr txBox="1"/>
          <p:nvPr/>
        </p:nvSpPr>
        <p:spPr>
          <a:xfrm>
            <a:off x="763930" y="3674238"/>
            <a:ext cx="77773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F561630-D6E6-4963-B3B2-1D1626293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8504"/>
            <a:ext cx="9144000" cy="599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802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AF8FBED-643A-F04B-9D2E-1F889E56D116}"/>
              </a:ext>
            </a:extLst>
          </p:cNvPr>
          <p:cNvSpPr txBox="1"/>
          <p:nvPr/>
        </p:nvSpPr>
        <p:spPr>
          <a:xfrm>
            <a:off x="168271" y="131279"/>
            <a:ext cx="7415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srgbClr val="148123"/>
                </a:solidFill>
                <a:latin typeface="Calibri" panose="020F0502020204030204"/>
              </a:rPr>
              <a:t>Setor de Captação de Recursos e Gestão de Convênios e Contratos de Repasse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148123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6624827-DE59-4544-9940-877C7CC4DF0E}"/>
              </a:ext>
            </a:extLst>
          </p:cNvPr>
          <p:cNvSpPr txBox="1"/>
          <p:nvPr/>
        </p:nvSpPr>
        <p:spPr>
          <a:xfrm>
            <a:off x="329879" y="2756068"/>
            <a:ext cx="80036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200" dirty="0"/>
              <a:t>Visa acima de tudo, a centralidade, a coordenação e administração dos processos de captação de recursos e gestão de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200" dirty="0"/>
              <a:t>Convênios e contratos de repasse, compondo um setor com equipe técnica, cargos, funções e perfil profissional definidos.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57116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56C6AC-C463-A347-976D-C1D54DEC8CD4}"/>
              </a:ext>
            </a:extLst>
          </p:cNvPr>
          <p:cNvSpPr txBox="1"/>
          <p:nvPr/>
        </p:nvSpPr>
        <p:spPr>
          <a:xfrm>
            <a:off x="-1" y="325240"/>
            <a:ext cx="6544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Benefícios da Estruturação do Setor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7FE47D-497B-174B-B8CE-EFF05AFBB1C1}"/>
              </a:ext>
            </a:extLst>
          </p:cNvPr>
          <p:cNvSpPr txBox="1"/>
          <p:nvPr/>
        </p:nvSpPr>
        <p:spPr>
          <a:xfrm>
            <a:off x="-2" y="1525569"/>
            <a:ext cx="914400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altLang="pt-BR" sz="2800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2800" dirty="0"/>
              <a:t>Centralização  das informações sobre todo o  processo que envolve os projetos municipais;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2800" dirty="0"/>
              <a:t>Aperfeiçoamento de práticas de gerenciamento de projetos;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2800" dirty="0"/>
              <a:t>Clareza sobre o fluxo de comunicação entre as partes envolvidas;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2800" dirty="0"/>
              <a:t>Cultura de planejamento de demandas;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2800" dirty="0"/>
              <a:t>Padronização de procedimentos e aumento do controle gerencial sobre informações técnicas e estratégicas que envolvem a captação de recursos e gestão de projetos.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rgbClr val="14812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5787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56C6AC-C463-A347-976D-C1D54DEC8CD4}"/>
              </a:ext>
            </a:extLst>
          </p:cNvPr>
          <p:cNvSpPr txBox="1"/>
          <p:nvPr/>
        </p:nvSpPr>
        <p:spPr>
          <a:xfrm>
            <a:off x="-1" y="325240"/>
            <a:ext cx="6544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Benefícios da Estruturação do Setor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7FE47D-497B-174B-B8CE-EFF05AFBB1C1}"/>
              </a:ext>
            </a:extLst>
          </p:cNvPr>
          <p:cNvSpPr txBox="1"/>
          <p:nvPr/>
        </p:nvSpPr>
        <p:spPr>
          <a:xfrm>
            <a:off x="-2" y="2366683"/>
            <a:ext cx="914400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800" dirty="0"/>
              <a:t>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pt-BR" sz="2800" dirty="0"/>
              <a:t>Autossuficiência e a internalização do capital intelectual;</a:t>
            </a:r>
          </a:p>
          <a:p>
            <a:pPr>
              <a:buFont typeface="Wingdings" pitchFamily="2" charset="2"/>
              <a:buChar char="ü"/>
              <a:defRPr/>
            </a:pPr>
            <a:endParaRPr lang="pt-BR" sz="2800" dirty="0"/>
          </a:p>
          <a:p>
            <a:pPr>
              <a:buFont typeface="Wingdings" pitchFamily="2" charset="2"/>
              <a:buChar char="ü"/>
              <a:defRPr/>
            </a:pPr>
            <a:r>
              <a:rPr lang="pt-BR" sz="2800" dirty="0"/>
              <a:t>Fortalece a criação de uma rede de relacionamentos entre as pessoas envolvidas com os projetos da administração municipal, permitindo uma maior assertividade  e criando um ambiente colaborativo.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rgbClr val="14812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04064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56C6AC-C463-A347-976D-C1D54DEC8CD4}"/>
              </a:ext>
            </a:extLst>
          </p:cNvPr>
          <p:cNvSpPr txBox="1"/>
          <p:nvPr/>
        </p:nvSpPr>
        <p:spPr>
          <a:xfrm>
            <a:off x="0" y="0"/>
            <a:ext cx="6544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prstClr val="white"/>
                </a:solidFill>
                <a:latin typeface="Calibri" panose="020F0502020204030204"/>
              </a:rPr>
              <a:t>Criação da Função do Gestor Municipal de Convênios e Contratos de Repasse - GMC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7FE47D-497B-174B-B8CE-EFF05AFBB1C1}"/>
              </a:ext>
            </a:extLst>
          </p:cNvPr>
          <p:cNvSpPr txBox="1"/>
          <p:nvPr/>
        </p:nvSpPr>
        <p:spPr>
          <a:xfrm>
            <a:off x="-2" y="2366683"/>
            <a:ext cx="914400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pt-BR" altLang="pt-BR" sz="28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pt-BR" altLang="pt-BR" sz="28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altLang="pt-BR" sz="2800" dirty="0"/>
              <a:t>Um profissional fundamental para a estrutura do setor, é o </a:t>
            </a:r>
            <a:r>
              <a:rPr lang="pt-BR" altLang="pt-BR" sz="2800" b="1" dirty="0"/>
              <a:t>“Gerente de Projetos”. </a:t>
            </a:r>
            <a:r>
              <a:rPr lang="pt-BR" altLang="pt-BR" sz="2800" dirty="0"/>
              <a:t>Ele figura o centro do departamento e tem a função de articular e integrar a equipe técnica com as instâncias mais estratégicas.</a:t>
            </a:r>
          </a:p>
          <a:p>
            <a:pPr>
              <a:defRPr/>
            </a:pPr>
            <a:r>
              <a:rPr lang="pt-BR" sz="280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rgbClr val="14812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37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56C6AC-C463-A347-976D-C1D54DEC8CD4}"/>
              </a:ext>
            </a:extLst>
          </p:cNvPr>
          <p:cNvSpPr txBox="1"/>
          <p:nvPr/>
        </p:nvSpPr>
        <p:spPr>
          <a:xfrm>
            <a:off x="0" y="0"/>
            <a:ext cx="6544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prstClr val="white"/>
                </a:solidFill>
                <a:latin typeface="Calibri" panose="020F0502020204030204"/>
              </a:rPr>
              <a:t>Criação da Função do Gestor Municipal de Convênios e Contratos de Repasse - GMC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7FE47D-497B-174B-B8CE-EFF05AFBB1C1}"/>
              </a:ext>
            </a:extLst>
          </p:cNvPr>
          <p:cNvSpPr txBox="1"/>
          <p:nvPr/>
        </p:nvSpPr>
        <p:spPr>
          <a:xfrm>
            <a:off x="-2" y="1754326"/>
            <a:ext cx="914400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pt-BR" altLang="pt-BR" sz="2800" b="1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altLang="pt-BR" sz="2800" b="1" dirty="0"/>
              <a:t>Esta atribuição foi sugerida pelo Governo Federal desde 2009, orientando que as prefeituras tivessem um profissional com habilidades e capacidade técnica para administrar todos os projetos e contratos firmados com a União, sendo o principal canal de comunicação entre os dois entes federados. A partir da Portaria 424/2016, tornou-se uma exigência que um profissional efetivo seja indicado para a função (art.22, inciso XXII)</a:t>
            </a:r>
            <a:endParaRPr lang="pt-BR" altLang="pt-BR" sz="2800" dirty="0"/>
          </a:p>
          <a:p>
            <a:pPr>
              <a:defRPr/>
            </a:pPr>
            <a:r>
              <a:rPr lang="pt-BR" sz="280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rgbClr val="14812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10823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56C6AC-C463-A347-976D-C1D54DEC8CD4}"/>
              </a:ext>
            </a:extLst>
          </p:cNvPr>
          <p:cNvSpPr txBox="1"/>
          <p:nvPr/>
        </p:nvSpPr>
        <p:spPr>
          <a:xfrm>
            <a:off x="0" y="0"/>
            <a:ext cx="6544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lang="pt-BR" sz="3600" b="1" dirty="0">
                <a:solidFill>
                  <a:prstClr val="white"/>
                </a:solidFill>
                <a:latin typeface="Calibri" panose="020F0502020204030204"/>
              </a:rPr>
              <a:t>Q</a:t>
            </a:r>
            <a:r>
              <a:rPr kumimoji="0" lang="pt-BR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ue</a:t>
            </a: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Mudou Desde Então?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7FE47D-497B-174B-B8CE-EFF05AFBB1C1}"/>
              </a:ext>
            </a:extLst>
          </p:cNvPr>
          <p:cNvSpPr txBox="1"/>
          <p:nvPr/>
        </p:nvSpPr>
        <p:spPr>
          <a:xfrm>
            <a:off x="-2" y="2366683"/>
            <a:ext cx="914400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pt-BR" altLang="pt-BR" sz="2800" b="1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altLang="pt-BR" sz="2800" b="1" dirty="0"/>
              <a:t>No decorrer do processo, inúmeras outras funções foram sendo agregadas ao GMC, como por exemplo, gestão dos contratos firmados com o Governo do Estado, acompanhamento da execução e gestão das obras do PAC, educação, saúde, monitoramento de obras, pagamentos OBTV e prestação de contas.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pt-BR" altLang="pt-BR" sz="28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rgbClr val="14812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93439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56C6AC-C463-A347-976D-C1D54DEC8CD4}"/>
              </a:ext>
            </a:extLst>
          </p:cNvPr>
          <p:cNvSpPr txBox="1"/>
          <p:nvPr/>
        </p:nvSpPr>
        <p:spPr>
          <a:xfrm>
            <a:off x="0" y="0"/>
            <a:ext cx="6544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prstClr val="white"/>
                </a:solidFill>
                <a:latin typeface="Calibri" panose="020F0502020204030204"/>
              </a:rPr>
              <a:t>Das APTIDÕES do Gestor Municipal de Convênios e Contratos de Repasse - GMC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7FE47D-497B-174B-B8CE-EFF05AFBB1C1}"/>
              </a:ext>
            </a:extLst>
          </p:cNvPr>
          <p:cNvSpPr txBox="1"/>
          <p:nvPr/>
        </p:nvSpPr>
        <p:spPr>
          <a:xfrm>
            <a:off x="-2" y="1754326"/>
            <a:ext cx="901337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800" dirty="0"/>
              <a:t>Domínio sobre a legislação que rege as transferências de recursos federais e estaduais;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800" dirty="0"/>
              <a:t>Noções básicas de gerenciamento de projetos públicos;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800" dirty="0"/>
              <a:t>Habilidades com ferramentas (Pacote office);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800" dirty="0"/>
              <a:t>Conhecimento sobre o ciclo de vida dos processos e projetos;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800" dirty="0"/>
              <a:t>Domínio sobre a utilização dos sistemas de transferências de recursos dos Governos Federal e Estadual;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800" dirty="0"/>
              <a:t>Noções básicas de redação oficial;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800" dirty="0"/>
              <a:t>Facilidade de comunicação e relacionamento interpessoal</a:t>
            </a:r>
            <a:endParaRPr lang="pt-BR" altLang="pt-BR" sz="2800" b="1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pt-BR" altLang="pt-BR" sz="28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rgbClr val="14812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38286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56C6AC-C463-A347-976D-C1D54DEC8CD4}"/>
              </a:ext>
            </a:extLst>
          </p:cNvPr>
          <p:cNvSpPr txBox="1"/>
          <p:nvPr/>
        </p:nvSpPr>
        <p:spPr>
          <a:xfrm>
            <a:off x="0" y="0"/>
            <a:ext cx="6544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prstClr val="white"/>
                </a:solidFill>
                <a:latin typeface="Calibri" panose="020F0502020204030204"/>
              </a:rPr>
              <a:t>ATRIBUIÇÕES do Gestor Municipal de Convênios e Contratos de Repasse - GMC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7FE47D-497B-174B-B8CE-EFF05AFBB1C1}"/>
              </a:ext>
            </a:extLst>
          </p:cNvPr>
          <p:cNvSpPr txBox="1"/>
          <p:nvPr/>
        </p:nvSpPr>
        <p:spPr>
          <a:xfrm>
            <a:off x="-16331" y="2023783"/>
            <a:ext cx="914400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400" b="1" dirty="0"/>
              <a:t>Auxiliar no levantamento e priorização das demandas municipais por projetos;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400" b="1" dirty="0"/>
              <a:t>Receber as informações estratégicas das Secretarias Municipais;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400" b="1" dirty="0"/>
              <a:t>Gerenciar e contribuir para a elaboração das propostas de projetos;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400" b="1" dirty="0"/>
              <a:t>Coordenar o cadastro de propostas nos diversos sistemas públicos;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400" b="1" dirty="0"/>
              <a:t>Responder diligências e pareceres das propostas;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400" b="1" dirty="0"/>
              <a:t>Elaborar documentos, declarações e planos de trabalho das propostas para captação de recursos;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400" b="1" dirty="0"/>
              <a:t>Identificar e propor soluções aos entraves técnicos e administrativos dos processos;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t-BR" altLang="pt-BR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rgbClr val="14812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42038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56C6AC-C463-A347-976D-C1D54DEC8CD4}"/>
              </a:ext>
            </a:extLst>
          </p:cNvPr>
          <p:cNvSpPr txBox="1"/>
          <p:nvPr/>
        </p:nvSpPr>
        <p:spPr>
          <a:xfrm>
            <a:off x="0" y="0"/>
            <a:ext cx="6544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prstClr val="white"/>
                </a:solidFill>
                <a:latin typeface="Calibri" panose="020F0502020204030204"/>
              </a:rPr>
              <a:t>Atribuições do Gestor Municipal de Convênios e Contratos de Repasse - GMC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7FE47D-497B-174B-B8CE-EFF05AFBB1C1}"/>
              </a:ext>
            </a:extLst>
          </p:cNvPr>
          <p:cNvSpPr txBox="1"/>
          <p:nvPr/>
        </p:nvSpPr>
        <p:spPr>
          <a:xfrm>
            <a:off x="0" y="1894114"/>
            <a:ext cx="90297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t-BR" altLang="pt-BR" sz="2400" b="1" dirty="0"/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400" b="1" dirty="0"/>
              <a:t>Fornecer informações sobre as propostas cadastradas e os projetos em execução aos colaboradores municipais;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t-BR" altLang="pt-BR" sz="2400" b="1" dirty="0"/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400" b="1" dirty="0"/>
              <a:t>Consolidar as informações dos convênios e contratos de repasse;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t-BR" altLang="pt-BR" sz="2400" b="1" dirty="0"/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400" b="1" dirty="0"/>
              <a:t>Acompanhar a execução, a realização dos pagamentos e a prestação de contas dos mesmos;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t-BR" altLang="pt-BR" sz="2400" b="1" dirty="0"/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400" b="1" dirty="0"/>
              <a:t>Monitorar a aprovação das prestações de contas dos recursos e sua publicação nos Diários Oficiais da União e do Estado.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t-BR" altLang="pt-BR" sz="2400" b="1" dirty="0"/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t-BR" altLang="pt-BR" sz="2400" b="1" dirty="0"/>
          </a:p>
          <a:p>
            <a:pPr>
              <a:spcBef>
                <a:spcPct val="0"/>
              </a:spcBef>
            </a:pPr>
            <a:endParaRPr lang="pt-BR" altLang="pt-BR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rgbClr val="14812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47967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56C6AC-C463-A347-976D-C1D54DEC8CD4}"/>
              </a:ext>
            </a:extLst>
          </p:cNvPr>
          <p:cNvSpPr txBox="1"/>
          <p:nvPr/>
        </p:nvSpPr>
        <p:spPr>
          <a:xfrm>
            <a:off x="0" y="0"/>
            <a:ext cx="65442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prstClr val="white"/>
                </a:solidFill>
                <a:latin typeface="Calibri" panose="020F0502020204030204"/>
              </a:rPr>
              <a:t>Atribuições dos Engenheiros e Arquitetos no Processo de Captação de Recursos e Execução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prstClr val="white"/>
                </a:solidFill>
                <a:latin typeface="Calibri" panose="020F0502020204030204"/>
              </a:rPr>
              <a:t>             dos Projetos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7FE47D-497B-174B-B8CE-EFF05AFBB1C1}"/>
              </a:ext>
            </a:extLst>
          </p:cNvPr>
          <p:cNvSpPr txBox="1"/>
          <p:nvPr/>
        </p:nvSpPr>
        <p:spPr>
          <a:xfrm>
            <a:off x="0" y="1894114"/>
            <a:ext cx="90297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t-BR" altLang="pt-BR" sz="2400" b="1" dirty="0"/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t-BR" altLang="pt-BR" sz="2400" b="1" dirty="0"/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400" b="1" dirty="0"/>
              <a:t>Auxiliar no Planejamento de Captação de Recursos;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400" b="1" dirty="0"/>
              <a:t>Elaborar e cadastrar orçamentos das propostas na Plataforma +BRASIL;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400" b="1" dirty="0"/>
              <a:t>Fiscalizar as obras e emitir boletins de medição via aplicativo Fiscalização + BRASIL;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400" b="1" dirty="0"/>
              <a:t>Conferir e validar as medições feitas e entregues pelos fornecedores e orientar para o pagamento das mesmas;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400" b="1" dirty="0"/>
              <a:t>Acompanhar as visitas e vistorias da mandatária;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400" b="1" dirty="0"/>
              <a:t>Acompanhar a entrega de cada obra.</a:t>
            </a:r>
          </a:p>
          <a:p>
            <a:pPr>
              <a:spcBef>
                <a:spcPct val="0"/>
              </a:spcBef>
            </a:pPr>
            <a:endParaRPr lang="pt-BR" altLang="pt-BR" sz="2400" b="1" dirty="0"/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t-BR" altLang="pt-BR" sz="2400" b="1" dirty="0"/>
          </a:p>
          <a:p>
            <a:pPr>
              <a:spcBef>
                <a:spcPct val="0"/>
              </a:spcBef>
            </a:pPr>
            <a:endParaRPr lang="pt-BR" altLang="pt-BR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rgbClr val="14812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603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56C6AC-C463-A347-976D-C1D54DEC8CD4}"/>
              </a:ext>
            </a:extLst>
          </p:cNvPr>
          <p:cNvSpPr txBox="1"/>
          <p:nvPr/>
        </p:nvSpPr>
        <p:spPr>
          <a:xfrm>
            <a:off x="0" y="0"/>
            <a:ext cx="6544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Processo de Captação de Recursos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7FE47D-497B-174B-B8CE-EFF05AFBB1C1}"/>
              </a:ext>
            </a:extLst>
          </p:cNvPr>
          <p:cNvSpPr txBox="1"/>
          <p:nvPr/>
        </p:nvSpPr>
        <p:spPr>
          <a:xfrm>
            <a:off x="0" y="2635623"/>
            <a:ext cx="9144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alt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 o conjunto de atividades técnicas continuadas, que envolve a identificação e planejamento de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demandas, mapeamento das fontes de recursos federais, estaduais, internacionais e da iniciativa privada para a ampliação dos investimentos, bem como elaboração de projetos para a Captação destes Recursos e seu acompanhamento até a fase de contratação.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alt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rgbClr val="14812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19787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56C6AC-C463-A347-976D-C1D54DEC8CD4}"/>
              </a:ext>
            </a:extLst>
          </p:cNvPr>
          <p:cNvSpPr txBox="1"/>
          <p:nvPr/>
        </p:nvSpPr>
        <p:spPr>
          <a:xfrm>
            <a:off x="0" y="0"/>
            <a:ext cx="6595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prstClr val="white"/>
                </a:solidFill>
                <a:latin typeface="Calibri" panose="020F0502020204030204"/>
              </a:rPr>
              <a:t>Portaria Interministerial 424/2016 Consolidada com Alterações da PI nº558/2019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04D662D-00A9-2D44-B23A-07669EF1FA1C}"/>
              </a:ext>
            </a:extLst>
          </p:cNvPr>
          <p:cNvSpPr txBox="1"/>
          <p:nvPr/>
        </p:nvSpPr>
        <p:spPr>
          <a:xfrm>
            <a:off x="0" y="2694214"/>
            <a:ext cx="884919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Font typeface="Arial" panose="020B0604020202020204" pitchFamily="34" charset="0"/>
              <a:buChar char="•"/>
              <a:defRPr/>
            </a:pPr>
            <a:r>
              <a:rPr lang="pt-BR" altLang="pt-BR" sz="2800" dirty="0"/>
              <a:t>A Portaria Interministerial 424/16, estabelece normas para execução do disposto no Decreto nº6.170, de 25 de julho de 2007, relativo ás transferências de recursos da União mediante convênios e contratos de repasse, revoga a Portaria Interminsterialn507/MP/MF/CGU, de 24 de novembro de 2011 e dá outras providências.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48D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0373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353161"/>
            <a:ext cx="7039232" cy="2343515"/>
          </a:xfrm>
        </p:spPr>
        <p:txBody>
          <a:bodyPr>
            <a:normAutofit/>
          </a:bodyPr>
          <a:lstStyle/>
          <a:p>
            <a:r>
              <a:rPr lang="pt-BR" sz="2400" dirty="0"/>
              <a:t>DESBUROCRATIZAÇÃO DAS TRANSFERÊNCIAS </a:t>
            </a:r>
            <a:br>
              <a:rPr lang="pt-BR" sz="2400" dirty="0"/>
            </a:br>
            <a:r>
              <a:rPr lang="pt-BR" sz="2400" dirty="0"/>
              <a:t>VOLUNTÁRIAS DA UNIÃO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1"/>
          </p:nvPr>
        </p:nvSpPr>
        <p:spPr>
          <a:xfrm>
            <a:off x="0" y="6284427"/>
            <a:ext cx="5403670" cy="254949"/>
          </a:xfrm>
        </p:spPr>
        <p:txBody>
          <a:bodyPr/>
          <a:lstStyle/>
          <a:p>
            <a:pPr algn="r"/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>
          <a:xfrm>
            <a:off x="457199" y="3966955"/>
            <a:ext cx="5403670" cy="639762"/>
          </a:xfrm>
        </p:spPr>
        <p:txBody>
          <a:bodyPr>
            <a:normAutofit/>
          </a:bodyPr>
          <a:lstStyle/>
          <a:p>
            <a:r>
              <a:rPr lang="pt-BR" dirty="0"/>
              <a:t>Alterações na Portaria Interministerial n° 424/2016  PI n° 558/2019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F287B8D-A892-45EF-9E2E-0D24ED0B6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657" y="2276"/>
            <a:ext cx="1110343" cy="63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0024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2117123" y="1276865"/>
            <a:ext cx="4975655" cy="1905432"/>
          </a:xfrm>
          <a:prstGeom prst="roundRect">
            <a:avLst/>
          </a:prstGeom>
          <a:solidFill>
            <a:schemeClr val="bg1">
              <a:lumMod val="95000"/>
              <a:alpha val="94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66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022388" y="1444751"/>
            <a:ext cx="5165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REDUÇÃO DE CUSTOS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SIMPLIFICAÇÃO DE REGRAS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AUTOMATIZAÇÃO DE PROCESSOS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TRANSPARÊNCIA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CD404D5-502D-4103-9069-E7D66F7FE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4021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0D1DDB27-8C07-482A-8167-7401002C0B2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548658" y="1640745"/>
            <a:ext cx="2623978" cy="248888"/>
          </a:xfrm>
        </p:spPr>
        <p:txBody>
          <a:bodyPr rtlCol="0"/>
          <a:lstStyle/>
          <a:p>
            <a:r>
              <a:rPr lang="pt-BR" sz="1400" dirty="0">
                <a:solidFill>
                  <a:srgbClr val="008000"/>
                </a:solidFill>
              </a:rPr>
              <a:t>AUTOMATIZAÇÃO DE PROCESSOS</a:t>
            </a:r>
          </a:p>
          <a:p>
            <a:pPr rtl="0"/>
            <a:endParaRPr lang="pt-BR" sz="1400" dirty="0"/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C812C0F3-686C-4958-8526-C187487762F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 rtlCol="0"/>
          <a:lstStyle/>
          <a:p>
            <a:pPr rtl="0"/>
            <a:r>
              <a:rPr lang="pt-BR" sz="1400" dirty="0">
                <a:solidFill>
                  <a:srgbClr val="008000"/>
                </a:solidFill>
              </a:rPr>
              <a:t>TRANSPARÊNCIA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C589E30F-E1D9-438B-96DA-6D6933E8D29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27460" y="3922337"/>
            <a:ext cx="2609226" cy="193282"/>
          </a:xfrm>
        </p:spPr>
        <p:txBody>
          <a:bodyPr rtlCol="0"/>
          <a:lstStyle/>
          <a:p>
            <a:pPr rtl="0"/>
            <a:r>
              <a:rPr lang="pt-BR" sz="1400" dirty="0">
                <a:solidFill>
                  <a:srgbClr val="008000"/>
                </a:solidFill>
              </a:rPr>
              <a:t>SIMPLIFICAÇÃO DE REGRAS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A5DF0DC3-4F84-4EC0-8638-5A99E4888DC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 rtlCol="0"/>
          <a:lstStyle/>
          <a:p>
            <a:pPr rtl="0"/>
            <a:r>
              <a:rPr lang="pt-BR" sz="1400" dirty="0">
                <a:solidFill>
                  <a:srgbClr val="008000"/>
                </a:solidFill>
              </a:rPr>
              <a:t>REDUÇÃO DE CUSTOS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4B801F3D-BBD0-4C09-B616-DFFBE140F0AA}"/>
              </a:ext>
            </a:extLst>
          </p:cNvPr>
          <p:cNvGrpSpPr/>
          <p:nvPr/>
        </p:nvGrpSpPr>
        <p:grpSpPr>
          <a:xfrm>
            <a:off x="5651359" y="2181754"/>
            <a:ext cx="1804990" cy="1274795"/>
            <a:chOff x="5651359" y="2181754"/>
            <a:chExt cx="1804990" cy="1274795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5ECB4AD1-ADB1-43E3-8E1A-605F747A7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1360" y="2181754"/>
              <a:ext cx="1804989" cy="1001286"/>
            </a:xfrm>
            <a:prstGeom prst="rect">
              <a:avLst/>
            </a:prstGeom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F61CE27D-6EDD-44C6-A9E4-791D32B1B293}"/>
                </a:ext>
              </a:extLst>
            </p:cNvPr>
            <p:cNvSpPr txBox="1"/>
            <p:nvPr/>
          </p:nvSpPr>
          <p:spPr>
            <a:xfrm>
              <a:off x="5651359" y="3156467"/>
              <a:ext cx="1804989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Diminuição de Tarifas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246459FB-20C0-4E6E-9CE4-9491368D9308}"/>
              </a:ext>
            </a:extLst>
          </p:cNvPr>
          <p:cNvGrpSpPr/>
          <p:nvPr/>
        </p:nvGrpSpPr>
        <p:grpSpPr>
          <a:xfrm>
            <a:off x="1734145" y="2145554"/>
            <a:ext cx="1804989" cy="1646355"/>
            <a:chOff x="1734145" y="2145554"/>
            <a:chExt cx="1804989" cy="1646355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3F6EB750-B392-40E8-B429-616847C5B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1231" y="2145554"/>
              <a:ext cx="1596571" cy="1063341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8EDB492E-34A0-47E6-BDFC-EBF13906C1A0}"/>
                </a:ext>
              </a:extLst>
            </p:cNvPr>
            <p:cNvSpPr txBox="1"/>
            <p:nvPr/>
          </p:nvSpPr>
          <p:spPr>
            <a:xfrm>
              <a:off x="1734145" y="3147902"/>
              <a:ext cx="18049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Regime Simplificado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664E5856-F14A-4858-8ED0-E1BF8E98507C}"/>
                </a:ext>
              </a:extLst>
            </p:cNvPr>
            <p:cNvSpPr txBox="1"/>
            <p:nvPr/>
          </p:nvSpPr>
          <p:spPr>
            <a:xfrm>
              <a:off x="1838354" y="3330244"/>
              <a:ext cx="1596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eestyle Script" panose="030804020302050B0404" pitchFamily="66" charset="0"/>
                  <a:ea typeface="+mn-ea"/>
                  <a:cs typeface="+mn-cs"/>
                </a:rPr>
                <a:t>mais simples ainda</a:t>
              </a:r>
            </a:p>
          </p:txBody>
        </p:sp>
      </p:grpSp>
      <p:pic>
        <p:nvPicPr>
          <p:cNvPr id="19" name="Imagem 18">
            <a:extLst>
              <a:ext uri="{FF2B5EF4-FFF2-40B4-BE49-F238E27FC236}">
                <a16:creationId xmlns:a16="http://schemas.microsoft.com/office/drawing/2014/main" id="{459DD1FA-E464-447B-B0C6-E62560BB3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988" y="4271894"/>
            <a:ext cx="1803360" cy="1156450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1B86FEE4-B848-40DD-A11B-7B6B56FBAA09}"/>
              </a:ext>
            </a:extLst>
          </p:cNvPr>
          <p:cNvSpPr txBox="1"/>
          <p:nvPr/>
        </p:nvSpPr>
        <p:spPr>
          <a:xfrm>
            <a:off x="5651358" y="5428344"/>
            <a:ext cx="1804989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MAIS Controle com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MENOS Gastos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D493DA0-F575-4BC2-88B6-415A814C5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7652" y="4485189"/>
            <a:ext cx="1683657" cy="1127100"/>
          </a:xfrm>
          <a:prstGeom prst="rect">
            <a:avLst/>
          </a:prstGeom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7F7BB28C-F633-4922-96D4-E2CA90D9A53A}"/>
              </a:ext>
            </a:extLst>
          </p:cNvPr>
          <p:cNvSpPr txBox="1"/>
          <p:nvPr/>
        </p:nvSpPr>
        <p:spPr>
          <a:xfrm>
            <a:off x="1626985" y="5573852"/>
            <a:ext cx="180498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Marcos Eficientes </a:t>
            </a:r>
          </a:p>
        </p:txBody>
      </p:sp>
      <p:sp>
        <p:nvSpPr>
          <p:cNvPr id="38" name="Título 1">
            <a:extLst>
              <a:ext uri="{FF2B5EF4-FFF2-40B4-BE49-F238E27FC236}">
                <a16:creationId xmlns:a16="http://schemas.microsoft.com/office/drawing/2014/main" id="{5261E1B3-1696-49D1-8886-C9E82CFC5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60" y="796414"/>
            <a:ext cx="7151765" cy="568800"/>
          </a:xfrm>
        </p:spPr>
        <p:txBody>
          <a:bodyPr rtlCol="0">
            <a:noAutofit/>
          </a:bodyPr>
          <a:lstStyle/>
          <a:p>
            <a:pPr rtl="0"/>
            <a:r>
              <a:rPr lang="pt-BR" sz="4800" dirty="0"/>
              <a:t>PRINCIPAIS ALTERAÇÕES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B372D87F-A32F-4DFE-96BD-C48D9B7CDA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085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m 49">
            <a:extLst>
              <a:ext uri="{FF2B5EF4-FFF2-40B4-BE49-F238E27FC236}">
                <a16:creationId xmlns:a16="http://schemas.microsoft.com/office/drawing/2014/main" id="{E341A029-6263-46B1-9649-64374F0E9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805333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873D0F80-5C7F-47DC-83A6-9096C6E1E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60" y="796414"/>
            <a:ext cx="7151765" cy="568800"/>
          </a:xfrm>
        </p:spPr>
        <p:txBody>
          <a:bodyPr rtlCol="0">
            <a:noAutofit/>
          </a:bodyPr>
          <a:lstStyle/>
          <a:p>
            <a:pPr rtl="0"/>
            <a:r>
              <a:rPr lang="pt-BR" sz="4800" dirty="0"/>
              <a:t>REGIME SIMPLIFICADO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13995FC0-D7F1-4AB0-BD21-B4AD0F365C33}"/>
              </a:ext>
            </a:extLst>
          </p:cNvPr>
          <p:cNvSpPr/>
          <p:nvPr/>
        </p:nvSpPr>
        <p:spPr>
          <a:xfrm>
            <a:off x="218344" y="3240020"/>
            <a:ext cx="2793778" cy="95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76200" lvl="0" indent="449580" algn="ctr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Preferencialmente em </a:t>
            </a:r>
          </a:p>
          <a:p>
            <a:pPr marL="0" marR="76200" lvl="0" indent="449580" algn="ctr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parcela única para </a:t>
            </a:r>
          </a:p>
          <a:p>
            <a:pPr marL="0" marR="76200" lvl="0" indent="449580" algn="ctr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instrumentos de baixo valor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6E48E129-3EA5-4AAB-B682-9DE8D9F7D8F5}"/>
              </a:ext>
            </a:extLst>
          </p:cNvPr>
          <p:cNvSpPr/>
          <p:nvPr/>
        </p:nvSpPr>
        <p:spPr>
          <a:xfrm>
            <a:off x="341523" y="4912898"/>
            <a:ext cx="2787267" cy="12858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76200" lvl="0" indent="449580" algn="ctr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Flexibilização da regra de 1ª parcela de no máximo 20% para execução de </a:t>
            </a:r>
            <a:r>
              <a:rPr kumimoji="0" lang="pt-BR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custeio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 </a:t>
            </a:r>
            <a:r>
              <a:rPr kumimoji="0" lang="pt-BR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equipamentos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, ou </a:t>
            </a:r>
            <a:r>
              <a:rPr kumimoji="0" lang="pt-BR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obras de menor valor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86C8A031-40BE-4B45-BA8A-250F1435CE71}"/>
              </a:ext>
            </a:extLst>
          </p:cNvPr>
          <p:cNvSpPr/>
          <p:nvPr/>
        </p:nvSpPr>
        <p:spPr>
          <a:xfrm>
            <a:off x="2701807" y="3226910"/>
            <a:ext cx="3390159" cy="160653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76200" lvl="0" indent="449580" algn="ctr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Desbloqueio AUTOMÁTICO dos </a:t>
            </a:r>
          </a:p>
          <a:p>
            <a:pPr marL="0" marR="76200" lvl="0" indent="449580" algn="ctr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valores dos contratos de repasse </a:t>
            </a:r>
          </a:p>
          <a:p>
            <a:pPr marL="0" marR="76200" lvl="0" indent="449580" algn="ctr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quando da inserção e validação dos </a:t>
            </a:r>
          </a:p>
          <a:p>
            <a:pPr marL="0" marR="76200" lvl="0" indent="449580" algn="ctr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boletins de medição </a:t>
            </a:r>
          </a:p>
          <a:p>
            <a:pPr marL="0" marR="76200" lvl="0" indent="449580" algn="ctr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na Plataforma +Brasil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E897D73D-C9B9-4B19-BF51-AC4E59376B8A}"/>
              </a:ext>
            </a:extLst>
          </p:cNvPr>
          <p:cNvSpPr/>
          <p:nvPr/>
        </p:nvSpPr>
        <p:spPr>
          <a:xfrm>
            <a:off x="5984725" y="2738818"/>
            <a:ext cx="2596159" cy="6389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76200" lvl="0" indent="449580" algn="ctr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ANÁLISE FINANCEIRA DE </a:t>
            </a:r>
          </a:p>
          <a:p>
            <a:pPr marL="0" marR="76200" lvl="0" indent="449580" algn="ctr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FORMA INFORMATIZADA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37E87252-F658-46EA-8212-77E9908EFF74}"/>
              </a:ext>
            </a:extLst>
          </p:cNvPr>
          <p:cNvSpPr/>
          <p:nvPr/>
        </p:nvSpPr>
        <p:spPr>
          <a:xfrm>
            <a:off x="5476474" y="4912898"/>
            <a:ext cx="3612659" cy="651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76200" lvl="0" indent="449580" algn="ctr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PRESTAÇÃO DE CONTAS </a:t>
            </a:r>
          </a:p>
          <a:p>
            <a:pPr marL="0" marR="76200" lvl="0" indent="449580" algn="ctr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COM ENFOQUE EM RESULTADOS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1BAE6014-AABE-4CD1-BF12-320284A82E82}"/>
              </a:ext>
            </a:extLst>
          </p:cNvPr>
          <p:cNvSpPr/>
          <p:nvPr/>
        </p:nvSpPr>
        <p:spPr>
          <a:xfrm>
            <a:off x="-44980" y="2713083"/>
            <a:ext cx="3320427" cy="35330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76200" lvl="0" indent="449580" algn="ctr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LIBERAÇÃO DE RECURSOS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967154" y="4501072"/>
            <a:ext cx="16353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6561992" y="4011634"/>
            <a:ext cx="16353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id="{465C5A63-3EF5-4944-883D-875F7BCA1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2916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800" dirty="0"/>
              <a:t>DIMINUIÇÃO DE TARIFAS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6974153" y="5090547"/>
            <a:ext cx="1858920" cy="31923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1600" dirty="0">
                <a:latin typeface="+mn-lt"/>
              </a:rPr>
              <a:t>Minuta Eletrônica</a:t>
            </a:r>
            <a:endParaRPr lang="pt-BR" sz="1800" dirty="0"/>
          </a:p>
          <a:p>
            <a:pPr marL="0" indent="0">
              <a:buNone/>
            </a:pPr>
            <a:endParaRPr lang="pt-BR" dirty="0"/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/>
          </p:nvPr>
        </p:nvGraphicFramePr>
        <p:xfrm>
          <a:off x="277146" y="1920116"/>
          <a:ext cx="4572000" cy="293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Agrupar 9">
            <a:extLst>
              <a:ext uri="{FF2B5EF4-FFF2-40B4-BE49-F238E27FC236}">
                <a16:creationId xmlns:a16="http://schemas.microsoft.com/office/drawing/2014/main" id="{0E601681-4CE1-4438-AB3A-A36CA1BD9D7E}"/>
              </a:ext>
            </a:extLst>
          </p:cNvPr>
          <p:cNvGrpSpPr/>
          <p:nvPr/>
        </p:nvGrpSpPr>
        <p:grpSpPr>
          <a:xfrm>
            <a:off x="1307660" y="5220681"/>
            <a:ext cx="2510972" cy="1144201"/>
            <a:chOff x="5718628" y="2607964"/>
            <a:chExt cx="2510972" cy="1144201"/>
          </a:xfrm>
        </p:grpSpPr>
        <p:sp>
          <p:nvSpPr>
            <p:cNvPr id="5" name="CaixaDeTexto 4"/>
            <p:cNvSpPr txBox="1"/>
            <p:nvPr/>
          </p:nvSpPr>
          <p:spPr>
            <a:xfrm>
              <a:off x="5718628" y="2607964"/>
              <a:ext cx="2510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VALOR GASTO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 A MANDATÁRIA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EC98BA7D-4870-4128-9D26-88352F2D7B7C}"/>
                </a:ext>
              </a:extLst>
            </p:cNvPr>
            <p:cNvSpPr txBox="1"/>
            <p:nvPr/>
          </p:nvSpPr>
          <p:spPr>
            <a:xfrm>
              <a:off x="5718628" y="3105834"/>
              <a:ext cx="2510972" cy="64633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ECONOMIA PREVISTA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 </a:t>
              </a: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FF"/>
                  </a:highlight>
                  <a:uLnTx/>
                  <a:uFillTx/>
                  <a:latin typeface="Calibri"/>
                  <a:ea typeface="+mn-ea"/>
                  <a:cs typeface="+mn-cs"/>
                </a:rPr>
                <a:t>45,78%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55C7A9EB-C812-495F-AD5F-BEDEC63A0546}"/>
              </a:ext>
            </a:extLst>
          </p:cNvPr>
          <p:cNvGrpSpPr/>
          <p:nvPr/>
        </p:nvGrpSpPr>
        <p:grpSpPr>
          <a:xfrm>
            <a:off x="5189986" y="2043649"/>
            <a:ext cx="3643086" cy="1384995"/>
            <a:chOff x="5189986" y="1928213"/>
            <a:chExt cx="3643086" cy="1384995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A9C96285-9CCD-4AA7-9AE4-A588AF698F42}"/>
                </a:ext>
              </a:extLst>
            </p:cNvPr>
            <p:cNvSpPr txBox="1"/>
            <p:nvPr/>
          </p:nvSpPr>
          <p:spPr>
            <a:xfrm>
              <a:off x="5189986" y="1928213"/>
              <a:ext cx="3643086" cy="13849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Acompanhamento de obras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App Fiscalização + Brasil</a:t>
              </a:r>
            </a:p>
            <a:p>
              <a:pPr marL="914400" marR="0" lvl="2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pt-BR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Fotos georreferenciadas</a:t>
              </a:r>
            </a:p>
            <a:p>
              <a:pPr marL="914400" marR="0" lvl="2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pt-BR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Boletins de Medição eletrônicos</a:t>
              </a:r>
            </a:p>
            <a:p>
              <a:pPr marL="914400" marR="0" lvl="2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pt-BR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Menos visitas in loco</a:t>
              </a:r>
            </a:p>
            <a:p>
              <a:pPr marL="914400" marR="0" lvl="2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pt-BR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Menos vistorias </a:t>
              </a:r>
            </a:p>
          </p:txBody>
        </p:sp>
        <p:pic>
          <p:nvPicPr>
            <p:cNvPr id="13" name="Imagem 12" descr="Uma imagem contendo desenho&#10;&#10;Descrição gerada automaticamente">
              <a:extLst>
                <a:ext uri="{FF2B5EF4-FFF2-40B4-BE49-F238E27FC236}">
                  <a16:creationId xmlns:a16="http://schemas.microsoft.com/office/drawing/2014/main" id="{2AE3A1DA-00B1-4CD2-B65B-F6D48E15A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0190" y="2563213"/>
              <a:ext cx="833734" cy="621726"/>
            </a:xfrm>
            <a:prstGeom prst="rect">
              <a:avLst/>
            </a:prstGeom>
          </p:spPr>
        </p:pic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E795CE3-B68B-4E5C-B70E-D08FA4AE8996}"/>
              </a:ext>
            </a:extLst>
          </p:cNvPr>
          <p:cNvSpPr txBox="1"/>
          <p:nvPr/>
        </p:nvSpPr>
        <p:spPr>
          <a:xfrm>
            <a:off x="6983629" y="3607164"/>
            <a:ext cx="185891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paramétrico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 valor agregado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C9F382E-F665-4A26-8BBE-632D819AAC9E}"/>
              </a:ext>
            </a:extLst>
          </p:cNvPr>
          <p:cNvSpPr txBox="1"/>
          <p:nvPr/>
        </p:nvSpPr>
        <p:spPr>
          <a:xfrm>
            <a:off x="5199562" y="3593901"/>
            <a:ext cx="1667468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Análise Parametrizada: Orçamento do Projeto Básico (níveis I e I-A)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003F564-C8DB-4BAB-926E-D9299079BAE2}"/>
              </a:ext>
            </a:extLst>
          </p:cNvPr>
          <p:cNvSpPr txBox="1"/>
          <p:nvPr/>
        </p:nvSpPr>
        <p:spPr>
          <a:xfrm>
            <a:off x="6974152" y="4603418"/>
            <a:ext cx="185891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Assinatura Digital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7457756-847D-4339-B5B0-E6EA9A5DD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8185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F0191D5-DBF1-43B7-BBB0-730366719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27" y="5090189"/>
            <a:ext cx="5335679" cy="1389623"/>
          </a:xfrm>
        </p:spPr>
        <p:txBody>
          <a:bodyPr rtlCol="0">
            <a:noAutofit/>
          </a:bodyPr>
          <a:lstStyle/>
          <a:p>
            <a:pPr algn="ctr"/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</a:rPr>
              <a:t>Obrigatoriedade de liberação de </a:t>
            </a:r>
          </a:p>
          <a:p>
            <a:pPr algn="ctr"/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</a:rPr>
              <a:t>recursos pelo concedente em até 60 dias </a:t>
            </a:r>
          </a:p>
          <a:p>
            <a:pPr algn="ctr"/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</a:rPr>
              <a:t>após o aceite do processo licitatório (baixo valor)</a:t>
            </a:r>
            <a:endParaRPr lang="pt-BR" sz="2000" dirty="0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9A8CC28-6DD2-445E-BB0B-D20300C9A8B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041176" y="2972096"/>
            <a:ext cx="3393569" cy="1389623"/>
          </a:xfrm>
        </p:spPr>
        <p:txBody>
          <a:bodyPr rtlCol="0">
            <a:normAutofit lnSpcReduction="10000"/>
          </a:bodyPr>
          <a:lstStyle/>
          <a:p>
            <a:pPr algn="ctr"/>
            <a:r>
              <a:rPr lang="pt-BR" sz="2000" dirty="0"/>
              <a:t>Prazos para convenentes </a:t>
            </a:r>
          </a:p>
          <a:p>
            <a:pPr algn="ctr"/>
            <a:r>
              <a:rPr lang="pt-BR" sz="2000" dirty="0"/>
              <a:t>e concedentes visando </a:t>
            </a:r>
          </a:p>
          <a:p>
            <a:pPr algn="ctr"/>
            <a:r>
              <a:rPr lang="pt-BR" sz="2000" dirty="0"/>
              <a:t>maior controle da </a:t>
            </a:r>
          </a:p>
          <a:p>
            <a:pPr algn="ctr"/>
            <a:r>
              <a:rPr lang="pt-BR" sz="2000" dirty="0"/>
              <a:t>entrega dos resultados</a:t>
            </a:r>
          </a:p>
          <a:p>
            <a:pPr rtl="0"/>
            <a:endParaRPr lang="pt-BR" sz="1400" dirty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527411E9-7586-4E60-A67E-57517F797ECE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624668" y="5427621"/>
            <a:ext cx="3428926" cy="956896"/>
          </a:xfrm>
        </p:spPr>
        <p:txBody>
          <a:bodyPr rtlCol="0">
            <a:normAutofit/>
          </a:bodyPr>
          <a:lstStyle/>
          <a:p>
            <a:r>
              <a:rPr lang="pt-BR" sz="2000" dirty="0">
                <a:ea typeface="Calibri" panose="020F0502020204030204" pitchFamily="34" charset="0"/>
              </a:rPr>
              <a:t>Redefinição dos prazos </a:t>
            </a:r>
          </a:p>
          <a:p>
            <a:r>
              <a:rPr lang="pt-BR" sz="2000" dirty="0">
                <a:ea typeface="Calibri" panose="020F0502020204030204" pitchFamily="34" charset="0"/>
              </a:rPr>
              <a:t>de cláusulas suspensivas</a:t>
            </a:r>
            <a:endParaRPr lang="pt-BR" sz="2000" dirty="0">
              <a:ea typeface="Times New Roman" panose="02020603050405020304" pitchFamily="18" charset="0"/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A3AA0AAD-1D73-49EF-A9B2-4D8CDB360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805333"/>
          </a:xfrm>
          <a:prstGeom prst="rect">
            <a:avLst/>
          </a:prstGeom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id="{71B16186-3965-476B-A9D7-8F6D79735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60" y="796414"/>
            <a:ext cx="7151765" cy="568800"/>
          </a:xfrm>
        </p:spPr>
        <p:txBody>
          <a:bodyPr rtlCol="0">
            <a:noAutofit/>
          </a:bodyPr>
          <a:lstStyle/>
          <a:p>
            <a:pPr rtl="0"/>
            <a:r>
              <a:rPr lang="pt-BR" sz="4800" dirty="0"/>
              <a:t>MARCOS EFICIENTES</a:t>
            </a:r>
          </a:p>
        </p:txBody>
      </p:sp>
      <p:sp>
        <p:nvSpPr>
          <p:cNvPr id="28" name="Espaço Reservado para Texto 2">
            <a:extLst>
              <a:ext uri="{FF2B5EF4-FFF2-40B4-BE49-F238E27FC236}">
                <a16:creationId xmlns:a16="http://schemas.microsoft.com/office/drawing/2014/main" id="{AA0BFCA0-BD55-4EB9-8ECE-19CB2D7CBE95}"/>
              </a:ext>
            </a:extLst>
          </p:cNvPr>
          <p:cNvSpPr txBox="1">
            <a:spLocks/>
          </p:cNvSpPr>
          <p:nvPr/>
        </p:nvSpPr>
        <p:spPr>
          <a:xfrm>
            <a:off x="256191" y="2576742"/>
            <a:ext cx="4784985" cy="1266656"/>
          </a:xfrm>
          <a:prstGeom prst="rect">
            <a:avLst/>
          </a:prstGeom>
        </p:spPr>
        <p:txBody>
          <a:bodyPr vert="horz" lIns="36000" tIns="0" rIns="0" bIns="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50" b="1" kern="1200">
                <a:solidFill>
                  <a:schemeClr val="tx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b="1" kern="1200">
                <a:solidFill>
                  <a:schemeClr val="tx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350" b="1" kern="1200">
                <a:solidFill>
                  <a:schemeClr val="tx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Segoe UI" panose="020B0502040204020203" pitchFamily="34" charset="0"/>
              </a:rPr>
              <a:t>Aproveitamento de licitação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Segoe UI" panose="020B0502040204020203" pitchFamily="34" charset="0"/>
              </a:rPr>
              <a:t>ou adesão à ata de registro de preço (equipamento ou custeio)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37ECF6E7-8905-422E-BCD1-20AF8216E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843" y="4361719"/>
            <a:ext cx="875444" cy="795485"/>
          </a:xfrm>
          <a:prstGeom prst="rect">
            <a:avLst/>
          </a:prstGeom>
        </p:spPr>
      </p:pic>
      <p:pic>
        <p:nvPicPr>
          <p:cNvPr id="1028" name="Picture 4" descr="Resultado de imagem para relógio desenho">
            <a:extLst>
              <a:ext uri="{FF2B5EF4-FFF2-40B4-BE49-F238E27FC236}">
                <a16:creationId xmlns:a16="http://schemas.microsoft.com/office/drawing/2014/main" id="{65C9DC1C-54B2-4AFA-8CAB-91B98484F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624" y="4361719"/>
            <a:ext cx="1065902" cy="106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desenho de um alvo em preto e branco">
            <a:extLst>
              <a:ext uri="{FF2B5EF4-FFF2-40B4-BE49-F238E27FC236}">
                <a16:creationId xmlns:a16="http://schemas.microsoft.com/office/drawing/2014/main" id="{F217C0DA-1F60-4D69-88CA-C43CFBA2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833" y="1781257"/>
            <a:ext cx="795485" cy="79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desenho de prancheta">
            <a:extLst>
              <a:ext uri="{FF2B5EF4-FFF2-40B4-BE49-F238E27FC236}">
                <a16:creationId xmlns:a16="http://schemas.microsoft.com/office/drawing/2014/main" id="{DAD7249C-CCF6-4621-A9B8-DD594A1F3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425" y="1859459"/>
            <a:ext cx="795485" cy="79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15F5CA4-374D-4257-96FC-DA0B1DC027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275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87178" y="1558813"/>
            <a:ext cx="8412833" cy="4421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A9BC671-64FA-4951-9FBC-EBDF516E9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sz="4800" dirty="0"/>
              <a:t>TRANSPARÊNCIA E CONTROLE</a:t>
            </a:r>
          </a:p>
        </p:txBody>
      </p:sp>
      <p:pic>
        <p:nvPicPr>
          <p:cNvPr id="6" name="Espaço Reservado para Imagem 11" descr="Imagem Arial de teclado de laptop e prancheta com formulário.  Também contém mãos dobradas.">
            <a:extLst>
              <a:ext uri="{FF2B5EF4-FFF2-40B4-BE49-F238E27FC236}">
                <a16:creationId xmlns:a16="http://schemas.microsoft.com/office/drawing/2014/main" id="{3E7237D6-2D71-4A63-9CB5-8ADCB63FC7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5799" y="1742643"/>
            <a:ext cx="3079118" cy="423789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18746" y="2014929"/>
            <a:ext cx="45544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Acompanhamento total da execução da política pública pelo cidadão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Disponibilização de informações íntegras, completas e tempestivas aos órgãos de controle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Verificação automatizada do resultado do processo licitatório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Comunicação eletrônica ao poder legislativo quando da contratação e da liberação dos créditos dos recursos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E8A9ED0-1815-4292-AE09-4FF85613C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495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-90937" y="594339"/>
            <a:ext cx="9144000" cy="510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anchor="ctr">
            <a:noAutofit/>
          </a:bodyPr>
          <a:lstStyle>
            <a:defPPr>
              <a:defRPr lang="pt-BR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PRORROGAÇÃO DOS PRAZOS</a:t>
            </a:r>
          </a:p>
        </p:txBody>
      </p:sp>
      <p:sp>
        <p:nvSpPr>
          <p:cNvPr id="4" name="Retângulo 3"/>
          <p:cNvSpPr/>
          <p:nvPr/>
        </p:nvSpPr>
        <p:spPr>
          <a:xfrm>
            <a:off x="105508" y="1312100"/>
            <a:ext cx="8751110" cy="5054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Excepcionalmente, os prazos máximos de vigência poderão ser prorrogados por prazo superior ao definido, quando: 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- houver atraso de liberação de parcelas pelo concedente ou mandatária; 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 - a paralisação da execução se der por determinação judicial ou por recomendação de órgãos de controle; 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III - desde que devidamente justificado pelo convenente e aceito pelo concedente ou mandatária, nos casos que o objeto do instrumento seja voltado para: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aquisição de equipamentos que exijam adequação ou outro aspecto que venha retardar a entrega do bem; 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execução de obras que não puderam ser iniciadas ou que foram paralisadas por eventos climáticos que retardaram a execução; ou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caso fortuito, força maior ou interferências imprevistas.</a:t>
            </a:r>
          </a:p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prorrogação de que trata o deverá ser compatível com o período em que houve o atraso e deverá ser viável para conclusão do objeto pactuado.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2FB9A6D-2A4D-40EB-A2A8-F6E0A128F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5480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0" y="849617"/>
            <a:ext cx="9144000" cy="49749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anchor="ctr">
            <a:noAutofit/>
          </a:bodyPr>
          <a:lstStyle>
            <a:defPPr>
              <a:defRPr lang="pt-BR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ALTERAÇÃO DO PRAZO PARA SOLICITAÇÃO DE TA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-26124" y="2807239"/>
            <a:ext cx="9144000" cy="49311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anchor="ctr">
            <a:noAutofit/>
          </a:bodyPr>
          <a:lstStyle>
            <a:defPPr>
              <a:defRPr lang="pt-BR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NOVOS REGRAS PARA LIBERAÇÃO DE RECURSOS</a:t>
            </a:r>
          </a:p>
        </p:txBody>
      </p:sp>
      <p:sp>
        <p:nvSpPr>
          <p:cNvPr id="4" name="Retângulo 3"/>
          <p:cNvSpPr/>
          <p:nvPr/>
        </p:nvSpPr>
        <p:spPr>
          <a:xfrm>
            <a:off x="101237" y="1415454"/>
            <a:ext cx="89415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instrumento poderá ser alterado mediante proposta, devidamente formalizada e justificada, a ser apresentada ao concedente ou a mandatária em, no mínimo, 60 (sessenta) dias antes do término de sua vigência, vedada a alteração do objeto aprovado.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26124" y="3401913"/>
            <a:ext cx="9143999" cy="334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liberação de recursos obedecerá ao cronograma de desembolso previsto no instrumento e deverá ocorrer da seguinte forma:</a:t>
            </a:r>
          </a:p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– para os instrumentos enquadrados nos: </a:t>
            </a:r>
          </a:p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- Níveis I, IV e V, preferencialmente em parcela única; ou</a:t>
            </a:r>
          </a:p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- Níveis II e III, em no mínimo três parcelas, sendo que a primeira não poderá exceder a 20% (vinte por cento) do valor global do instrumento; </a:t>
            </a:r>
          </a:p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 - a liberação da primeira parcela ou parcela única ficará condicionada à conclusão da análise técnica e ao aceite do processo licitatório pelo concedente ou mandatária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F5F3F66-5B73-47B2-9589-CBAC92044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81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56C6AC-C463-A347-976D-C1D54DEC8CD4}"/>
              </a:ext>
            </a:extLst>
          </p:cNvPr>
          <p:cNvSpPr txBox="1"/>
          <p:nvPr/>
        </p:nvSpPr>
        <p:spPr>
          <a:xfrm>
            <a:off x="0" y="0"/>
            <a:ext cx="6544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Captação de Recursos: Mapeamento e Priorização de Demandas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7FE47D-497B-174B-B8CE-EFF05AFBB1C1}"/>
              </a:ext>
            </a:extLst>
          </p:cNvPr>
          <p:cNvSpPr txBox="1"/>
          <p:nvPr/>
        </p:nvSpPr>
        <p:spPr>
          <a:xfrm>
            <a:off x="0" y="2169459"/>
            <a:ext cx="896470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Esta atividade envolve decisões técnicas e políticas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 envolver interesses de uma coletividade, confere um caráter específico ao processo, que requer planejamento estrategicamente ordenado e sistematizado para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nortear as tomadas de decisões que combinem as duas        dimensões e para manter a memória das ações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2800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kumimoji="0" lang="pt-BR" alt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rojetadas</a:t>
            </a:r>
            <a:r>
              <a:rPr kumimoji="0" lang="pt-BR" alt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alt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rgbClr val="14812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88613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0" y="849617"/>
            <a:ext cx="9144000" cy="49749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anchor="ctr">
            <a:noAutofit/>
          </a:bodyPr>
          <a:lstStyle>
            <a:defPPr>
              <a:defRPr lang="pt-BR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NOVAS REGRAS PARA APLICAÇÃO DO 180 DIAS</a:t>
            </a:r>
          </a:p>
        </p:txBody>
      </p:sp>
      <p:sp>
        <p:nvSpPr>
          <p:cNvPr id="2" name="Retângulo 1"/>
          <p:cNvSpPr/>
          <p:nvPr/>
        </p:nvSpPr>
        <p:spPr>
          <a:xfrm>
            <a:off x="-111034" y="1664099"/>
            <a:ext cx="8915400" cy="4329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§ 19.  Os prazos de que tratam os §§ 7º, 8º, 15 e 17 deste artigo:</a:t>
            </a:r>
          </a:p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– </a:t>
            </a: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deverão ser suspensos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nos casos em que a inexecução financeira for devido a atraso de liberação de parcelas pelo concedente ou mandatária, ou nos casos em que a paralisação da execução se der por determinação judicial ou por recomendação de órgãos de controle; ou</a:t>
            </a:r>
          </a:p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 – </a:t>
            </a: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poderão ser prorrogados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desde que sejam devidamente motivados e que não fique caracterizada culpa ou inércia do convenente, nos casos de que tratam as alíneas “a”, “b” e “c” do inciso III do § 3º do art. 27 desta Portaria.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2841152-33EC-49F5-B76F-4A9CF6C55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8213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52251" y="533694"/>
            <a:ext cx="9144000" cy="49749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anchor="ctr">
            <a:noAutofit/>
          </a:bodyPr>
          <a:lstStyle>
            <a:defPPr>
              <a:defRPr lang="pt-BR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LICITAÇÃO ANTERIOR A VIGÊNCIA</a:t>
            </a:r>
          </a:p>
        </p:txBody>
      </p:sp>
      <p:sp>
        <p:nvSpPr>
          <p:cNvPr id="3" name="Retângulo 2"/>
          <p:cNvSpPr/>
          <p:nvPr/>
        </p:nvSpPr>
        <p:spPr>
          <a:xfrm>
            <a:off x="52251" y="1337620"/>
            <a:ext cx="8882743" cy="4986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Art. 50-A. Quando o objeto envolver a aquisição de equipamentos ou a execução de custeio, em casos devidamente justificados pelo convenente e aceitos pelo concedente, poderá ser aceito:</a:t>
            </a:r>
          </a:p>
          <a:p>
            <a:pPr marL="285750" marR="0" lvl="1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- licitação realizada antes da assinatura do instrumento, desde que:</a:t>
            </a:r>
          </a:p>
          <a:p>
            <a:pPr marL="285750" marR="0" lvl="2" indent="-257175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fique demonstrado que a contratação é mais vantajosa para o convenente, se comparada com a realização de uma nova licitação;</a:t>
            </a:r>
          </a:p>
          <a:p>
            <a:pPr marL="285750" marR="0" lvl="2" indent="-257175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licitação tenha seguido as regras estabelecidas na legislação especifica de que trata o art. 49 desta Portaria, inclusive quanto à obrigatoriedade da existência de previsão de recursos orçamentários que assegurassem o pagamento das obrigações decorrentes de serviços a serem executados; e</a:t>
            </a:r>
          </a:p>
          <a:p>
            <a:pPr marL="285750" marR="0" lvl="2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c) o objeto da licitação deve guardar compatibilidade com o objeto do instrumento, caracterizado no plano de trabalho, sendo vedada a utilização de objetos genéricos ou indefinidos;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10FD2C9-1E36-436D-81AD-7AA59060A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6984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0" y="976227"/>
            <a:ext cx="9144000" cy="49749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anchor="ctr">
            <a:noAutofit/>
          </a:bodyPr>
          <a:lstStyle>
            <a:defPPr>
              <a:defRPr lang="pt-BR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ADESÃO A ATA DE REGISTRO DE PREÇOS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45720" y="1952805"/>
            <a:ext cx="8837023" cy="3496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 – adesão a ata de registro de preços, mesmo que o registro tenha sido homologado em data anterior ao início da vigência do instrumento, desde que:</a:t>
            </a:r>
          </a:p>
          <a:p>
            <a:pPr marL="600075" marR="0" lvl="1" indent="-257175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ata esteja vigente;  </a:t>
            </a:r>
          </a:p>
          <a:p>
            <a:pPr marL="600075" marR="0" lvl="1" indent="-257175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ata permita motivadamente a adesão; </a:t>
            </a:r>
          </a:p>
          <a:p>
            <a:pPr marL="600075" marR="0" lvl="1" indent="-257175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fique demonstrado que a adesão é mais vantajosa para o convenente se comparada com a realização de uma nova licitação; e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d) a especificação dos itens a serem adquiridos esteja de acordo com o plano de trabalho aprovado; 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CEE43C-C96F-447C-843A-497D2D616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7420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98474" y="610815"/>
            <a:ext cx="9144000" cy="72498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anchor="ctr">
            <a:noAutofit/>
          </a:bodyPr>
          <a:lstStyle>
            <a:defPPr>
              <a:defRPr lang="pt-BR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CONTRATO CELEBRADO ANTES DO INÍCIO DA VIGÊNCIA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1438994"/>
            <a:ext cx="9006840" cy="479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 - contrato celebrado em data anterior ao início da vigência do instrumento, desde que:</a:t>
            </a:r>
          </a:p>
          <a:p>
            <a:pPr marL="600075" marR="0" lvl="1" indent="-257175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licitação tenha seguido as regras estabelecidas na legislação especifica de que trata o art. 49 desta Portaria, inclusive quanto a obrigatoriedade da existência de previsão de recursos orçamentários que assegurassem o pagamento das obrigações decorrentes do processo licitatório; </a:t>
            </a:r>
          </a:p>
          <a:p>
            <a:pPr marL="600075" marR="0" lvl="1" indent="-257175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contrato esteja vigente; </a:t>
            </a:r>
          </a:p>
          <a:p>
            <a:pPr marL="600075" marR="0" lvl="1" indent="-257175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fique demonstrado que o aproveitamento do contrato é mais vantajoso para o convenente se comparado com a realização de uma nova licitação; e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d) a empresa vencedora da licitação venha mantendo durante a execução do contrato, todas as condições de habilitação e qualificação exigidas na licitação.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14EDE52-55C1-494B-8E7F-8C76302B5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3816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0" y="615588"/>
            <a:ext cx="9144000" cy="48332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anchor="ctr">
            <a:noAutofit/>
          </a:bodyPr>
          <a:lstStyle>
            <a:defPPr>
              <a:defRPr lang="pt-BR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NOVOS MARCOS PARA O ACOMPANHAMENTO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580280"/>
            <a:ext cx="8980713" cy="4955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- na execução de obras e serviços de engenharia, o acompanhamento e a conformidade financeira serão realizados pelo concedente ou mandatária, por meio da verificação dos documentos inseridos no SICONV, das informações disponíveis nos aplicativos, bem como: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a) nos instrumentos do Nível I, pela vistoria final in loco, podendo ocorrer outras vistorias quando identificada a necessidade pelo órgão concedente ou pela mandatária;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b) nos instrumentos do Nível I-A, pela vistorias in loco realizadas considerando os marcos de execução de 50% (cinquenta por cento) e 100% (cem por cento) do cronograma físico, podendo ocorrer outras vistorias quando identificada a necessidade pelo órgão concedente ou pela mandatária;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c) nos instrumentos do Nível II, pelas vistorias in loco realizadas considerando os marcos de execução de 30% (trinta por cento), 60% (sessenta por cento) e 100% (cem por cento) do cronograma físico, podendo ocorrer outras vistorias quando identificada a necessidade pelo órgão concedente ou pela mandatária;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4D03B50-5176-4E46-BC47-84D653AC0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4774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0" y="615588"/>
            <a:ext cx="9144000" cy="48332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anchor="ctr">
            <a:noAutofit/>
          </a:bodyPr>
          <a:lstStyle>
            <a:defPPr>
              <a:defRPr lang="pt-BR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NOVOS MARCOS PARA O ACOMPANHAMENTO</a:t>
            </a:r>
          </a:p>
        </p:txBody>
      </p:sp>
      <p:sp>
        <p:nvSpPr>
          <p:cNvPr id="2" name="Retângulo 1"/>
          <p:cNvSpPr/>
          <p:nvPr/>
        </p:nvSpPr>
        <p:spPr>
          <a:xfrm>
            <a:off x="81643" y="1219284"/>
            <a:ext cx="898071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d) nos convênios do Nível III, por no mínimo 5 (cinco) vistorias in loco, podendo ocorrer outras vistorias considerando a especificidade e o andamento da execução do objeto pactuado;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e) nos contratos de repasse do Nível III-A, por no mínimo 5 (cinco) vistorias in loco, podendo ocorrer outras vistorias considerando a especificidade e o andamento da execução do objeto pactuado;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f) nos contratos de repasse do Nível III-B, por no mínimo 8 (oito) vistorias in loco, podendo ocorrer outras vistorias considerando a especificidade e o andamento da execução do objeto pactuado;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g) nos contratos de repasse do Nível III-C, por no mínimo 12 (doze) vistorias in loco, podendo ocorrer outras vistorias considerando a especificidade e o andamento da execução do objeto pactuado;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 - na execução de custeio e aquisição de equipamentos dos instrumentos dos Níveis IV e V, o acompanhamento e a conformidade financeira será realizado pelo concedente, por meio da verificação dos documentos inseridos no SICONV, bem como das informações disponíveis nos aplicativos, podendo haver visitas ao local quando identificada a necessidade.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2670A3C-3E6B-4B26-9394-89F8F3BCE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9025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0" y="857251"/>
            <a:ext cx="9144000" cy="92093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anchor="ctr">
            <a:noAutofit/>
          </a:bodyPr>
          <a:lstStyle>
            <a:defPPr>
              <a:defRPr lang="pt-BR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DEFINIÇÃO DE PRAZOS PARA INÍCIO DO PROCESSO LICITATÓRIO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917865"/>
            <a:ext cx="8869680" cy="1063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prazo para início do procedimento licitatório será de até 60 (sessenta) dias e poderá ser prorrogado uma única vez, desde que motivado pelo convenente e aceito pelo concedente ou mandatária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B01DF1C-4E0A-4ECA-8082-60ECEAB03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5611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-1" y="615587"/>
            <a:ext cx="9144000" cy="48332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anchor="ctr">
            <a:noAutofit/>
          </a:bodyPr>
          <a:lstStyle>
            <a:defPPr>
              <a:defRPr lang="pt-BR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OUTROS PRAZOS</a:t>
            </a:r>
          </a:p>
        </p:txBody>
      </p:sp>
      <p:sp>
        <p:nvSpPr>
          <p:cNvPr id="4" name="Retângulo 3"/>
          <p:cNvSpPr/>
          <p:nvPr/>
        </p:nvSpPr>
        <p:spPr>
          <a:xfrm>
            <a:off x="-1" y="1335552"/>
            <a:ext cx="8686801" cy="5180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Regime Simplificado, o concedente, a mandatária e o convenente deverão observar os seguintes prazos: </a:t>
            </a:r>
          </a:p>
          <a:p>
            <a:pPr marL="28575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– para os instrumentos dos Níveis I e I-A:</a:t>
            </a:r>
          </a:p>
          <a:p>
            <a:pPr marL="600075" marR="0" lvl="1" indent="-257175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análise do projeto básico, pelo concedente ou mandatária, deverá ser realizada em até 30 (trinta) dias, contados do recebimento; </a:t>
            </a:r>
          </a:p>
          <a:p>
            <a:pPr marL="600075" marR="0" lvl="1" indent="-257175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início das ações afetas ao procedimento licitatório para execução do objeto, pelo convenente, deverá ocorrer em até 60 (sessenta) dias após a emissão do laudo de análise técnica; e</a:t>
            </a:r>
          </a:p>
          <a:p>
            <a:pPr marL="600075" marR="0" lvl="1" indent="-257175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aceite do processo licitatório, pelo concedente ou mandatária, deverá ser efetivado em até 30 (trinta) dias da sua apresentação. </a:t>
            </a:r>
          </a:p>
          <a:p>
            <a:pPr marL="628650" marR="0" lvl="1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 – para os instrumentos do Nível IV:</a:t>
            </a:r>
          </a:p>
          <a:p>
            <a:pPr marL="600075" marR="0" lvl="1" indent="-257175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início das ações afetas ao procedimento licitatório para execução do objeto, pelo convenente, deverá ocorrer em até 60 (sessenta) dias após a assinatura do instrumento ou aceite do termo de referência; e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o aceite do processo licitatório, pelo concedente, deverá ser efetivado em até 30 dias da sua apresentação.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83F5063-4B18-4080-97B8-1129573B0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1836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3991F794-DA37-43D3-A47D-0FC603902F18}"/>
              </a:ext>
            </a:extLst>
          </p:cNvPr>
          <p:cNvSpPr/>
          <p:nvPr/>
        </p:nvSpPr>
        <p:spPr>
          <a:xfrm>
            <a:off x="251791" y="2274838"/>
            <a:ext cx="858740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_sansregular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solidFill>
                <a:srgbClr val="000000"/>
              </a:solidFill>
              <a:latin typeface="open_sansregular"/>
            </a:endParaRPr>
          </a:p>
          <a:p>
            <a:pPr defTabSz="914400"/>
            <a:r>
              <a:rPr lang="pt-BR" b="1" dirty="0">
                <a:solidFill>
                  <a:srgbClr val="666666"/>
                </a:solidFill>
                <a:latin typeface="open_sansregular"/>
              </a:rPr>
              <a:t>Transferências com finalidade definida para Estados, Municípios e Distrito Federal e transferências para organizações da sociedade civil</a:t>
            </a:r>
            <a:endParaRPr lang="pt-BR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_sansregular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solidFill>
                <a:srgbClr val="000000"/>
              </a:solidFill>
              <a:latin typeface="open_sansregula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_sansregular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solidFill>
                <a:srgbClr val="000000"/>
              </a:solidFill>
              <a:latin typeface="open_sansregula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_sansregular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solidFill>
                <a:srgbClr val="000000"/>
              </a:solidFill>
              <a:latin typeface="open_sansregula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_sansregular"/>
                <a:ea typeface="+mn-ea"/>
                <a:cs typeface="+mn-cs"/>
              </a:rPr>
              <a:t>Em atenção ao disposto no art. 7º da Portaria Interministerial nº 43, de 4 de fevereiro de 2020, a Secretaria de Gestão da Secretaria Especial de Desburocratização, Gestão e Governo Digital do Ministério da Economia (SEGES/ME) divulga os cronogramas para execução das emendas impositivas individuais 2020 na Plataforma +Brasil: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1AA2C3E-9411-4D3F-8676-6EFB8A965CF4}"/>
              </a:ext>
            </a:extLst>
          </p:cNvPr>
          <p:cNvSpPr/>
          <p:nvPr/>
        </p:nvSpPr>
        <p:spPr>
          <a:xfrm>
            <a:off x="304800" y="865414"/>
            <a:ext cx="883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2800" b="1" dirty="0">
                <a:solidFill>
                  <a:srgbClr val="333333"/>
                </a:solidFill>
                <a:hlinkClick r:id="rId3"/>
              </a:rPr>
              <a:t>COMUNICADO Nº 09/2020 – CRONOGRAMA PARA EXECUÇÃO DAS EMENDAS IMPOSITIVAS INDIVIDUAIS - Orçamento 2020 – RP6</a:t>
            </a:r>
            <a:endParaRPr lang="pt-BR" sz="2800" b="1" i="0" dirty="0">
              <a:solidFill>
                <a:srgbClr val="1A2A3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695380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BD7AF9D-330E-40A1-A80D-F6D9AD35E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32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56C6AC-C463-A347-976D-C1D54DEC8CD4}"/>
              </a:ext>
            </a:extLst>
          </p:cNvPr>
          <p:cNvSpPr txBox="1"/>
          <p:nvPr/>
        </p:nvSpPr>
        <p:spPr>
          <a:xfrm>
            <a:off x="0" y="0"/>
            <a:ext cx="6544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Objetivo de Planejar as Demandas por Projetos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7FE47D-497B-174B-B8CE-EFF05AFBB1C1}"/>
              </a:ext>
            </a:extLst>
          </p:cNvPr>
          <p:cNvSpPr txBox="1"/>
          <p:nvPr/>
        </p:nvSpPr>
        <p:spPr>
          <a:xfrm>
            <a:off x="0" y="2635623"/>
            <a:ext cx="9144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alt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elaboração de um planejamento de captação de recursos é fundamental e, parte de um mapeamento das demandas por obras e serviços em todas as áreas, bem como a priorização das mesmas, para que haja viabilidade de serem executadas na linha do tempo.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rgbClr val="14812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0933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0958170-ADBA-4FDF-BAB5-304292544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5964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81E1057-0F6E-416D-A170-D80D4F644AF6}"/>
              </a:ext>
            </a:extLst>
          </p:cNvPr>
          <p:cNvSpPr/>
          <p:nvPr/>
        </p:nvSpPr>
        <p:spPr>
          <a:xfrm>
            <a:off x="424070" y="304800"/>
            <a:ext cx="64339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open_sansregular"/>
                <a:ea typeface="+mn-ea"/>
                <a:cs typeface="+mn-cs"/>
              </a:rPr>
              <a:t>Transferências com finalidade definida para Estados, Municípios e Distrito Federal e transferências para organizações da sociedade civil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A539B3A-94A6-4FD0-9FB5-52140AA80898}"/>
              </a:ext>
            </a:extLst>
          </p:cNvPr>
          <p:cNvSpPr/>
          <p:nvPr/>
        </p:nvSpPr>
        <p:spPr>
          <a:xfrm>
            <a:off x="0" y="152400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_sansregular"/>
                <a:ea typeface="+mn-ea"/>
                <a:cs typeface="+mn-cs"/>
              </a:rPr>
              <a:t>Observação 1: 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_sansregular"/>
                <a:ea typeface="+mn-ea"/>
                <a:cs typeface="+mn-cs"/>
              </a:rPr>
              <a:t>Em atenção ao disposto no § 11 do art. 166 da Constituição Federal c/c o art. 63 da Lei nº 13.898, de 11 de novembro de 2019 (Lei de Diretrizes Orçamentárias) e considerando o caráter obrigatório de execução das emendas parlamentares individuais, o regime de execução estabelecido nestes cronogramas tem como finalidade garantir a efetiva entrega à sociedade dos bens e serviços decorrentes de emendas parlamentares individuais de execução obrigatória, independentemente de autoria.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_sansregular"/>
                <a:ea typeface="+mn-ea"/>
                <a:cs typeface="+mn-cs"/>
              </a:rPr>
              <a:t>Observação 2: 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_sansregular"/>
                <a:ea typeface="+mn-ea"/>
                <a:cs typeface="+mn-cs"/>
              </a:rPr>
              <a:t>Os cronogramas acima se aplicam para todas as emendas individuais impositivas do Orçamento Geral da União, exercício 2020, executadas na Plataforma +Brasil por meio de convênios, contratos de repasse, termos de fomento, termos de colaboração ou termos de parceria.</a:t>
            </a:r>
          </a:p>
        </p:txBody>
      </p:sp>
    </p:spTree>
    <p:extLst>
      <p:ext uri="{BB962C8B-B14F-4D97-AF65-F5344CB8AC3E}">
        <p14:creationId xmlns:p14="http://schemas.microsoft.com/office/powerpoint/2010/main" val="96848485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81E1057-0F6E-416D-A170-D80D4F644AF6}"/>
              </a:ext>
            </a:extLst>
          </p:cNvPr>
          <p:cNvSpPr/>
          <p:nvPr/>
        </p:nvSpPr>
        <p:spPr>
          <a:xfrm>
            <a:off x="424070" y="304800"/>
            <a:ext cx="64339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open_sansregular"/>
                <a:ea typeface="+mn-ea"/>
                <a:cs typeface="+mn-cs"/>
              </a:rPr>
              <a:t>Transferências com finalidade definida para Estados, Municípios e Distrito Federal e transferências para organizações da sociedade civil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AEB6D93-E971-47BB-8C5D-EDE9B29846CB}"/>
              </a:ext>
            </a:extLst>
          </p:cNvPr>
          <p:cNvSpPr/>
          <p:nvPr/>
        </p:nvSpPr>
        <p:spPr>
          <a:xfrm>
            <a:off x="238538" y="2226364"/>
            <a:ext cx="89054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_sansregular"/>
                <a:ea typeface="+mn-ea"/>
                <a:cs typeface="+mn-cs"/>
              </a:rPr>
              <a:t>Observação 3: 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_sansregular"/>
                <a:ea typeface="+mn-ea"/>
                <a:cs typeface="+mn-cs"/>
              </a:rPr>
              <a:t>A data limite para análise conclusiva das propostas e/ou planos de trabalho, bem como o registro dos impedimentos de ordem técnica no SIOP pelo concedente ou mandatária deverá ser até 15/05/2020.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_sansregular"/>
                <a:ea typeface="+mn-ea"/>
                <a:cs typeface="+mn-cs"/>
              </a:rPr>
              <a:t>Observação 4: 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_sansregular"/>
                <a:ea typeface="+mn-ea"/>
                <a:cs typeface="+mn-cs"/>
              </a:rPr>
              <a:t>Nos casos em que não foi identificado impedimento de ordem técnica, após 15/05/2020 os concedentes deverão continuar o fluxo normal dos trâmites processuais com vistas à celebração dos instrumentos de transferência.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_sansregular"/>
                <a:ea typeface="+mn-ea"/>
                <a:cs typeface="+mn-cs"/>
              </a:rPr>
              <a:t>Observação 5: 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_sansregular"/>
                <a:ea typeface="+mn-ea"/>
                <a:cs typeface="+mn-cs"/>
              </a:rPr>
              <a:t>Este cronograma não se aplica às transferências especiais, cujos prazos serão definidos em cronograma próprio.</a:t>
            </a:r>
          </a:p>
        </p:txBody>
      </p:sp>
    </p:spTree>
    <p:extLst>
      <p:ext uri="{BB962C8B-B14F-4D97-AF65-F5344CB8AC3E}">
        <p14:creationId xmlns:p14="http://schemas.microsoft.com/office/powerpoint/2010/main" val="40228947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cs typeface="Arial" panose="020B0604020202020204" pitchFamily="34" charset="0"/>
              </a:rPr>
              <a:t>ORÇAMENTO IMPOSITIVO NA </a:t>
            </a:r>
            <a:r>
              <a:rPr lang="pt-BR" dirty="0">
                <a:latin typeface="+mj-lt"/>
                <a:cs typeface="Arial" panose="020B0604020202020204" pitchFamily="34" charset="0"/>
              </a:rPr>
              <a:t>PLATAFORMA +BRASIL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>
                <a:solidFill>
                  <a:schemeClr val="tx1"/>
                </a:solidFill>
              </a:rPr>
              <a:t>Regina Lemos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Janeiro </a:t>
            </a:r>
            <a:r>
              <a:rPr lang="pt-BR" dirty="0">
                <a:solidFill>
                  <a:schemeClr val="tx1"/>
                </a:solidFill>
                <a:latin typeface="+mj-lt"/>
              </a:rPr>
              <a:t>de 2020</a:t>
            </a:r>
          </a:p>
        </p:txBody>
      </p:sp>
    </p:spTree>
    <p:extLst>
      <p:ext uri="{BB962C8B-B14F-4D97-AF65-F5344CB8AC3E}">
        <p14:creationId xmlns:p14="http://schemas.microsoft.com/office/powerpoint/2010/main" val="362854241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17905" y="1975591"/>
            <a:ext cx="485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QUE SÃO?</a:t>
            </a:r>
            <a:endParaRPr lang="pt-BR" b="1" dirty="0"/>
          </a:p>
        </p:txBody>
      </p:sp>
      <p:sp>
        <p:nvSpPr>
          <p:cNvPr id="10" name="CaixaDeTexto 31"/>
          <p:cNvSpPr txBox="1"/>
          <p:nvPr/>
        </p:nvSpPr>
        <p:spPr>
          <a:xfrm>
            <a:off x="630626" y="2663367"/>
            <a:ext cx="4728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Instrumentos destinados a </a:t>
            </a:r>
            <a:r>
              <a:rPr lang="pt-BR" b="1" dirty="0"/>
              <a:t>repasse de recursos da União </a:t>
            </a:r>
            <a:r>
              <a:rPr lang="pt-BR" dirty="0"/>
              <a:t>para a execução </a:t>
            </a:r>
            <a:r>
              <a:rPr lang="pt-BR" b="1" dirty="0"/>
              <a:t>descentralizada</a:t>
            </a:r>
            <a:r>
              <a:rPr lang="pt-BR" dirty="0"/>
              <a:t> de políticas públicas.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9" y="3905141"/>
            <a:ext cx="3202793" cy="1946140"/>
          </a:xfrm>
          <a:prstGeom prst="rect">
            <a:avLst/>
          </a:prstGeom>
        </p:spPr>
      </p:pic>
      <p:cxnSp>
        <p:nvCxnSpPr>
          <p:cNvPr id="14" name="Conector de seta reta 13"/>
          <p:cNvCxnSpPr/>
          <p:nvPr/>
        </p:nvCxnSpPr>
        <p:spPr>
          <a:xfrm>
            <a:off x="4153989" y="4868091"/>
            <a:ext cx="5050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349" y="3963349"/>
            <a:ext cx="3442382" cy="1940918"/>
          </a:xfrm>
          <a:prstGeom prst="rect">
            <a:avLst/>
          </a:prstGeom>
        </p:spPr>
      </p:pic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/>
              <a:t>TRANSFERÊNCIAS DA UNIÃO</a:t>
            </a:r>
          </a:p>
        </p:txBody>
      </p:sp>
    </p:spTree>
    <p:extLst>
      <p:ext uri="{BB962C8B-B14F-4D97-AF65-F5344CB8AC3E}">
        <p14:creationId xmlns:p14="http://schemas.microsoft.com/office/powerpoint/2010/main" val="191367901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DETRU/SEGES/ME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868569" y="180737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dirty="0"/>
              <a:t>Departamento de Transferências </a:t>
            </a:r>
          </a:p>
          <a:p>
            <a:pPr marL="0" indent="0" algn="ctr">
              <a:buNone/>
            </a:pPr>
            <a:r>
              <a:rPr lang="pt-BR" sz="2400" dirty="0"/>
              <a:t>da União</a:t>
            </a:r>
          </a:p>
          <a:p>
            <a:pPr marL="0" indent="0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400" dirty="0"/>
              <a:t>Secretaria de Gestão</a:t>
            </a:r>
          </a:p>
          <a:p>
            <a:pPr marL="0" indent="0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400" dirty="0"/>
              <a:t>Ministério da Economia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74" y="4561381"/>
            <a:ext cx="3304652" cy="2199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422" y="0"/>
            <a:ext cx="4349578" cy="478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0775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0" y="842197"/>
            <a:ext cx="9144000" cy="355943"/>
          </a:xfrm>
          <a:prstGeom prst="rect">
            <a:avLst/>
          </a:pr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ctr">
              <a:lnSpc>
                <a:spcPct val="100000"/>
              </a:lnSpc>
            </a:pPr>
            <a:r>
              <a:rPr lang="pt-BR" sz="27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Franklin Gothic Demi" panose="020B0703020102020204" pitchFamily="34" charset="0"/>
              </a:rPr>
              <a:t>Mapa da Rede +BRASIL</a:t>
            </a:r>
            <a:endParaRPr lang="pt-BR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Franklin Gothic Demi" panose="020B0703020102020204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587669" y="1829515"/>
            <a:ext cx="5431637" cy="3261878"/>
            <a:chOff x="2219668" y="1676821"/>
            <a:chExt cx="7242183" cy="4349171"/>
          </a:xfrm>
        </p:grpSpPr>
        <p:cxnSp>
          <p:nvCxnSpPr>
            <p:cNvPr id="6" name="Conector reto 5"/>
            <p:cNvCxnSpPr/>
            <p:nvPr/>
          </p:nvCxnSpPr>
          <p:spPr>
            <a:xfrm>
              <a:off x="3548314" y="2665270"/>
              <a:ext cx="3948279" cy="20471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" name="Conector reto 6"/>
            <p:cNvCxnSpPr/>
            <p:nvPr/>
          </p:nvCxnSpPr>
          <p:spPr>
            <a:xfrm flipV="1">
              <a:off x="4118716" y="3392489"/>
              <a:ext cx="3655150" cy="169196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" name="Conector reto 7"/>
            <p:cNvCxnSpPr/>
            <p:nvPr/>
          </p:nvCxnSpPr>
          <p:spPr>
            <a:xfrm flipV="1">
              <a:off x="5613722" y="3043829"/>
              <a:ext cx="1882871" cy="57258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" name="Conector reto 8"/>
            <p:cNvCxnSpPr/>
            <p:nvPr/>
          </p:nvCxnSpPr>
          <p:spPr>
            <a:xfrm flipH="1" flipV="1">
              <a:off x="3238904" y="2864287"/>
              <a:ext cx="1403482" cy="75213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" name="Conector reto 9"/>
            <p:cNvCxnSpPr/>
            <p:nvPr/>
          </p:nvCxnSpPr>
          <p:spPr>
            <a:xfrm flipH="1">
              <a:off x="3766168" y="3970750"/>
              <a:ext cx="901277" cy="60773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" name="Conector reto 10"/>
            <p:cNvCxnSpPr/>
            <p:nvPr/>
          </p:nvCxnSpPr>
          <p:spPr>
            <a:xfrm>
              <a:off x="5314823" y="4141301"/>
              <a:ext cx="368355" cy="61417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" name="Conector reto 11"/>
            <p:cNvCxnSpPr/>
            <p:nvPr/>
          </p:nvCxnSpPr>
          <p:spPr>
            <a:xfrm flipV="1">
              <a:off x="5209308" y="2564448"/>
              <a:ext cx="91532" cy="45670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" name="Conector reto 12"/>
            <p:cNvCxnSpPr/>
            <p:nvPr/>
          </p:nvCxnSpPr>
          <p:spPr>
            <a:xfrm>
              <a:off x="5613722" y="3799331"/>
              <a:ext cx="3239608" cy="125588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" name="Conector reto 13"/>
            <p:cNvCxnSpPr/>
            <p:nvPr/>
          </p:nvCxnSpPr>
          <p:spPr>
            <a:xfrm flipV="1">
              <a:off x="7539619" y="5330435"/>
              <a:ext cx="1252885" cy="11529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" name="Conector reto 14"/>
            <p:cNvCxnSpPr/>
            <p:nvPr/>
          </p:nvCxnSpPr>
          <p:spPr>
            <a:xfrm>
              <a:off x="9304731" y="4156288"/>
              <a:ext cx="157120" cy="66573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6" name="Conector reto 15"/>
            <p:cNvCxnSpPr>
              <a:stCxn id="44" idx="3"/>
            </p:cNvCxnSpPr>
            <p:nvPr/>
          </p:nvCxnSpPr>
          <p:spPr>
            <a:xfrm flipV="1">
              <a:off x="6889044" y="1935876"/>
              <a:ext cx="980028" cy="12489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7" name="Conector reto 16"/>
            <p:cNvCxnSpPr/>
            <p:nvPr/>
          </p:nvCxnSpPr>
          <p:spPr>
            <a:xfrm flipV="1">
              <a:off x="3186925" y="1676821"/>
              <a:ext cx="1355222" cy="26148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8" name="Conector reto 17"/>
            <p:cNvCxnSpPr/>
            <p:nvPr/>
          </p:nvCxnSpPr>
          <p:spPr>
            <a:xfrm>
              <a:off x="2219668" y="3573613"/>
              <a:ext cx="275445" cy="50968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9" name="Conector reto 18"/>
            <p:cNvCxnSpPr/>
            <p:nvPr/>
          </p:nvCxnSpPr>
          <p:spPr>
            <a:xfrm>
              <a:off x="5969848" y="2474211"/>
              <a:ext cx="2947377" cy="237024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0" name="Conector reto 19"/>
            <p:cNvCxnSpPr>
              <a:stCxn id="29" idx="6"/>
            </p:cNvCxnSpPr>
            <p:nvPr/>
          </p:nvCxnSpPr>
          <p:spPr>
            <a:xfrm flipV="1">
              <a:off x="4323593" y="5156715"/>
              <a:ext cx="594928" cy="10290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1" name="Conector reto 20"/>
            <p:cNvCxnSpPr/>
            <p:nvPr/>
          </p:nvCxnSpPr>
          <p:spPr>
            <a:xfrm flipH="1">
              <a:off x="3393978" y="2384976"/>
              <a:ext cx="1129612" cy="174816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2" name="Conector reto 21"/>
            <p:cNvCxnSpPr/>
            <p:nvPr/>
          </p:nvCxnSpPr>
          <p:spPr>
            <a:xfrm>
              <a:off x="5816983" y="2466507"/>
              <a:ext cx="1033957" cy="218336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3" name="Conector reto 22"/>
            <p:cNvCxnSpPr/>
            <p:nvPr/>
          </p:nvCxnSpPr>
          <p:spPr>
            <a:xfrm>
              <a:off x="3177743" y="3085759"/>
              <a:ext cx="1813260" cy="206232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4" name="Conector reto 23"/>
            <p:cNvCxnSpPr/>
            <p:nvPr/>
          </p:nvCxnSpPr>
          <p:spPr>
            <a:xfrm flipV="1">
              <a:off x="7255354" y="3828454"/>
              <a:ext cx="1037025" cy="113511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5" name="Conector reto 24"/>
            <p:cNvCxnSpPr>
              <a:stCxn id="27" idx="1"/>
              <a:endCxn id="27" idx="1"/>
            </p:cNvCxnSpPr>
            <p:nvPr/>
          </p:nvCxnSpPr>
          <p:spPr>
            <a:xfrm>
              <a:off x="4641954" y="3351756"/>
              <a:ext cx="0" cy="0"/>
            </a:xfrm>
            <a:prstGeom prst="line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6" name="Conector reto 25"/>
            <p:cNvCxnSpPr/>
            <p:nvPr/>
          </p:nvCxnSpPr>
          <p:spPr>
            <a:xfrm flipV="1">
              <a:off x="3958527" y="6018835"/>
              <a:ext cx="15" cy="7157"/>
            </a:xfrm>
            <a:prstGeom prst="line">
              <a:avLst/>
            </a:prstGeom>
            <a:noFill/>
            <a:ln w="952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sp>
        <p:nvSpPr>
          <p:cNvPr id="27" name="Elipse 26"/>
          <p:cNvSpPr/>
          <p:nvPr/>
        </p:nvSpPr>
        <p:spPr bwMode="auto">
          <a:xfrm>
            <a:off x="3150578" y="3001762"/>
            <a:ext cx="1630428" cy="840812"/>
          </a:xfrm>
          <a:prstGeom prst="ellipse">
            <a:avLst/>
          </a:prstGeom>
          <a:solidFill>
            <a:srgbClr val="FFAFA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pt-BR" sz="1350" kern="0" dirty="0">
                <a:solidFill>
                  <a:prstClr val="black"/>
                </a:solidFill>
                <a:latin typeface="Franklin Gothic Demi" panose="020B0703020102020204" pitchFamily="34" charset="0"/>
                <a:cs typeface="Arial" charset="0"/>
              </a:rPr>
              <a:t>Comitê</a:t>
            </a:r>
          </a:p>
          <a:p>
            <a:pPr algn="ctr" defTabSz="685800">
              <a:defRPr/>
            </a:pPr>
            <a:r>
              <a:rPr lang="pt-BR" sz="1350" kern="0" dirty="0">
                <a:solidFill>
                  <a:prstClr val="black"/>
                </a:solidFill>
                <a:latin typeface="Franklin Gothic Demi" panose="020B0703020102020204" pitchFamily="34" charset="0"/>
                <a:cs typeface="Arial" charset="0"/>
              </a:rPr>
              <a:t>Gestor</a:t>
            </a:r>
          </a:p>
          <a:p>
            <a:pPr algn="ctr" defTabSz="685800">
              <a:defRPr/>
            </a:pPr>
            <a:r>
              <a:rPr lang="pt-BR" sz="1350" kern="0" dirty="0">
                <a:solidFill>
                  <a:prstClr val="black"/>
                </a:solidFill>
                <a:latin typeface="Franklin Gothic Demi" panose="020B0703020102020204" pitchFamily="34" charset="0"/>
                <a:cs typeface="Arial" charset="0"/>
              </a:rPr>
              <a:t>Rede +Brasil</a:t>
            </a:r>
          </a:p>
        </p:txBody>
      </p:sp>
      <p:grpSp>
        <p:nvGrpSpPr>
          <p:cNvPr id="28" name="Grupo 27"/>
          <p:cNvGrpSpPr/>
          <p:nvPr/>
        </p:nvGrpSpPr>
        <p:grpSpPr>
          <a:xfrm>
            <a:off x="882793" y="3601072"/>
            <a:ext cx="2280137" cy="1972000"/>
            <a:chOff x="1439402" y="3882298"/>
            <a:chExt cx="2964812" cy="2917410"/>
          </a:xfrm>
        </p:grpSpPr>
        <p:sp>
          <p:nvSpPr>
            <p:cNvPr id="29" name="Elipse 30"/>
            <p:cNvSpPr>
              <a:spLocks noChangeArrowheads="1"/>
            </p:cNvSpPr>
            <p:nvPr/>
          </p:nvSpPr>
          <p:spPr bwMode="auto">
            <a:xfrm>
              <a:off x="1439402" y="3882298"/>
              <a:ext cx="2964812" cy="2917410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800" eaLnBrk="1" hangingPunct="1">
                <a:defRPr/>
              </a:pPr>
              <a:endParaRPr lang="pt-BR" altLang="pt-BR" sz="2100" b="1" ker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Espaço Reservado para Conteúdo 4"/>
            <p:cNvSpPr txBox="1">
              <a:spLocks/>
            </p:cNvSpPr>
            <p:nvPr/>
          </p:nvSpPr>
          <p:spPr bwMode="auto">
            <a:xfrm>
              <a:off x="2012538" y="4000777"/>
              <a:ext cx="1544748" cy="67662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800" eaLnBrk="1" hangingPunct="1">
                <a:lnSpc>
                  <a:spcPct val="90000"/>
                </a:lnSpc>
                <a:spcBef>
                  <a:spcPts val="750"/>
                </a:spcBef>
                <a:defRPr/>
              </a:pPr>
              <a:r>
                <a:rPr lang="pt-BR" altLang="pt-BR" sz="1200" kern="0" dirty="0">
                  <a:solidFill>
                    <a:prstClr val="black"/>
                  </a:solidFill>
                  <a:latin typeface="Franklin Gothic Demi" panose="020B0703020102020204" pitchFamily="34" charset="0"/>
                </a:rPr>
                <a:t>Unidades da Federação [27]</a:t>
              </a:r>
            </a:p>
          </p:txBody>
        </p:sp>
        <p:sp>
          <p:nvSpPr>
            <p:cNvPr id="32" name="Espaço Reservado para Conteúdo 4"/>
            <p:cNvSpPr txBox="1">
              <a:spLocks/>
            </p:cNvSpPr>
            <p:nvPr/>
          </p:nvSpPr>
          <p:spPr bwMode="auto">
            <a:xfrm>
              <a:off x="1705140" y="5126915"/>
              <a:ext cx="2476577" cy="142134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800" eaLnBrk="1" hangingPunct="1">
                <a:spcBef>
                  <a:spcPts val="750"/>
                </a:spcBef>
                <a:defRPr/>
              </a:pPr>
              <a:r>
                <a:rPr lang="pt-BR" altLang="pt-BR" sz="1125" kern="0" dirty="0">
                  <a:solidFill>
                    <a:schemeClr val="accent5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AC, AL, AM, AP, BA, CE, DF, ES, GO, MA, MG, MS, MT, PA, PB, PE, PI, PR, RJ, RN, RO, RR, RS, SC, SE, SP e TO</a:t>
              </a:r>
              <a:r>
                <a:rPr lang="pt-BR" altLang="pt-BR" sz="1200" kern="0" dirty="0">
                  <a:solidFill>
                    <a:schemeClr val="accent5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.</a:t>
              </a: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5271225" y="1317832"/>
            <a:ext cx="3492278" cy="2497244"/>
            <a:chOff x="7028300" y="976668"/>
            <a:chExt cx="4656370" cy="2998016"/>
          </a:xfrm>
        </p:grpSpPr>
        <p:sp>
          <p:nvSpPr>
            <p:cNvPr id="34" name="Elipse 14"/>
            <p:cNvSpPr>
              <a:spLocks noChangeArrowheads="1"/>
            </p:cNvSpPr>
            <p:nvPr/>
          </p:nvSpPr>
          <p:spPr bwMode="auto">
            <a:xfrm>
              <a:off x="7028300" y="976668"/>
              <a:ext cx="4656370" cy="2998016"/>
            </a:xfrm>
            <a:prstGeom prst="ellipse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800" eaLnBrk="1" hangingPunct="1">
                <a:defRPr/>
              </a:pPr>
              <a:endParaRPr lang="pt-BR" altLang="pt-BR" b="1" kern="0" dirty="0">
                <a:solidFill>
                  <a:srgbClr val="26262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Espaço Reservado para Conteúdo 4"/>
            <p:cNvSpPr txBox="1">
              <a:spLocks/>
            </p:cNvSpPr>
            <p:nvPr/>
          </p:nvSpPr>
          <p:spPr bwMode="auto">
            <a:xfrm>
              <a:off x="8551142" y="1110974"/>
              <a:ext cx="2074417" cy="6373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800" eaLnBrk="1" hangingPunct="1">
                <a:lnSpc>
                  <a:spcPct val="90000"/>
                </a:lnSpc>
                <a:spcBef>
                  <a:spcPts val="750"/>
                </a:spcBef>
                <a:defRPr/>
              </a:pPr>
              <a:r>
                <a:rPr lang="pt-BR" altLang="pt-BR" sz="1350" kern="0" dirty="0">
                  <a:solidFill>
                    <a:prstClr val="black"/>
                  </a:solidFill>
                  <a:latin typeface="Franklin Gothic Demi" panose="020B0703020102020204" pitchFamily="34" charset="0"/>
                </a:rPr>
                <a:t>Órgãos de Controle [63]</a:t>
              </a:r>
            </a:p>
          </p:txBody>
        </p:sp>
        <p:sp>
          <p:nvSpPr>
            <p:cNvPr id="36" name="Espaço Reservado para Conteúdo 4"/>
            <p:cNvSpPr txBox="1">
              <a:spLocks/>
            </p:cNvSpPr>
            <p:nvPr/>
          </p:nvSpPr>
          <p:spPr bwMode="auto">
            <a:xfrm>
              <a:off x="9363007" y="1798229"/>
              <a:ext cx="1722178" cy="293656"/>
            </a:xfrm>
            <a:prstGeom prst="rect">
              <a:avLst/>
            </a:prstGeom>
            <a:solidFill>
              <a:srgbClr val="5B9BD5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800" eaLnBrk="1" hangingPunct="1">
                <a:lnSpc>
                  <a:spcPct val="90000"/>
                </a:lnSpc>
                <a:spcBef>
                  <a:spcPts val="750"/>
                </a:spcBef>
                <a:defRPr/>
              </a:pPr>
              <a:endParaRPr lang="pt-BR" altLang="pt-BR" sz="1200" b="1" kern="0" dirty="0">
                <a:solidFill>
                  <a:srgbClr val="26262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Espaço Reservado para Conteúdo 4"/>
            <p:cNvSpPr txBox="1">
              <a:spLocks/>
            </p:cNvSpPr>
            <p:nvPr/>
          </p:nvSpPr>
          <p:spPr bwMode="auto">
            <a:xfrm>
              <a:off x="7252874" y="2169332"/>
              <a:ext cx="1831794" cy="125962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450"/>
                </a:spcBef>
              </a:pPr>
              <a:r>
                <a:rPr lang="pt-BR" altLang="pt-BR" sz="1200" b="1" kern="0" dirty="0">
                  <a:latin typeface="Franklin Gothic Book" panose="020B0503020102020204" pitchFamily="34" charset="0"/>
                </a:rPr>
                <a:t>TCE </a:t>
              </a:r>
            </a:p>
            <a:p>
              <a:pPr algn="ctr" eaLnBrk="1" hangingPunct="1">
                <a:lnSpc>
                  <a:spcPct val="90000"/>
                </a:lnSpc>
                <a:spcBef>
                  <a:spcPts val="450"/>
                </a:spcBef>
              </a:pPr>
              <a:r>
                <a:rPr lang="pt-BR" altLang="pt-BR" sz="1050" kern="0" dirty="0">
                  <a:solidFill>
                    <a:schemeClr val="accent5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AC, AL, AM, AP, BA, CE, DF, ES, MA, MG, MT, PA, PB, PE, PI, PR, RJ, RN, RO, RR, RS, SC, SE e TO.</a:t>
              </a:r>
            </a:p>
          </p:txBody>
        </p:sp>
        <p:sp>
          <p:nvSpPr>
            <p:cNvPr id="38" name="Espaço Reservado para Conteúdo 4"/>
            <p:cNvSpPr txBox="1">
              <a:spLocks/>
            </p:cNvSpPr>
            <p:nvPr/>
          </p:nvSpPr>
          <p:spPr bwMode="auto">
            <a:xfrm>
              <a:off x="8735760" y="3141843"/>
              <a:ext cx="1044231" cy="71766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800" eaLnBrk="1" hangingPunct="1">
                <a:defRPr/>
              </a:pPr>
              <a:r>
                <a:rPr lang="pt-BR" altLang="pt-BR" sz="1050" b="1" kern="0" dirty="0">
                  <a:solidFill>
                    <a:srgbClr val="262626"/>
                  </a:solidFill>
                  <a:latin typeface="Franklin Gothic Book" panose="020B0503020102020204" pitchFamily="34" charset="0"/>
                </a:rPr>
                <a:t>TCM</a:t>
              </a:r>
              <a:br>
                <a:rPr lang="pt-BR" altLang="pt-BR" sz="825" b="1" i="1" kern="0" dirty="0">
                  <a:solidFill>
                    <a:srgbClr val="C00000"/>
                  </a:solidFill>
                  <a:latin typeface="Franklin Gothic Book" panose="020B0503020102020204" pitchFamily="34" charset="0"/>
                </a:rPr>
              </a:br>
              <a:r>
                <a:rPr lang="pt-BR" altLang="pt-BR" sz="1050" kern="0" dirty="0">
                  <a:solidFill>
                    <a:schemeClr val="accent5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BA, CE, PA, RJ e SP.</a:t>
              </a:r>
            </a:p>
          </p:txBody>
        </p:sp>
        <p:sp>
          <p:nvSpPr>
            <p:cNvPr id="39" name="Espaço Reservado para Conteúdo 4"/>
            <p:cNvSpPr txBox="1">
              <a:spLocks/>
            </p:cNvSpPr>
            <p:nvPr/>
          </p:nvSpPr>
          <p:spPr bwMode="auto">
            <a:xfrm>
              <a:off x="7346281" y="1720431"/>
              <a:ext cx="1407363" cy="448054"/>
            </a:xfrm>
            <a:prstGeom prst="rect">
              <a:avLst/>
            </a:prstGeom>
            <a:solidFill>
              <a:srgbClr val="5B9BD5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750"/>
                </a:spcBef>
                <a:defRPr/>
              </a:pPr>
              <a:r>
                <a:rPr lang="pt-BR" altLang="pt-BR" sz="1200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</a:rPr>
                <a:t>TCU, CGU, IRB e Atricon</a:t>
              </a:r>
              <a:br>
                <a:rPr lang="pt-BR" altLang="pt-BR" sz="825" b="1" i="1" kern="0" dirty="0">
                  <a:solidFill>
                    <a:schemeClr val="accent5">
                      <a:lumMod val="75000"/>
                    </a:schemeClr>
                  </a:solidFill>
                  <a:latin typeface="Franklin Gothic Book" panose="020B0503020102020204" pitchFamily="34" charset="0"/>
                </a:rPr>
              </a:br>
              <a:endParaRPr lang="pt-BR" altLang="pt-BR" sz="105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Espaço Reservado para Conteúdo 4"/>
            <p:cNvSpPr txBox="1">
              <a:spLocks/>
            </p:cNvSpPr>
            <p:nvPr/>
          </p:nvSpPr>
          <p:spPr bwMode="auto">
            <a:xfrm>
              <a:off x="8978542" y="1657312"/>
              <a:ext cx="2286648" cy="331764"/>
            </a:xfrm>
            <a:prstGeom prst="rect">
              <a:avLst/>
            </a:prstGeom>
            <a:solidFill>
              <a:srgbClr val="5B9BD5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750"/>
                </a:spcBef>
                <a:defRPr/>
              </a:pPr>
              <a:r>
                <a:rPr lang="pt-BR" altLang="pt-BR" sz="1200" kern="0" dirty="0">
                  <a:solidFill>
                    <a:schemeClr val="accent5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CNMP, MPF e MPT</a:t>
              </a:r>
              <a:r>
                <a:rPr lang="pt-BR" altLang="pt-BR" sz="1200" kern="0" dirty="0">
                  <a:solidFill>
                    <a:srgbClr val="2E75B6"/>
                  </a:solidFill>
                  <a:latin typeface="Franklin Gothic Book" panose="020B0503020102020204" pitchFamily="34" charset="0"/>
                </a:rPr>
                <a:t>.</a:t>
              </a:r>
            </a:p>
          </p:txBody>
        </p:sp>
        <p:sp>
          <p:nvSpPr>
            <p:cNvPr id="41" name="Espaço Reservado para Conteúdo 4"/>
            <p:cNvSpPr txBox="1">
              <a:spLocks/>
            </p:cNvSpPr>
            <p:nvPr/>
          </p:nvSpPr>
          <p:spPr bwMode="auto">
            <a:xfrm>
              <a:off x="9252866" y="1928214"/>
              <a:ext cx="2326401" cy="122362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800" eaLnBrk="1" hangingPunct="1">
                <a:spcBef>
                  <a:spcPts val="450"/>
                </a:spcBef>
                <a:defRPr/>
              </a:pPr>
              <a:r>
                <a:rPr lang="pt-BR" altLang="pt-BR" sz="1200" b="1" kern="0" dirty="0">
                  <a:solidFill>
                    <a:srgbClr val="262626"/>
                  </a:solidFill>
                  <a:latin typeface="Franklin Gothic Book" panose="020B0503020102020204" pitchFamily="34" charset="0"/>
                </a:rPr>
                <a:t>MPE </a:t>
              </a:r>
            </a:p>
            <a:p>
              <a:pPr algn="ctr" defTabSz="685800" eaLnBrk="1" hangingPunct="1">
                <a:spcBef>
                  <a:spcPts val="450"/>
                </a:spcBef>
                <a:defRPr/>
              </a:pPr>
              <a:r>
                <a:rPr lang="pt-BR" altLang="pt-BR" sz="1050" kern="0" dirty="0">
                  <a:solidFill>
                    <a:schemeClr val="accent5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AC, AL, AM, AP, BA, CE, DF, ES, GO, MA, MG, MS, MT, PA, PB, PE, PI, PR, RJ, RN, RO, RR, RS, SC, SE, SP e TO</a:t>
              </a:r>
              <a:r>
                <a:rPr lang="pt-BR" altLang="pt-BR" sz="1050" kern="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2849075" y="1276883"/>
            <a:ext cx="2334936" cy="1670331"/>
            <a:chOff x="4132557" y="970901"/>
            <a:chExt cx="2542297" cy="1722710"/>
          </a:xfrm>
        </p:grpSpPr>
        <p:sp>
          <p:nvSpPr>
            <p:cNvPr id="43" name="Elipse 42"/>
            <p:cNvSpPr/>
            <p:nvPr/>
          </p:nvSpPr>
          <p:spPr>
            <a:xfrm>
              <a:off x="4132557" y="970901"/>
              <a:ext cx="2542297" cy="1673130"/>
            </a:xfrm>
            <a:prstGeom prst="ellipse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pt-BR" sz="135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Espaço Reservado para Conteúdo 4"/>
            <p:cNvSpPr txBox="1">
              <a:spLocks/>
            </p:cNvSpPr>
            <p:nvPr/>
          </p:nvSpPr>
          <p:spPr bwMode="auto">
            <a:xfrm>
              <a:off x="4214401" y="1062916"/>
              <a:ext cx="2341396" cy="1630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800" eaLnBrk="1" hangingPunct="1">
                <a:lnSpc>
                  <a:spcPct val="90000"/>
                </a:lnSpc>
                <a:spcBef>
                  <a:spcPts val="750"/>
                </a:spcBef>
                <a:defRPr/>
              </a:pPr>
              <a:r>
                <a:rPr lang="pt-BR" altLang="pt-BR" sz="1050" kern="0" dirty="0">
                  <a:solidFill>
                    <a:prstClr val="black"/>
                  </a:solidFill>
                  <a:latin typeface="Franklin Gothic Demi" panose="020B0703020102020204" pitchFamily="34" charset="0"/>
                </a:rPr>
                <a:t>Instituições de</a:t>
              </a:r>
              <a:br>
                <a:rPr lang="pt-BR" altLang="pt-BR" sz="1050" kern="0" dirty="0">
                  <a:solidFill>
                    <a:prstClr val="black"/>
                  </a:solidFill>
                  <a:latin typeface="Franklin Gothic Demi" panose="020B0703020102020204" pitchFamily="34" charset="0"/>
                </a:rPr>
              </a:br>
              <a:r>
                <a:rPr lang="pt-BR" altLang="pt-BR" sz="1050" kern="0" dirty="0">
                  <a:solidFill>
                    <a:prstClr val="black"/>
                  </a:solidFill>
                  <a:latin typeface="Franklin Gothic Demi" panose="020B0703020102020204" pitchFamily="34" charset="0"/>
                </a:rPr>
                <a:t>Ensino  [7]</a:t>
              </a:r>
              <a:endParaRPr lang="pt-BR" altLang="pt-BR" sz="975" kern="0" dirty="0">
                <a:solidFill>
                  <a:prstClr val="black"/>
                </a:solidFill>
                <a:latin typeface="Franklin Gothic Demi" panose="020B0703020102020204" pitchFamily="34" charset="0"/>
              </a:endParaRPr>
            </a:p>
            <a:p>
              <a:pPr algn="ctr" defTabSz="685800" eaLnBrk="1" hangingPunct="1">
                <a:spcBef>
                  <a:spcPts val="150"/>
                </a:spcBef>
                <a:defRPr/>
              </a:pPr>
              <a:r>
                <a:rPr lang="pt-BR" altLang="pt-BR" sz="900" kern="0" dirty="0">
                  <a:solidFill>
                    <a:schemeClr val="accent5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Inst. Serzedello Correia, Universidade Caixa, Universidade BB e ENAP</a:t>
              </a:r>
              <a:r>
                <a:rPr lang="pt-BR" altLang="pt-BR" sz="900" kern="0" dirty="0">
                  <a:solidFill>
                    <a:srgbClr val="2E75B6"/>
                  </a:solidFill>
                  <a:latin typeface="Franklin Gothic Book" panose="020B0503020102020204" pitchFamily="34" charset="0"/>
                </a:rPr>
                <a:t>.</a:t>
              </a:r>
            </a:p>
            <a:p>
              <a:pPr eaLnBrk="1" hangingPunct="1">
                <a:spcBef>
                  <a:spcPts val="150"/>
                </a:spcBef>
                <a:defRPr/>
              </a:pPr>
              <a:r>
                <a:rPr lang="pt-BR" sz="1050" dirty="0">
                  <a:solidFill>
                    <a:prstClr val="black"/>
                  </a:solidFill>
                  <a:latin typeface="Franklin Gothic Demi" panose="020B0703020102020204" pitchFamily="34" charset="0"/>
                </a:rPr>
                <a:t>Outros Parceiros </a:t>
              </a:r>
              <a:endParaRPr lang="pt-BR" sz="975" dirty="0">
                <a:solidFill>
                  <a:prstClr val="black"/>
                </a:solidFill>
                <a:latin typeface="Franklin Gothic Demi" panose="020B0703020102020204" pitchFamily="34" charset="0"/>
              </a:endParaRPr>
            </a:p>
            <a:p>
              <a:pPr algn="ctr" eaLnBrk="1" hangingPunct="1">
                <a:defRPr/>
              </a:pPr>
              <a:r>
                <a:rPr lang="pt-BR" altLang="pt-BR" sz="900" kern="0" dirty="0">
                  <a:solidFill>
                    <a:schemeClr val="accent5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Fundação Nacional da Qualidade</a:t>
              </a:r>
            </a:p>
            <a:p>
              <a:pPr algn="ctr" eaLnBrk="1" hangingPunct="1">
                <a:defRPr/>
              </a:pPr>
              <a:r>
                <a:rPr lang="pt-BR" altLang="pt-BR" sz="900" kern="0" dirty="0">
                  <a:solidFill>
                    <a:schemeClr val="accent5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 Cons. Fed. Administração</a:t>
              </a:r>
            </a:p>
            <a:p>
              <a:pPr algn="ctr" eaLnBrk="1" hangingPunct="1">
                <a:defRPr/>
              </a:pPr>
              <a:r>
                <a:rPr lang="pt-BR" altLang="pt-BR" sz="900" kern="0" dirty="0">
                  <a:solidFill>
                    <a:schemeClr val="accent5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Observatório Social do Brasil</a:t>
              </a:r>
            </a:p>
            <a:p>
              <a:pPr algn="ctr" defTabSz="685800" eaLnBrk="1" hangingPunct="1">
                <a:defRPr/>
              </a:pPr>
              <a:endParaRPr lang="pt-BR" altLang="pt-BR" sz="1200" b="1" kern="0" dirty="0">
                <a:solidFill>
                  <a:srgbClr val="262626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5" name="Retângulo 44"/>
          <p:cNvSpPr/>
          <p:nvPr/>
        </p:nvSpPr>
        <p:spPr>
          <a:xfrm>
            <a:off x="7851748" y="3820388"/>
            <a:ext cx="1128350" cy="646331"/>
          </a:xfrm>
          <a:prstGeom prst="rect">
            <a:avLst/>
          </a:prstGeom>
          <a:noFill/>
          <a:ln w="57150">
            <a:solidFill>
              <a:srgbClr val="ED7D3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pt-BR" b="1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alibri"/>
                <a:cs typeface="Arial" charset="0"/>
              </a:rPr>
              <a:t>145 Parceiros</a:t>
            </a:r>
          </a:p>
        </p:txBody>
      </p:sp>
      <p:grpSp>
        <p:nvGrpSpPr>
          <p:cNvPr id="46" name="Grupo 45"/>
          <p:cNvGrpSpPr/>
          <p:nvPr/>
        </p:nvGrpSpPr>
        <p:grpSpPr>
          <a:xfrm>
            <a:off x="3255516" y="3952998"/>
            <a:ext cx="2754135" cy="2032664"/>
            <a:chOff x="4400420" y="3997532"/>
            <a:chExt cx="3672180" cy="2563484"/>
          </a:xfrm>
        </p:grpSpPr>
        <p:sp>
          <p:nvSpPr>
            <p:cNvPr id="47" name="Elipse 46"/>
            <p:cNvSpPr/>
            <p:nvPr/>
          </p:nvSpPr>
          <p:spPr>
            <a:xfrm>
              <a:off x="4400420" y="3997532"/>
              <a:ext cx="3672180" cy="256348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pt-BR" altLang="pt-BR" sz="1350" b="1" kern="0" dirty="0">
                <a:solidFill>
                  <a:srgbClr val="1F4E79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tângulo 47"/>
            <p:cNvSpPr/>
            <p:nvPr/>
          </p:nvSpPr>
          <p:spPr>
            <a:xfrm>
              <a:off x="4882027" y="4187296"/>
              <a:ext cx="2609675" cy="3129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lnSpc>
                  <a:spcPct val="90000"/>
                </a:lnSpc>
                <a:defRPr/>
              </a:pPr>
              <a:r>
                <a:rPr lang="pt-BR" altLang="pt-BR" sz="1125" kern="0" dirty="0">
                  <a:solidFill>
                    <a:prstClr val="black"/>
                  </a:solidFill>
                  <a:latin typeface="Franklin Gothic Demi" panose="020B0703020102020204" pitchFamily="34" charset="0"/>
                  <a:cs typeface="Arial" panose="020B0604020202020204" pitchFamily="34" charset="0"/>
                </a:rPr>
                <a:t> Municipais [31]</a:t>
              </a:r>
              <a:endParaRPr lang="pt-BR" altLang="pt-BR" sz="1050" kern="0" dirty="0">
                <a:solidFill>
                  <a:prstClr val="black"/>
                </a:solidFill>
                <a:latin typeface="Franklin Gothic Demi" panose="020B0703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tângulo 48"/>
            <p:cNvSpPr/>
            <p:nvPr/>
          </p:nvSpPr>
          <p:spPr>
            <a:xfrm>
              <a:off x="4522561" y="4604971"/>
              <a:ext cx="3149232" cy="524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pt-BR" altLang="pt-BR" sz="1050" kern="0" dirty="0">
                  <a:solidFill>
                    <a:schemeClr val="accent5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ABM, CNM, FNP, CONDESCOM(PR),</a:t>
              </a:r>
            </a:p>
            <a:p>
              <a:pPr algn="ctr" defTabSz="685800">
                <a:defRPr/>
              </a:pPr>
              <a:r>
                <a:rPr lang="pt-BR" altLang="pt-BR" sz="1050" kern="0" dirty="0">
                  <a:solidFill>
                    <a:schemeClr val="accent5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Mun. Aracajú/SE e Rio Branco/AC </a:t>
              </a:r>
            </a:p>
          </p:txBody>
        </p:sp>
        <p:sp>
          <p:nvSpPr>
            <p:cNvPr id="50" name="Espaço Reservado para Conteúdo 4"/>
            <p:cNvSpPr txBox="1">
              <a:spLocks/>
            </p:cNvSpPr>
            <p:nvPr/>
          </p:nvSpPr>
          <p:spPr bwMode="auto">
            <a:xfrm>
              <a:off x="4713216" y="5168657"/>
              <a:ext cx="2947296" cy="11881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 eaLnBrk="1" hangingPunct="1">
                <a:defRPr/>
              </a:pPr>
              <a:r>
                <a:rPr lang="pt-BR" altLang="pt-BR" sz="1125" b="1" kern="0" dirty="0">
                  <a:solidFill>
                    <a:srgbClr val="262626"/>
                  </a:solidFill>
                  <a:latin typeface="Franklin Gothic Book" panose="020B0503020102020204" pitchFamily="34" charset="0"/>
                </a:rPr>
                <a:t>Estaduais</a:t>
              </a:r>
              <a:br>
                <a:rPr lang="pt-BR" altLang="pt-BR" sz="1200" b="1" kern="0" dirty="0">
                  <a:solidFill>
                    <a:srgbClr val="262626"/>
                  </a:solidFill>
                  <a:latin typeface="Franklin Gothic Book" panose="020B0503020102020204" pitchFamily="34" charset="0"/>
                </a:rPr>
              </a:br>
              <a:r>
                <a:rPr lang="pt-BR" altLang="pt-BR" sz="1050" kern="0" dirty="0">
                  <a:solidFill>
                    <a:schemeClr val="accent5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AC, AL, AM, AP, BA, CE, ES, GO, MG, MT, PA, PB, PE, PI, RJ, RN, RO, RR, RS (2), SC, SE (2), SP e TO.</a:t>
              </a:r>
            </a:p>
          </p:txBody>
        </p:sp>
      </p:grpSp>
      <p:grpSp>
        <p:nvGrpSpPr>
          <p:cNvPr id="51" name="Grupo 50"/>
          <p:cNvGrpSpPr/>
          <p:nvPr/>
        </p:nvGrpSpPr>
        <p:grpSpPr>
          <a:xfrm>
            <a:off x="6255384" y="3989876"/>
            <a:ext cx="1432866" cy="1303002"/>
            <a:chOff x="8579558" y="4468277"/>
            <a:chExt cx="1589314" cy="1886064"/>
          </a:xfrm>
        </p:grpSpPr>
        <p:sp>
          <p:nvSpPr>
            <p:cNvPr id="52" name="Elipse 51"/>
            <p:cNvSpPr/>
            <p:nvPr/>
          </p:nvSpPr>
          <p:spPr>
            <a:xfrm>
              <a:off x="8651064" y="4507144"/>
              <a:ext cx="1517808" cy="1378870"/>
            </a:xfrm>
            <a:prstGeom prst="ellipse">
              <a:avLst/>
            </a:prstGeom>
            <a:solidFill>
              <a:srgbClr val="FFCCCC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pt-BR" sz="1350" kern="0">
                <a:solidFill>
                  <a:srgbClr val="5B9BD5">
                    <a:lumMod val="60000"/>
                    <a:lumOff val="40000"/>
                  </a:srgbClr>
                </a:solidFill>
                <a:latin typeface="Calibri"/>
              </a:endParaRPr>
            </a:p>
          </p:txBody>
        </p:sp>
        <p:sp>
          <p:nvSpPr>
            <p:cNvPr id="53" name="Espaço Reservado para Conteúdo 4"/>
            <p:cNvSpPr txBox="1">
              <a:spLocks/>
            </p:cNvSpPr>
            <p:nvPr/>
          </p:nvSpPr>
          <p:spPr bwMode="auto">
            <a:xfrm>
              <a:off x="8579558" y="4468277"/>
              <a:ext cx="1116157" cy="515990"/>
            </a:xfrm>
            <a:prstGeom prst="rect">
              <a:avLst/>
            </a:prstGeom>
            <a:ln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spcBef>
                  <a:spcPts val="750"/>
                </a:spcBef>
                <a:buNone/>
                <a:defRPr/>
              </a:pPr>
              <a:endParaRPr lang="pt-BR" sz="1200" dirty="0">
                <a:solidFill>
                  <a:prstClr val="black"/>
                </a:solidFill>
                <a:latin typeface="Franklin Gothic Demi" panose="020B0703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Espaço Reservado para Conteúdo 4"/>
            <p:cNvSpPr txBox="1">
              <a:spLocks/>
            </p:cNvSpPr>
            <p:nvPr/>
          </p:nvSpPr>
          <p:spPr bwMode="auto">
            <a:xfrm>
              <a:off x="8694538" y="4715040"/>
              <a:ext cx="1390059" cy="1639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450"/>
                </a:spcBef>
              </a:pPr>
              <a:r>
                <a:rPr lang="pt-BR" altLang="pt-BR" sz="1200" b="1" kern="0" dirty="0">
                  <a:latin typeface="Franklin Gothic Book" panose="020B0503020102020204" pitchFamily="34" charset="0"/>
                </a:rPr>
                <a:t>Justiça [1]</a:t>
              </a:r>
              <a:endParaRPr lang="pt-BR" sz="1200" dirty="0">
                <a:solidFill>
                  <a:prstClr val="black"/>
                </a:solidFill>
                <a:latin typeface="Franklin Gothic Demi" panose="020B0703020102020204" pitchFamily="34" charset="0"/>
              </a:endParaRPr>
            </a:p>
            <a:p>
              <a:pPr algn="ctr" eaLnBrk="1" hangingPunct="1"/>
              <a:r>
                <a:rPr lang="pt-BR" altLang="pt-BR" sz="1050" kern="0" dirty="0">
                  <a:solidFill>
                    <a:srgbClr val="C00000"/>
                  </a:solidFill>
                  <a:latin typeface="Franklin Gothic Book" panose="020B0503020102020204" pitchFamily="34" charset="0"/>
                </a:rPr>
                <a:t> </a:t>
              </a:r>
            </a:p>
            <a:p>
              <a:pPr algn="ctr" eaLnBrk="1" hangingPunct="1"/>
              <a:r>
                <a:rPr lang="pt-BR" altLang="pt-BR" sz="1050" kern="0" dirty="0">
                  <a:solidFill>
                    <a:schemeClr val="accent5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TJ/AP</a:t>
              </a:r>
            </a:p>
          </p:txBody>
        </p:sp>
      </p:grpSp>
      <p:grpSp>
        <p:nvGrpSpPr>
          <p:cNvPr id="56" name="Grupo 55"/>
          <p:cNvGrpSpPr/>
          <p:nvPr/>
        </p:nvGrpSpPr>
        <p:grpSpPr>
          <a:xfrm>
            <a:off x="169360" y="1661437"/>
            <a:ext cx="2616947" cy="1799017"/>
            <a:chOff x="37406" y="1070213"/>
            <a:chExt cx="3696389" cy="2847798"/>
          </a:xfrm>
        </p:grpSpPr>
        <p:sp>
          <p:nvSpPr>
            <p:cNvPr id="57" name="Elipse 56"/>
            <p:cNvSpPr>
              <a:spLocks noChangeArrowheads="1"/>
            </p:cNvSpPr>
            <p:nvPr/>
          </p:nvSpPr>
          <p:spPr bwMode="auto">
            <a:xfrm>
              <a:off x="37406" y="1070213"/>
              <a:ext cx="3696389" cy="2847798"/>
            </a:xfrm>
            <a:prstGeom prst="ellips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800" eaLnBrk="1" hangingPunct="1">
                <a:defRPr/>
              </a:pPr>
              <a:endParaRPr lang="pt-BR" altLang="pt-BR" sz="2100" b="1" ker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Espaço Reservado para Conteúdo 4"/>
            <p:cNvSpPr txBox="1">
              <a:spLocks/>
            </p:cNvSpPr>
            <p:nvPr/>
          </p:nvSpPr>
          <p:spPr bwMode="auto">
            <a:xfrm>
              <a:off x="920573" y="1343239"/>
              <a:ext cx="1906976" cy="300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800" eaLnBrk="1" hangingPunct="1">
                <a:lnSpc>
                  <a:spcPct val="90000"/>
                </a:lnSpc>
                <a:spcBef>
                  <a:spcPts val="750"/>
                </a:spcBef>
                <a:defRPr/>
              </a:pPr>
              <a:r>
                <a:rPr lang="pt-BR" altLang="pt-BR" sz="1200" kern="0" dirty="0">
                  <a:solidFill>
                    <a:prstClr val="black"/>
                  </a:solidFill>
                  <a:latin typeface="Franklin Gothic Demi" panose="020B0703020102020204" pitchFamily="34" charset="0"/>
                </a:rPr>
                <a:t>Poder Executivo Federal [1</a:t>
              </a:r>
              <a:r>
                <a:rPr lang="pt-BR" altLang="pt-BR" sz="1200" kern="0" dirty="0">
                  <a:latin typeface="Franklin Gothic Demi" panose="020B0703020102020204" pitchFamily="34" charset="0"/>
                </a:rPr>
                <a:t>6</a:t>
              </a:r>
              <a:r>
                <a:rPr lang="pt-BR" altLang="pt-BR" sz="1200" kern="0" dirty="0">
                  <a:solidFill>
                    <a:prstClr val="black"/>
                  </a:solidFill>
                  <a:latin typeface="Franklin Gothic Demi" panose="020B0703020102020204" pitchFamily="34" charset="0"/>
                </a:rPr>
                <a:t>]</a:t>
              </a:r>
            </a:p>
          </p:txBody>
        </p:sp>
        <p:sp>
          <p:nvSpPr>
            <p:cNvPr id="59" name="Espaço Reservado para Conteúdo 4"/>
            <p:cNvSpPr txBox="1">
              <a:spLocks/>
            </p:cNvSpPr>
            <p:nvPr/>
          </p:nvSpPr>
          <p:spPr bwMode="auto">
            <a:xfrm>
              <a:off x="104886" y="1953013"/>
              <a:ext cx="3522556" cy="180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450"/>
                </a:spcBef>
                <a:spcAft>
                  <a:spcPts val="75"/>
                </a:spcAft>
                <a:defRPr/>
              </a:pPr>
              <a:r>
                <a:rPr lang="pt-BR" altLang="pt-BR" sz="900" kern="0" dirty="0">
                  <a:solidFill>
                    <a:schemeClr val="accent5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MAPA, MCTIC, MD, MJSP, MS, MTur, MMA, MMFDH, ME, MCIDADANIA e MDR.</a:t>
              </a:r>
            </a:p>
            <a:p>
              <a:pPr lvl="0" eaLnBrk="1" hangingPunct="1">
                <a:defRPr/>
              </a:pPr>
              <a:endParaRPr lang="pt-BR" altLang="pt-BR" sz="900" kern="0" dirty="0">
                <a:solidFill>
                  <a:schemeClr val="accent5">
                    <a:lumMod val="75000"/>
                  </a:schemeClr>
                </a:solidFill>
                <a:latin typeface="Franklin Gothic Book" panose="020B0503020102020204" pitchFamily="34" charset="0"/>
              </a:endParaRPr>
            </a:p>
            <a:p>
              <a:pPr eaLnBrk="1" hangingPunct="1">
                <a:spcBef>
                  <a:spcPts val="75"/>
                </a:spcBef>
                <a:spcAft>
                  <a:spcPts val="75"/>
                </a:spcAft>
                <a:defRPr/>
              </a:pPr>
              <a:r>
                <a:rPr lang="pt-BR" altLang="pt-BR" sz="900" kern="0" dirty="0">
                  <a:solidFill>
                    <a:schemeClr val="accent5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  </a:t>
              </a:r>
            </a:p>
            <a:p>
              <a:pPr algn="ctr" eaLnBrk="1" hangingPunct="1">
                <a:spcBef>
                  <a:spcPts val="75"/>
                </a:spcBef>
                <a:spcAft>
                  <a:spcPts val="75"/>
                </a:spcAft>
                <a:defRPr/>
              </a:pPr>
              <a:r>
                <a:rPr lang="pt-BR" altLang="pt-BR" sz="900" kern="0" dirty="0">
                  <a:solidFill>
                    <a:schemeClr val="accent5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               Embratur, Incra, Funasa, </a:t>
              </a:r>
              <a:r>
                <a:rPr lang="pt-BR" altLang="pt-BR" sz="900" kern="0" dirty="0" err="1">
                  <a:solidFill>
                    <a:schemeClr val="accent5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Sudeco</a:t>
              </a:r>
              <a:r>
                <a:rPr lang="pt-BR" altLang="pt-BR" sz="900" kern="0" dirty="0">
                  <a:solidFill>
                    <a:schemeClr val="accent5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 e IFAM.</a:t>
              </a:r>
              <a:endParaRPr lang="pt-BR" altLang="pt-BR" sz="9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62" name="Imagem 61" descr="K:\DETRV\CGGCO\Artes gráficas\Rede Mais Brasil 2019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19" y="5117742"/>
            <a:ext cx="689610" cy="674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343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5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103" y="3024918"/>
            <a:ext cx="4810897" cy="320143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CENÁRIO ATUAL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6571" y="2087882"/>
            <a:ext cx="8229600" cy="263216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latin typeface="+mn-lt"/>
              </a:rPr>
              <a:t>30 tipos diferentes de transferências de recursos*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latin typeface="+mn-lt"/>
              </a:rPr>
              <a:t>Falta de padronização de procedimentos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latin typeface="+mn-lt"/>
              </a:rPr>
              <a:t>Diversificação de sistemas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latin typeface="+mn-lt"/>
              </a:rPr>
              <a:t>Multiplicidade de normativos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latin typeface="+mn-lt"/>
              </a:rPr>
              <a:t>Alta carga operacional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531264"/>
            <a:ext cx="2555508" cy="21929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825" i="1" dirty="0">
                <a:cs typeface="Arial" panose="020B0604020202020204" pitchFamily="34" charset="0"/>
              </a:rPr>
              <a:t>*Fonte: Censo das Transferências 2019 – DETRU/SEGES</a:t>
            </a:r>
            <a:endParaRPr lang="pt-BR" sz="825" i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396240" y="1487380"/>
            <a:ext cx="521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Transferências de recursos federais como um todo</a:t>
            </a:r>
          </a:p>
        </p:txBody>
      </p:sp>
    </p:spTree>
    <p:extLst>
      <p:ext uri="{BB962C8B-B14F-4D97-AF65-F5344CB8AC3E}">
        <p14:creationId xmlns:p14="http://schemas.microsoft.com/office/powerpoint/2010/main" val="246761157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4071"/>
            <a:ext cx="2219136" cy="447485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38AA83F-0360-4CB4-A721-44D013C3C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93" y="3153610"/>
            <a:ext cx="2980406" cy="370439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472" y="4425484"/>
            <a:ext cx="1993565" cy="247519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840" y="2520658"/>
            <a:ext cx="1079289" cy="108455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405" y="1495798"/>
            <a:ext cx="3267531" cy="264832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0783" y="0"/>
            <a:ext cx="3228975" cy="141922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235" y="3605212"/>
            <a:ext cx="3348726" cy="191012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132" y="3516469"/>
            <a:ext cx="3822933" cy="2830591"/>
          </a:xfrm>
          <a:prstGeom prst="rect">
            <a:avLst/>
          </a:prstGeom>
        </p:spPr>
      </p:pic>
      <p:grpSp>
        <p:nvGrpSpPr>
          <p:cNvPr id="12" name="Grupo 3">
            <a:extLst>
              <a:ext uri="{FF2B5EF4-FFF2-40B4-BE49-F238E27FC236}">
                <a16:creationId xmlns:a16="http://schemas.microsoft.com/office/drawing/2014/main" id="{19BDBC59-803A-435E-ABB7-62C683379DBF}"/>
              </a:ext>
            </a:extLst>
          </p:cNvPr>
          <p:cNvGrpSpPr/>
          <p:nvPr/>
        </p:nvGrpSpPr>
        <p:grpSpPr>
          <a:xfrm rot="1035776">
            <a:off x="7437113" y="3746896"/>
            <a:ext cx="2520628" cy="1602926"/>
            <a:chOff x="2620327" y="-304800"/>
            <a:chExt cx="8990648" cy="6410325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86F62F65-31AE-48C6-927D-E124022D0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0327" y="-304800"/>
              <a:ext cx="8990648" cy="6410325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AF630721-D915-4654-A09C-09959DAE5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517" t="11289" r="3911" b="3857"/>
            <a:stretch/>
          </p:blipFill>
          <p:spPr>
            <a:xfrm>
              <a:off x="3358193" y="514349"/>
              <a:ext cx="7400616" cy="4772026"/>
            </a:xfrm>
            <a:prstGeom prst="rect">
              <a:avLst/>
            </a:prstGeom>
          </p:spPr>
        </p:pic>
      </p:grpSp>
      <p:pic>
        <p:nvPicPr>
          <p:cNvPr id="18" name="Imagem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5796" y="2570205"/>
            <a:ext cx="1165651" cy="1165651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8588" y="3398185"/>
            <a:ext cx="1032145" cy="1027299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" y="882658"/>
            <a:ext cx="5980736" cy="161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2187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87178" y="1558813"/>
            <a:ext cx="8412833" cy="4421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 fontAlgn="base">
              <a:spcAft>
                <a:spcPts val="1000"/>
              </a:spcAft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 fontAlgn="base">
              <a:spcAft>
                <a:spcPts val="1000"/>
              </a:spcAft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 fontAlgn="base">
              <a:spcAft>
                <a:spcPts val="1000"/>
              </a:spcAft>
            </a:pP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A9BC671-64FA-4951-9FBC-EBDF516E9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4800" dirty="0"/>
              <a:t>EMENDA CONSTITUCIONAL 105/19</a:t>
            </a:r>
            <a:r>
              <a:rPr lang="pt-BR" sz="2200" dirty="0"/>
              <a:t>*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11114" y="1921633"/>
            <a:ext cx="69572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Emendas impositivas poderão ser alocadas em 2 tipos de transferências: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Transferência Especial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Transferência com Finalidade Definida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9109"/>
            <a:ext cx="4202723" cy="292159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379296" y="5703030"/>
            <a:ext cx="2884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/>
              <a:t>*Acrescenta art. 166-A da CF</a:t>
            </a:r>
          </a:p>
        </p:txBody>
      </p:sp>
    </p:spTree>
    <p:extLst>
      <p:ext uri="{BB962C8B-B14F-4D97-AF65-F5344CB8AC3E}">
        <p14:creationId xmlns:p14="http://schemas.microsoft.com/office/powerpoint/2010/main" val="4223442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56C6AC-C463-A347-976D-C1D54DEC8CD4}"/>
              </a:ext>
            </a:extLst>
          </p:cNvPr>
          <p:cNvSpPr txBox="1"/>
          <p:nvPr/>
        </p:nvSpPr>
        <p:spPr>
          <a:xfrm>
            <a:off x="0" y="0"/>
            <a:ext cx="6544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Atividades que Envolvem o Levantamento de Demandas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7FE47D-497B-174B-B8CE-EFF05AFBB1C1}"/>
              </a:ext>
            </a:extLst>
          </p:cNvPr>
          <p:cNvSpPr txBox="1"/>
          <p:nvPr/>
        </p:nvSpPr>
        <p:spPr>
          <a:xfrm>
            <a:off x="0" y="2061882"/>
            <a:ext cx="9144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Estudo detalhado dos instrumentos legais e obrigatórios para a administração pública: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PPA – Plano Plurianual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LDO – Lei de Diretrizes Orçamentárias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LOA – Lei Orçamentária Anual Municipal.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Mapeamento do Plano de Governo e a identificação de projetos propostos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Identificação com secretários e técnicos das pastas das secretarias e autarquias, para levantar as demandas dos setores.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rgbClr val="14812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75256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87178" y="1558813"/>
            <a:ext cx="8412833" cy="4421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 fontAlgn="base">
              <a:spcAft>
                <a:spcPts val="1000"/>
              </a:spcAft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 fontAlgn="base">
              <a:spcAft>
                <a:spcPts val="1000"/>
              </a:spcAft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 fontAlgn="base">
              <a:spcAft>
                <a:spcPts val="1000"/>
              </a:spcAft>
            </a:pP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A9BC671-64FA-4951-9FBC-EBDF516E9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pt-BR" sz="3200" dirty="0"/>
              <a:t>TRANSFERÊNCIA COM FINALIDADE DEFINIDADE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57200" y="2067157"/>
            <a:ext cx="81839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Com finalidade definida previamente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Com instrumento de repasse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Modalidades já existentes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961" y="4614181"/>
            <a:ext cx="1620505" cy="151468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3970"/>
            <a:ext cx="1505160" cy="151468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583" y="4613970"/>
            <a:ext cx="1505160" cy="1514686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801" y="4613759"/>
            <a:ext cx="1505160" cy="151468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166" y="4614181"/>
            <a:ext cx="1505160" cy="151468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41" y="4610503"/>
            <a:ext cx="1505160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3010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87178" y="1558813"/>
            <a:ext cx="8412833" cy="4421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 fontAlgn="base">
              <a:spcAft>
                <a:spcPts val="1000"/>
              </a:spcAft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 fontAlgn="base">
              <a:spcAft>
                <a:spcPts val="1000"/>
              </a:spcAft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 fontAlgn="base">
              <a:spcAft>
                <a:spcPts val="1000"/>
              </a:spcAft>
            </a:pP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A9BC671-64FA-4951-9FBC-EBDF516E9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sz="4800" dirty="0"/>
              <a:t>TRANSFERÊNCIA ESPECIAL</a:t>
            </a:r>
            <a:endParaRPr lang="pt-BR" sz="22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87178" y="1694674"/>
            <a:ext cx="81839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Sem finalidade de gasto prévio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Não tem instrumento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Não integra a receita do ente beneficiado para fins de repartição;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Não integra a receita do ente beneficiado para o cálculo dos limites da despesa</a:t>
            </a:r>
          </a:p>
          <a:p>
            <a:r>
              <a:rPr lang="pt-BR" dirty="0"/>
              <a:t>com pessoal ativo e inativo e para fins de endividamento 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Veda despesas com pessoal e encargos sociais relativas a ativos e inativos, </a:t>
            </a:r>
          </a:p>
          <a:p>
            <a:r>
              <a:rPr lang="pt-BR" dirty="0"/>
              <a:t>e com pensionistas;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Veda gasto com serviço da dívida;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Exige a aplicação de no mínimo 70% (setenta por cento) em despesas de capital</a:t>
            </a:r>
          </a:p>
          <a:p>
            <a:r>
              <a:rPr lang="pt-BR" dirty="0"/>
              <a:t>(investimento).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851" y="4614181"/>
            <a:ext cx="3028950" cy="151447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961" y="4614181"/>
            <a:ext cx="1620505" cy="151468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3970"/>
            <a:ext cx="1505160" cy="151468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583" y="4613970"/>
            <a:ext cx="1505160" cy="1514686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801" y="4613759"/>
            <a:ext cx="1505160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2326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800" dirty="0"/>
              <a:t>DESAFIOS</a:t>
            </a:r>
          </a:p>
        </p:txBody>
      </p:sp>
      <p:sp>
        <p:nvSpPr>
          <p:cNvPr id="6" name="AutoShape 2" descr="Image result for IMAGEM desaf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824" y="3622381"/>
            <a:ext cx="3028950" cy="151447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3141777" y="1742562"/>
            <a:ext cx="2787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Transparência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55575" y="4753246"/>
            <a:ext cx="2102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Probidade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-73025" y="3501486"/>
            <a:ext cx="2986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Controle Social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1533045" y="2677062"/>
            <a:ext cx="6590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Implementação da Política Pública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6230823" y="3522270"/>
            <a:ext cx="2674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Padronização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879709" y="5420361"/>
            <a:ext cx="5306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Otimizar Carga Operacional</a:t>
            </a:r>
          </a:p>
        </p:txBody>
      </p:sp>
    </p:spTree>
    <p:extLst>
      <p:ext uri="{BB962C8B-B14F-4D97-AF65-F5344CB8AC3E}">
        <p14:creationId xmlns:p14="http://schemas.microsoft.com/office/powerpoint/2010/main" val="359943119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800" dirty="0"/>
              <a:t>AÇÕES</a:t>
            </a:r>
          </a:p>
        </p:txBody>
      </p:sp>
      <p:sp>
        <p:nvSpPr>
          <p:cNvPr id="6" name="AutoShape 2" descr="Image result for IMAGEM desaf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116" y="3782156"/>
            <a:ext cx="4623288" cy="2461751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35270" y="1861233"/>
            <a:ext cx="31475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Reunião com atores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Desenho de Fluxo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Automatização dos processo</a:t>
            </a:r>
          </a:p>
        </p:txBody>
      </p:sp>
    </p:spTree>
    <p:extLst>
      <p:ext uri="{BB962C8B-B14F-4D97-AF65-F5344CB8AC3E}">
        <p14:creationId xmlns:p14="http://schemas.microsoft.com/office/powerpoint/2010/main" val="179591507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800" dirty="0"/>
              <a:t>PROPOSTA</a:t>
            </a:r>
          </a:p>
        </p:txBody>
      </p:sp>
      <p:sp>
        <p:nvSpPr>
          <p:cNvPr id="6" name="AutoShape 2" descr="Image result for IMAGEM desaf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662598" y="2235360"/>
            <a:ext cx="324973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Módulo na Plataforma +Brasil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Desenho de Fluxo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Automatização dos processos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Painel Parlamentar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097" y="1743292"/>
            <a:ext cx="3425703" cy="371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0264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87178" y="1558813"/>
            <a:ext cx="8412833" cy="4421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 fontAlgn="base">
              <a:spcAft>
                <a:spcPts val="1000"/>
              </a:spcAft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 fontAlgn="base">
              <a:spcAft>
                <a:spcPts val="1000"/>
              </a:spcAft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 fontAlgn="base">
              <a:spcAft>
                <a:spcPts val="1000"/>
              </a:spcAft>
            </a:pP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Espaço Reservado para Imagem 11" descr="Imagem Arial de teclado de laptop e prancheta com formulário.  Também contém mãos dobradas.">
            <a:extLst>
              <a:ext uri="{FF2B5EF4-FFF2-40B4-BE49-F238E27FC236}">
                <a16:creationId xmlns:a16="http://schemas.microsoft.com/office/drawing/2014/main" id="{3E7237D6-2D71-4A63-9CB5-8ADCB63FC7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5799" y="1742643"/>
            <a:ext cx="3079118" cy="423789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18746" y="2014929"/>
            <a:ext cx="45544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/>
              <a:t>Acompanhamento da liberação dos recursos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/>
              <a:t>Disponibilização de informações íntegras, completas e tempestivas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/>
              <a:t>Transparência dos gastos</a:t>
            </a:r>
          </a:p>
          <a:p>
            <a:endParaRPr lang="pt-B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/>
              <a:t>Comunicação eletrônica aos Beneficiários das Ementas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/>
              <a:t>Painel Parlamentar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123943111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Fluxo Indicações</a:t>
            </a:r>
          </a:p>
        </p:txBody>
      </p:sp>
      <p:grpSp>
        <p:nvGrpSpPr>
          <p:cNvPr id="4" name="Grupo 2"/>
          <p:cNvGrpSpPr>
            <a:grpSpLocks/>
          </p:cNvGrpSpPr>
          <p:nvPr/>
        </p:nvGrpSpPr>
        <p:grpSpPr bwMode="auto">
          <a:xfrm>
            <a:off x="547244" y="1724569"/>
            <a:ext cx="7813424" cy="4815911"/>
            <a:chOff x="175846" y="673618"/>
            <a:chExt cx="8837694" cy="6064119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5" name="Text Box 1"/>
            <p:cNvSpPr txBox="1">
              <a:spLocks noChangeArrowheads="1"/>
            </p:cNvSpPr>
            <p:nvPr/>
          </p:nvSpPr>
          <p:spPr bwMode="auto">
            <a:xfrm>
              <a:off x="6156111" y="1320116"/>
              <a:ext cx="1080000" cy="438050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lIns="67500" tIns="35100" rIns="67500" bIns="35100">
              <a:spAutoFit/>
            </a:bodyPr>
            <a:lstStyle/>
            <a:p>
              <a:pPr algn="ctr">
                <a:spcBef>
                  <a:spcPts val="563"/>
                </a:spcBef>
                <a:buClr>
                  <a:srgbClr val="000000"/>
                </a:buClr>
                <a:buSzPct val="100000"/>
                <a:tabLst>
                  <a:tab pos="0" algn="l"/>
                  <a:tab pos="335756" algn="l"/>
                  <a:tab pos="672704" algn="l"/>
                  <a:tab pos="1009650" algn="l"/>
                  <a:tab pos="1346597" algn="l"/>
                  <a:tab pos="1683544" algn="l"/>
                  <a:tab pos="2020491" algn="l"/>
                  <a:tab pos="2357438" algn="l"/>
                  <a:tab pos="2694385" algn="l"/>
                  <a:tab pos="3031331" algn="l"/>
                  <a:tab pos="3368279" algn="l"/>
                  <a:tab pos="3705225" algn="l"/>
                  <a:tab pos="4042172" algn="l"/>
                  <a:tab pos="4379119" algn="l"/>
                  <a:tab pos="4716066" algn="l"/>
                  <a:tab pos="5053013" algn="l"/>
                  <a:tab pos="5389960" algn="l"/>
                  <a:tab pos="5726906" algn="l"/>
                  <a:tab pos="6063854" algn="l"/>
                  <a:tab pos="6400800" algn="l"/>
                  <a:tab pos="6737747" algn="l"/>
                </a:tabLst>
                <a:defRPr/>
              </a:pPr>
              <a:r>
                <a:rPr lang="pt-BR" sz="9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Internaliza a Lista</a:t>
              </a:r>
            </a:p>
          </p:txBody>
        </p:sp>
        <p:sp>
          <p:nvSpPr>
            <p:cNvPr id="6" name="Text Box 1"/>
            <p:cNvSpPr txBox="1">
              <a:spLocks noChangeArrowheads="1"/>
            </p:cNvSpPr>
            <p:nvPr/>
          </p:nvSpPr>
          <p:spPr bwMode="auto">
            <a:xfrm>
              <a:off x="1120953" y="5326066"/>
              <a:ext cx="1107290" cy="263654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wrap="square" lIns="67500" tIns="35100" rIns="67500" bIns="35100">
              <a:spAutoFit/>
            </a:bodyPr>
            <a:lstStyle/>
            <a:p>
              <a:pPr algn="ctr">
                <a:spcBef>
                  <a:spcPts val="563"/>
                </a:spcBef>
                <a:buClr>
                  <a:srgbClr val="000000"/>
                </a:buClr>
                <a:buSzPct val="100000"/>
                <a:tabLst>
                  <a:tab pos="0" algn="l"/>
                  <a:tab pos="335756" algn="l"/>
                  <a:tab pos="672704" algn="l"/>
                  <a:tab pos="1009650" algn="l"/>
                  <a:tab pos="1346597" algn="l"/>
                  <a:tab pos="1683544" algn="l"/>
                  <a:tab pos="2020491" algn="l"/>
                  <a:tab pos="2357438" algn="l"/>
                  <a:tab pos="2694385" algn="l"/>
                  <a:tab pos="3031331" algn="l"/>
                  <a:tab pos="3368279" algn="l"/>
                  <a:tab pos="3705225" algn="l"/>
                  <a:tab pos="4042172" algn="l"/>
                  <a:tab pos="4379119" algn="l"/>
                  <a:tab pos="4716066" algn="l"/>
                  <a:tab pos="5053013" algn="l"/>
                  <a:tab pos="5389960" algn="l"/>
                  <a:tab pos="5726906" algn="l"/>
                  <a:tab pos="6063854" algn="l"/>
                  <a:tab pos="6400800" algn="l"/>
                  <a:tab pos="6737747" algn="l"/>
                </a:tabLst>
                <a:defRPr/>
              </a:pPr>
              <a:r>
                <a:rPr lang="pt-BR" sz="9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Aprova LOA</a:t>
              </a:r>
            </a:p>
          </p:txBody>
        </p:sp>
        <p:grpSp>
          <p:nvGrpSpPr>
            <p:cNvPr id="7" name="Grupo 82"/>
            <p:cNvGrpSpPr>
              <a:grpSpLocks/>
            </p:cNvGrpSpPr>
            <p:nvPr/>
          </p:nvGrpSpPr>
          <p:grpSpPr bwMode="auto">
            <a:xfrm>
              <a:off x="2366579" y="3280115"/>
              <a:ext cx="3749452" cy="2469560"/>
              <a:chOff x="2366579" y="3280115"/>
              <a:chExt cx="3749452" cy="2469560"/>
            </a:xfrm>
            <a:grpFill/>
          </p:grpSpPr>
          <p:sp>
            <p:nvSpPr>
              <p:cNvPr id="13" name="Text Box 1"/>
              <p:cNvSpPr txBox="1">
                <a:spLocks noChangeArrowheads="1"/>
              </p:cNvSpPr>
              <p:nvPr/>
            </p:nvSpPr>
            <p:spPr bwMode="auto">
              <a:xfrm>
                <a:off x="3956032" y="5180827"/>
                <a:ext cx="1080000" cy="568848"/>
              </a:xfrm>
              <a:prstGeom prst="rect">
                <a:avLst/>
              </a:prstGeom>
              <a:grpFill/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lIns="67500" tIns="35100" rIns="67500" bIns="35100">
                <a:spAutoFit/>
              </a:bodyPr>
              <a:lstStyle/>
              <a:p>
                <a:pPr algn="ctr">
                  <a:spcBef>
                    <a:spcPts val="563"/>
                  </a:spcBef>
                  <a:buClr>
                    <a:srgbClr val="000000"/>
                  </a:buClr>
                  <a:buSzPct val="100000"/>
                  <a:tabLst>
                    <a:tab pos="0" algn="l"/>
                    <a:tab pos="335756" algn="l"/>
                    <a:tab pos="672704" algn="l"/>
                    <a:tab pos="1009650" algn="l"/>
                    <a:tab pos="1346597" algn="l"/>
                    <a:tab pos="1683544" algn="l"/>
                    <a:tab pos="2020491" algn="l"/>
                    <a:tab pos="2357438" algn="l"/>
                    <a:tab pos="2694385" algn="l"/>
                    <a:tab pos="3031331" algn="l"/>
                    <a:tab pos="3368279" algn="l"/>
                    <a:tab pos="3705225" algn="l"/>
                    <a:tab pos="4042172" algn="l"/>
                    <a:tab pos="4379119" algn="l"/>
                    <a:tab pos="4716066" algn="l"/>
                    <a:tab pos="5053013" algn="l"/>
                    <a:tab pos="5389960" algn="l"/>
                    <a:tab pos="5726906" algn="l"/>
                    <a:tab pos="6063854" algn="l"/>
                    <a:tab pos="6400800" algn="l"/>
                    <a:tab pos="6737747" algn="l"/>
                  </a:tabLst>
                  <a:defRPr/>
                </a:pPr>
                <a:r>
                  <a:rPr lang="pt-BR" sz="825" b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Indica Beneficiários e Priorização</a:t>
                </a:r>
              </a:p>
            </p:txBody>
          </p:sp>
          <p:sp>
            <p:nvSpPr>
              <p:cNvPr id="14" name="Text Box 1"/>
              <p:cNvSpPr txBox="1">
                <a:spLocks noChangeArrowheads="1"/>
              </p:cNvSpPr>
              <p:nvPr/>
            </p:nvSpPr>
            <p:spPr bwMode="auto">
              <a:xfrm>
                <a:off x="5036031" y="3280115"/>
                <a:ext cx="1080000" cy="568848"/>
              </a:xfrm>
              <a:prstGeom prst="rect">
                <a:avLst/>
              </a:prstGeom>
              <a:grpFill/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lIns="67500" tIns="35100" rIns="67500" bIns="35100">
                <a:spAutoFit/>
              </a:bodyPr>
              <a:lstStyle/>
              <a:p>
                <a:pPr algn="ctr">
                  <a:spcBef>
                    <a:spcPts val="563"/>
                  </a:spcBef>
                  <a:buClr>
                    <a:srgbClr val="000000"/>
                  </a:buClr>
                  <a:buSzPct val="100000"/>
                  <a:tabLst>
                    <a:tab pos="0" algn="l"/>
                    <a:tab pos="335756" algn="l"/>
                    <a:tab pos="672704" algn="l"/>
                    <a:tab pos="1009650" algn="l"/>
                    <a:tab pos="1346597" algn="l"/>
                    <a:tab pos="1683544" algn="l"/>
                    <a:tab pos="2020491" algn="l"/>
                    <a:tab pos="2357438" algn="l"/>
                    <a:tab pos="2694385" algn="l"/>
                    <a:tab pos="3031331" algn="l"/>
                    <a:tab pos="3368279" algn="l"/>
                    <a:tab pos="3705225" algn="l"/>
                    <a:tab pos="4042172" algn="l"/>
                    <a:tab pos="4379119" algn="l"/>
                    <a:tab pos="4716066" algn="l"/>
                    <a:tab pos="5053013" algn="l"/>
                    <a:tab pos="5389960" algn="l"/>
                    <a:tab pos="5726906" algn="l"/>
                    <a:tab pos="6063854" algn="l"/>
                    <a:tab pos="6400800" algn="l"/>
                    <a:tab pos="6737747" algn="l"/>
                  </a:tabLst>
                  <a:defRPr/>
                </a:pPr>
                <a:r>
                  <a:rPr lang="pt-BR" sz="825" b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Prepara Lista para a Plataforma</a:t>
                </a:r>
                <a:endParaRPr lang="pt-BR" sz="9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" name="Text Box 1"/>
              <p:cNvSpPr txBox="1">
                <a:spLocks noChangeArrowheads="1"/>
              </p:cNvSpPr>
              <p:nvPr/>
            </p:nvSpPr>
            <p:spPr bwMode="auto">
              <a:xfrm>
                <a:off x="2366579" y="3366285"/>
                <a:ext cx="1120729" cy="438050"/>
              </a:xfrm>
              <a:prstGeom prst="rect">
                <a:avLst/>
              </a:prstGeom>
              <a:grpFill/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wrap="square" lIns="67500" tIns="35100" rIns="67500" bIns="35100">
                <a:spAutoFit/>
              </a:bodyPr>
              <a:lstStyle/>
              <a:p>
                <a:pPr algn="ctr">
                  <a:spcBef>
                    <a:spcPts val="563"/>
                  </a:spcBef>
                  <a:buClr>
                    <a:srgbClr val="000000"/>
                  </a:buClr>
                  <a:buSzPct val="100000"/>
                  <a:tabLst>
                    <a:tab pos="0" algn="l"/>
                    <a:tab pos="335756" algn="l"/>
                    <a:tab pos="672704" algn="l"/>
                    <a:tab pos="1009650" algn="l"/>
                    <a:tab pos="1346597" algn="l"/>
                    <a:tab pos="1683544" algn="l"/>
                    <a:tab pos="2020491" algn="l"/>
                    <a:tab pos="2357438" algn="l"/>
                    <a:tab pos="2694385" algn="l"/>
                    <a:tab pos="3031331" algn="l"/>
                    <a:tab pos="3368279" algn="l"/>
                    <a:tab pos="3705225" algn="l"/>
                    <a:tab pos="4042172" algn="l"/>
                    <a:tab pos="4379119" algn="l"/>
                    <a:tab pos="4716066" algn="l"/>
                    <a:tab pos="5053013" algn="l"/>
                    <a:tab pos="5389960" algn="l"/>
                    <a:tab pos="5726906" algn="l"/>
                    <a:tab pos="6063854" algn="l"/>
                    <a:tab pos="6400800" algn="l"/>
                    <a:tab pos="6737747" algn="l"/>
                  </a:tabLst>
                  <a:defRPr/>
                </a:pPr>
                <a:r>
                  <a:rPr lang="pt-BR" sz="900" b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Abre SIOP Indicações</a:t>
                </a:r>
              </a:p>
            </p:txBody>
          </p:sp>
        </p:grpSp>
        <p:grpSp>
          <p:nvGrpSpPr>
            <p:cNvPr id="8" name="Grupo 96"/>
            <p:cNvGrpSpPr>
              <a:grpSpLocks/>
            </p:cNvGrpSpPr>
            <p:nvPr/>
          </p:nvGrpSpPr>
          <p:grpSpPr bwMode="auto">
            <a:xfrm>
              <a:off x="175847" y="673618"/>
              <a:ext cx="8837693" cy="5970091"/>
              <a:chOff x="175847" y="673618"/>
              <a:chExt cx="8837693" cy="5970091"/>
            </a:xfrm>
            <a:grpFill/>
          </p:grpSpPr>
          <p:cxnSp>
            <p:nvCxnSpPr>
              <p:cNvPr id="11" name="Conector reto 12"/>
              <p:cNvCxnSpPr>
                <a:cxnSpLocks noChangeShapeType="1"/>
              </p:cNvCxnSpPr>
              <p:nvPr/>
            </p:nvCxnSpPr>
            <p:spPr bwMode="auto">
              <a:xfrm flipH="1">
                <a:off x="729976" y="673618"/>
                <a:ext cx="74642" cy="5970091"/>
              </a:xfrm>
              <a:prstGeom prst="line">
                <a:avLst/>
              </a:prstGeom>
              <a:grpFill/>
              <a:ln w="22225" algn="ctr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  <a:extLst/>
            </p:spPr>
          </p:cxnSp>
          <p:cxnSp>
            <p:nvCxnSpPr>
              <p:cNvPr id="12" name="Conector reto 13"/>
              <p:cNvCxnSpPr>
                <a:cxnSpLocks noChangeShapeType="1"/>
              </p:cNvCxnSpPr>
              <p:nvPr/>
            </p:nvCxnSpPr>
            <p:spPr bwMode="auto">
              <a:xfrm flipV="1">
                <a:off x="175847" y="4676348"/>
                <a:ext cx="8837693" cy="6910"/>
              </a:xfrm>
              <a:prstGeom prst="line">
                <a:avLst/>
              </a:prstGeom>
              <a:grpFill/>
              <a:ln w="22225" algn="ctr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  <a:extLst/>
            </p:spPr>
          </p:cxnSp>
        </p:grpSp>
        <p:sp>
          <p:nvSpPr>
            <p:cNvPr id="9" name="CaixaDeTexto 8"/>
            <p:cNvSpPr txBox="1"/>
            <p:nvPr/>
          </p:nvSpPr>
          <p:spPr>
            <a:xfrm>
              <a:off x="175846" y="3020373"/>
              <a:ext cx="443857" cy="1414173"/>
            </a:xfrm>
            <a:prstGeom prst="rect">
              <a:avLst/>
            </a:prstGeom>
            <a:grpFill/>
            <a:effectLst/>
          </p:spPr>
          <p:txBody>
            <a:bodyPr vert="vert270" wrap="square">
              <a:spAutoFit/>
            </a:bodyPr>
            <a:lstStyle/>
            <a:p>
              <a:pPr algn="ctr">
                <a:defRPr/>
              </a:pPr>
              <a:r>
                <a:rPr lang="pt-BR" sz="135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SOF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175847" y="4880350"/>
              <a:ext cx="443857" cy="1857387"/>
            </a:xfrm>
            <a:prstGeom prst="rect">
              <a:avLst/>
            </a:prstGeom>
            <a:grpFill/>
            <a:effectLst/>
          </p:spPr>
          <p:txBody>
            <a:bodyPr vert="vert270">
              <a:spAutoFit/>
            </a:bodyPr>
            <a:lstStyle/>
            <a:p>
              <a:pPr algn="ctr">
                <a:defRPr/>
              </a:pPr>
              <a:r>
                <a:rPr lang="pt-BR" sz="135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Parlamentar</a:t>
              </a:r>
            </a:p>
          </p:txBody>
        </p:sp>
      </p:grpSp>
      <p:cxnSp>
        <p:nvCxnSpPr>
          <p:cNvPr id="16" name="Conector reto 13"/>
          <p:cNvCxnSpPr>
            <a:cxnSpLocks noChangeShapeType="1"/>
          </p:cNvCxnSpPr>
          <p:nvPr/>
        </p:nvCxnSpPr>
        <p:spPr bwMode="auto">
          <a:xfrm flipV="1">
            <a:off x="449817" y="3365108"/>
            <a:ext cx="7813423" cy="5488"/>
          </a:xfrm>
          <a:prstGeom prst="line">
            <a:avLst/>
          </a:prstGeom>
          <a:solidFill>
            <a:schemeClr val="accent3">
              <a:lumMod val="60000"/>
              <a:lumOff val="40000"/>
            </a:schemeClr>
          </a:solidFill>
          <a:ln w="22225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xtLst/>
        </p:spPr>
      </p:cxnSp>
      <p:sp>
        <p:nvSpPr>
          <p:cNvPr id="17" name="CaixaDeTexto 16"/>
          <p:cNvSpPr txBox="1"/>
          <p:nvPr/>
        </p:nvSpPr>
        <p:spPr bwMode="auto">
          <a:xfrm>
            <a:off x="551381" y="1724569"/>
            <a:ext cx="392415" cy="1475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pt-BR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Plataforma</a:t>
            </a:r>
          </a:p>
        </p:txBody>
      </p:sp>
      <p:cxnSp>
        <p:nvCxnSpPr>
          <p:cNvPr id="18" name="Conector angulado 17"/>
          <p:cNvCxnSpPr>
            <a:stCxn id="6" idx="0"/>
          </p:cNvCxnSpPr>
          <p:nvPr/>
        </p:nvCxnSpPr>
        <p:spPr>
          <a:xfrm rot="5400000" flipH="1" flipV="1">
            <a:off x="1683262" y="4435349"/>
            <a:ext cx="1173062" cy="79499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do 18"/>
          <p:cNvCxnSpPr/>
          <p:nvPr/>
        </p:nvCxnSpPr>
        <p:spPr>
          <a:xfrm rot="16200000" flipH="1">
            <a:off x="3201556" y="4330957"/>
            <a:ext cx="1000775" cy="83149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do 19"/>
          <p:cNvCxnSpPr/>
          <p:nvPr/>
        </p:nvCxnSpPr>
        <p:spPr>
          <a:xfrm rot="5400000" flipH="1" flipV="1">
            <a:off x="4414936" y="4337787"/>
            <a:ext cx="897984" cy="817835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do 20"/>
          <p:cNvCxnSpPr/>
          <p:nvPr/>
        </p:nvCxnSpPr>
        <p:spPr>
          <a:xfrm rot="5400000" flipH="1" flipV="1">
            <a:off x="5348516" y="2682638"/>
            <a:ext cx="1157283" cy="963767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60716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674"/>
            <a:ext cx="9144000" cy="506789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760434" y="5886036"/>
            <a:ext cx="2246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Carga da Planilha </a:t>
            </a:r>
            <a:r>
              <a:rPr lang="pt-BR" dirty="0" err="1"/>
              <a:t>Siop</a:t>
            </a:r>
            <a:endParaRPr lang="pt-BR" dirty="0"/>
          </a:p>
        </p:txBody>
      </p:sp>
      <p:cxnSp>
        <p:nvCxnSpPr>
          <p:cNvPr id="6" name="Conector de seta reta 5"/>
          <p:cNvCxnSpPr/>
          <p:nvPr/>
        </p:nvCxnSpPr>
        <p:spPr>
          <a:xfrm flipH="1">
            <a:off x="3931066" y="3896882"/>
            <a:ext cx="487110" cy="5469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0973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2" y="914402"/>
            <a:ext cx="8595078" cy="5077292"/>
          </a:xfrm>
        </p:spPr>
      </p:pic>
      <p:sp>
        <p:nvSpPr>
          <p:cNvPr id="5" name="CaixaDeTexto 4"/>
          <p:cNvSpPr txBox="1"/>
          <p:nvPr/>
        </p:nvSpPr>
        <p:spPr>
          <a:xfrm>
            <a:off x="1743342" y="6168048"/>
            <a:ext cx="1753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Detalhe da carga</a:t>
            </a:r>
          </a:p>
        </p:txBody>
      </p:sp>
    </p:spTree>
    <p:extLst>
      <p:ext uri="{BB962C8B-B14F-4D97-AF65-F5344CB8AC3E}">
        <p14:creationId xmlns:p14="http://schemas.microsoft.com/office/powerpoint/2010/main" val="158906381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Fluxo Empenho e Liberação</a:t>
            </a:r>
          </a:p>
        </p:txBody>
      </p:sp>
      <p:grpSp>
        <p:nvGrpSpPr>
          <p:cNvPr id="22" name="Grupo 2"/>
          <p:cNvGrpSpPr>
            <a:grpSpLocks/>
          </p:cNvGrpSpPr>
          <p:nvPr/>
        </p:nvGrpSpPr>
        <p:grpSpPr bwMode="auto">
          <a:xfrm>
            <a:off x="544529" y="1671523"/>
            <a:ext cx="8430617" cy="4741236"/>
            <a:chOff x="168097" y="673618"/>
            <a:chExt cx="9535796" cy="5970091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3" name="Text Box 1"/>
            <p:cNvSpPr txBox="1">
              <a:spLocks noChangeArrowheads="1"/>
            </p:cNvSpPr>
            <p:nvPr/>
          </p:nvSpPr>
          <p:spPr bwMode="auto">
            <a:xfrm>
              <a:off x="876057" y="3139580"/>
              <a:ext cx="1080000" cy="786843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lIns="67500" tIns="35100" rIns="67500" bIns="35100">
              <a:spAutoFit/>
            </a:bodyPr>
            <a:lstStyle/>
            <a:p>
              <a:pPr algn="ctr">
                <a:spcBef>
                  <a:spcPts val="563"/>
                </a:spcBef>
                <a:buClr>
                  <a:srgbClr val="000000"/>
                </a:buClr>
                <a:buSzPct val="100000"/>
                <a:tabLst>
                  <a:tab pos="0" algn="l"/>
                  <a:tab pos="335756" algn="l"/>
                  <a:tab pos="672704" algn="l"/>
                  <a:tab pos="1009650" algn="l"/>
                  <a:tab pos="1346597" algn="l"/>
                  <a:tab pos="1683544" algn="l"/>
                  <a:tab pos="2020491" algn="l"/>
                  <a:tab pos="2357438" algn="l"/>
                  <a:tab pos="2694385" algn="l"/>
                  <a:tab pos="3031331" algn="l"/>
                  <a:tab pos="3368279" algn="l"/>
                  <a:tab pos="3705225" algn="l"/>
                  <a:tab pos="4042172" algn="l"/>
                  <a:tab pos="4379119" algn="l"/>
                  <a:tab pos="4716066" algn="l"/>
                  <a:tab pos="5053013" algn="l"/>
                  <a:tab pos="5389960" algn="l"/>
                  <a:tab pos="5726906" algn="l"/>
                  <a:tab pos="6063854" algn="l"/>
                  <a:tab pos="6400800" algn="l"/>
                  <a:tab pos="6737747" algn="l"/>
                </a:tabLst>
                <a:defRPr/>
              </a:pPr>
              <a:r>
                <a:rPr lang="pt-BR" sz="9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Assina e envia em lote para SIAFI</a:t>
              </a:r>
            </a:p>
          </p:txBody>
        </p:sp>
        <p:grpSp>
          <p:nvGrpSpPr>
            <p:cNvPr id="24" name="Grupo 82"/>
            <p:cNvGrpSpPr>
              <a:grpSpLocks/>
            </p:cNvGrpSpPr>
            <p:nvPr/>
          </p:nvGrpSpPr>
          <p:grpSpPr bwMode="auto">
            <a:xfrm>
              <a:off x="858947" y="1296088"/>
              <a:ext cx="2604930" cy="4793262"/>
              <a:chOff x="858947" y="1296088"/>
              <a:chExt cx="2604930" cy="4793262"/>
            </a:xfrm>
            <a:grpFill/>
          </p:grpSpPr>
          <p:sp>
            <p:nvSpPr>
              <p:cNvPr id="30" name="Text Box 1"/>
              <p:cNvSpPr txBox="1">
                <a:spLocks noChangeArrowheads="1"/>
              </p:cNvSpPr>
              <p:nvPr/>
            </p:nvSpPr>
            <p:spPr bwMode="auto">
              <a:xfrm>
                <a:off x="2383877" y="5680366"/>
                <a:ext cx="1080000" cy="408984"/>
              </a:xfrm>
              <a:prstGeom prst="rect">
                <a:avLst/>
              </a:prstGeom>
              <a:grpFill/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lIns="67500" tIns="35100" rIns="67500" bIns="35100">
                <a:spAutoFit/>
              </a:bodyPr>
              <a:lstStyle/>
              <a:p>
                <a:pPr algn="ctr">
                  <a:spcBef>
                    <a:spcPts val="563"/>
                  </a:spcBef>
                  <a:buClr>
                    <a:srgbClr val="000000"/>
                  </a:buClr>
                  <a:buSzPct val="100000"/>
                  <a:tabLst>
                    <a:tab pos="0" algn="l"/>
                    <a:tab pos="335756" algn="l"/>
                    <a:tab pos="672704" algn="l"/>
                    <a:tab pos="1009650" algn="l"/>
                    <a:tab pos="1346597" algn="l"/>
                    <a:tab pos="1683544" algn="l"/>
                    <a:tab pos="2020491" algn="l"/>
                    <a:tab pos="2357438" algn="l"/>
                    <a:tab pos="2694385" algn="l"/>
                    <a:tab pos="3031331" algn="l"/>
                    <a:tab pos="3368279" algn="l"/>
                    <a:tab pos="3705225" algn="l"/>
                    <a:tab pos="4042172" algn="l"/>
                    <a:tab pos="4379119" algn="l"/>
                    <a:tab pos="4716066" algn="l"/>
                    <a:tab pos="5053013" algn="l"/>
                    <a:tab pos="5389960" algn="l"/>
                    <a:tab pos="5726906" algn="l"/>
                    <a:tab pos="6063854" algn="l"/>
                    <a:tab pos="6400800" algn="l"/>
                    <a:tab pos="6737747" algn="l"/>
                  </a:tabLst>
                  <a:defRPr/>
                </a:pPr>
                <a:r>
                  <a:rPr lang="pt-BR" sz="825" b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Recebe notificação</a:t>
                </a:r>
              </a:p>
            </p:txBody>
          </p:sp>
          <p:sp>
            <p:nvSpPr>
              <p:cNvPr id="31" name="Text Box 1"/>
              <p:cNvSpPr txBox="1">
                <a:spLocks noChangeArrowheads="1"/>
              </p:cNvSpPr>
              <p:nvPr/>
            </p:nvSpPr>
            <p:spPr bwMode="auto">
              <a:xfrm>
                <a:off x="2383877" y="1393811"/>
                <a:ext cx="1080000" cy="408984"/>
              </a:xfrm>
              <a:prstGeom prst="rect">
                <a:avLst/>
              </a:prstGeom>
              <a:grpFill/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lIns="67500" tIns="35100" rIns="67500" bIns="35100">
                <a:spAutoFit/>
              </a:bodyPr>
              <a:lstStyle/>
              <a:p>
                <a:pPr algn="ctr">
                  <a:spcBef>
                    <a:spcPts val="563"/>
                  </a:spcBef>
                  <a:buClr>
                    <a:srgbClr val="000000"/>
                  </a:buClr>
                  <a:buSzPct val="100000"/>
                  <a:tabLst>
                    <a:tab pos="0" algn="l"/>
                    <a:tab pos="335756" algn="l"/>
                    <a:tab pos="672704" algn="l"/>
                    <a:tab pos="1009650" algn="l"/>
                    <a:tab pos="1346597" algn="l"/>
                    <a:tab pos="1683544" algn="l"/>
                    <a:tab pos="2020491" algn="l"/>
                    <a:tab pos="2357438" algn="l"/>
                    <a:tab pos="2694385" algn="l"/>
                    <a:tab pos="3031331" algn="l"/>
                    <a:tab pos="3368279" algn="l"/>
                    <a:tab pos="3705225" algn="l"/>
                    <a:tab pos="4042172" algn="l"/>
                    <a:tab pos="4379119" algn="l"/>
                    <a:tab pos="4716066" algn="l"/>
                    <a:tab pos="5053013" algn="l"/>
                    <a:tab pos="5389960" algn="l"/>
                    <a:tab pos="5726906" algn="l"/>
                    <a:tab pos="6063854" algn="l"/>
                    <a:tab pos="6400800" algn="l"/>
                    <a:tab pos="6737747" algn="l"/>
                  </a:tabLst>
                  <a:defRPr/>
                </a:pPr>
                <a:r>
                  <a:rPr lang="pt-BR" sz="825" b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Notifica Município</a:t>
                </a:r>
                <a:endParaRPr lang="pt-BR" sz="9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2" name="Text Box 1"/>
              <p:cNvSpPr txBox="1">
                <a:spLocks noChangeArrowheads="1"/>
              </p:cNvSpPr>
              <p:nvPr/>
            </p:nvSpPr>
            <p:spPr bwMode="auto">
              <a:xfrm>
                <a:off x="858947" y="1296088"/>
                <a:ext cx="1120729" cy="612447"/>
              </a:xfrm>
              <a:prstGeom prst="rect">
                <a:avLst/>
              </a:prstGeom>
              <a:grpFill/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wrap="square" lIns="67500" tIns="35100" rIns="67500" bIns="35100">
                <a:spAutoFit/>
              </a:bodyPr>
              <a:lstStyle/>
              <a:p>
                <a:pPr algn="ctr">
                  <a:spcBef>
                    <a:spcPts val="563"/>
                  </a:spcBef>
                  <a:buClr>
                    <a:srgbClr val="000000"/>
                  </a:buClr>
                  <a:buSzPct val="100000"/>
                  <a:tabLst>
                    <a:tab pos="0" algn="l"/>
                    <a:tab pos="335756" algn="l"/>
                    <a:tab pos="672704" algn="l"/>
                    <a:tab pos="1009650" algn="l"/>
                    <a:tab pos="1346597" algn="l"/>
                    <a:tab pos="1683544" algn="l"/>
                    <a:tab pos="2020491" algn="l"/>
                    <a:tab pos="2357438" algn="l"/>
                    <a:tab pos="2694385" algn="l"/>
                    <a:tab pos="3031331" algn="l"/>
                    <a:tab pos="3368279" algn="l"/>
                    <a:tab pos="3705225" algn="l"/>
                    <a:tab pos="4042172" algn="l"/>
                    <a:tab pos="4379119" algn="l"/>
                    <a:tab pos="4716066" algn="l"/>
                    <a:tab pos="5053013" algn="l"/>
                    <a:tab pos="5389960" algn="l"/>
                    <a:tab pos="5726906" algn="l"/>
                    <a:tab pos="6063854" algn="l"/>
                    <a:tab pos="6400800" algn="l"/>
                    <a:tab pos="6737747" algn="l"/>
                  </a:tabLst>
                  <a:defRPr/>
                </a:pPr>
                <a:r>
                  <a:rPr lang="pt-BR" sz="900" b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Gera Minutas de Empenho e número</a:t>
                </a:r>
              </a:p>
            </p:txBody>
          </p:sp>
        </p:grpSp>
        <p:grpSp>
          <p:nvGrpSpPr>
            <p:cNvPr id="25" name="Grupo 96"/>
            <p:cNvGrpSpPr>
              <a:grpSpLocks/>
            </p:cNvGrpSpPr>
            <p:nvPr/>
          </p:nvGrpSpPr>
          <p:grpSpPr bwMode="auto">
            <a:xfrm>
              <a:off x="168097" y="673618"/>
              <a:ext cx="9535796" cy="5970091"/>
              <a:chOff x="168097" y="673618"/>
              <a:chExt cx="9535796" cy="5970091"/>
            </a:xfrm>
            <a:grpFill/>
          </p:grpSpPr>
          <p:cxnSp>
            <p:nvCxnSpPr>
              <p:cNvPr id="28" name="Conector reto 12"/>
              <p:cNvCxnSpPr>
                <a:cxnSpLocks noChangeShapeType="1"/>
              </p:cNvCxnSpPr>
              <p:nvPr/>
            </p:nvCxnSpPr>
            <p:spPr bwMode="auto">
              <a:xfrm flipH="1">
                <a:off x="729976" y="673618"/>
                <a:ext cx="74642" cy="5970091"/>
              </a:xfrm>
              <a:prstGeom prst="line">
                <a:avLst/>
              </a:prstGeom>
              <a:grpFill/>
              <a:ln w="22225" algn="ctr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  <a:extLst/>
            </p:spPr>
          </p:cxnSp>
          <p:cxnSp>
            <p:nvCxnSpPr>
              <p:cNvPr id="29" name="Conector reto 13"/>
              <p:cNvCxnSpPr>
                <a:cxnSpLocks noChangeShapeType="1"/>
              </p:cNvCxnSpPr>
              <p:nvPr/>
            </p:nvCxnSpPr>
            <p:spPr bwMode="auto">
              <a:xfrm flipV="1">
                <a:off x="168097" y="4495538"/>
                <a:ext cx="9535796" cy="76108"/>
              </a:xfrm>
              <a:prstGeom prst="line">
                <a:avLst/>
              </a:prstGeom>
              <a:grpFill/>
              <a:ln w="22225" algn="ctr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  <a:extLst/>
            </p:spPr>
          </p:cxnSp>
        </p:grpSp>
        <p:sp>
          <p:nvSpPr>
            <p:cNvPr id="26" name="CaixaDeTexto 25"/>
            <p:cNvSpPr txBox="1"/>
            <p:nvPr/>
          </p:nvSpPr>
          <p:spPr>
            <a:xfrm>
              <a:off x="214681" y="2906095"/>
              <a:ext cx="443857" cy="1414173"/>
            </a:xfrm>
            <a:prstGeom prst="rect">
              <a:avLst/>
            </a:prstGeom>
            <a:grpFill/>
            <a:effectLst/>
          </p:spPr>
          <p:txBody>
            <a:bodyPr vert="vert270" wrap="square">
              <a:spAutoFit/>
            </a:bodyPr>
            <a:lstStyle/>
            <a:p>
              <a:pPr algn="ctr">
                <a:defRPr/>
              </a:pPr>
              <a:r>
                <a:rPr lang="pt-BR" sz="135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Setorial</a:t>
              </a:r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175847" y="4683258"/>
              <a:ext cx="443857" cy="1857388"/>
            </a:xfrm>
            <a:prstGeom prst="rect">
              <a:avLst/>
            </a:prstGeom>
            <a:grpFill/>
            <a:effectLst/>
          </p:spPr>
          <p:txBody>
            <a:bodyPr vert="vert270">
              <a:spAutoFit/>
            </a:bodyPr>
            <a:lstStyle/>
            <a:p>
              <a:pPr algn="ctr">
                <a:defRPr/>
              </a:pPr>
              <a:r>
                <a:rPr lang="pt-BR" sz="135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Município</a:t>
              </a:r>
            </a:p>
          </p:txBody>
        </p:sp>
      </p:grpSp>
      <p:cxnSp>
        <p:nvCxnSpPr>
          <p:cNvPr id="33" name="Conector reto 13"/>
          <p:cNvCxnSpPr>
            <a:cxnSpLocks noChangeShapeType="1"/>
          </p:cNvCxnSpPr>
          <p:nvPr/>
        </p:nvCxnSpPr>
        <p:spPr bwMode="auto">
          <a:xfrm flipV="1">
            <a:off x="462071" y="3345838"/>
            <a:ext cx="8620042" cy="24758"/>
          </a:xfrm>
          <a:prstGeom prst="line">
            <a:avLst/>
          </a:prstGeom>
          <a:solidFill>
            <a:schemeClr val="accent3">
              <a:lumMod val="60000"/>
              <a:lumOff val="40000"/>
            </a:schemeClr>
          </a:solidFill>
          <a:ln w="22225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xtLst/>
        </p:spPr>
      </p:cxnSp>
      <p:sp>
        <p:nvSpPr>
          <p:cNvPr id="34" name="CaixaDeTexto 33"/>
          <p:cNvSpPr txBox="1"/>
          <p:nvPr/>
        </p:nvSpPr>
        <p:spPr bwMode="auto">
          <a:xfrm>
            <a:off x="551381" y="1724569"/>
            <a:ext cx="392415" cy="1475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pt-BR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Plataforma</a:t>
            </a:r>
          </a:p>
        </p:txBody>
      </p:sp>
      <p:cxnSp>
        <p:nvCxnSpPr>
          <p:cNvPr id="35" name="Conector angulado 34"/>
          <p:cNvCxnSpPr/>
          <p:nvPr/>
        </p:nvCxnSpPr>
        <p:spPr>
          <a:xfrm rot="16200000" flipH="1">
            <a:off x="1226328" y="3199641"/>
            <a:ext cx="848454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 Box 1"/>
          <p:cNvSpPr txBox="1">
            <a:spLocks noChangeArrowheads="1"/>
          </p:cNvSpPr>
          <p:nvPr/>
        </p:nvSpPr>
        <p:spPr bwMode="auto">
          <a:xfrm>
            <a:off x="6551593" y="2296521"/>
            <a:ext cx="954830" cy="32480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67500" tIns="35100" rIns="67500" bIns="35100">
            <a:spAutoFit/>
          </a:bodyPr>
          <a:lstStyle/>
          <a:p>
            <a:pPr algn="ctr">
              <a:spcBef>
                <a:spcPts val="563"/>
              </a:spcBef>
              <a:buClr>
                <a:srgbClr val="000000"/>
              </a:buCl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pt-BR" sz="825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Gera minutas de DH e OB</a:t>
            </a:r>
            <a:endParaRPr lang="pt-BR" sz="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 Box 1"/>
          <p:cNvSpPr txBox="1">
            <a:spLocks noChangeArrowheads="1"/>
          </p:cNvSpPr>
          <p:nvPr/>
        </p:nvSpPr>
        <p:spPr bwMode="auto">
          <a:xfrm>
            <a:off x="5198912" y="2205721"/>
            <a:ext cx="954830" cy="4517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67500" tIns="35100" rIns="67500" bIns="35100">
            <a:spAutoFit/>
          </a:bodyPr>
          <a:lstStyle/>
          <a:p>
            <a:pPr algn="ctr">
              <a:spcBef>
                <a:spcPts val="563"/>
              </a:spcBef>
              <a:buClr>
                <a:srgbClr val="000000"/>
              </a:buCl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pt-BR" sz="825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Lista de necessidade financeira</a:t>
            </a:r>
            <a:endParaRPr lang="pt-BR" sz="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Text Box 1"/>
          <p:cNvSpPr txBox="1">
            <a:spLocks noChangeArrowheads="1"/>
          </p:cNvSpPr>
          <p:nvPr/>
        </p:nvSpPr>
        <p:spPr bwMode="auto">
          <a:xfrm>
            <a:off x="3878145" y="2351570"/>
            <a:ext cx="954830" cy="1978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67500" tIns="35100" rIns="67500" bIns="35100">
            <a:spAutoFit/>
          </a:bodyPr>
          <a:lstStyle/>
          <a:p>
            <a:pPr algn="ctr">
              <a:spcBef>
                <a:spcPts val="563"/>
              </a:spcBef>
              <a:buClr>
                <a:srgbClr val="000000"/>
              </a:buCl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pt-BR" sz="825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Abre Conta</a:t>
            </a:r>
            <a:endParaRPr lang="pt-BR" sz="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Text Box 1"/>
          <p:cNvSpPr txBox="1">
            <a:spLocks noChangeArrowheads="1"/>
          </p:cNvSpPr>
          <p:nvPr/>
        </p:nvSpPr>
        <p:spPr bwMode="auto">
          <a:xfrm>
            <a:off x="3921690" y="5561558"/>
            <a:ext cx="954830" cy="57871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67500" tIns="35100" rIns="67500" bIns="35100">
            <a:spAutoFit/>
          </a:bodyPr>
          <a:lstStyle/>
          <a:p>
            <a:pPr algn="ctr">
              <a:spcBef>
                <a:spcPts val="563"/>
              </a:spcBef>
              <a:buClr>
                <a:srgbClr val="000000"/>
              </a:buCl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pt-BR" sz="825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Dá ciência e informa banco e agência</a:t>
            </a:r>
            <a:endParaRPr lang="pt-BR" sz="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xt Box 1"/>
          <p:cNvSpPr txBox="1">
            <a:spLocks noChangeArrowheads="1"/>
          </p:cNvSpPr>
          <p:nvPr/>
        </p:nvSpPr>
        <p:spPr bwMode="auto">
          <a:xfrm>
            <a:off x="6560177" y="3746625"/>
            <a:ext cx="954830" cy="6248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67500" tIns="35100" rIns="67500" bIns="35100">
            <a:spAutoFit/>
          </a:bodyPr>
          <a:lstStyle/>
          <a:p>
            <a:pPr algn="ctr">
              <a:spcBef>
                <a:spcPts val="563"/>
              </a:spcBef>
              <a:buClr>
                <a:srgbClr val="000000"/>
              </a:buCl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pt-BR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Assina e envia em lote para SIAFI</a:t>
            </a:r>
          </a:p>
        </p:txBody>
      </p:sp>
      <p:sp>
        <p:nvSpPr>
          <p:cNvPr id="41" name="Text Box 1"/>
          <p:cNvSpPr txBox="1">
            <a:spLocks noChangeArrowheads="1"/>
          </p:cNvSpPr>
          <p:nvPr/>
        </p:nvSpPr>
        <p:spPr bwMode="auto">
          <a:xfrm>
            <a:off x="7871771" y="2296521"/>
            <a:ext cx="954830" cy="32480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67500" tIns="35100" rIns="67500" bIns="35100">
            <a:spAutoFit/>
          </a:bodyPr>
          <a:lstStyle/>
          <a:p>
            <a:pPr algn="ctr">
              <a:spcBef>
                <a:spcPts val="563"/>
              </a:spcBef>
              <a:buClr>
                <a:srgbClr val="000000"/>
              </a:buCl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pt-BR" sz="825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Notifica Município</a:t>
            </a:r>
            <a:endParaRPr lang="pt-BR" sz="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2" name="Conector angulado 41"/>
          <p:cNvCxnSpPr/>
          <p:nvPr/>
        </p:nvCxnSpPr>
        <p:spPr>
          <a:xfrm rot="16200000" flipH="1">
            <a:off x="6541609" y="3136470"/>
            <a:ext cx="974800" cy="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angulado 42"/>
          <p:cNvCxnSpPr/>
          <p:nvPr/>
        </p:nvCxnSpPr>
        <p:spPr>
          <a:xfrm rot="16200000" flipH="1">
            <a:off x="1467817" y="4161196"/>
            <a:ext cx="2984580" cy="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angulado 43"/>
          <p:cNvCxnSpPr/>
          <p:nvPr/>
        </p:nvCxnSpPr>
        <p:spPr>
          <a:xfrm rot="16200000" flipH="1">
            <a:off x="6757283" y="4162933"/>
            <a:ext cx="2797246" cy="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 Box 1"/>
          <p:cNvSpPr txBox="1">
            <a:spLocks noChangeArrowheads="1"/>
          </p:cNvSpPr>
          <p:nvPr/>
        </p:nvSpPr>
        <p:spPr bwMode="auto">
          <a:xfrm>
            <a:off x="7698537" y="5700751"/>
            <a:ext cx="954830" cy="32480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67500" tIns="35100" rIns="67500" bIns="35100">
            <a:spAutoFit/>
          </a:bodyPr>
          <a:lstStyle/>
          <a:p>
            <a:pPr algn="ctr">
              <a:spcBef>
                <a:spcPts val="563"/>
              </a:spcBef>
              <a:buClr>
                <a:srgbClr val="000000"/>
              </a:buCl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pt-BR" sz="825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Recebe notificação</a:t>
            </a:r>
          </a:p>
        </p:txBody>
      </p:sp>
      <p:cxnSp>
        <p:nvCxnSpPr>
          <p:cNvPr id="46" name="Conector de seta reta 45"/>
          <p:cNvCxnSpPr/>
          <p:nvPr/>
        </p:nvCxnSpPr>
        <p:spPr>
          <a:xfrm>
            <a:off x="3534032" y="5863152"/>
            <a:ext cx="34646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ector angulado 46"/>
          <p:cNvCxnSpPr/>
          <p:nvPr/>
        </p:nvCxnSpPr>
        <p:spPr>
          <a:xfrm rot="16200000" flipV="1">
            <a:off x="2913883" y="4042141"/>
            <a:ext cx="2900520" cy="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>
            <a:off x="4852444" y="2446975"/>
            <a:ext cx="34646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>
            <a:off x="3501320" y="2443606"/>
            <a:ext cx="34646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ector de seta reta 49"/>
          <p:cNvCxnSpPr/>
          <p:nvPr/>
        </p:nvCxnSpPr>
        <p:spPr>
          <a:xfrm>
            <a:off x="2181559" y="2443606"/>
            <a:ext cx="34646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ector de seta reta 50"/>
          <p:cNvCxnSpPr/>
          <p:nvPr/>
        </p:nvCxnSpPr>
        <p:spPr>
          <a:xfrm>
            <a:off x="6153742" y="2450491"/>
            <a:ext cx="34646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ector de seta reta 51"/>
          <p:cNvCxnSpPr/>
          <p:nvPr/>
        </p:nvCxnSpPr>
        <p:spPr>
          <a:xfrm>
            <a:off x="7525303" y="2467496"/>
            <a:ext cx="34646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290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56C6AC-C463-A347-976D-C1D54DEC8CD4}"/>
              </a:ext>
            </a:extLst>
          </p:cNvPr>
          <p:cNvSpPr txBox="1"/>
          <p:nvPr/>
        </p:nvSpPr>
        <p:spPr>
          <a:xfrm>
            <a:off x="0" y="0"/>
            <a:ext cx="6544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Atividade que Envolve a Captação de Recursos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7FE47D-497B-174B-B8CE-EFF05AFBB1C1}"/>
              </a:ext>
            </a:extLst>
          </p:cNvPr>
          <p:cNvSpPr txBox="1"/>
          <p:nvPr/>
        </p:nvSpPr>
        <p:spPr>
          <a:xfrm>
            <a:off x="0" y="1846730"/>
            <a:ext cx="9144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alt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pt-BR" altLang="pt-BR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alt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Identificar, para cada demanda levantada, todas as oportunidades de fontes de recursos, nas mais diversas esferas, para desenvolver proposições, com vistas a execução de obras, serviços, compras de equipamentos</a:t>
            </a:r>
            <a:r>
              <a:rPr lang="pt-BR" altLang="pt-BR" sz="2800" b="1" dirty="0">
                <a:solidFill>
                  <a:prstClr val="black"/>
                </a:solidFill>
                <a:latin typeface="Calibri" panose="020F0502020204030204"/>
              </a:rPr>
              <a:t>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alt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alt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Levantar informações sobre programas de repasses continuados para o desenvolvimento de políticas públicas que atendam a população.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rgbClr val="14812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56354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176" y="1033090"/>
            <a:ext cx="9240176" cy="5824910"/>
          </a:xfrm>
          <a:prstGeom prst="rect">
            <a:avLst/>
          </a:prstGeom>
        </p:spPr>
      </p:pic>
      <p:cxnSp>
        <p:nvCxnSpPr>
          <p:cNvPr id="6" name="Conector de seta reta 5"/>
          <p:cNvCxnSpPr/>
          <p:nvPr/>
        </p:nvCxnSpPr>
        <p:spPr>
          <a:xfrm flipH="1">
            <a:off x="3871245" y="4854011"/>
            <a:ext cx="487110" cy="5469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 flipH="1">
            <a:off x="3627690" y="6023360"/>
            <a:ext cx="487110" cy="5469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84807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8" y="834817"/>
            <a:ext cx="8409062" cy="4730097"/>
          </a:xfrm>
          <a:prstGeom prst="rect">
            <a:avLst/>
          </a:prstGeom>
        </p:spPr>
      </p:pic>
      <p:cxnSp>
        <p:nvCxnSpPr>
          <p:cNvPr id="5" name="Conector de seta reta 4"/>
          <p:cNvCxnSpPr/>
          <p:nvPr/>
        </p:nvCxnSpPr>
        <p:spPr>
          <a:xfrm flipH="1">
            <a:off x="3452501" y="1734796"/>
            <a:ext cx="487110" cy="5469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3875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569"/>
            <a:ext cx="9144000" cy="5162861"/>
          </a:xfrm>
          <a:prstGeom prst="rect">
            <a:avLst/>
          </a:prstGeom>
        </p:spPr>
      </p:pic>
      <p:cxnSp>
        <p:nvCxnSpPr>
          <p:cNvPr id="5" name="Conector de seta reta 4"/>
          <p:cNvCxnSpPr/>
          <p:nvPr/>
        </p:nvCxnSpPr>
        <p:spPr>
          <a:xfrm flipH="1">
            <a:off x="4358355" y="2085174"/>
            <a:ext cx="487110" cy="5469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68419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65" y="558138"/>
            <a:ext cx="8255237" cy="5572544"/>
          </a:xfrm>
          <a:prstGeom prst="rect">
            <a:avLst/>
          </a:prstGeom>
        </p:spPr>
      </p:pic>
      <p:cxnSp>
        <p:nvCxnSpPr>
          <p:cNvPr id="5" name="Conector de seta reta 4"/>
          <p:cNvCxnSpPr/>
          <p:nvPr/>
        </p:nvCxnSpPr>
        <p:spPr>
          <a:xfrm flipH="1">
            <a:off x="4666004" y="4307080"/>
            <a:ext cx="487110" cy="5469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78872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5" y="794528"/>
            <a:ext cx="8554340" cy="4832961"/>
          </a:xfrm>
          <a:prstGeom prst="rect">
            <a:avLst/>
          </a:prstGeom>
        </p:spPr>
      </p:pic>
      <p:cxnSp>
        <p:nvCxnSpPr>
          <p:cNvPr id="5" name="Conector de seta reta 4"/>
          <p:cNvCxnSpPr/>
          <p:nvPr/>
        </p:nvCxnSpPr>
        <p:spPr>
          <a:xfrm flipH="1">
            <a:off x="8524430" y="3871245"/>
            <a:ext cx="487110" cy="5469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87516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54580"/>
            <a:ext cx="9039517" cy="5100668"/>
          </a:xfrm>
          <a:prstGeom prst="rect">
            <a:avLst/>
          </a:prstGeom>
        </p:spPr>
      </p:pic>
      <p:cxnSp>
        <p:nvCxnSpPr>
          <p:cNvPr id="5" name="Conector de seta reta 4"/>
          <p:cNvCxnSpPr/>
          <p:nvPr/>
        </p:nvCxnSpPr>
        <p:spPr>
          <a:xfrm flipH="1">
            <a:off x="4519758" y="3572141"/>
            <a:ext cx="487110" cy="5469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 flipH="1">
            <a:off x="2879933" y="5230026"/>
            <a:ext cx="487110" cy="5469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15869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Fluxo Gasto</a:t>
            </a:r>
          </a:p>
        </p:txBody>
      </p:sp>
      <p:grpSp>
        <p:nvGrpSpPr>
          <p:cNvPr id="53" name="Grupo 2"/>
          <p:cNvGrpSpPr>
            <a:grpSpLocks/>
          </p:cNvGrpSpPr>
          <p:nvPr/>
        </p:nvGrpSpPr>
        <p:grpSpPr bwMode="auto">
          <a:xfrm>
            <a:off x="498423" y="1629379"/>
            <a:ext cx="3094601" cy="4741236"/>
            <a:chOff x="156741" y="891815"/>
            <a:chExt cx="3500275" cy="5970091"/>
          </a:xfrm>
          <a:solidFill>
            <a:schemeClr val="accent3">
              <a:lumMod val="60000"/>
              <a:lumOff val="40000"/>
            </a:schemeClr>
          </a:solidFill>
        </p:grpSpPr>
        <p:grpSp>
          <p:nvGrpSpPr>
            <p:cNvPr id="54" name="Grupo 82"/>
            <p:cNvGrpSpPr>
              <a:grpSpLocks/>
            </p:cNvGrpSpPr>
            <p:nvPr/>
          </p:nvGrpSpPr>
          <p:grpSpPr bwMode="auto">
            <a:xfrm>
              <a:off x="858947" y="1296088"/>
              <a:ext cx="2798069" cy="612447"/>
              <a:chOff x="858947" y="1296088"/>
              <a:chExt cx="2798069" cy="612447"/>
            </a:xfrm>
            <a:grpFill/>
          </p:grpSpPr>
          <p:sp>
            <p:nvSpPr>
              <p:cNvPr id="57" name="Text Box 1"/>
              <p:cNvSpPr txBox="1">
                <a:spLocks noChangeArrowheads="1"/>
              </p:cNvSpPr>
              <p:nvPr/>
            </p:nvSpPr>
            <p:spPr bwMode="auto">
              <a:xfrm>
                <a:off x="2577016" y="1363380"/>
                <a:ext cx="1080000" cy="408984"/>
              </a:xfrm>
              <a:prstGeom prst="rect">
                <a:avLst/>
              </a:prstGeom>
              <a:grpFill/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lIns="67500" tIns="35100" rIns="67500" bIns="35100">
                <a:spAutoFit/>
              </a:bodyPr>
              <a:lstStyle/>
              <a:p>
                <a:pPr algn="ctr">
                  <a:spcBef>
                    <a:spcPts val="563"/>
                  </a:spcBef>
                  <a:buClr>
                    <a:srgbClr val="000000"/>
                  </a:buClr>
                  <a:buSzPct val="100000"/>
                  <a:tabLst>
                    <a:tab pos="0" algn="l"/>
                    <a:tab pos="335756" algn="l"/>
                    <a:tab pos="672704" algn="l"/>
                    <a:tab pos="1009650" algn="l"/>
                    <a:tab pos="1346597" algn="l"/>
                    <a:tab pos="1683544" algn="l"/>
                    <a:tab pos="2020491" algn="l"/>
                    <a:tab pos="2357438" algn="l"/>
                    <a:tab pos="2694385" algn="l"/>
                    <a:tab pos="3031331" algn="l"/>
                    <a:tab pos="3368279" algn="l"/>
                    <a:tab pos="3705225" algn="l"/>
                    <a:tab pos="4042172" algn="l"/>
                    <a:tab pos="4379119" algn="l"/>
                    <a:tab pos="4716066" algn="l"/>
                    <a:tab pos="5053013" algn="l"/>
                    <a:tab pos="5389960" algn="l"/>
                    <a:tab pos="5726906" algn="l"/>
                    <a:tab pos="6063854" algn="l"/>
                    <a:tab pos="6400800" algn="l"/>
                    <a:tab pos="6737747" algn="l"/>
                  </a:tabLst>
                  <a:defRPr/>
                </a:pPr>
                <a:r>
                  <a:rPr lang="pt-BR" sz="825" b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Informa Contrato</a:t>
                </a:r>
                <a:endParaRPr lang="pt-BR" sz="9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8" name="Text Box 1"/>
              <p:cNvSpPr txBox="1">
                <a:spLocks noChangeArrowheads="1"/>
              </p:cNvSpPr>
              <p:nvPr/>
            </p:nvSpPr>
            <p:spPr bwMode="auto">
              <a:xfrm>
                <a:off x="858947" y="1296088"/>
                <a:ext cx="1120729" cy="612447"/>
              </a:xfrm>
              <a:prstGeom prst="rect">
                <a:avLst/>
              </a:prstGeom>
              <a:grpFill/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wrap="square" lIns="67500" tIns="35100" rIns="67500" bIns="35100">
                <a:spAutoFit/>
              </a:bodyPr>
              <a:lstStyle/>
              <a:p>
                <a:pPr algn="ctr">
                  <a:spcBef>
                    <a:spcPts val="563"/>
                  </a:spcBef>
                  <a:buClr>
                    <a:srgbClr val="000000"/>
                  </a:buClr>
                  <a:buSzPct val="100000"/>
                  <a:tabLst>
                    <a:tab pos="0" algn="l"/>
                    <a:tab pos="335756" algn="l"/>
                    <a:tab pos="672704" algn="l"/>
                    <a:tab pos="1009650" algn="l"/>
                    <a:tab pos="1346597" algn="l"/>
                    <a:tab pos="1683544" algn="l"/>
                    <a:tab pos="2020491" algn="l"/>
                    <a:tab pos="2357438" algn="l"/>
                    <a:tab pos="2694385" algn="l"/>
                    <a:tab pos="3031331" algn="l"/>
                    <a:tab pos="3368279" algn="l"/>
                    <a:tab pos="3705225" algn="l"/>
                    <a:tab pos="4042172" algn="l"/>
                    <a:tab pos="4379119" algn="l"/>
                    <a:tab pos="4716066" algn="l"/>
                    <a:tab pos="5053013" algn="l"/>
                    <a:tab pos="5389960" algn="l"/>
                    <a:tab pos="5726906" algn="l"/>
                    <a:tab pos="6063854" algn="l"/>
                    <a:tab pos="6400800" algn="l"/>
                    <a:tab pos="6737747" algn="l"/>
                  </a:tabLst>
                  <a:defRPr/>
                </a:pPr>
                <a:r>
                  <a:rPr lang="pt-BR" sz="900" b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Informa Licitação/Dispensa</a:t>
                </a:r>
              </a:p>
            </p:txBody>
          </p:sp>
        </p:grpSp>
        <p:cxnSp>
          <p:nvCxnSpPr>
            <p:cNvPr id="55" name="Conector reto 12"/>
            <p:cNvCxnSpPr>
              <a:cxnSpLocks noChangeShapeType="1"/>
            </p:cNvCxnSpPr>
            <p:nvPr/>
          </p:nvCxnSpPr>
          <p:spPr bwMode="auto">
            <a:xfrm flipH="1">
              <a:off x="729974" y="891815"/>
              <a:ext cx="74642" cy="5970091"/>
            </a:xfrm>
            <a:prstGeom prst="line">
              <a:avLst/>
            </a:prstGeom>
            <a:grpFill/>
            <a:ln w="22225" algn="ctr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  <a:extLst/>
          </p:spPr>
        </p:cxnSp>
        <p:sp>
          <p:nvSpPr>
            <p:cNvPr id="56" name="CaixaDeTexto 55"/>
            <p:cNvSpPr txBox="1"/>
            <p:nvPr/>
          </p:nvSpPr>
          <p:spPr>
            <a:xfrm>
              <a:off x="156741" y="1397819"/>
              <a:ext cx="443857" cy="1857388"/>
            </a:xfrm>
            <a:prstGeom prst="rect">
              <a:avLst/>
            </a:prstGeom>
            <a:grpFill/>
            <a:effectLst/>
          </p:spPr>
          <p:txBody>
            <a:bodyPr vert="vert270">
              <a:spAutoFit/>
            </a:bodyPr>
            <a:lstStyle/>
            <a:p>
              <a:pPr algn="ctr">
                <a:defRPr/>
              </a:pPr>
              <a:r>
                <a:rPr lang="pt-BR" sz="135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Município</a:t>
              </a:r>
            </a:p>
          </p:txBody>
        </p:sp>
      </p:grpSp>
      <p:cxnSp>
        <p:nvCxnSpPr>
          <p:cNvPr id="59" name="Conector reto 13"/>
          <p:cNvCxnSpPr>
            <a:cxnSpLocks noChangeShapeType="1"/>
          </p:cNvCxnSpPr>
          <p:nvPr/>
        </p:nvCxnSpPr>
        <p:spPr bwMode="auto">
          <a:xfrm flipV="1">
            <a:off x="509487" y="4036939"/>
            <a:ext cx="7813423" cy="5488"/>
          </a:xfrm>
          <a:prstGeom prst="line">
            <a:avLst/>
          </a:prstGeom>
          <a:solidFill>
            <a:schemeClr val="accent3">
              <a:lumMod val="60000"/>
              <a:lumOff val="40000"/>
            </a:schemeClr>
          </a:solidFill>
          <a:ln w="22225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xtLst/>
        </p:spPr>
      </p:cxnSp>
      <p:sp>
        <p:nvSpPr>
          <p:cNvPr id="60" name="Text Box 1"/>
          <p:cNvSpPr txBox="1">
            <a:spLocks noChangeArrowheads="1"/>
          </p:cNvSpPr>
          <p:nvPr/>
        </p:nvSpPr>
        <p:spPr bwMode="auto">
          <a:xfrm>
            <a:off x="6999364" y="2094708"/>
            <a:ext cx="954830" cy="1978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67500" tIns="35100" rIns="67500" bIns="35100">
            <a:spAutoFit/>
          </a:bodyPr>
          <a:lstStyle/>
          <a:p>
            <a:pPr algn="ctr">
              <a:spcBef>
                <a:spcPts val="563"/>
              </a:spcBef>
              <a:buClr>
                <a:srgbClr val="000000"/>
              </a:buCl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pt-BR" sz="825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Conclusão</a:t>
            </a:r>
            <a:endParaRPr lang="pt-BR" sz="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1" name="Text Box 1"/>
          <p:cNvSpPr txBox="1">
            <a:spLocks noChangeArrowheads="1"/>
          </p:cNvSpPr>
          <p:nvPr/>
        </p:nvSpPr>
        <p:spPr bwMode="auto">
          <a:xfrm>
            <a:off x="5559066" y="2019616"/>
            <a:ext cx="954830" cy="32480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67500" tIns="35100" rIns="67500" bIns="35100">
            <a:spAutoFit/>
          </a:bodyPr>
          <a:lstStyle/>
          <a:p>
            <a:pPr algn="ctr">
              <a:spcBef>
                <a:spcPts val="563"/>
              </a:spcBef>
              <a:buClr>
                <a:srgbClr val="000000"/>
              </a:buCl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pt-BR" sz="825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 Pagamento</a:t>
            </a:r>
            <a:endParaRPr lang="pt-BR" sz="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2" name="Text Box 1"/>
          <p:cNvSpPr txBox="1">
            <a:spLocks noChangeArrowheads="1"/>
          </p:cNvSpPr>
          <p:nvPr/>
        </p:nvSpPr>
        <p:spPr bwMode="auto">
          <a:xfrm>
            <a:off x="4081158" y="2031230"/>
            <a:ext cx="954830" cy="32480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67500" tIns="35100" rIns="67500" bIns="35100">
            <a:spAutoFit/>
          </a:bodyPr>
          <a:lstStyle/>
          <a:p>
            <a:pPr algn="ctr">
              <a:spcBef>
                <a:spcPts val="563"/>
              </a:spcBef>
              <a:buClr>
                <a:srgbClr val="000000"/>
              </a:buCl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pt-BR" sz="825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 Nota fiscal</a:t>
            </a:r>
            <a:endParaRPr lang="pt-BR" sz="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3" name="Conector de seta reta 62"/>
          <p:cNvCxnSpPr/>
          <p:nvPr/>
        </p:nvCxnSpPr>
        <p:spPr>
          <a:xfrm>
            <a:off x="5124293" y="2174855"/>
            <a:ext cx="34646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63"/>
          <p:cNvCxnSpPr/>
          <p:nvPr/>
        </p:nvCxnSpPr>
        <p:spPr>
          <a:xfrm>
            <a:off x="3625366" y="2178833"/>
            <a:ext cx="34646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de seta reta 64"/>
          <p:cNvCxnSpPr/>
          <p:nvPr/>
        </p:nvCxnSpPr>
        <p:spPr>
          <a:xfrm>
            <a:off x="2181559" y="2178833"/>
            <a:ext cx="34646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ector de seta reta 65"/>
          <p:cNvCxnSpPr/>
          <p:nvPr/>
        </p:nvCxnSpPr>
        <p:spPr>
          <a:xfrm>
            <a:off x="6551593" y="2186801"/>
            <a:ext cx="34646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aixaDeTexto 66"/>
          <p:cNvSpPr txBox="1"/>
          <p:nvPr/>
        </p:nvSpPr>
        <p:spPr bwMode="auto">
          <a:xfrm>
            <a:off x="518369" y="4203759"/>
            <a:ext cx="392415" cy="22462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/>
        </p:spPr>
        <p:txBody>
          <a:bodyPr vert="vert270" wrap="square">
            <a:spAutoFit/>
          </a:bodyPr>
          <a:lstStyle/>
          <a:p>
            <a:pPr algn="ctr">
              <a:defRPr/>
            </a:pPr>
            <a:r>
              <a:rPr lang="pt-BR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Painel Parlamentar</a:t>
            </a:r>
          </a:p>
        </p:txBody>
      </p:sp>
      <p:cxnSp>
        <p:nvCxnSpPr>
          <p:cNvPr id="68" name="Conector reto 67"/>
          <p:cNvCxnSpPr/>
          <p:nvPr/>
        </p:nvCxnSpPr>
        <p:spPr>
          <a:xfrm>
            <a:off x="1639330" y="2512539"/>
            <a:ext cx="0" cy="121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>
          <a:xfrm>
            <a:off x="6032362" y="2436823"/>
            <a:ext cx="0" cy="121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/>
          <p:cNvCxnSpPr/>
          <p:nvPr/>
        </p:nvCxnSpPr>
        <p:spPr>
          <a:xfrm>
            <a:off x="4440194" y="2480908"/>
            <a:ext cx="0" cy="121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>
          <a:xfrm>
            <a:off x="2953265" y="2512539"/>
            <a:ext cx="0" cy="121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to 71"/>
          <p:cNvCxnSpPr/>
          <p:nvPr/>
        </p:nvCxnSpPr>
        <p:spPr>
          <a:xfrm>
            <a:off x="7401698" y="2435600"/>
            <a:ext cx="0" cy="121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/>
          <p:cNvCxnSpPr/>
          <p:nvPr/>
        </p:nvCxnSpPr>
        <p:spPr>
          <a:xfrm flipV="1">
            <a:off x="1639330" y="3656023"/>
            <a:ext cx="5762368" cy="757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ector de seta reta 73"/>
          <p:cNvCxnSpPr/>
          <p:nvPr/>
        </p:nvCxnSpPr>
        <p:spPr>
          <a:xfrm>
            <a:off x="4448432" y="3700108"/>
            <a:ext cx="8238" cy="14372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 Box 1"/>
          <p:cNvSpPr txBox="1">
            <a:spLocks noChangeArrowheads="1"/>
          </p:cNvSpPr>
          <p:nvPr/>
        </p:nvSpPr>
        <p:spPr bwMode="auto">
          <a:xfrm>
            <a:off x="3733883" y="5280185"/>
            <a:ext cx="1563644" cy="20938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67500" tIns="35100" rIns="67500" bIns="35100">
            <a:spAutoFit/>
          </a:bodyPr>
          <a:lstStyle/>
          <a:p>
            <a:pPr algn="ctr">
              <a:spcBef>
                <a:spcPts val="563"/>
              </a:spcBef>
              <a:buClr>
                <a:srgbClr val="000000"/>
              </a:buClr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pt-BR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Reflete Dados</a:t>
            </a:r>
          </a:p>
        </p:txBody>
      </p:sp>
    </p:spTree>
    <p:extLst>
      <p:ext uri="{BB962C8B-B14F-4D97-AF65-F5344CB8AC3E}">
        <p14:creationId xmlns:p14="http://schemas.microsoft.com/office/powerpoint/2010/main" val="96108641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Painel Parlamentar</a:t>
            </a:r>
          </a:p>
        </p:txBody>
      </p:sp>
      <p:sp>
        <p:nvSpPr>
          <p:cNvPr id="4" name="AutoShape 2" descr="blob:https://web.whatsapp.com/1cf495da-1763-40df-adbf-d3c31dd9adb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81" y="1608872"/>
            <a:ext cx="9433268" cy="456186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8730" y="6361975"/>
            <a:ext cx="228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* Números ilustrativos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861900" y="338249"/>
            <a:ext cx="427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Transferencias</a:t>
            </a:r>
            <a:r>
              <a:rPr lang="pt-BR" dirty="0"/>
              <a:t> abertas.planejamento.gov.br</a:t>
            </a:r>
          </a:p>
        </p:txBody>
      </p:sp>
    </p:spTree>
    <p:extLst>
      <p:ext uri="{BB962C8B-B14F-4D97-AF65-F5344CB8AC3E}">
        <p14:creationId xmlns:p14="http://schemas.microsoft.com/office/powerpoint/2010/main" val="171400106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Ganhos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8932" y="2557080"/>
            <a:ext cx="1964723" cy="7166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1800" dirty="0"/>
              <a:t>Automatização operacional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033" y="1593834"/>
            <a:ext cx="944520" cy="93198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561" y="1673219"/>
            <a:ext cx="1747817" cy="118441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906619" y="2920161"/>
            <a:ext cx="1694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Painel Gerencial</a:t>
            </a:r>
          </a:p>
          <a:p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08403" y="1713009"/>
            <a:ext cx="1486304" cy="78658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13" y="3699247"/>
            <a:ext cx="3013072" cy="2689141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6708403" y="2627441"/>
            <a:ext cx="1590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Política Pública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265385" y="4368129"/>
            <a:ext cx="4671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Comunicação Tempestiva (indicação e recursos)</a:t>
            </a:r>
          </a:p>
          <a:p>
            <a:r>
              <a:rPr lang="pt-BR" dirty="0"/>
              <a:t>Ferramenta Tecnológica</a:t>
            </a:r>
          </a:p>
          <a:p>
            <a:r>
              <a:rPr lang="pt-BR" dirty="0"/>
              <a:t>Transparência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296404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9250" y="932689"/>
            <a:ext cx="4932044" cy="11281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528192"/>
            <a:ext cx="6896863" cy="923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4919" y="1980819"/>
            <a:ext cx="5731001" cy="9235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628" y="1052323"/>
            <a:ext cx="6459379" cy="15741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lnSpc>
                <a:spcPts val="4688"/>
              </a:lnSpc>
              <a:spcBef>
                <a:spcPts val="75"/>
              </a:spcBef>
            </a:pPr>
            <a:r>
              <a:rPr sz="4050" i="1" spc="-11" dirty="0">
                <a:solidFill>
                  <a:srgbClr val="FFFFFF"/>
                </a:solidFill>
              </a:rPr>
              <a:t>Plataforma</a:t>
            </a:r>
            <a:r>
              <a:rPr sz="4050" i="1" spc="-30" dirty="0">
                <a:solidFill>
                  <a:srgbClr val="FFFFFF"/>
                </a:solidFill>
              </a:rPr>
              <a:t> </a:t>
            </a:r>
            <a:r>
              <a:rPr sz="4050" i="1" spc="-4" dirty="0">
                <a:solidFill>
                  <a:srgbClr val="FFFFFF"/>
                </a:solidFill>
              </a:rPr>
              <a:t>+BRASIL</a:t>
            </a:r>
            <a:endParaRPr sz="4050"/>
          </a:p>
          <a:p>
            <a:pPr marL="9049" marR="3810" algn="ctr">
              <a:lnSpc>
                <a:spcPts val="3563"/>
              </a:lnSpc>
              <a:spcBef>
                <a:spcPts val="274"/>
              </a:spcBef>
              <a:tabLst>
                <a:tab pos="4120515" algn="l"/>
              </a:tabLst>
            </a:pPr>
            <a:r>
              <a:rPr sz="3300" spc="-4" dirty="0">
                <a:solidFill>
                  <a:srgbClr val="FFFFFF"/>
                </a:solidFill>
              </a:rPr>
              <a:t>Módu</a:t>
            </a:r>
            <a:r>
              <a:rPr sz="3300" spc="-11" dirty="0">
                <a:solidFill>
                  <a:srgbClr val="FFFFFF"/>
                </a:solidFill>
              </a:rPr>
              <a:t>l</a:t>
            </a:r>
            <a:r>
              <a:rPr sz="3300" dirty="0">
                <a:solidFill>
                  <a:srgbClr val="FFFFFF"/>
                </a:solidFill>
              </a:rPr>
              <a:t>o</a:t>
            </a:r>
            <a:r>
              <a:rPr sz="3300" spc="-11" dirty="0">
                <a:solidFill>
                  <a:srgbClr val="FFFFFF"/>
                </a:solidFill>
              </a:rPr>
              <a:t> </a:t>
            </a:r>
            <a:r>
              <a:rPr sz="3300" dirty="0">
                <a:solidFill>
                  <a:srgbClr val="FFFFFF"/>
                </a:solidFill>
              </a:rPr>
              <a:t>de </a:t>
            </a:r>
            <a:r>
              <a:rPr sz="3300" spc="-4" dirty="0">
                <a:solidFill>
                  <a:srgbClr val="FFFFFF"/>
                </a:solidFill>
              </a:rPr>
              <a:t>Ge</a:t>
            </a:r>
            <a:r>
              <a:rPr sz="3300" spc="-38" dirty="0">
                <a:solidFill>
                  <a:srgbClr val="FFFFFF"/>
                </a:solidFill>
              </a:rPr>
              <a:t>s</a:t>
            </a:r>
            <a:r>
              <a:rPr sz="3300" spc="-41" dirty="0">
                <a:solidFill>
                  <a:srgbClr val="FFFFFF"/>
                </a:solidFill>
              </a:rPr>
              <a:t>t</a:t>
            </a:r>
            <a:r>
              <a:rPr sz="3300" dirty="0">
                <a:solidFill>
                  <a:srgbClr val="FFFFFF"/>
                </a:solidFill>
              </a:rPr>
              <a:t>ão</a:t>
            </a:r>
            <a:r>
              <a:rPr sz="3300" spc="-15" dirty="0">
                <a:solidFill>
                  <a:srgbClr val="FFFFFF"/>
                </a:solidFill>
              </a:rPr>
              <a:t> </a:t>
            </a:r>
            <a:r>
              <a:rPr sz="3300" dirty="0">
                <a:solidFill>
                  <a:srgbClr val="FFFFFF"/>
                </a:solidFill>
              </a:rPr>
              <a:t>dos	In</a:t>
            </a:r>
            <a:r>
              <a:rPr sz="3300" spc="-45" dirty="0">
                <a:solidFill>
                  <a:srgbClr val="FFFFFF"/>
                </a:solidFill>
              </a:rPr>
              <a:t>s</a:t>
            </a:r>
            <a:r>
              <a:rPr sz="3300" dirty="0">
                <a:solidFill>
                  <a:srgbClr val="FFFFFF"/>
                </a:solidFill>
              </a:rPr>
              <a:t>trume</a:t>
            </a:r>
            <a:r>
              <a:rPr sz="3300" spc="-30" dirty="0">
                <a:solidFill>
                  <a:srgbClr val="FFFFFF"/>
                </a:solidFill>
              </a:rPr>
              <a:t>n</a:t>
            </a:r>
            <a:r>
              <a:rPr sz="3300" spc="-41" dirty="0">
                <a:solidFill>
                  <a:srgbClr val="FFFFFF"/>
                </a:solidFill>
              </a:rPr>
              <a:t>t</a:t>
            </a:r>
            <a:r>
              <a:rPr sz="3300" dirty="0">
                <a:solidFill>
                  <a:srgbClr val="FFFFFF"/>
                </a:solidFill>
              </a:rPr>
              <a:t>os  de </a:t>
            </a:r>
            <a:r>
              <a:rPr sz="3300" spc="-30" dirty="0">
                <a:solidFill>
                  <a:srgbClr val="FFFFFF"/>
                </a:solidFill>
              </a:rPr>
              <a:t>Transferências</a:t>
            </a:r>
            <a:r>
              <a:rPr sz="3300" spc="-45" dirty="0">
                <a:solidFill>
                  <a:srgbClr val="FFFFFF"/>
                </a:solidFill>
              </a:rPr>
              <a:t> </a:t>
            </a:r>
            <a:r>
              <a:rPr sz="3300" spc="-23" dirty="0">
                <a:solidFill>
                  <a:srgbClr val="FFFFFF"/>
                </a:solidFill>
              </a:rPr>
              <a:t>Voluntárias</a:t>
            </a:r>
            <a:endParaRPr sz="330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E5E6BFB-381D-4D8D-86B9-381D0EC75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227047-85E5-4040-AB16-8C5C0D4E5F46}"/>
              </a:ext>
            </a:extLst>
          </p:cNvPr>
          <p:cNvSpPr txBox="1"/>
          <p:nvPr/>
        </p:nvSpPr>
        <p:spPr>
          <a:xfrm>
            <a:off x="1" y="158496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Plataforma Êxitos/CNM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26F9D4F-A45F-B144-BE29-2E5DC0BDF0B4}"/>
              </a:ext>
            </a:extLst>
          </p:cNvPr>
          <p:cNvSpPr txBox="1"/>
          <p:nvPr/>
        </p:nvSpPr>
        <p:spPr>
          <a:xfrm>
            <a:off x="-1" y="2670049"/>
            <a:ext cx="677875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Visando auxiliar os municípios nestas atividades da captação de recursos, a CNM disponibiliza a Plataforma Êxitos.</a:t>
            </a:r>
          </a:p>
        </p:txBody>
      </p:sp>
    </p:spTree>
    <p:extLst>
      <p:ext uri="{BB962C8B-B14F-4D97-AF65-F5344CB8AC3E}">
        <p14:creationId xmlns:p14="http://schemas.microsoft.com/office/powerpoint/2010/main" val="318384827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4174" y="1918411"/>
            <a:ext cx="7850981" cy="271112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algn="ctr">
              <a:lnSpc>
                <a:spcPct val="150000"/>
              </a:lnSpc>
              <a:spcBef>
                <a:spcPts val="75"/>
              </a:spcBef>
            </a:pP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É </a:t>
            </a:r>
            <a:r>
              <a:rPr sz="2400" b="0" spc="-4" dirty="0">
                <a:solidFill>
                  <a:srgbClr val="000000"/>
                </a:solidFill>
                <a:latin typeface="Arial"/>
                <a:cs typeface="Arial"/>
              </a:rPr>
              <a:t>uma Plataforma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web </a:t>
            </a:r>
            <a:r>
              <a:rPr sz="2400" b="0" spc="-4" dirty="0">
                <a:solidFill>
                  <a:srgbClr val="000000"/>
                </a:solidFill>
                <a:latin typeface="Arial"/>
                <a:cs typeface="Arial"/>
              </a:rPr>
              <a:t>que integra </a:t>
            </a:r>
            <a:r>
              <a:rPr sz="2400" spc="-4" dirty="0">
                <a:solidFill>
                  <a:srgbClr val="000000"/>
                </a:solidFill>
                <a:latin typeface="Arial"/>
                <a:cs typeface="Arial"/>
              </a:rPr>
              <a:t>diversos sistemas</a:t>
            </a:r>
            <a:r>
              <a:rPr sz="2400" spc="-3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spc="-8" dirty="0">
                <a:solidFill>
                  <a:srgbClr val="000000"/>
                </a:solidFill>
                <a:latin typeface="Arial"/>
                <a:cs typeface="Arial"/>
              </a:rPr>
              <a:t>de 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forma a </a:t>
            </a:r>
            <a:r>
              <a:rPr sz="2400" b="0" spc="-4" dirty="0">
                <a:solidFill>
                  <a:srgbClr val="000000"/>
                </a:solidFill>
                <a:latin typeface="Arial"/>
                <a:cs typeface="Arial"/>
              </a:rPr>
              <a:t>garantir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a execução </a:t>
            </a:r>
            <a:r>
              <a:rPr sz="2400" b="0" spc="-4" dirty="0">
                <a:solidFill>
                  <a:srgbClr val="000000"/>
                </a:solidFill>
                <a:latin typeface="Arial"/>
                <a:cs typeface="Arial"/>
              </a:rPr>
              <a:t>das mais </a:t>
            </a:r>
            <a:r>
              <a:rPr sz="2400" spc="-4" dirty="0">
                <a:solidFill>
                  <a:srgbClr val="000000"/>
                </a:solidFill>
                <a:latin typeface="Arial"/>
                <a:cs typeface="Arial"/>
              </a:rPr>
              <a:t>variadas  modalidades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de </a:t>
            </a:r>
            <a:r>
              <a:rPr sz="2400" spc="-4" dirty="0">
                <a:solidFill>
                  <a:srgbClr val="000000"/>
                </a:solidFill>
                <a:latin typeface="Arial"/>
                <a:cs typeface="Arial"/>
              </a:rPr>
              <a:t>transferências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de recursos da </a:t>
            </a:r>
            <a:r>
              <a:rPr sz="2400" b="0" spc="-4" dirty="0">
                <a:solidFill>
                  <a:srgbClr val="000000"/>
                </a:solidFill>
                <a:latin typeface="Arial"/>
                <a:cs typeface="Arial"/>
              </a:rPr>
              <a:t>União,  comportando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cada </a:t>
            </a:r>
            <a:r>
              <a:rPr sz="2400" b="0" spc="-4" dirty="0">
                <a:solidFill>
                  <a:srgbClr val="000000"/>
                </a:solidFill>
                <a:latin typeface="Arial"/>
                <a:cs typeface="Arial"/>
              </a:rPr>
              <a:t>uma delas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com suas características  </a:t>
            </a:r>
            <a:r>
              <a:rPr sz="2400" b="0" spc="-4" dirty="0">
                <a:solidFill>
                  <a:srgbClr val="000000"/>
                </a:solidFill>
                <a:latin typeface="Arial"/>
                <a:cs typeface="Arial"/>
              </a:rPr>
              <a:t>particulares.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26391" y="1172718"/>
            <a:ext cx="2963375" cy="8206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23E5233-CE18-4EC1-8B5F-3DA47B98F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3081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6359" y="1321563"/>
            <a:ext cx="6672834" cy="3366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661" y="1257109"/>
            <a:ext cx="2070259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2400" spc="-4" dirty="0"/>
              <a:t>Evolução</a:t>
            </a:r>
            <a:r>
              <a:rPr sz="2400" spc="-53" dirty="0"/>
              <a:t> </a:t>
            </a:r>
            <a:r>
              <a:rPr sz="2400" spc="-4" dirty="0"/>
              <a:t>da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427482" y="4439411"/>
            <a:ext cx="8321040" cy="130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9486" y="4485132"/>
            <a:ext cx="8225790" cy="5239"/>
          </a:xfrm>
          <a:custGeom>
            <a:avLst/>
            <a:gdLst/>
            <a:ahLst/>
            <a:cxnLst/>
            <a:rect l="l" t="t" r="r" b="b"/>
            <a:pathLst>
              <a:path w="10967720" h="6985">
                <a:moveTo>
                  <a:pt x="0" y="0"/>
                </a:moveTo>
                <a:lnTo>
                  <a:pt x="10967720" y="6476"/>
                </a:lnTo>
              </a:path>
            </a:pathLst>
          </a:custGeom>
          <a:ln w="82296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45529" y="4606719"/>
          <a:ext cx="7619523" cy="8830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2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2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8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59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96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0919">
                <a:tc>
                  <a:txBody>
                    <a:bodyPr/>
                    <a:lstStyle/>
                    <a:p>
                      <a:pPr marR="618490" algn="ctr">
                        <a:lnSpc>
                          <a:spcPts val="1989"/>
                        </a:lnSpc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HOJE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1989"/>
                        </a:lnSpc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Ago/2019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10235" algn="r">
                        <a:lnSpc>
                          <a:spcPts val="1989"/>
                        </a:lnSpc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1400" b="1" spc="-40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/2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19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1190">
                        <a:lnSpc>
                          <a:spcPts val="1989"/>
                        </a:lnSpc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Fev/2020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3745" algn="ctr">
                        <a:lnSpc>
                          <a:spcPts val="1989"/>
                        </a:lnSpc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2022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766">
                <a:tc>
                  <a:txBody>
                    <a:bodyPr/>
                    <a:lstStyle/>
                    <a:p>
                      <a:pPr marR="614680" algn="ctr">
                        <a:lnSpc>
                          <a:spcPts val="2680"/>
                        </a:lnSpc>
                      </a:pPr>
                      <a:r>
                        <a:rPr sz="18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2,58%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ts val="2680"/>
                        </a:lnSpc>
                      </a:pPr>
                      <a:r>
                        <a:rPr sz="18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3,25%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89915" algn="r">
                        <a:lnSpc>
                          <a:spcPts val="2680"/>
                        </a:lnSpc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32,19%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7535">
                        <a:lnSpc>
                          <a:spcPts val="2680"/>
                        </a:lnSpc>
                      </a:pPr>
                      <a:r>
                        <a:rPr sz="18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32,38%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7555" algn="ctr">
                        <a:lnSpc>
                          <a:spcPts val="2680"/>
                        </a:lnSpc>
                      </a:pPr>
                      <a:r>
                        <a:rPr sz="18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100%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371323" y="5501564"/>
            <a:ext cx="148637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spc="-4" dirty="0">
                <a:solidFill>
                  <a:prstClr val="black"/>
                </a:solidFill>
                <a:latin typeface="Arial"/>
                <a:cs typeface="Arial"/>
              </a:rPr>
              <a:t>*Estimativa</a:t>
            </a:r>
            <a:r>
              <a:rPr sz="135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"/>
                <a:cs typeface="Arial"/>
              </a:rPr>
              <a:t>mínima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35723" y="2390012"/>
            <a:ext cx="2071116" cy="20654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01792" y="2390012"/>
            <a:ext cx="2064258" cy="20654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47909" y="1257109"/>
            <a:ext cx="3437573" cy="108218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078230" defTabSz="685800">
              <a:spcBef>
                <a:spcPts val="79"/>
              </a:spcBef>
            </a:pPr>
            <a:r>
              <a:rPr sz="2400" b="1" dirty="0">
                <a:solidFill>
                  <a:srgbClr val="4F81BC"/>
                </a:solidFill>
                <a:latin typeface="Verdana"/>
                <a:cs typeface="Verdana"/>
              </a:rPr>
              <a:t>em</a:t>
            </a:r>
            <a:r>
              <a:rPr sz="2400" b="1" spc="-45" dirty="0">
                <a:solidFill>
                  <a:srgbClr val="4F81BC"/>
                </a:solidFill>
                <a:latin typeface="Verdana"/>
                <a:cs typeface="Verdana"/>
              </a:rPr>
              <a:t> </a:t>
            </a:r>
            <a:r>
              <a:rPr sz="2400" b="1" spc="-4" dirty="0">
                <a:solidFill>
                  <a:srgbClr val="4F81BC"/>
                </a:solidFill>
                <a:latin typeface="Verdana"/>
                <a:cs typeface="Verdana"/>
              </a:rPr>
              <a:t>números*</a:t>
            </a:r>
            <a:endParaRPr sz="2400">
              <a:solidFill>
                <a:prstClr val="black"/>
              </a:solidFill>
              <a:latin typeface="Verdana"/>
              <a:cs typeface="Verdana"/>
            </a:endParaRPr>
          </a:p>
          <a:p>
            <a:pPr marL="9525" defTabSz="685800">
              <a:spcBef>
                <a:spcPts val="2621"/>
              </a:spcBef>
              <a:tabLst>
                <a:tab pos="1741170" algn="l"/>
              </a:tabLst>
            </a:pPr>
            <a:r>
              <a:rPr sz="2400" b="1" spc="-4" dirty="0">
                <a:solidFill>
                  <a:srgbClr val="00AF50"/>
                </a:solidFill>
                <a:latin typeface="Arial"/>
                <a:cs typeface="Arial"/>
              </a:rPr>
              <a:t>122,29</a:t>
            </a:r>
            <a:r>
              <a:rPr sz="2400" b="1" spc="-19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AF50"/>
                </a:solidFill>
                <a:latin typeface="Arial"/>
                <a:cs typeface="Arial"/>
              </a:rPr>
              <a:t>bi	122,98</a:t>
            </a:r>
            <a:r>
              <a:rPr sz="2400" b="1" spc="-26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AF50"/>
                </a:solidFill>
                <a:latin typeface="Arial"/>
                <a:cs typeface="Arial"/>
              </a:rPr>
              <a:t>bi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67862" y="2390012"/>
            <a:ext cx="2064257" cy="20654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3298" y="1955540"/>
            <a:ext cx="2694146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  <a:tabLst>
                <a:tab pos="1566386" algn="l"/>
              </a:tabLst>
            </a:pPr>
            <a:r>
              <a:rPr sz="2400" b="1" spc="-4" dirty="0">
                <a:solidFill>
                  <a:srgbClr val="00AF50"/>
                </a:solidFill>
                <a:latin typeface="Arial"/>
                <a:cs typeface="Arial"/>
              </a:rPr>
              <a:t>9,8 </a:t>
            </a:r>
            <a:r>
              <a:rPr sz="2400" b="1" dirty="0">
                <a:solidFill>
                  <a:srgbClr val="00AF50"/>
                </a:solidFill>
                <a:latin typeface="Arial"/>
                <a:cs typeface="Arial"/>
              </a:rPr>
              <a:t>bi	</a:t>
            </a:r>
            <a:r>
              <a:rPr sz="2400" b="1" spc="-4" dirty="0">
                <a:solidFill>
                  <a:srgbClr val="00AF50"/>
                </a:solidFill>
                <a:latin typeface="Arial"/>
                <a:cs typeface="Arial"/>
              </a:rPr>
              <a:t>12,35</a:t>
            </a:r>
            <a:r>
              <a:rPr sz="2400" b="1" spc="-64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AF50"/>
                </a:solidFill>
                <a:latin typeface="Arial"/>
                <a:cs typeface="Arial"/>
              </a:rPr>
              <a:t>bi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33930" y="2390012"/>
            <a:ext cx="2064258" cy="20654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2390012"/>
            <a:ext cx="2064258" cy="20654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06450" y="1955540"/>
            <a:ext cx="1136809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</a:pPr>
            <a:r>
              <a:rPr sz="2400" b="1" spc="-4" dirty="0">
                <a:solidFill>
                  <a:srgbClr val="00AF50"/>
                </a:solidFill>
                <a:latin typeface="Arial"/>
                <a:cs typeface="Arial"/>
              </a:rPr>
              <a:t>379,8</a:t>
            </a:r>
            <a:r>
              <a:rPr sz="2400" b="1" spc="-64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AF50"/>
                </a:solidFill>
                <a:latin typeface="Arial"/>
                <a:cs typeface="Arial"/>
              </a:rPr>
              <a:t>bi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768846" y="2213991"/>
            <a:ext cx="2375154" cy="24094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941439" y="2386583"/>
            <a:ext cx="2065401" cy="20642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4033648"/>
            <a:ext cx="2236851" cy="5886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4206240"/>
            <a:ext cx="2064258" cy="2434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554480" y="3962782"/>
            <a:ext cx="2409443" cy="66865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727074" y="4135374"/>
            <a:ext cx="2064257" cy="32346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297556" y="3472433"/>
            <a:ext cx="2409443" cy="115900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470149" y="3645046"/>
            <a:ext cx="2064257" cy="8137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026914" y="3419857"/>
            <a:ext cx="2409444" cy="120243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199507" y="3592449"/>
            <a:ext cx="2064258" cy="85725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835485" y="977128"/>
            <a:ext cx="953967" cy="95319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700908" y="1040131"/>
            <a:ext cx="2195703" cy="78981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E2E8A783-C036-4839-8F35-9E589BDD686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55851" y="0"/>
            <a:ext cx="2088150" cy="95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5855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+mj-lt"/>
                <a:cs typeface="Arial" panose="020B0604020202020204" pitchFamily="34" charset="0"/>
              </a:rPr>
              <a:t>Plataforma +Brasil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1"/>
          </p:nvPr>
        </p:nvSpPr>
        <p:spPr>
          <a:xfrm>
            <a:off x="119270" y="6416613"/>
            <a:ext cx="4894394" cy="254949"/>
          </a:xfrm>
        </p:spPr>
        <p:txBody>
          <a:bodyPr/>
          <a:lstStyle/>
          <a:p>
            <a:endParaRPr lang="pt-BR" b="1" dirty="0">
              <a:latin typeface="+mj-lt"/>
            </a:endParaRP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>
          <a:xfrm>
            <a:off x="457199" y="3966955"/>
            <a:ext cx="5072743" cy="639762"/>
          </a:xfrm>
        </p:spPr>
        <p:txBody>
          <a:bodyPr/>
          <a:lstStyle/>
          <a:p>
            <a:r>
              <a:rPr lang="pt-BR" dirty="0"/>
              <a:t>Gestão das Transferências de Recursos da União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0"/>
          </p:nvPr>
        </p:nvSpPr>
        <p:spPr>
          <a:xfrm>
            <a:off x="134413" y="5387908"/>
            <a:ext cx="5718313" cy="254949"/>
          </a:xfrm>
        </p:spPr>
        <p:txBody>
          <a:bodyPr>
            <a:normAutofit fontScale="92500" lnSpcReduction="20000"/>
          </a:bodyPr>
          <a:lstStyle/>
          <a:p>
            <a:endParaRPr lang="pt-B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FE77B78-E72A-4206-A47F-E6EA13363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1204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57200" y="1545497"/>
            <a:ext cx="822960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Nasce a partir dos resultados positivos auferidos pela evolução do Sistema de Gestão de Convênios e Contratos de Repasses - SICONV. </a:t>
            </a:r>
          </a:p>
          <a:p>
            <a:pPr algn="just">
              <a:lnSpc>
                <a:spcPct val="150000"/>
              </a:lnSpc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Tem por objetivo ampliar os benefícios do sistema a outros tipos de transferências de recursos realizados pela União como as Transferências Obrigatórias, Fundo a Fundo dentre outras, garantindo uma melhor gestão do dinheiro público com foco na geração de resultados para os cidadãos de todo o país. 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70411" y="52654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PLATAFORMA +BRASIL</a:t>
            </a:r>
            <a:br>
              <a:rPr lang="pt-BR" sz="3200" dirty="0">
                <a:solidFill>
                  <a:schemeClr val="accent1">
                    <a:lumMod val="75000"/>
                  </a:schemeClr>
                </a:solidFill>
              </a:rPr>
            </a:br>
            <a:endParaRPr lang="pt-BR" sz="32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85D5896-82E3-450C-8734-240C0219D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513" y="1"/>
            <a:ext cx="1763487" cy="95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5493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57200" y="1545497"/>
            <a:ext cx="8229600" cy="4979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</a:rPr>
              <a:t>Tem por objetivo a centralização das transfer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ê</a:t>
            </a: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</a:rPr>
              <a:t>ncias federais em um único local com base de dados únicos e o máximo de metadados possível. Essa iniciativa busca uma economia na centralização de sistemas e sua gestão, permitindo que os </a:t>
            </a:r>
            <a:r>
              <a:rPr lang="es-ES_tradnl" sz="2400" b="1" dirty="0" err="1">
                <a:solidFill>
                  <a:schemeClr val="accent1">
                    <a:lumMod val="75000"/>
                  </a:schemeClr>
                </a:solidFill>
              </a:rPr>
              <a:t>ó</a:t>
            </a: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</a:rPr>
              <a:t>rgãos finalísticos se concentrem na política e o </a:t>
            </a:r>
            <a:r>
              <a:rPr lang="es-ES_tradnl" sz="2400" b="1" dirty="0" err="1">
                <a:solidFill>
                  <a:schemeClr val="accent1">
                    <a:lumMod val="75000"/>
                  </a:schemeClr>
                </a:solidFill>
              </a:rPr>
              <a:t>ó</a:t>
            </a: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</a:rPr>
              <a:t>rgão central assuma, de forma mais clara,  um papel de suporte 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à implementa</a:t>
            </a:r>
            <a:r>
              <a:rPr lang="pt-PT" sz="2400" b="1" dirty="0">
                <a:solidFill>
                  <a:schemeClr val="accent1">
                    <a:lumMod val="75000"/>
                  </a:schemeClr>
                </a:solidFill>
              </a:rPr>
              <a:t>ção de políticas públicas que beneficiem a sociedade como um todo.</a:t>
            </a: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2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70411" y="52654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PLATAFORMA +BRASIL</a:t>
            </a:r>
            <a:br>
              <a:rPr lang="pt-BR" sz="3200" dirty="0">
                <a:solidFill>
                  <a:schemeClr val="accent1">
                    <a:lumMod val="75000"/>
                  </a:schemeClr>
                </a:solidFill>
              </a:rPr>
            </a:br>
            <a:endParaRPr lang="pt-BR" sz="32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E8700C1-A7E3-4056-9E15-BDB202BE1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513" y="1"/>
            <a:ext cx="1763487" cy="95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9983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1554" y="1628503"/>
            <a:ext cx="8229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É uma ferramenta tecnológica web e informatizada, integrada e centralizada, com dados abertos, criada para a gestão das transferências de recursos da União, com transparência ativa na execução das políticas públicas, de forma a possibilitar a rastreabilidade das informações processadas e intensificar o controle social da Administração Pública.</a:t>
            </a:r>
          </a:p>
          <a:p>
            <a:pPr algn="just"/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70411" y="526547"/>
            <a:ext cx="8229600" cy="1143000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PLATAFORMA +BRASIL</a:t>
            </a:r>
            <a:br>
              <a:rPr lang="pt-BR" sz="3200" dirty="0">
                <a:solidFill>
                  <a:schemeClr val="accent1">
                    <a:lumMod val="75000"/>
                  </a:schemeClr>
                </a:solidFill>
              </a:rPr>
            </a:br>
            <a:endParaRPr lang="pt-BR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B4D2A9A-B498-41AF-A949-8DB5F5FFA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571" y="1"/>
            <a:ext cx="1959430" cy="95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0151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64226E44-9EFE-4374-BA99-3D036EC6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411" y="526547"/>
            <a:ext cx="8229600" cy="1143000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PRINCÍPIOS</a:t>
            </a:r>
            <a:br>
              <a:rPr lang="pt-BR" sz="3200" dirty="0">
                <a:solidFill>
                  <a:schemeClr val="accent1">
                    <a:lumMod val="75000"/>
                  </a:schemeClr>
                </a:solidFill>
              </a:rPr>
            </a:br>
            <a:endParaRPr lang="pt-BR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87178" y="1558813"/>
            <a:ext cx="8412833" cy="4421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 fontAlgn="base">
              <a:spcAft>
                <a:spcPts val="1000"/>
              </a:spcAft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 fontAlgn="base">
              <a:spcAft>
                <a:spcPts val="1000"/>
              </a:spcAft>
            </a:pP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 fontAlgn="base">
              <a:spcAft>
                <a:spcPts val="1000"/>
              </a:spcAft>
            </a:pP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30A404C2-BA77-4DF4-8819-184FBFB2D599}"/>
              </a:ext>
            </a:extLst>
          </p:cNvPr>
          <p:cNvSpPr txBox="1">
            <a:spLocks/>
          </p:cNvSpPr>
          <p:nvPr/>
        </p:nvSpPr>
        <p:spPr>
          <a:xfrm>
            <a:off x="570411" y="2312110"/>
            <a:ext cx="3452813" cy="4111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pt-BR" sz="2400" dirty="0"/>
              <a:t>Banco de dados único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30A404C2-BA77-4DF4-8819-184FBFB2D599}"/>
              </a:ext>
            </a:extLst>
          </p:cNvPr>
          <p:cNvSpPr txBox="1">
            <a:spLocks/>
          </p:cNvSpPr>
          <p:nvPr/>
        </p:nvSpPr>
        <p:spPr>
          <a:xfrm>
            <a:off x="570409" y="3425924"/>
            <a:ext cx="3452813" cy="577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0" tIns="0" rIns="0" bIns="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pt-BR" sz="2400" dirty="0"/>
              <a:t>Autenticação (</a:t>
            </a:r>
            <a:r>
              <a:rPr lang="pt-BR" sz="2400" i="1" dirty="0" err="1"/>
              <a:t>login</a:t>
            </a:r>
            <a:r>
              <a:rPr lang="pt-BR" sz="2400" dirty="0"/>
              <a:t>) com </a:t>
            </a:r>
            <a:br>
              <a:rPr lang="pt-BR" sz="2400" dirty="0"/>
            </a:br>
            <a:r>
              <a:rPr lang="pt-BR" sz="2400" dirty="0"/>
              <a:t>Acesso.gov.br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30A404C2-BA77-4DF4-8819-184FBFB2D599}"/>
              </a:ext>
            </a:extLst>
          </p:cNvPr>
          <p:cNvSpPr txBox="1">
            <a:spLocks/>
          </p:cNvSpPr>
          <p:nvPr/>
        </p:nvSpPr>
        <p:spPr>
          <a:xfrm>
            <a:off x="570408" y="4149256"/>
            <a:ext cx="3452813" cy="103226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2200" dirty="0"/>
              <a:t>Front end simples único aderente ao Design System Gov.Br</a:t>
            </a:r>
            <a:endParaRPr lang="pt-BR" sz="2200" dirty="0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30A404C2-BA77-4DF4-8819-184FBFB2D599}"/>
              </a:ext>
            </a:extLst>
          </p:cNvPr>
          <p:cNvSpPr txBox="1">
            <a:spLocks/>
          </p:cNvSpPr>
          <p:nvPr/>
        </p:nvSpPr>
        <p:spPr>
          <a:xfrm>
            <a:off x="570411" y="2869427"/>
            <a:ext cx="3452813" cy="4111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pt-BR" sz="2400" dirty="0"/>
              <a:t>Dados Abertos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30A404C2-BA77-4DF4-8819-184FBFB2D599}"/>
              </a:ext>
            </a:extLst>
          </p:cNvPr>
          <p:cNvSpPr txBox="1">
            <a:spLocks/>
          </p:cNvSpPr>
          <p:nvPr/>
        </p:nvSpPr>
        <p:spPr>
          <a:xfrm>
            <a:off x="570411" y="5371141"/>
            <a:ext cx="3452813" cy="71324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2200" dirty="0"/>
              <a:t>Integração com a API de Serviços da Plataforma +Brasil</a:t>
            </a:r>
            <a:endParaRPr lang="pt-BR" sz="2200" dirty="0"/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30A404C2-BA77-4DF4-8819-184FBFB2D599}"/>
              </a:ext>
            </a:extLst>
          </p:cNvPr>
          <p:cNvSpPr txBox="1">
            <a:spLocks/>
          </p:cNvSpPr>
          <p:nvPr/>
        </p:nvSpPr>
        <p:spPr>
          <a:xfrm>
            <a:off x="4800294" y="2625320"/>
            <a:ext cx="3540270" cy="73073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2400" dirty="0"/>
              <a:t>Transferência on line de recursos para fornecedores</a:t>
            </a:r>
            <a:endParaRPr lang="pt-BR" sz="2400" dirty="0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30A404C2-BA77-4DF4-8819-184FBFB2D599}"/>
              </a:ext>
            </a:extLst>
          </p:cNvPr>
          <p:cNvSpPr txBox="1">
            <a:spLocks/>
          </p:cNvSpPr>
          <p:nvPr/>
        </p:nvSpPr>
        <p:spPr>
          <a:xfrm>
            <a:off x="4800294" y="1748213"/>
            <a:ext cx="3540270" cy="73073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2400" dirty="0"/>
              <a:t>Movimentações financeiras rastreáveis</a:t>
            </a: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30A404C2-BA77-4DF4-8819-184FBFB2D599}"/>
              </a:ext>
            </a:extLst>
          </p:cNvPr>
          <p:cNvSpPr txBox="1">
            <a:spLocks/>
          </p:cNvSpPr>
          <p:nvPr/>
        </p:nvSpPr>
        <p:spPr>
          <a:xfrm>
            <a:off x="570411" y="1758712"/>
            <a:ext cx="3452813" cy="4111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pt-BR" sz="2400" dirty="0"/>
              <a:t>Plataforma </a:t>
            </a:r>
            <a:r>
              <a:rPr lang="pt-BR" sz="2400" i="1" dirty="0"/>
              <a:t>web</a:t>
            </a:r>
            <a:endParaRPr lang="pt-BR" sz="2400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F2E4ACF-EFA7-4594-83C3-D7F7A8FCFC8E}"/>
              </a:ext>
            </a:extLst>
          </p:cNvPr>
          <p:cNvSpPr/>
          <p:nvPr/>
        </p:nvSpPr>
        <p:spPr>
          <a:xfrm>
            <a:off x="4800295" y="3595225"/>
            <a:ext cx="354027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dirty="0"/>
              <a:t>Potencial para integração de diversos sistemas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0B36C17C-D6CB-4FA1-9541-E0D5AD3BE577}"/>
              </a:ext>
            </a:extLst>
          </p:cNvPr>
          <p:cNvSpPr/>
          <p:nvPr/>
        </p:nvSpPr>
        <p:spPr>
          <a:xfrm>
            <a:off x="4800295" y="4665389"/>
            <a:ext cx="3596875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dirty="0"/>
              <a:t> Absorção das características particulares </a:t>
            </a:r>
          </a:p>
          <a:p>
            <a:pPr algn="ctr"/>
            <a:r>
              <a:rPr lang="pt-BR" sz="2400" dirty="0"/>
              <a:t>de cada transferência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D870649-392A-4488-B119-B84613459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157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03601675-1E93-4D77-881E-5C6898EA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411" y="526547"/>
            <a:ext cx="8229600" cy="1143000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PRINCÍPIOS</a:t>
            </a:r>
            <a:br>
              <a:rPr lang="pt-BR" sz="3200" dirty="0">
                <a:solidFill>
                  <a:schemeClr val="accent1">
                    <a:lumMod val="75000"/>
                  </a:schemeClr>
                </a:solidFill>
              </a:rPr>
            </a:br>
            <a:endParaRPr lang="pt-BR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30A404C2-BA77-4DF4-8819-184FBFB2D599}"/>
              </a:ext>
            </a:extLst>
          </p:cNvPr>
          <p:cNvSpPr txBox="1">
            <a:spLocks/>
          </p:cNvSpPr>
          <p:nvPr/>
        </p:nvSpPr>
        <p:spPr>
          <a:xfrm>
            <a:off x="570274" y="1799949"/>
            <a:ext cx="3452813" cy="7630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pt-BR" sz="2400" dirty="0"/>
              <a:t>Redução da carga operacional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30A404C2-BA77-4DF4-8819-184FBFB2D599}"/>
              </a:ext>
            </a:extLst>
          </p:cNvPr>
          <p:cNvSpPr txBox="1">
            <a:spLocks/>
          </p:cNvSpPr>
          <p:nvPr/>
        </p:nvSpPr>
        <p:spPr>
          <a:xfrm>
            <a:off x="570411" y="2986574"/>
            <a:ext cx="3452813" cy="7630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pt-BR" sz="2400" dirty="0"/>
              <a:t>Ampliação da rastreabilidade dos dados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30A404C2-BA77-4DF4-8819-184FBFB2D599}"/>
              </a:ext>
            </a:extLst>
          </p:cNvPr>
          <p:cNvSpPr txBox="1">
            <a:spLocks/>
          </p:cNvSpPr>
          <p:nvPr/>
        </p:nvSpPr>
        <p:spPr>
          <a:xfrm>
            <a:off x="4975067" y="4628785"/>
            <a:ext cx="3452813" cy="7630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pt-BR" sz="2400" dirty="0"/>
              <a:t>Qualificação do processo decisório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30A404C2-BA77-4DF4-8819-184FBFB2D599}"/>
              </a:ext>
            </a:extLst>
          </p:cNvPr>
          <p:cNvSpPr txBox="1">
            <a:spLocks/>
          </p:cNvSpPr>
          <p:nvPr/>
        </p:nvSpPr>
        <p:spPr>
          <a:xfrm>
            <a:off x="4975071" y="5566804"/>
            <a:ext cx="3452813" cy="4279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pt-BR" sz="2400" dirty="0"/>
              <a:t>Maior controle social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30A404C2-BA77-4DF4-8819-184FBFB2D599}"/>
              </a:ext>
            </a:extLst>
          </p:cNvPr>
          <p:cNvSpPr txBox="1">
            <a:spLocks/>
          </p:cNvSpPr>
          <p:nvPr/>
        </p:nvSpPr>
        <p:spPr>
          <a:xfrm>
            <a:off x="4975068" y="2472711"/>
            <a:ext cx="3452815" cy="7072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2400" dirty="0"/>
              <a:t>Uso do aplicativo de fiscalização</a:t>
            </a:r>
            <a:endParaRPr lang="pt-BR" sz="2400" dirty="0"/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30A404C2-BA77-4DF4-8819-184FBFB2D599}"/>
              </a:ext>
            </a:extLst>
          </p:cNvPr>
          <p:cNvSpPr txBox="1">
            <a:spLocks/>
          </p:cNvSpPr>
          <p:nvPr/>
        </p:nvSpPr>
        <p:spPr>
          <a:xfrm>
            <a:off x="4975069" y="1784406"/>
            <a:ext cx="3452815" cy="4603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2400" dirty="0"/>
              <a:t>Painéis Gerencias</a:t>
            </a:r>
            <a:endParaRPr lang="pt-BR" sz="2400" dirty="0"/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30A404C2-BA77-4DF4-8819-184FBFB2D599}"/>
              </a:ext>
            </a:extLst>
          </p:cNvPr>
          <p:cNvSpPr txBox="1">
            <a:spLocks/>
          </p:cNvSpPr>
          <p:nvPr/>
        </p:nvSpPr>
        <p:spPr>
          <a:xfrm>
            <a:off x="4975068" y="3368113"/>
            <a:ext cx="3452813" cy="11008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2400" dirty="0"/>
              <a:t>Utilização de dados para os aplicativos Gestão mais Brasil e Cidadão mais Brasil</a:t>
            </a:r>
            <a:endParaRPr lang="pt-BR" sz="2400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57F0B4B-B147-49F8-AAC4-90148FEBB3FA}"/>
              </a:ext>
            </a:extLst>
          </p:cNvPr>
          <p:cNvSpPr/>
          <p:nvPr/>
        </p:nvSpPr>
        <p:spPr>
          <a:xfrm>
            <a:off x="570275" y="4217396"/>
            <a:ext cx="345294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dirty="0"/>
              <a:t>Acompanhamento unificado de todas as fases da transferência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43639F0-3DFB-404A-AC9B-8A289F7DD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1674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8841" y="1421473"/>
            <a:ext cx="3201353" cy="51793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3300" spc="-15" dirty="0"/>
              <a:t>Plataforma</a:t>
            </a:r>
            <a:r>
              <a:rPr sz="3300" spc="-49" dirty="0"/>
              <a:t> </a:t>
            </a:r>
            <a:r>
              <a:rPr sz="3300" spc="-15" dirty="0"/>
              <a:t>+Brasil</a:t>
            </a:r>
            <a:endParaRPr sz="3300"/>
          </a:p>
        </p:txBody>
      </p:sp>
      <p:sp>
        <p:nvSpPr>
          <p:cNvPr id="4" name="object 4"/>
          <p:cNvSpPr txBox="1"/>
          <p:nvPr/>
        </p:nvSpPr>
        <p:spPr>
          <a:xfrm>
            <a:off x="178841" y="2348960"/>
            <a:ext cx="3497580" cy="137784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Acesso aos</a:t>
            </a: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4" dirty="0">
                <a:solidFill>
                  <a:srgbClr val="FFFFFF"/>
                </a:solidFill>
                <a:latin typeface="Calibri"/>
                <a:cs typeface="Calibri"/>
              </a:rPr>
              <a:t>módulos: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defTabSz="685800">
              <a:spcBef>
                <a:spcPts val="19"/>
              </a:spcBef>
            </a:pPr>
            <a:endParaRPr sz="198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71450" indent="-162401" defTabSz="685800">
              <a:lnSpc>
                <a:spcPts val="2738"/>
              </a:lnSpc>
              <a:buFontTx/>
              <a:buChar char="-"/>
              <a:tabLst>
                <a:tab pos="171926" algn="l"/>
              </a:tabLst>
            </a:pPr>
            <a:r>
              <a:rPr sz="2400" b="1" spc="-23" dirty="0">
                <a:solidFill>
                  <a:srgbClr val="FFFFFF"/>
                </a:solidFill>
                <a:latin typeface="Calibri"/>
                <a:cs typeface="Calibri"/>
              </a:rPr>
              <a:t>Transferências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Voluntárias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171450" indent="-162401" defTabSz="685800">
              <a:lnSpc>
                <a:spcPts val="2738"/>
              </a:lnSpc>
              <a:buFontTx/>
              <a:buChar char="-"/>
              <a:tabLst>
                <a:tab pos="171926" algn="l"/>
              </a:tabLst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Fundo a</a:t>
            </a:r>
            <a:r>
              <a:rPr sz="2400" b="1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Fundo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055" y="5681929"/>
            <a:ext cx="1615916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050" spc="-4" dirty="0">
                <a:solidFill>
                  <a:srgbClr val="FFFFFF"/>
                </a:solidFill>
                <a:latin typeface="Calibri"/>
                <a:cs typeface="Calibri"/>
              </a:rPr>
              <a:t>Elaborado por: </a:t>
            </a:r>
            <a:r>
              <a:rPr sz="1050" spc="-8" dirty="0">
                <a:solidFill>
                  <a:srgbClr val="FFFFFF"/>
                </a:solidFill>
                <a:latin typeface="Calibri"/>
                <a:cs typeface="Calibri"/>
              </a:rPr>
              <a:t>Rodrigo</a:t>
            </a:r>
            <a:r>
              <a:rPr sz="1050" spc="-4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FFFFFF"/>
                </a:solidFill>
                <a:latin typeface="Calibri"/>
                <a:cs typeface="Calibri"/>
              </a:rPr>
              <a:t>Lopes</a:t>
            </a:r>
            <a:endParaRPr sz="105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83564"/>
            <a:ext cx="7760970" cy="1084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6300" y="990791"/>
            <a:ext cx="4229100" cy="100171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15" dirty="0"/>
              <a:t>Novo </a:t>
            </a:r>
            <a:r>
              <a:rPr spc="-4" dirty="0"/>
              <a:t>acesso a </a:t>
            </a:r>
            <a:r>
              <a:rPr spc="-15" dirty="0"/>
              <a:t>Plataforma</a:t>
            </a:r>
            <a:r>
              <a:rPr spc="41" dirty="0"/>
              <a:t> </a:t>
            </a:r>
            <a:r>
              <a:rPr spc="-15" dirty="0"/>
              <a:t>+Brasil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5067" y="1476565"/>
            <a:ext cx="7483793" cy="20197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lnSpc>
                <a:spcPts val="1538"/>
              </a:lnSpc>
              <a:spcBef>
                <a:spcPts val="75"/>
              </a:spcBef>
            </a:pPr>
            <a:endParaRPr sz="135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77440" y="2634615"/>
            <a:ext cx="3706749" cy="3210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71116" y="3546729"/>
            <a:ext cx="363855" cy="253841"/>
          </a:xfrm>
          <a:custGeom>
            <a:avLst/>
            <a:gdLst/>
            <a:ahLst/>
            <a:cxnLst/>
            <a:rect l="l" t="t" r="r" b="b"/>
            <a:pathLst>
              <a:path w="485139" h="338454">
                <a:moveTo>
                  <a:pt x="315468" y="0"/>
                </a:moveTo>
                <a:lnTo>
                  <a:pt x="315468" y="84581"/>
                </a:lnTo>
                <a:lnTo>
                  <a:pt x="0" y="84581"/>
                </a:lnTo>
                <a:lnTo>
                  <a:pt x="0" y="253745"/>
                </a:lnTo>
                <a:lnTo>
                  <a:pt x="315468" y="253745"/>
                </a:lnTo>
                <a:lnTo>
                  <a:pt x="315468" y="338327"/>
                </a:lnTo>
                <a:lnTo>
                  <a:pt x="484631" y="169163"/>
                </a:lnTo>
                <a:lnTo>
                  <a:pt x="3154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71116" y="3546729"/>
            <a:ext cx="363855" cy="253841"/>
          </a:xfrm>
          <a:custGeom>
            <a:avLst/>
            <a:gdLst/>
            <a:ahLst/>
            <a:cxnLst/>
            <a:rect l="l" t="t" r="r" b="b"/>
            <a:pathLst>
              <a:path w="485139" h="338454">
                <a:moveTo>
                  <a:pt x="0" y="84581"/>
                </a:moveTo>
                <a:lnTo>
                  <a:pt x="315468" y="84581"/>
                </a:lnTo>
                <a:lnTo>
                  <a:pt x="315468" y="0"/>
                </a:lnTo>
                <a:lnTo>
                  <a:pt x="484631" y="169163"/>
                </a:lnTo>
                <a:lnTo>
                  <a:pt x="315468" y="338327"/>
                </a:lnTo>
                <a:lnTo>
                  <a:pt x="315468" y="253745"/>
                </a:lnTo>
                <a:lnTo>
                  <a:pt x="0" y="253745"/>
                </a:lnTo>
                <a:lnTo>
                  <a:pt x="0" y="84581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3D0DB5D-D96A-4990-98D6-F853C0F7C9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71" t="25580" r="9344" b="14063"/>
          <a:stretch/>
        </p:blipFill>
        <p:spPr>
          <a:xfrm>
            <a:off x="177710" y="1394416"/>
            <a:ext cx="8788580" cy="445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6954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011" y="1040131"/>
            <a:ext cx="7760970" cy="10847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5067" y="1268311"/>
            <a:ext cx="4782979" cy="50542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23" dirty="0"/>
              <a:t>Deverá </a:t>
            </a:r>
            <a:r>
              <a:rPr spc="-4" dirty="0"/>
              <a:t>selecionar o</a:t>
            </a:r>
            <a:r>
              <a:rPr spc="15" dirty="0"/>
              <a:t> </a:t>
            </a:r>
            <a:r>
              <a:rPr spc="-15" dirty="0"/>
              <a:t>Sistema</a:t>
            </a:r>
          </a:p>
        </p:txBody>
      </p:sp>
      <p:sp>
        <p:nvSpPr>
          <p:cNvPr id="4" name="object 4"/>
          <p:cNvSpPr/>
          <p:nvPr/>
        </p:nvSpPr>
        <p:spPr>
          <a:xfrm>
            <a:off x="96011" y="2401442"/>
            <a:ext cx="8730234" cy="27900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5067" y="5324856"/>
            <a:ext cx="1851184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defTabSz="685800">
              <a:spcBef>
                <a:spcPts val="75"/>
              </a:spcBef>
            </a:pPr>
            <a:r>
              <a:rPr sz="1050" spc="-4" dirty="0">
                <a:solidFill>
                  <a:prstClr val="black"/>
                </a:solidFill>
                <a:latin typeface="Calibri"/>
                <a:cs typeface="Calibri"/>
              </a:rPr>
              <a:t>Acesso </a:t>
            </a:r>
            <a:r>
              <a:rPr sz="1050" dirty="0">
                <a:solidFill>
                  <a:prstClr val="black"/>
                </a:solidFill>
                <a:latin typeface="Calibri"/>
                <a:cs typeface="Calibri"/>
              </a:rPr>
              <a:t>ao Módulo </a:t>
            </a:r>
            <a:r>
              <a:rPr sz="1050" spc="-4" dirty="0">
                <a:solidFill>
                  <a:prstClr val="black"/>
                </a:solidFill>
                <a:latin typeface="Calibri"/>
                <a:cs typeface="Calibri"/>
              </a:rPr>
              <a:t>Fundo </a:t>
            </a:r>
            <a:r>
              <a:rPr sz="105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050" spc="-5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prstClr val="black"/>
                </a:solidFill>
                <a:latin typeface="Calibri"/>
                <a:cs typeface="Calibri"/>
              </a:rPr>
              <a:t>Fundo  </a:t>
            </a:r>
            <a:r>
              <a:rPr sz="1050" spc="-41" dirty="0">
                <a:solidFill>
                  <a:prstClr val="black"/>
                </a:solidFill>
                <a:latin typeface="Calibri"/>
                <a:cs typeface="Calibri"/>
              </a:rPr>
              <a:t>(FAT/ </a:t>
            </a:r>
            <a:r>
              <a:rPr sz="1050" spc="-4" dirty="0">
                <a:solidFill>
                  <a:prstClr val="black"/>
                </a:solidFill>
                <a:latin typeface="Calibri"/>
                <a:cs typeface="Calibri"/>
              </a:rPr>
              <a:t>FUNPEN/ </a:t>
            </a:r>
            <a:r>
              <a:rPr sz="1050" spc="-11" dirty="0">
                <a:solidFill>
                  <a:prstClr val="black"/>
                </a:solidFill>
                <a:latin typeface="Calibri"/>
                <a:cs typeface="Calibri"/>
              </a:rPr>
              <a:t>FNSP/</a:t>
            </a:r>
            <a:r>
              <a:rPr sz="1050" spc="-3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prstClr val="black"/>
                </a:solidFill>
                <a:latin typeface="Calibri"/>
                <a:cs typeface="Calibri"/>
              </a:rPr>
              <a:t>FUNAD)</a:t>
            </a:r>
            <a:endParaRPr sz="10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64651" y="5311140"/>
            <a:ext cx="2492693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defTabSz="685800">
              <a:spcBef>
                <a:spcPts val="75"/>
              </a:spcBef>
            </a:pPr>
            <a:r>
              <a:rPr sz="1050" dirty="0">
                <a:solidFill>
                  <a:prstClr val="black"/>
                </a:solidFill>
                <a:latin typeface="Calibri"/>
                <a:cs typeface="Calibri"/>
              </a:rPr>
              <a:t>Acesso ao módulo: </a:t>
            </a:r>
            <a:r>
              <a:rPr sz="1050" spc="-11" dirty="0">
                <a:solidFill>
                  <a:prstClr val="black"/>
                </a:solidFill>
                <a:latin typeface="Calibri"/>
                <a:cs typeface="Calibri"/>
              </a:rPr>
              <a:t>Transferências </a:t>
            </a:r>
            <a:r>
              <a:rPr sz="1050" spc="-8" dirty="0">
                <a:solidFill>
                  <a:prstClr val="black"/>
                </a:solidFill>
                <a:latin typeface="Calibri"/>
                <a:cs typeface="Calibri"/>
              </a:rPr>
              <a:t>Voluntárias  </a:t>
            </a:r>
            <a:r>
              <a:rPr sz="1050" spc="-4" dirty="0">
                <a:solidFill>
                  <a:prstClr val="black"/>
                </a:solidFill>
                <a:latin typeface="Calibri"/>
                <a:cs typeface="Calibri"/>
              </a:rPr>
              <a:t>(antigo</a:t>
            </a:r>
            <a:r>
              <a:rPr sz="1050" spc="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prstClr val="black"/>
                </a:solidFill>
                <a:latin typeface="Calibri"/>
                <a:cs typeface="Calibri"/>
              </a:rPr>
              <a:t>SICONV)</a:t>
            </a:r>
            <a:endParaRPr sz="10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10970" y="5006341"/>
            <a:ext cx="188595" cy="288131"/>
          </a:xfrm>
          <a:custGeom>
            <a:avLst/>
            <a:gdLst/>
            <a:ahLst/>
            <a:cxnLst/>
            <a:rect l="l" t="t" r="r" b="b"/>
            <a:pathLst>
              <a:path w="251459" h="384175">
                <a:moveTo>
                  <a:pt x="188594" y="125729"/>
                </a:moveTo>
                <a:lnTo>
                  <a:pt x="62865" y="125729"/>
                </a:lnTo>
                <a:lnTo>
                  <a:pt x="62865" y="384047"/>
                </a:lnTo>
                <a:lnTo>
                  <a:pt x="188594" y="384047"/>
                </a:lnTo>
                <a:lnTo>
                  <a:pt x="188594" y="125729"/>
                </a:lnTo>
                <a:close/>
              </a:path>
              <a:path w="251459" h="384175">
                <a:moveTo>
                  <a:pt x="125730" y="0"/>
                </a:moveTo>
                <a:lnTo>
                  <a:pt x="0" y="125729"/>
                </a:lnTo>
                <a:lnTo>
                  <a:pt x="251459" y="125729"/>
                </a:lnTo>
                <a:lnTo>
                  <a:pt x="12573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0970" y="5006341"/>
            <a:ext cx="188595" cy="288131"/>
          </a:xfrm>
          <a:custGeom>
            <a:avLst/>
            <a:gdLst/>
            <a:ahLst/>
            <a:cxnLst/>
            <a:rect l="l" t="t" r="r" b="b"/>
            <a:pathLst>
              <a:path w="251459" h="384175">
                <a:moveTo>
                  <a:pt x="251459" y="125729"/>
                </a:moveTo>
                <a:lnTo>
                  <a:pt x="188594" y="125729"/>
                </a:lnTo>
                <a:lnTo>
                  <a:pt x="188594" y="384047"/>
                </a:lnTo>
                <a:lnTo>
                  <a:pt x="62865" y="384047"/>
                </a:lnTo>
                <a:lnTo>
                  <a:pt x="62865" y="125729"/>
                </a:lnTo>
                <a:lnTo>
                  <a:pt x="0" y="125729"/>
                </a:lnTo>
                <a:lnTo>
                  <a:pt x="125730" y="0"/>
                </a:lnTo>
                <a:lnTo>
                  <a:pt x="251459" y="125729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30627" y="5013199"/>
            <a:ext cx="190024" cy="288131"/>
          </a:xfrm>
          <a:custGeom>
            <a:avLst/>
            <a:gdLst/>
            <a:ahLst/>
            <a:cxnLst/>
            <a:rect l="l" t="t" r="r" b="b"/>
            <a:pathLst>
              <a:path w="253364" h="384175">
                <a:moveTo>
                  <a:pt x="189737" y="126492"/>
                </a:moveTo>
                <a:lnTo>
                  <a:pt x="63246" y="126492"/>
                </a:lnTo>
                <a:lnTo>
                  <a:pt x="63246" y="384048"/>
                </a:lnTo>
                <a:lnTo>
                  <a:pt x="189737" y="384048"/>
                </a:lnTo>
                <a:lnTo>
                  <a:pt x="189737" y="126492"/>
                </a:lnTo>
                <a:close/>
              </a:path>
              <a:path w="253364" h="384175">
                <a:moveTo>
                  <a:pt x="126491" y="0"/>
                </a:moveTo>
                <a:lnTo>
                  <a:pt x="0" y="126492"/>
                </a:lnTo>
                <a:lnTo>
                  <a:pt x="252984" y="126492"/>
                </a:lnTo>
                <a:lnTo>
                  <a:pt x="126491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30627" y="5013199"/>
            <a:ext cx="190024" cy="288131"/>
          </a:xfrm>
          <a:custGeom>
            <a:avLst/>
            <a:gdLst/>
            <a:ahLst/>
            <a:cxnLst/>
            <a:rect l="l" t="t" r="r" b="b"/>
            <a:pathLst>
              <a:path w="253364" h="384175">
                <a:moveTo>
                  <a:pt x="252984" y="126492"/>
                </a:moveTo>
                <a:lnTo>
                  <a:pt x="189737" y="126492"/>
                </a:lnTo>
                <a:lnTo>
                  <a:pt x="189737" y="384048"/>
                </a:lnTo>
                <a:lnTo>
                  <a:pt x="63246" y="384048"/>
                </a:lnTo>
                <a:lnTo>
                  <a:pt x="63246" y="126492"/>
                </a:lnTo>
                <a:lnTo>
                  <a:pt x="0" y="126492"/>
                </a:lnTo>
                <a:lnTo>
                  <a:pt x="126491" y="0"/>
                </a:lnTo>
                <a:lnTo>
                  <a:pt x="252984" y="126492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83564"/>
            <a:ext cx="7760970" cy="1084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5067" y="1268311"/>
            <a:ext cx="4474845" cy="50542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30" dirty="0"/>
              <a:t>Transferências</a:t>
            </a:r>
            <a:r>
              <a:rPr spc="-23" dirty="0"/>
              <a:t> Voluntárias</a:t>
            </a:r>
          </a:p>
        </p:txBody>
      </p:sp>
      <p:sp>
        <p:nvSpPr>
          <p:cNvPr id="4" name="object 4"/>
          <p:cNvSpPr/>
          <p:nvPr/>
        </p:nvSpPr>
        <p:spPr>
          <a:xfrm>
            <a:off x="96011" y="2233421"/>
            <a:ext cx="6487668" cy="37364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40780" y="3166109"/>
            <a:ext cx="850583" cy="461963"/>
          </a:xfrm>
          <a:custGeom>
            <a:avLst/>
            <a:gdLst/>
            <a:ahLst/>
            <a:cxnLst/>
            <a:rect l="l" t="t" r="r" b="b"/>
            <a:pathLst>
              <a:path w="1134109" h="615950">
                <a:moveTo>
                  <a:pt x="307848" y="0"/>
                </a:moveTo>
                <a:lnTo>
                  <a:pt x="0" y="307848"/>
                </a:lnTo>
                <a:lnTo>
                  <a:pt x="307848" y="615696"/>
                </a:lnTo>
                <a:lnTo>
                  <a:pt x="307848" y="461772"/>
                </a:lnTo>
                <a:lnTo>
                  <a:pt x="1133855" y="461772"/>
                </a:lnTo>
                <a:lnTo>
                  <a:pt x="1133855" y="153924"/>
                </a:lnTo>
                <a:lnTo>
                  <a:pt x="307848" y="153924"/>
                </a:lnTo>
                <a:lnTo>
                  <a:pt x="30784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40780" y="3166109"/>
            <a:ext cx="850583" cy="461963"/>
          </a:xfrm>
          <a:custGeom>
            <a:avLst/>
            <a:gdLst/>
            <a:ahLst/>
            <a:cxnLst/>
            <a:rect l="l" t="t" r="r" b="b"/>
            <a:pathLst>
              <a:path w="1134109" h="615950">
                <a:moveTo>
                  <a:pt x="1133855" y="461772"/>
                </a:moveTo>
                <a:lnTo>
                  <a:pt x="307848" y="461772"/>
                </a:lnTo>
                <a:lnTo>
                  <a:pt x="307848" y="615696"/>
                </a:lnTo>
                <a:lnTo>
                  <a:pt x="0" y="307848"/>
                </a:lnTo>
                <a:lnTo>
                  <a:pt x="307848" y="0"/>
                </a:lnTo>
                <a:lnTo>
                  <a:pt x="307848" y="153924"/>
                </a:lnTo>
                <a:lnTo>
                  <a:pt x="1133855" y="153924"/>
                </a:lnTo>
                <a:lnTo>
                  <a:pt x="1133855" y="461772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54430" y="3181921"/>
            <a:ext cx="1279208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algn="ctr" defTabSz="685800">
              <a:spcBef>
                <a:spcPts val="71"/>
              </a:spcBef>
            </a:pPr>
            <a:r>
              <a:rPr sz="1200" spc="-8" dirty="0">
                <a:solidFill>
                  <a:prstClr val="black"/>
                </a:solidFill>
                <a:latin typeface="Calibri"/>
                <a:cs typeface="Calibri"/>
              </a:rPr>
              <a:t>Informar </a:t>
            </a:r>
            <a:r>
              <a:rPr sz="1200" spc="-11" dirty="0">
                <a:solidFill>
                  <a:prstClr val="black"/>
                </a:solidFill>
                <a:latin typeface="Calibri"/>
                <a:cs typeface="Calibri"/>
              </a:rPr>
              <a:t>número</a:t>
            </a:r>
            <a:r>
              <a:rPr sz="1200" spc="-1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prstClr val="black"/>
                </a:solidFill>
                <a:latin typeface="Calibri"/>
                <a:cs typeface="Calibri"/>
              </a:rPr>
              <a:t>do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685800"/>
            <a:r>
              <a:rPr sz="1200" spc="-4" dirty="0">
                <a:solidFill>
                  <a:prstClr val="black"/>
                </a:solidFill>
                <a:latin typeface="Calibri"/>
                <a:cs typeface="Calibri"/>
              </a:rPr>
              <a:t>CPF e</a:t>
            </a:r>
            <a:r>
              <a:rPr sz="1200" spc="-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prstClr val="black"/>
                </a:solidFill>
                <a:latin typeface="Calibri"/>
                <a:cs typeface="Calibri"/>
              </a:rPr>
              <a:t>Senha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5067" y="1268311"/>
            <a:ext cx="2544128" cy="50542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</a:pPr>
            <a:r>
              <a:rPr sz="3225" b="1" spc="-4" dirty="0">
                <a:solidFill>
                  <a:srgbClr val="FFFFFF"/>
                </a:solidFill>
                <a:latin typeface="Calibri"/>
                <a:cs typeface="Calibri"/>
              </a:rPr>
              <a:t>Fundo a</a:t>
            </a:r>
            <a:r>
              <a:rPr sz="3225" b="1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25" b="1" spc="-4" dirty="0">
                <a:solidFill>
                  <a:srgbClr val="FFFFFF"/>
                </a:solidFill>
                <a:latin typeface="Calibri"/>
                <a:cs typeface="Calibri"/>
              </a:rPr>
              <a:t>Fundo</a:t>
            </a:r>
            <a:endParaRPr sz="322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6011" y="2233421"/>
            <a:ext cx="6727698" cy="3625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23710" y="2456308"/>
            <a:ext cx="439103" cy="293846"/>
          </a:xfrm>
          <a:custGeom>
            <a:avLst/>
            <a:gdLst/>
            <a:ahLst/>
            <a:cxnLst/>
            <a:rect l="l" t="t" r="r" b="b"/>
            <a:pathLst>
              <a:path w="585470" h="391794">
                <a:moveTo>
                  <a:pt x="195834" y="0"/>
                </a:moveTo>
                <a:lnTo>
                  <a:pt x="0" y="195834"/>
                </a:lnTo>
                <a:lnTo>
                  <a:pt x="195834" y="391668"/>
                </a:lnTo>
                <a:lnTo>
                  <a:pt x="195834" y="293750"/>
                </a:lnTo>
                <a:lnTo>
                  <a:pt x="585216" y="293750"/>
                </a:lnTo>
                <a:lnTo>
                  <a:pt x="585216" y="97916"/>
                </a:lnTo>
                <a:lnTo>
                  <a:pt x="195834" y="97916"/>
                </a:lnTo>
                <a:lnTo>
                  <a:pt x="19583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23710" y="2456308"/>
            <a:ext cx="439103" cy="293846"/>
          </a:xfrm>
          <a:custGeom>
            <a:avLst/>
            <a:gdLst/>
            <a:ahLst/>
            <a:cxnLst/>
            <a:rect l="l" t="t" r="r" b="b"/>
            <a:pathLst>
              <a:path w="585470" h="391794">
                <a:moveTo>
                  <a:pt x="585216" y="293750"/>
                </a:moveTo>
                <a:lnTo>
                  <a:pt x="195834" y="293750"/>
                </a:lnTo>
                <a:lnTo>
                  <a:pt x="195834" y="391668"/>
                </a:lnTo>
                <a:lnTo>
                  <a:pt x="0" y="195834"/>
                </a:lnTo>
                <a:lnTo>
                  <a:pt x="195834" y="0"/>
                </a:lnTo>
                <a:lnTo>
                  <a:pt x="195834" y="97916"/>
                </a:lnTo>
                <a:lnTo>
                  <a:pt x="585216" y="97916"/>
                </a:lnTo>
                <a:lnTo>
                  <a:pt x="585216" y="293750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44930" y="2472595"/>
            <a:ext cx="1138714" cy="56313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algn="ctr" defTabSz="685800">
              <a:spcBef>
                <a:spcPts val="71"/>
              </a:spcBef>
            </a:pPr>
            <a:r>
              <a:rPr sz="1200" spc="-4" dirty="0">
                <a:solidFill>
                  <a:prstClr val="black"/>
                </a:solidFill>
                <a:latin typeface="Calibri"/>
                <a:cs typeface="Calibri"/>
              </a:rPr>
              <a:t>Clicar </a:t>
            </a:r>
            <a:r>
              <a:rPr sz="1200" spc="-11" dirty="0">
                <a:solidFill>
                  <a:prstClr val="black"/>
                </a:solidFill>
                <a:latin typeface="Calibri"/>
                <a:cs typeface="Calibri"/>
              </a:rPr>
              <a:t>nesta</a:t>
            </a:r>
            <a:r>
              <a:rPr sz="1200" spc="-6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prstClr val="black"/>
                </a:solidFill>
                <a:latin typeface="Calibri"/>
                <a:cs typeface="Calibri"/>
              </a:rPr>
              <a:t>opção  </a:t>
            </a:r>
            <a:r>
              <a:rPr sz="1200" spc="-11" dirty="0">
                <a:solidFill>
                  <a:prstClr val="black"/>
                </a:solidFill>
                <a:latin typeface="Calibri"/>
                <a:cs typeface="Calibri"/>
              </a:rPr>
              <a:t>para </a:t>
            </a:r>
            <a:r>
              <a:rPr sz="1200" spc="-8" dirty="0">
                <a:solidFill>
                  <a:prstClr val="black"/>
                </a:solidFill>
                <a:latin typeface="Calibri"/>
                <a:cs typeface="Calibri"/>
              </a:rPr>
              <a:t>acesso </a:t>
            </a:r>
            <a:r>
              <a:rPr sz="1200" spc="-4" dirty="0">
                <a:solidFill>
                  <a:prstClr val="black"/>
                </a:solidFill>
                <a:latin typeface="Calibri"/>
                <a:cs typeface="Calibri"/>
              </a:rPr>
              <a:t>ao  </a:t>
            </a:r>
            <a:r>
              <a:rPr sz="1200" spc="-8" dirty="0">
                <a:solidFill>
                  <a:prstClr val="black"/>
                </a:solidFill>
                <a:latin typeface="Calibri"/>
                <a:cs typeface="Calibri"/>
              </a:rPr>
              <a:t>Sistema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83564"/>
            <a:ext cx="7760970" cy="1084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5067" y="1268311"/>
            <a:ext cx="2544128" cy="50542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4" dirty="0"/>
              <a:t>Fundo a</a:t>
            </a:r>
            <a:r>
              <a:rPr spc="-19" dirty="0"/>
              <a:t> </a:t>
            </a:r>
            <a:r>
              <a:rPr spc="-4" dirty="0"/>
              <a:t>Fundo</a:t>
            </a:r>
          </a:p>
        </p:txBody>
      </p:sp>
      <p:sp>
        <p:nvSpPr>
          <p:cNvPr id="4" name="object 4"/>
          <p:cNvSpPr/>
          <p:nvPr/>
        </p:nvSpPr>
        <p:spPr>
          <a:xfrm>
            <a:off x="1695069" y="2168270"/>
            <a:ext cx="5293233" cy="3521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1292" y="4255009"/>
            <a:ext cx="1528286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17145" defTabSz="685800">
              <a:spcBef>
                <a:spcPts val="71"/>
              </a:spcBef>
            </a:pPr>
            <a:r>
              <a:rPr sz="1200" spc="-19" dirty="0">
                <a:solidFill>
                  <a:prstClr val="black"/>
                </a:solidFill>
                <a:latin typeface="Calibri"/>
                <a:cs typeface="Calibri"/>
              </a:rPr>
              <a:t>Para </a:t>
            </a:r>
            <a:r>
              <a:rPr sz="1200" spc="-8" dirty="0">
                <a:solidFill>
                  <a:prstClr val="black"/>
                </a:solidFill>
                <a:latin typeface="Calibri"/>
                <a:cs typeface="Calibri"/>
              </a:rPr>
              <a:t>primeiro </a:t>
            </a:r>
            <a:r>
              <a:rPr sz="1200" spc="-4" dirty="0">
                <a:solidFill>
                  <a:prstClr val="black"/>
                </a:solidFill>
                <a:latin typeface="Calibri"/>
                <a:cs typeface="Calibri"/>
              </a:rPr>
              <a:t>acesso ao  </a:t>
            </a:r>
            <a:r>
              <a:rPr sz="1200" spc="-34" dirty="0">
                <a:solidFill>
                  <a:prstClr val="black"/>
                </a:solidFill>
                <a:latin typeface="Calibri"/>
                <a:cs typeface="Calibri"/>
              </a:rPr>
              <a:t>gov.br, </a:t>
            </a:r>
            <a:r>
              <a:rPr sz="1200" spc="-8" dirty="0">
                <a:solidFill>
                  <a:prstClr val="black"/>
                </a:solidFill>
                <a:latin typeface="Calibri"/>
                <a:cs typeface="Calibri"/>
              </a:rPr>
              <a:t>utilize </a:t>
            </a:r>
            <a:r>
              <a:rPr sz="1200" spc="-11" dirty="0">
                <a:solidFill>
                  <a:prstClr val="black"/>
                </a:solidFill>
                <a:latin typeface="Calibri"/>
                <a:cs typeface="Calibri"/>
              </a:rPr>
              <a:t>esta</a:t>
            </a:r>
            <a:r>
              <a:rPr sz="1200" spc="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prstClr val="black"/>
                </a:solidFill>
                <a:latin typeface="Calibri"/>
                <a:cs typeface="Calibri"/>
              </a:rPr>
              <a:t>opção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45920" y="4354830"/>
            <a:ext cx="308610" cy="205740"/>
          </a:xfrm>
          <a:custGeom>
            <a:avLst/>
            <a:gdLst/>
            <a:ahLst/>
            <a:cxnLst/>
            <a:rect l="l" t="t" r="r" b="b"/>
            <a:pathLst>
              <a:path w="411480" h="274320">
                <a:moveTo>
                  <a:pt x="274319" y="0"/>
                </a:moveTo>
                <a:lnTo>
                  <a:pt x="274319" y="68580"/>
                </a:lnTo>
                <a:lnTo>
                  <a:pt x="0" y="68580"/>
                </a:lnTo>
                <a:lnTo>
                  <a:pt x="0" y="205740"/>
                </a:lnTo>
                <a:lnTo>
                  <a:pt x="274319" y="205740"/>
                </a:lnTo>
                <a:lnTo>
                  <a:pt x="274319" y="274320"/>
                </a:lnTo>
                <a:lnTo>
                  <a:pt x="411479" y="137160"/>
                </a:lnTo>
                <a:lnTo>
                  <a:pt x="2743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45920" y="4354830"/>
            <a:ext cx="308610" cy="205740"/>
          </a:xfrm>
          <a:custGeom>
            <a:avLst/>
            <a:gdLst/>
            <a:ahLst/>
            <a:cxnLst/>
            <a:rect l="l" t="t" r="r" b="b"/>
            <a:pathLst>
              <a:path w="411480" h="274320">
                <a:moveTo>
                  <a:pt x="0" y="68580"/>
                </a:moveTo>
                <a:lnTo>
                  <a:pt x="274319" y="68580"/>
                </a:lnTo>
                <a:lnTo>
                  <a:pt x="274319" y="0"/>
                </a:lnTo>
                <a:lnTo>
                  <a:pt x="411479" y="137160"/>
                </a:lnTo>
                <a:lnTo>
                  <a:pt x="274319" y="274320"/>
                </a:lnTo>
                <a:lnTo>
                  <a:pt x="274319" y="205740"/>
                </a:lnTo>
                <a:lnTo>
                  <a:pt x="0" y="205740"/>
                </a:lnTo>
                <a:lnTo>
                  <a:pt x="0" y="68580"/>
                </a:lnTo>
                <a:close/>
              </a:path>
            </a:pathLst>
          </a:custGeom>
          <a:ln w="12191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199" y="3966955"/>
            <a:ext cx="5847347" cy="2208762"/>
          </a:xfrm>
        </p:spPr>
        <p:txBody>
          <a:bodyPr>
            <a:normAutofit fontScale="32500" lnSpcReduction="20000"/>
          </a:bodyPr>
          <a:lstStyle/>
          <a:p>
            <a:r>
              <a:rPr lang="pt-BR" sz="11200" dirty="0">
                <a:latin typeface="+mn-lt"/>
              </a:rPr>
              <a:t>Módulo fundo a fundo</a:t>
            </a:r>
          </a:p>
          <a:p>
            <a:endParaRPr lang="pt-BR" sz="6400" dirty="0">
              <a:latin typeface="+mn-lt"/>
            </a:endParaRPr>
          </a:p>
          <a:p>
            <a:r>
              <a:rPr lang="pt-BR" sz="6400" dirty="0">
                <a:latin typeface="+mn-lt"/>
              </a:rPr>
              <a:t>MINISTÉRIO DA JUSTIÇA E SEGURANÇA PÚBLICA</a:t>
            </a:r>
          </a:p>
          <a:p>
            <a:r>
              <a:rPr lang="pt-BR" sz="6400" dirty="0">
                <a:latin typeface="+mn-lt"/>
              </a:rPr>
              <a:t>Fundo Penitenciário, Segurança Pública e Antidrogas</a:t>
            </a:r>
          </a:p>
          <a:p>
            <a:endParaRPr lang="pt-BR" sz="6400" dirty="0">
              <a:latin typeface="+mn-lt"/>
            </a:endParaRPr>
          </a:p>
          <a:p>
            <a:r>
              <a:rPr lang="pt-BR" sz="6400" dirty="0">
                <a:latin typeface="+mn-lt"/>
              </a:rPr>
              <a:t>MINISTÉRIO DA ECONOMIA</a:t>
            </a:r>
          </a:p>
          <a:p>
            <a:r>
              <a:rPr lang="pt-BR" sz="6400" dirty="0">
                <a:latin typeface="+mn-lt"/>
              </a:rPr>
              <a:t>Fundo de Amparo ao Trabalhador </a:t>
            </a:r>
          </a:p>
          <a:p>
            <a:endParaRPr lang="pt-BR" sz="6400" dirty="0">
              <a:latin typeface="+mn-lt"/>
            </a:endParaRPr>
          </a:p>
          <a:p>
            <a:endParaRPr lang="pt-BR" dirty="0">
              <a:latin typeface="+mn-l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36" y="542473"/>
            <a:ext cx="5519353" cy="305509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231FDDE-69FE-4E6C-85C7-A4CE4D967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7050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0114" y="298199"/>
            <a:ext cx="82296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MÓDULO DE TRANSFERÊNCIAS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FUNDO A FUNDO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3" y="1624195"/>
            <a:ext cx="8220892" cy="4524056"/>
          </a:xfrm>
          <a:prstGeom prst="rect">
            <a:avLst/>
          </a:prstGeom>
        </p:spPr>
      </p:pic>
      <p:sp>
        <p:nvSpPr>
          <p:cNvPr id="5" name="Hexágono 4">
            <a:extLst>
              <a:ext uri="{FF2B5EF4-FFF2-40B4-BE49-F238E27FC236}">
                <a16:creationId xmlns:a16="http://schemas.microsoft.com/office/drawing/2014/main" id="{247037AE-F3D3-44D8-A711-106FF2CBCF30}"/>
              </a:ext>
            </a:extLst>
          </p:cNvPr>
          <p:cNvSpPr/>
          <p:nvPr/>
        </p:nvSpPr>
        <p:spPr>
          <a:xfrm>
            <a:off x="4955177" y="4571996"/>
            <a:ext cx="1297577" cy="844734"/>
          </a:xfrm>
          <a:prstGeom prst="hexagon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BA5C326-9DFC-48C3-BBE7-914B70449661}"/>
              </a:ext>
            </a:extLst>
          </p:cNvPr>
          <p:cNvSpPr txBox="1"/>
          <p:nvPr/>
        </p:nvSpPr>
        <p:spPr>
          <a:xfrm>
            <a:off x="1674057" y="4994363"/>
            <a:ext cx="3065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Módulo fundo a fundo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93E2408-47C3-40F1-B125-44041D074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229" y="1"/>
            <a:ext cx="1926772" cy="95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8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70411" y="526547"/>
            <a:ext cx="8229600" cy="1143000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PLATAFORMA +BRASIL</a:t>
            </a:r>
            <a:br>
              <a:rPr lang="pt-BR" sz="3200" dirty="0">
                <a:solidFill>
                  <a:schemeClr val="accent1">
                    <a:lumMod val="75000"/>
                  </a:schemeClr>
                </a:solidFill>
              </a:rPr>
            </a:br>
            <a:endParaRPr lang="pt-BR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6" descr="SI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055" y="3319713"/>
            <a:ext cx="1430690" cy="75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m para receita feder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02" y="2091505"/>
            <a:ext cx="1485743" cy="90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sultado de imagem para imprensa nacio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091" y="2102844"/>
            <a:ext cx="1465365" cy="83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9507" y="2232923"/>
            <a:ext cx="1452507" cy="636462"/>
          </a:xfrm>
          <a:prstGeom prst="rect">
            <a:avLst/>
          </a:prstGeom>
        </p:spPr>
      </p:pic>
      <p:pic>
        <p:nvPicPr>
          <p:cNvPr id="10" name="Picture 12" descr="Resultado de imagem para cau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766" y="3366043"/>
            <a:ext cx="1430690" cy="72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Resultado de imagem para banco do brasi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72" y="2178652"/>
            <a:ext cx="1441599" cy="68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Resultado de imagem para comprasne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72" y="3311066"/>
            <a:ext cx="1452508" cy="80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Resultado de imagem para cg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766" y="4565100"/>
            <a:ext cx="1319493" cy="74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6" descr="Resultado de imagem para sigabrasil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316" y="4329685"/>
            <a:ext cx="1452508" cy="102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8" descr="Resultado de imagem para dados aberto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524" y="4483249"/>
            <a:ext cx="1441599" cy="81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2" descr="Resultado de imagem para se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57" y="3041824"/>
            <a:ext cx="1988259" cy="105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1898" y="5308838"/>
            <a:ext cx="1276350" cy="915815"/>
          </a:xfrm>
          <a:prstGeom prst="rect">
            <a:avLst/>
          </a:prstGeom>
        </p:spPr>
      </p:pic>
      <p:sp>
        <p:nvSpPr>
          <p:cNvPr id="23" name="Retângulo 22"/>
          <p:cNvSpPr/>
          <p:nvPr/>
        </p:nvSpPr>
        <p:spPr>
          <a:xfrm>
            <a:off x="382053" y="1638642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INTEGRAÇÕES PROGRAMADAS</a:t>
            </a:r>
            <a:endParaRPr lang="pt-BR" dirty="0"/>
          </a:p>
        </p:txBody>
      </p:sp>
      <p:pic>
        <p:nvPicPr>
          <p:cNvPr id="1034" name="Picture 10" descr="Imagem relacionad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74" y="2232923"/>
            <a:ext cx="329914" cy="32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Imagem relacionad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593" y="2220366"/>
            <a:ext cx="329914" cy="32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Imagem relacionad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67" y="2148235"/>
            <a:ext cx="329914" cy="32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8595" y="4483249"/>
            <a:ext cx="1491144" cy="56261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1A6A6476-1E70-41AC-B358-BF652F45531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31529" y="1"/>
            <a:ext cx="1812472" cy="95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4296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0411" y="52654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ORGANIZAÇÃO DOS FUNDOS</a:t>
            </a:r>
            <a:br>
              <a:rPr lang="pt-BR" sz="3200" dirty="0">
                <a:solidFill>
                  <a:schemeClr val="accent1">
                    <a:lumMod val="75000"/>
                  </a:schemeClr>
                </a:solidFill>
              </a:rPr>
            </a:br>
            <a:endParaRPr lang="pt-BR" sz="3200" dirty="0"/>
          </a:p>
        </p:txBody>
      </p:sp>
      <p:sp>
        <p:nvSpPr>
          <p:cNvPr id="4" name="Retângulo 3"/>
          <p:cNvSpPr/>
          <p:nvPr/>
        </p:nvSpPr>
        <p:spPr>
          <a:xfrm>
            <a:off x="437909" y="2733854"/>
            <a:ext cx="2122414" cy="72894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ASPECTOS LEGAIS</a:t>
            </a:r>
          </a:p>
        </p:txBody>
      </p:sp>
      <p:sp>
        <p:nvSpPr>
          <p:cNvPr id="5" name="Retângulo 4"/>
          <p:cNvSpPr/>
          <p:nvPr/>
        </p:nvSpPr>
        <p:spPr>
          <a:xfrm>
            <a:off x="437909" y="1698453"/>
            <a:ext cx="2122414" cy="72894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ASPECTOS ADMINISTRATIVOS</a:t>
            </a:r>
          </a:p>
        </p:txBody>
      </p:sp>
      <p:sp>
        <p:nvSpPr>
          <p:cNvPr id="6" name="Retângulo 5"/>
          <p:cNvSpPr/>
          <p:nvPr/>
        </p:nvSpPr>
        <p:spPr>
          <a:xfrm>
            <a:off x="437909" y="4310743"/>
            <a:ext cx="2122414" cy="74500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ASPECTOS ORGANIZACIONAIS</a:t>
            </a:r>
          </a:p>
        </p:txBody>
      </p:sp>
      <p:sp>
        <p:nvSpPr>
          <p:cNvPr id="7" name="Retângulo com Canto Diagonal Aparado 6"/>
          <p:cNvSpPr/>
          <p:nvPr/>
        </p:nvSpPr>
        <p:spPr>
          <a:xfrm>
            <a:off x="2796392" y="1628453"/>
            <a:ext cx="5877352" cy="793631"/>
          </a:xfrm>
          <a:prstGeom prst="snip2Diag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pt-BR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Lei de Criação do Fundo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Regulamentação do Fundo (Decreto, Portaria, </a:t>
            </a:r>
            <a:r>
              <a:rPr lang="pt-BR" sz="1600" dirty="0" err="1"/>
              <a:t>etc</a:t>
            </a:r>
            <a:r>
              <a:rPr lang="pt-BR" sz="16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Inscrição na RFB * Opcional</a:t>
            </a:r>
          </a:p>
          <a:p>
            <a:endParaRPr lang="pt-BR" dirty="0"/>
          </a:p>
        </p:txBody>
      </p:sp>
      <p:sp>
        <p:nvSpPr>
          <p:cNvPr id="8" name="Retângulo com Canto Diagonal Aparado 7"/>
          <p:cNvSpPr/>
          <p:nvPr/>
        </p:nvSpPr>
        <p:spPr>
          <a:xfrm>
            <a:off x="2796392" y="2603551"/>
            <a:ext cx="5877352" cy="880478"/>
          </a:xfrm>
          <a:prstGeom prst="snip2Diag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pt-BR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Gestor ordenador de despesas e gestor financeiro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Subordinação do Fundo (Secretaria, Ministério, </a:t>
            </a:r>
            <a:r>
              <a:rPr lang="pt-BR" sz="1600" dirty="0" err="1"/>
              <a:t>etc</a:t>
            </a:r>
            <a:r>
              <a:rPr lang="pt-BR" sz="16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Equipes técnicas</a:t>
            </a:r>
          </a:p>
          <a:p>
            <a:endParaRPr lang="pt-BR" dirty="0"/>
          </a:p>
        </p:txBody>
      </p:sp>
      <p:sp>
        <p:nvSpPr>
          <p:cNvPr id="9" name="Retângulo com Canto Diagonal Aparado 8"/>
          <p:cNvSpPr/>
          <p:nvPr/>
        </p:nvSpPr>
        <p:spPr>
          <a:xfrm>
            <a:off x="2796393" y="3669184"/>
            <a:ext cx="5877351" cy="2505193"/>
          </a:xfrm>
          <a:prstGeom prst="snip2Diag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pt-BR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Constituir Unidade Orçamentária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Instituir Unidade Gestora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Realizar planejamento orçamentário e financeiro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Realizar programação financeira e fluxo de caixa;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Realizar execução orçamentária, financeira e contábil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Realizar monitoramento, avaliação e controle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Apresentação de relatórios de gestão de fácil compreensão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Comprovar execução da política ao órgão repassador com demonstrativos sintéticos anual da execução físico-financeira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600" dirty="0"/>
          </a:p>
          <a:p>
            <a:endParaRPr lang="pt-BR" sz="16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234DFA6-B8F6-43F3-AA62-4FF5E08BF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014" y="1"/>
            <a:ext cx="1191986" cy="68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710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422" y="288533"/>
            <a:ext cx="7551953" cy="160518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100" dirty="0">
                <a:solidFill>
                  <a:schemeClr val="accent1">
                    <a:lumMod val="75000"/>
                  </a:schemeClr>
                </a:solidFill>
              </a:rPr>
              <a:t>FLUXO DE FINANCIAMENTO FUNDO A FUNDO NA PLATAFORMA +BRASIL</a:t>
            </a:r>
            <a:br>
              <a:rPr lang="pt-BR" sz="3200" dirty="0">
                <a:solidFill>
                  <a:schemeClr val="accent1">
                    <a:lumMod val="75000"/>
                  </a:schemeClr>
                </a:solidFill>
              </a:rPr>
            </a:b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81422" y="1626647"/>
            <a:ext cx="6112475" cy="32951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PROGRAMAS – AÇÕES - CRITÉRIOS PRÉ-ESTABELECIDOS </a:t>
            </a:r>
          </a:p>
        </p:txBody>
      </p:sp>
      <p:sp>
        <p:nvSpPr>
          <p:cNvPr id="6" name="Retângulo 5"/>
          <p:cNvSpPr/>
          <p:nvPr/>
        </p:nvSpPr>
        <p:spPr>
          <a:xfrm>
            <a:off x="381422" y="2244489"/>
            <a:ext cx="6112475" cy="32951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PLANEJAMENTO – PLANO DE AÇÕES – FUNDO RECEBEDOR</a:t>
            </a:r>
          </a:p>
        </p:txBody>
      </p:sp>
      <p:sp>
        <p:nvSpPr>
          <p:cNvPr id="7" name="Retângulo 6"/>
          <p:cNvSpPr/>
          <p:nvPr/>
        </p:nvSpPr>
        <p:spPr>
          <a:xfrm>
            <a:off x="381422" y="2879339"/>
            <a:ext cx="6112475" cy="32951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AVALIAÇÃO – PLANO DE AÇÃO – CONSELHO E/OU REPASSADOR</a:t>
            </a:r>
          </a:p>
        </p:txBody>
      </p:sp>
      <p:sp>
        <p:nvSpPr>
          <p:cNvPr id="8" name="Retângulo 7"/>
          <p:cNvSpPr/>
          <p:nvPr/>
        </p:nvSpPr>
        <p:spPr>
          <a:xfrm>
            <a:off x="381420" y="4923735"/>
            <a:ext cx="6112475" cy="32951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RELATÓRIOS DE GESTÃO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81420" y="5529917"/>
            <a:ext cx="2926920" cy="5647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ANÁLISE-PARECER DO CONSELHO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581935" y="5526072"/>
            <a:ext cx="2926920" cy="5647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AVALIAÇÃO DA POLÍTICA – GESTOR FEDERAL DO FUNDO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81421" y="4112436"/>
            <a:ext cx="2650094" cy="54700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REPASSE DOS RECURSOS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720348" y="4126298"/>
            <a:ext cx="2650094" cy="54700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EXECUÇÃO DO PLANO DE AÇÃO</a:t>
            </a:r>
          </a:p>
        </p:txBody>
      </p:sp>
      <p:sp>
        <p:nvSpPr>
          <p:cNvPr id="13" name="Retângulo 12"/>
          <p:cNvSpPr/>
          <p:nvPr/>
        </p:nvSpPr>
        <p:spPr>
          <a:xfrm rot="5400000">
            <a:off x="5557415" y="4071034"/>
            <a:ext cx="3265269" cy="8818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ACOMPANHAMENTO E FISCALIZAÇÃO DO CONSELHO</a:t>
            </a:r>
          </a:p>
        </p:txBody>
      </p:sp>
      <p:sp>
        <p:nvSpPr>
          <p:cNvPr id="14" name="Retângulo 13"/>
          <p:cNvSpPr/>
          <p:nvPr/>
        </p:nvSpPr>
        <p:spPr>
          <a:xfrm rot="5400000">
            <a:off x="6093710" y="3466312"/>
            <a:ext cx="4517961" cy="8386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MONITORAMENTO DO CONSELHO E/OU GESTOR FEDERAL</a:t>
            </a:r>
          </a:p>
        </p:txBody>
      </p:sp>
      <p:sp>
        <p:nvSpPr>
          <p:cNvPr id="15" name="Seta para baixo 14"/>
          <p:cNvSpPr/>
          <p:nvPr/>
        </p:nvSpPr>
        <p:spPr>
          <a:xfrm>
            <a:off x="3272903" y="1964402"/>
            <a:ext cx="164756" cy="271849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381421" y="3520686"/>
            <a:ext cx="6112475" cy="32951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TERMO DE ADESÃO – ANUAL ou ÚNICO</a:t>
            </a:r>
          </a:p>
        </p:txBody>
      </p:sp>
      <p:sp>
        <p:nvSpPr>
          <p:cNvPr id="17" name="Chave esquerda 16"/>
          <p:cNvSpPr/>
          <p:nvPr/>
        </p:nvSpPr>
        <p:spPr>
          <a:xfrm rot="5400000">
            <a:off x="3245996" y="2394867"/>
            <a:ext cx="218569" cy="3204519"/>
          </a:xfrm>
          <a:prstGeom prst="leftBrac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 para baixo 17"/>
          <p:cNvSpPr/>
          <p:nvPr/>
        </p:nvSpPr>
        <p:spPr>
          <a:xfrm>
            <a:off x="3272903" y="2596329"/>
            <a:ext cx="164756" cy="271849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 para baixo 18"/>
          <p:cNvSpPr/>
          <p:nvPr/>
        </p:nvSpPr>
        <p:spPr>
          <a:xfrm>
            <a:off x="3272903" y="3242340"/>
            <a:ext cx="164756" cy="271849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have esquerda 19"/>
          <p:cNvSpPr/>
          <p:nvPr/>
        </p:nvSpPr>
        <p:spPr>
          <a:xfrm rot="16200000">
            <a:off x="3266588" y="3181110"/>
            <a:ext cx="218569" cy="3204519"/>
          </a:xfrm>
          <a:prstGeom prst="leftBrac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have esquerda 20"/>
          <p:cNvSpPr/>
          <p:nvPr/>
        </p:nvSpPr>
        <p:spPr>
          <a:xfrm rot="5400000">
            <a:off x="3250112" y="3808588"/>
            <a:ext cx="218569" cy="3204519"/>
          </a:xfrm>
          <a:prstGeom prst="leftBrac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33B957-0947-4C77-8BFA-25F8E416A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818" y="1"/>
            <a:ext cx="838632" cy="75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1961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18160" y="162339"/>
            <a:ext cx="68460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PROCEDIMENTO PARA APRESENTAÇÃO DO PLANO DE AÇÃO e EXECUÇÃO</a:t>
            </a:r>
          </a:p>
        </p:txBody>
      </p:sp>
      <p:sp>
        <p:nvSpPr>
          <p:cNvPr id="6" name="Retângulo 5"/>
          <p:cNvSpPr/>
          <p:nvPr/>
        </p:nvSpPr>
        <p:spPr>
          <a:xfrm>
            <a:off x="357052" y="1540561"/>
            <a:ext cx="839070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Cadastrar plano de ação e enviar para análise da área responsável pela política;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Análise é realizada sob o mérito (validação do objeto) e sob o técnico-financeiro (custos e especificações);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Após a emissão dos pareceres (mérito e financeiro), estando o plano de ação em consonância com os critérios adotados pelo Fundo, o gestor aprova o plano de ação;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Após a aprovação do Plano de Ação, este, deverá estar vinculado a um Termo de Adesão (publicação de ato no DOU)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Abertura de Conta;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Empenho;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Registrar transferência no SIAFI;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Liquidação e Repasse do recurso;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8B4CD7-465A-4E26-9AB3-7CFEDD1E8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185" y="1"/>
            <a:ext cx="1779815" cy="95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84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1252B99-1838-4D11-B6ED-89E469E3D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31" t="25872" r="18361" b="15521"/>
          <a:stretch/>
        </p:blipFill>
        <p:spPr>
          <a:xfrm>
            <a:off x="294805" y="899411"/>
            <a:ext cx="8519411" cy="493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2208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370114" y="394514"/>
            <a:ext cx="82296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CONTA CORRENTE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MOVIMENTAÇÕES FINANCEIRAS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51" y="1600200"/>
            <a:ext cx="8170763" cy="446967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14" y="5701791"/>
            <a:ext cx="809718" cy="83231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CA76CF7-193A-4337-84DA-C9A9F1CFE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00264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370114" y="394514"/>
            <a:ext cx="82296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CONTA CORRENTE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MOVIMENTAÇÕES FINANCEIRAS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45C16F6-758F-4D32-B64A-9ADCA5D72A31}"/>
              </a:ext>
            </a:extLst>
          </p:cNvPr>
          <p:cNvSpPr/>
          <p:nvPr/>
        </p:nvSpPr>
        <p:spPr>
          <a:xfrm>
            <a:off x="457200" y="1549598"/>
            <a:ext cx="8229600" cy="4888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O Gestão Ágil é um sistema pelo qual um Órgão Repassador de recursos pode ter acesso a informações de extratos bancários e de documentos de despesa, vinculados pelo beneficiário dos recursos aos débitos da conta corrente específica, de forma a prover informações para facilitar o processo de prestação de contas. O fornecimento desses dados ocorre por meio de API (</a:t>
            </a:r>
            <a:r>
              <a:rPr lang="pt-BR" sz="2200" b="1" dirty="0" err="1">
                <a:solidFill>
                  <a:schemeClr val="accent1">
                    <a:lumMod val="75000"/>
                  </a:schemeClr>
                </a:solidFill>
              </a:rPr>
              <a:t>Application</a:t>
            </a: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200" b="1" dirty="0" err="1">
                <a:solidFill>
                  <a:schemeClr val="accent1">
                    <a:lumMod val="75000"/>
                  </a:schemeClr>
                </a:solidFill>
              </a:rPr>
              <a:t>Programming</a:t>
            </a: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 Interface).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Para o beneficiário é disponibilizado um ambiente no </a:t>
            </a:r>
            <a:r>
              <a:rPr lang="pt-BR" sz="24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Autoatendimento do Banco do Brasil na internet</a:t>
            </a: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, pelo qual visualiza os lançamentos efetuados nas contas específicas e poderá categorizar o tipo de gasto, entre as opções previamente definidas pelo Repassador, e vincular documentos de despesas que comprovam a utilização dos recursos.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DB0A7AC-EEFF-46A7-A0E8-955994225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2861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370114" y="394514"/>
            <a:ext cx="82296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CONTA CORRENTE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MOVIMENTAÇÕES FINANCEIRAS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A76B0CF-1BC1-4A71-8157-69AA231F8C0B}"/>
              </a:ext>
            </a:extLst>
          </p:cNvPr>
          <p:cNvSpPr/>
          <p:nvPr/>
        </p:nvSpPr>
        <p:spPr>
          <a:xfrm>
            <a:off x="457200" y="1553286"/>
            <a:ext cx="8055428" cy="4434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As contas correntes são abertas diretamente pelo Repassador através da Plataforma +Brasil e devem ser usadas exclusivamente para a execução do programa específico.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Os recursos creditados nas contas serão aplicados automaticamente, evitando períodos de perda de rendimentos.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A abertura é feita de forma massificada, por meio de arquivo enviado pela Plataforma +Brasil para o </a:t>
            </a:r>
            <a:r>
              <a:rPr lang="pt-BR" sz="2400" b="1" u="sng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Sistema de Gestão Ágil do Banco do Brasil</a:t>
            </a: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Cada conta corrente é vinculada a um programa e seguirá as regras dele. Por meio do mesmo arquivo, o Repassador informará o código do programa que a conta aberta será vinculada.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5DBED90-0ACD-405F-BBC0-06E2623F3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4616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57200" y="594577"/>
            <a:ext cx="659865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IMPLANTAÇÃO DA PRIMEIRA FASE DO PROJETO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2E52D4B-F9E4-4C81-ADD3-A44173BAD903}"/>
              </a:ext>
            </a:extLst>
          </p:cNvPr>
          <p:cNvSpPr/>
          <p:nvPr/>
        </p:nvSpPr>
        <p:spPr>
          <a:xfrm>
            <a:off x="457200" y="1535530"/>
            <a:ext cx="8229600" cy="4309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A primeira fase do Projeto entrou em operação em 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Novembro de 2019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, com as seguintes funcionalidades:</a:t>
            </a:r>
          </a:p>
          <a:p>
            <a:pPr marL="342900" indent="-34290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Cadastros (Repassador, Recebedor, Fundos e Conselhos)</a:t>
            </a:r>
          </a:p>
          <a:p>
            <a:pPr marL="342900" indent="-34290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Divulgação dos Programas;</a:t>
            </a:r>
          </a:p>
          <a:p>
            <a:pPr marL="342900" indent="-34290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Manifestação de interesse;</a:t>
            </a:r>
          </a:p>
          <a:p>
            <a:pPr marL="342900" indent="-34290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Plano de Ação;</a:t>
            </a:r>
          </a:p>
          <a:p>
            <a:pPr marL="342900" indent="-34290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Abertura e movimentação de conta corrente – Gestão Ágil do Banco do Brasil – Integrado com a Plataforma +Brasil;</a:t>
            </a:r>
          </a:p>
          <a:p>
            <a:pPr marL="342900" indent="-34290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Empenho – Integração com o SIAFI;</a:t>
            </a:r>
          </a:p>
          <a:p>
            <a:pPr marL="342900" indent="-34290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Assinatura e publicação do Termo de Adesão.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6AC9217-EA93-4B53-92E3-74EB78461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5211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57200" y="571040"/>
            <a:ext cx="82296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PRÓXIMAS ENTREGAS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2E52D4B-F9E4-4C81-ADD3-A44173BAD903}"/>
              </a:ext>
            </a:extLst>
          </p:cNvPr>
          <p:cNvSpPr/>
          <p:nvPr/>
        </p:nvSpPr>
        <p:spPr>
          <a:xfrm>
            <a:off x="457200" y="1684247"/>
            <a:ext cx="8229600" cy="4618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400" b="1" u="sng" dirty="0">
                <a:solidFill>
                  <a:schemeClr val="accent1">
                    <a:lumMod val="75000"/>
                  </a:schemeClr>
                </a:solidFill>
              </a:rPr>
              <a:t>A PARTIR DE JANEIRO DE 2020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24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Repasses dos Recursos (OB/OP)</a:t>
            </a:r>
            <a:endParaRPr lang="pt-BR" sz="24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Execução física e financeira do plano de ação;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Relatórios de Gestão;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Acompanhamento e fiscalização do conselho (estadual ou municipal);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Monitoramento do conselho e/ou gestor federal do fundo;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Avaliação de resultados da política pública;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Relatórios gerenciais.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1652C48-6C13-406A-9711-BC6BEBA23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2326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57200" y="571040"/>
            <a:ext cx="82296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AMBIENTE DE TREINAMENTO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2E52D4B-F9E4-4C81-ADD3-A44173BAD903}"/>
              </a:ext>
            </a:extLst>
          </p:cNvPr>
          <p:cNvSpPr/>
          <p:nvPr/>
        </p:nvSpPr>
        <p:spPr>
          <a:xfrm>
            <a:off x="427464" y="1445350"/>
            <a:ext cx="8229600" cy="6233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PROCEDIMENTOS</a:t>
            </a:r>
          </a:p>
          <a:p>
            <a:pPr marL="457200" indent="-457200" algn="just">
              <a:spcAft>
                <a:spcPts val="800"/>
              </a:spcAft>
              <a:buAutoNum type="arabicParenR"/>
            </a:pPr>
            <a:r>
              <a:rPr lang="pt-BR" sz="2200" b="1" dirty="0" err="1">
                <a:solidFill>
                  <a:schemeClr val="accent1">
                    <a:lumMod val="75000"/>
                  </a:schemeClr>
                </a:solidFill>
              </a:rPr>
              <a:t>Acesar</a:t>
            </a: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 o link:</a:t>
            </a:r>
          </a:p>
          <a:p>
            <a:pPr algn="ctr">
              <a:spcAft>
                <a:spcPts val="800"/>
              </a:spcAft>
            </a:pPr>
            <a:r>
              <a:rPr lang="pt-BR" sz="2400" dirty="0">
                <a:solidFill>
                  <a:srgbClr val="FF0000"/>
                </a:solidFill>
                <a:hlinkClick r:id="rId2"/>
              </a:rPr>
              <a:t>https://treina.portal.plataformamaisbrasil.gov.br</a:t>
            </a:r>
            <a:endParaRPr lang="pt-BR" sz="2400" dirty="0">
              <a:solidFill>
                <a:srgbClr val="FF0000"/>
              </a:solidFill>
            </a:endParaRPr>
          </a:p>
          <a:p>
            <a:pPr algn="ctr">
              <a:spcAft>
                <a:spcPts val="800"/>
              </a:spcAft>
            </a:pPr>
            <a:endParaRPr lang="pt-BR" sz="2400" u="sng" dirty="0">
              <a:solidFill>
                <a:srgbClr val="FF0000"/>
              </a:solidFill>
            </a:endParaRPr>
          </a:p>
          <a:p>
            <a:pPr algn="just">
              <a:spcAft>
                <a:spcPts val="800"/>
              </a:spcAft>
            </a:pPr>
            <a:endParaRPr lang="pt-BR" sz="2400" u="sng" dirty="0">
              <a:solidFill>
                <a:srgbClr val="FF0000"/>
              </a:solidFill>
            </a:endParaRPr>
          </a:p>
          <a:p>
            <a:pPr algn="just">
              <a:spcAft>
                <a:spcPts val="800"/>
              </a:spcAft>
            </a:pPr>
            <a:endParaRPr lang="pt-BR" sz="2400" dirty="0"/>
          </a:p>
          <a:p>
            <a:pPr algn="just">
              <a:spcAft>
                <a:spcPts val="800"/>
              </a:spcAft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2) Criar conta de acesso no GOV.BR (ambiente de testes)</a:t>
            </a:r>
          </a:p>
          <a:p>
            <a:pPr algn="just">
              <a:spcAft>
                <a:spcPts val="800"/>
              </a:spcAft>
            </a:pPr>
            <a:endParaRPr lang="pt-BR" sz="2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spcAft>
                <a:spcPts val="800"/>
              </a:spcAft>
            </a:pPr>
            <a:endParaRPr lang="pt-BR" sz="2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spcAft>
                <a:spcPts val="800"/>
              </a:spcAft>
            </a:pPr>
            <a:endParaRPr lang="pt-BR" sz="2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spcAft>
                <a:spcPts val="800"/>
              </a:spcAft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</a:rPr>
              <a:t>Observação: Convém criar um usuário como órgão repassador e outro como órgão recebedor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2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491" y="4553105"/>
            <a:ext cx="2529017" cy="128925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132" y="2775809"/>
            <a:ext cx="2469549" cy="1306713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3295132" y="2794878"/>
            <a:ext cx="2529017" cy="1306713"/>
          </a:xfrm>
          <a:prstGeom prst="rect">
            <a:avLst/>
          </a:prstGeom>
          <a:noFill/>
          <a:ln>
            <a:solidFill>
              <a:srgbClr val="3F6C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307491" y="4532340"/>
            <a:ext cx="2529017" cy="1306713"/>
          </a:xfrm>
          <a:prstGeom prst="rect">
            <a:avLst/>
          </a:prstGeom>
          <a:noFill/>
          <a:ln>
            <a:solidFill>
              <a:srgbClr val="3F6CA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9319192-A696-4B0A-87EE-FB2C0D322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8041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849250" y="932689"/>
            <a:ext cx="4932044" cy="11281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0" y="1528192"/>
            <a:ext cx="6896863" cy="923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494919" y="1980819"/>
            <a:ext cx="5731001" cy="9235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628" y="1052323"/>
            <a:ext cx="6459379" cy="15741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lnSpc>
                <a:spcPts val="4688"/>
              </a:lnSpc>
              <a:spcBef>
                <a:spcPts val="75"/>
              </a:spcBef>
            </a:pPr>
            <a:r>
              <a:rPr sz="4050" i="1" spc="-11" dirty="0">
                <a:solidFill>
                  <a:srgbClr val="FFFFFF"/>
                </a:solidFill>
              </a:rPr>
              <a:t>Plataforma</a:t>
            </a:r>
            <a:r>
              <a:rPr sz="4050" i="1" spc="-30" dirty="0">
                <a:solidFill>
                  <a:srgbClr val="FFFFFF"/>
                </a:solidFill>
              </a:rPr>
              <a:t> </a:t>
            </a:r>
            <a:r>
              <a:rPr sz="4050" i="1" spc="-4" dirty="0">
                <a:solidFill>
                  <a:srgbClr val="FFFFFF"/>
                </a:solidFill>
              </a:rPr>
              <a:t>+BRASIL</a:t>
            </a:r>
            <a:endParaRPr sz="4050"/>
          </a:p>
          <a:p>
            <a:pPr marL="9049" marR="3810" algn="ctr">
              <a:lnSpc>
                <a:spcPts val="3563"/>
              </a:lnSpc>
              <a:spcBef>
                <a:spcPts val="274"/>
              </a:spcBef>
              <a:tabLst>
                <a:tab pos="4120515" algn="l"/>
              </a:tabLst>
            </a:pPr>
            <a:r>
              <a:rPr sz="3300" spc="-4" dirty="0">
                <a:solidFill>
                  <a:srgbClr val="FFFFFF"/>
                </a:solidFill>
              </a:rPr>
              <a:t>Módu</a:t>
            </a:r>
            <a:r>
              <a:rPr sz="3300" spc="-11" dirty="0">
                <a:solidFill>
                  <a:srgbClr val="FFFFFF"/>
                </a:solidFill>
              </a:rPr>
              <a:t>l</a:t>
            </a:r>
            <a:r>
              <a:rPr sz="3300" dirty="0">
                <a:solidFill>
                  <a:srgbClr val="FFFFFF"/>
                </a:solidFill>
              </a:rPr>
              <a:t>o</a:t>
            </a:r>
            <a:r>
              <a:rPr sz="3300" spc="-11" dirty="0">
                <a:solidFill>
                  <a:srgbClr val="FFFFFF"/>
                </a:solidFill>
              </a:rPr>
              <a:t> </a:t>
            </a:r>
            <a:r>
              <a:rPr sz="3300" dirty="0">
                <a:solidFill>
                  <a:srgbClr val="FFFFFF"/>
                </a:solidFill>
              </a:rPr>
              <a:t>de </a:t>
            </a:r>
            <a:r>
              <a:rPr sz="3300" spc="-4" dirty="0">
                <a:solidFill>
                  <a:srgbClr val="FFFFFF"/>
                </a:solidFill>
              </a:rPr>
              <a:t>Ge</a:t>
            </a:r>
            <a:r>
              <a:rPr sz="3300" spc="-38" dirty="0">
                <a:solidFill>
                  <a:srgbClr val="FFFFFF"/>
                </a:solidFill>
              </a:rPr>
              <a:t>s</a:t>
            </a:r>
            <a:r>
              <a:rPr sz="3300" spc="-41" dirty="0">
                <a:solidFill>
                  <a:srgbClr val="FFFFFF"/>
                </a:solidFill>
              </a:rPr>
              <a:t>t</a:t>
            </a:r>
            <a:r>
              <a:rPr sz="3300" dirty="0">
                <a:solidFill>
                  <a:srgbClr val="FFFFFF"/>
                </a:solidFill>
              </a:rPr>
              <a:t>ão</a:t>
            </a:r>
            <a:r>
              <a:rPr sz="3300" spc="-15" dirty="0">
                <a:solidFill>
                  <a:srgbClr val="FFFFFF"/>
                </a:solidFill>
              </a:rPr>
              <a:t> </a:t>
            </a:r>
            <a:r>
              <a:rPr sz="3300" dirty="0">
                <a:solidFill>
                  <a:srgbClr val="FFFFFF"/>
                </a:solidFill>
              </a:rPr>
              <a:t>dos	In</a:t>
            </a:r>
            <a:r>
              <a:rPr sz="3300" spc="-45" dirty="0">
                <a:solidFill>
                  <a:srgbClr val="FFFFFF"/>
                </a:solidFill>
              </a:rPr>
              <a:t>s</a:t>
            </a:r>
            <a:r>
              <a:rPr sz="3300" dirty="0">
                <a:solidFill>
                  <a:srgbClr val="FFFFFF"/>
                </a:solidFill>
              </a:rPr>
              <a:t>trume</a:t>
            </a:r>
            <a:r>
              <a:rPr sz="3300" spc="-30" dirty="0">
                <a:solidFill>
                  <a:srgbClr val="FFFFFF"/>
                </a:solidFill>
              </a:rPr>
              <a:t>n</a:t>
            </a:r>
            <a:r>
              <a:rPr sz="3300" spc="-41" dirty="0">
                <a:solidFill>
                  <a:srgbClr val="FFFFFF"/>
                </a:solidFill>
              </a:rPr>
              <a:t>t</a:t>
            </a:r>
            <a:r>
              <a:rPr sz="3300" dirty="0">
                <a:solidFill>
                  <a:srgbClr val="FFFFFF"/>
                </a:solidFill>
              </a:rPr>
              <a:t>os  de </a:t>
            </a:r>
            <a:r>
              <a:rPr sz="3300" spc="-30" dirty="0">
                <a:solidFill>
                  <a:srgbClr val="FFFFFF"/>
                </a:solidFill>
              </a:rPr>
              <a:t>Transferências</a:t>
            </a:r>
            <a:r>
              <a:rPr sz="3300" spc="-45" dirty="0">
                <a:solidFill>
                  <a:srgbClr val="FFFFFF"/>
                </a:solidFill>
              </a:rPr>
              <a:t> </a:t>
            </a:r>
            <a:r>
              <a:rPr sz="3300" spc="-23" dirty="0">
                <a:solidFill>
                  <a:srgbClr val="FFFFFF"/>
                </a:solidFill>
              </a:rPr>
              <a:t>Voluntárias</a:t>
            </a:r>
            <a:endParaRPr sz="330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0B74B33-BC03-43DA-B1C4-75151BD42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8085" y="2663191"/>
            <a:ext cx="3035808" cy="838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688086" y="3074671"/>
            <a:ext cx="4304537" cy="8389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4247" y="2750401"/>
            <a:ext cx="3827145" cy="882293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9525" marR="3810">
              <a:lnSpc>
                <a:spcPts val="3240"/>
              </a:lnSpc>
              <a:spcBef>
                <a:spcPts val="480"/>
              </a:spcBef>
            </a:pPr>
            <a:r>
              <a:rPr i="1" spc="-4" dirty="0"/>
              <a:t>Modalidades de  </a:t>
            </a:r>
            <a:r>
              <a:rPr i="1" spc="-15" dirty="0"/>
              <a:t>Transferências </a:t>
            </a:r>
            <a:r>
              <a:rPr i="1" spc="-4" dirty="0"/>
              <a:t>da</a:t>
            </a:r>
            <a:r>
              <a:rPr i="1" spc="-8" dirty="0"/>
              <a:t> </a:t>
            </a:r>
            <a:r>
              <a:rPr i="1" spc="-4" dirty="0"/>
              <a:t>União</a:t>
            </a:r>
          </a:p>
        </p:txBody>
      </p:sp>
      <p:sp>
        <p:nvSpPr>
          <p:cNvPr id="5" name="object 5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4873751" y="1269872"/>
            <a:ext cx="4130802" cy="41308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D00BAD9-29BC-4EF5-9CA8-C6C30223C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73451" y="857250"/>
            <a:ext cx="4264533" cy="8298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9385" y="935698"/>
            <a:ext cx="3786664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30" dirty="0"/>
              <a:t>Transferências </a:t>
            </a:r>
            <a:r>
              <a:rPr spc="-4" dirty="0"/>
              <a:t>da</a:t>
            </a:r>
            <a:r>
              <a:rPr spc="41" dirty="0"/>
              <a:t> </a:t>
            </a:r>
            <a:r>
              <a:rPr spc="-4" dirty="0"/>
              <a:t>União</a:t>
            </a:r>
          </a:p>
        </p:txBody>
      </p:sp>
      <p:sp>
        <p:nvSpPr>
          <p:cNvPr id="4" name="object 4"/>
          <p:cNvSpPr/>
          <p:nvPr/>
        </p:nvSpPr>
        <p:spPr>
          <a:xfrm>
            <a:off x="1325879" y="1689354"/>
            <a:ext cx="7124319" cy="3195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2459546" y="3635883"/>
            <a:ext cx="77629" cy="889159"/>
          </a:xfrm>
          <a:custGeom>
            <a:avLst/>
            <a:gdLst/>
            <a:ahLst/>
            <a:cxnLst/>
            <a:rect l="l" t="t" r="r" b="b"/>
            <a:pathLst>
              <a:path w="103504" h="1185545">
                <a:moveTo>
                  <a:pt x="58893" y="75735"/>
                </a:moveTo>
                <a:lnTo>
                  <a:pt x="0" y="1184909"/>
                </a:lnTo>
                <a:lnTo>
                  <a:pt x="12700" y="1185544"/>
                </a:lnTo>
                <a:lnTo>
                  <a:pt x="71590" y="76413"/>
                </a:lnTo>
                <a:lnTo>
                  <a:pt x="58893" y="75735"/>
                </a:lnTo>
                <a:close/>
              </a:path>
              <a:path w="103504" h="1185545">
                <a:moveTo>
                  <a:pt x="96720" y="63118"/>
                </a:moveTo>
                <a:lnTo>
                  <a:pt x="59562" y="63118"/>
                </a:lnTo>
                <a:lnTo>
                  <a:pt x="72262" y="63753"/>
                </a:lnTo>
                <a:lnTo>
                  <a:pt x="71590" y="76413"/>
                </a:lnTo>
                <a:lnTo>
                  <a:pt x="103250" y="78104"/>
                </a:lnTo>
                <a:lnTo>
                  <a:pt x="96720" y="63118"/>
                </a:lnTo>
                <a:close/>
              </a:path>
              <a:path w="103504" h="1185545">
                <a:moveTo>
                  <a:pt x="59562" y="63118"/>
                </a:moveTo>
                <a:lnTo>
                  <a:pt x="58893" y="75735"/>
                </a:lnTo>
                <a:lnTo>
                  <a:pt x="71590" y="76413"/>
                </a:lnTo>
                <a:lnTo>
                  <a:pt x="72262" y="63753"/>
                </a:lnTo>
                <a:lnTo>
                  <a:pt x="59562" y="63118"/>
                </a:lnTo>
                <a:close/>
              </a:path>
              <a:path w="103504" h="1185545">
                <a:moveTo>
                  <a:pt x="69214" y="0"/>
                </a:moveTo>
                <a:lnTo>
                  <a:pt x="27177" y="74040"/>
                </a:lnTo>
                <a:lnTo>
                  <a:pt x="58893" y="75735"/>
                </a:lnTo>
                <a:lnTo>
                  <a:pt x="59562" y="63118"/>
                </a:lnTo>
                <a:lnTo>
                  <a:pt x="96720" y="63118"/>
                </a:lnTo>
                <a:lnTo>
                  <a:pt x="69214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1306450" y="4523993"/>
            <a:ext cx="2314574" cy="10869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2566988" y="3418713"/>
            <a:ext cx="1878330" cy="1119664"/>
          </a:xfrm>
          <a:custGeom>
            <a:avLst/>
            <a:gdLst/>
            <a:ahLst/>
            <a:cxnLst/>
            <a:rect l="l" t="t" r="r" b="b"/>
            <a:pathLst>
              <a:path w="2504440" h="1492885">
                <a:moveTo>
                  <a:pt x="2435406" y="33513"/>
                </a:moveTo>
                <a:lnTo>
                  <a:pt x="0" y="1481835"/>
                </a:lnTo>
                <a:lnTo>
                  <a:pt x="6603" y="1492758"/>
                </a:lnTo>
                <a:lnTo>
                  <a:pt x="2441828" y="44342"/>
                </a:lnTo>
                <a:lnTo>
                  <a:pt x="2435406" y="33513"/>
                </a:lnTo>
                <a:close/>
              </a:path>
              <a:path w="2504440" h="1492885">
                <a:moveTo>
                  <a:pt x="2486806" y="27050"/>
                </a:moveTo>
                <a:lnTo>
                  <a:pt x="2446274" y="27050"/>
                </a:lnTo>
                <a:lnTo>
                  <a:pt x="2452751" y="37845"/>
                </a:lnTo>
                <a:lnTo>
                  <a:pt x="2441828" y="44342"/>
                </a:lnTo>
                <a:lnTo>
                  <a:pt x="2458085" y="71754"/>
                </a:lnTo>
                <a:lnTo>
                  <a:pt x="2486806" y="27050"/>
                </a:lnTo>
                <a:close/>
              </a:path>
              <a:path w="2504440" h="1492885">
                <a:moveTo>
                  <a:pt x="2446274" y="27050"/>
                </a:moveTo>
                <a:lnTo>
                  <a:pt x="2435406" y="33513"/>
                </a:lnTo>
                <a:lnTo>
                  <a:pt x="2441828" y="44342"/>
                </a:lnTo>
                <a:lnTo>
                  <a:pt x="2452751" y="37845"/>
                </a:lnTo>
                <a:lnTo>
                  <a:pt x="2446274" y="27050"/>
                </a:lnTo>
                <a:close/>
              </a:path>
              <a:path w="2504440" h="1492885">
                <a:moveTo>
                  <a:pt x="2504186" y="0"/>
                </a:moveTo>
                <a:lnTo>
                  <a:pt x="2419223" y="6223"/>
                </a:lnTo>
                <a:lnTo>
                  <a:pt x="2435406" y="33513"/>
                </a:lnTo>
                <a:lnTo>
                  <a:pt x="2446274" y="27050"/>
                </a:lnTo>
                <a:lnTo>
                  <a:pt x="2486806" y="27050"/>
                </a:lnTo>
                <a:lnTo>
                  <a:pt x="2504186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93E5F85-68B9-46C3-93BC-825058AF2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040" y="1050417"/>
            <a:ext cx="1777365" cy="7566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0199" y="1128674"/>
            <a:ext cx="1347788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spc="-15" dirty="0"/>
              <a:t>Convênio</a:t>
            </a:r>
            <a:endParaRPr sz="2700"/>
          </a:p>
        </p:txBody>
      </p:sp>
      <p:sp>
        <p:nvSpPr>
          <p:cNvPr id="4" name="object 4"/>
          <p:cNvSpPr txBox="1"/>
          <p:nvPr/>
        </p:nvSpPr>
        <p:spPr>
          <a:xfrm>
            <a:off x="530200" y="1833182"/>
            <a:ext cx="7896701" cy="305869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66700" indent="-257175">
              <a:spcBef>
                <a:spcPts val="71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11" dirty="0">
                <a:latin typeface="Calibri"/>
                <a:cs typeface="Calibri"/>
              </a:rPr>
              <a:t>Objetiva </a:t>
            </a:r>
            <a:r>
              <a:rPr sz="2100" spc="-4" dirty="0">
                <a:latin typeface="Calibri"/>
                <a:cs typeface="Calibri"/>
              </a:rPr>
              <a:t>à </a:t>
            </a:r>
            <a:r>
              <a:rPr sz="2100" spc="-15" dirty="0">
                <a:latin typeface="Calibri"/>
                <a:cs typeface="Calibri"/>
              </a:rPr>
              <a:t>execução </a:t>
            </a:r>
            <a:r>
              <a:rPr sz="2100" spc="-4" dirty="0">
                <a:latin typeface="Calibri"/>
                <a:cs typeface="Calibri"/>
              </a:rPr>
              <a:t>de </a:t>
            </a:r>
            <a:r>
              <a:rPr sz="2100" spc="-15" dirty="0">
                <a:latin typeface="Calibri"/>
                <a:cs typeface="Calibri"/>
              </a:rPr>
              <a:t>programas </a:t>
            </a:r>
            <a:r>
              <a:rPr sz="2100" spc="-4" dirty="0">
                <a:latin typeface="Calibri"/>
                <a:cs typeface="Calibri"/>
              </a:rPr>
              <a:t>de</a:t>
            </a:r>
            <a:r>
              <a:rPr sz="2100" spc="105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governo</a:t>
            </a:r>
            <a:endParaRPr sz="2100">
              <a:latin typeface="Calibri"/>
              <a:cs typeface="Calibri"/>
            </a:endParaRPr>
          </a:p>
          <a:p>
            <a:pPr marL="266700" indent="-257175"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11" dirty="0">
                <a:latin typeface="Calibri"/>
                <a:cs typeface="Calibri"/>
              </a:rPr>
              <a:t>Interesse </a:t>
            </a:r>
            <a:r>
              <a:rPr sz="2100" spc="-15" dirty="0">
                <a:latin typeface="Calibri"/>
                <a:cs typeface="Calibri"/>
              </a:rPr>
              <a:t>Recíproco</a:t>
            </a:r>
            <a:endParaRPr sz="2100">
              <a:latin typeface="Calibri"/>
              <a:cs typeface="Calibri"/>
            </a:endParaRPr>
          </a:p>
          <a:p>
            <a:pPr marL="266700" indent="-257175"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8" dirty="0">
                <a:latin typeface="Calibri"/>
                <a:cs typeface="Calibri"/>
              </a:rPr>
              <a:t>Mútua</a:t>
            </a:r>
            <a:r>
              <a:rPr sz="2100" spc="26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Cooperação</a:t>
            </a:r>
            <a:endParaRPr sz="2100">
              <a:latin typeface="Calibri"/>
              <a:cs typeface="Calibri"/>
            </a:endParaRPr>
          </a:p>
          <a:p>
            <a:pPr marL="266700" indent="-257175"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19" dirty="0">
                <a:latin typeface="Calibri"/>
                <a:cs typeface="Calibri"/>
              </a:rPr>
              <a:t>Envolve </a:t>
            </a:r>
            <a:r>
              <a:rPr sz="2100" spc="-26" dirty="0">
                <a:latin typeface="Calibri"/>
                <a:cs typeface="Calibri"/>
              </a:rPr>
              <a:t>Transferência </a:t>
            </a:r>
            <a:r>
              <a:rPr sz="2100" spc="-4" dirty="0">
                <a:latin typeface="Calibri"/>
                <a:cs typeface="Calibri"/>
              </a:rPr>
              <a:t>de </a:t>
            </a:r>
            <a:r>
              <a:rPr sz="2100" spc="-11" dirty="0">
                <a:latin typeface="Calibri"/>
                <a:cs typeface="Calibri"/>
              </a:rPr>
              <a:t>Recursos</a:t>
            </a:r>
            <a:r>
              <a:rPr sz="2100" spc="83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financeiros</a:t>
            </a:r>
            <a:endParaRPr sz="2100">
              <a:latin typeface="Calibri"/>
              <a:cs typeface="Calibri"/>
            </a:endParaRPr>
          </a:p>
          <a:p>
            <a:pPr marL="266700" marR="3810" indent="-257175" algn="just">
              <a:spcBef>
                <a:spcPts val="1084"/>
              </a:spcBef>
              <a:buSzPct val="94642"/>
              <a:buFont typeface="Arial"/>
              <a:buChar char="•"/>
              <a:tabLst>
                <a:tab pos="266700" algn="l"/>
              </a:tabLst>
            </a:pPr>
            <a:r>
              <a:rPr sz="2100" spc="-11" dirty="0">
                <a:latin typeface="Calibri"/>
                <a:cs typeface="Calibri"/>
              </a:rPr>
              <a:t>Concedente </a:t>
            </a:r>
            <a:r>
              <a:rPr sz="2100" spc="-4" dirty="0">
                <a:latin typeface="Calibri"/>
                <a:cs typeface="Calibri"/>
              </a:rPr>
              <a:t>- </a:t>
            </a:r>
            <a:r>
              <a:rPr sz="2100" spc="-15" dirty="0">
                <a:latin typeface="Calibri"/>
                <a:cs typeface="Calibri"/>
              </a:rPr>
              <a:t>órgão </a:t>
            </a:r>
            <a:r>
              <a:rPr sz="2100" spc="-4" dirty="0">
                <a:latin typeface="Calibri"/>
                <a:cs typeface="Calibri"/>
              </a:rPr>
              <a:t>ou entidade da </a:t>
            </a:r>
            <a:r>
              <a:rPr sz="2100" spc="-11" dirty="0">
                <a:latin typeface="Calibri"/>
                <a:cs typeface="Calibri"/>
              </a:rPr>
              <a:t>administração </a:t>
            </a:r>
            <a:r>
              <a:rPr sz="2100" spc="-8" dirty="0">
                <a:latin typeface="Calibri"/>
                <a:cs typeface="Calibri"/>
              </a:rPr>
              <a:t>pública </a:t>
            </a:r>
            <a:r>
              <a:rPr sz="2100" spc="-15" dirty="0">
                <a:latin typeface="Calibri"/>
                <a:cs typeface="Calibri"/>
              </a:rPr>
              <a:t>federal,  direta </a:t>
            </a:r>
            <a:r>
              <a:rPr sz="2100" spc="-4" dirty="0">
                <a:latin typeface="Calibri"/>
                <a:cs typeface="Calibri"/>
              </a:rPr>
              <a:t>ou</a:t>
            </a:r>
            <a:r>
              <a:rPr sz="2100" spc="23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indireta</a:t>
            </a:r>
            <a:endParaRPr sz="2100">
              <a:latin typeface="Calibri"/>
              <a:cs typeface="Calibri"/>
            </a:endParaRPr>
          </a:p>
          <a:p>
            <a:pPr marL="266700" marR="3810" indent="-257175" algn="just">
              <a:buSzPct val="94642"/>
              <a:buFont typeface="Arial"/>
              <a:buChar char="•"/>
              <a:tabLst>
                <a:tab pos="266700" algn="l"/>
              </a:tabLst>
            </a:pPr>
            <a:r>
              <a:rPr sz="2100" spc="-15" dirty="0">
                <a:latin typeface="Calibri"/>
                <a:cs typeface="Calibri"/>
              </a:rPr>
              <a:t>Convenente </a:t>
            </a:r>
            <a:r>
              <a:rPr sz="2100" spc="-4" dirty="0">
                <a:latin typeface="Calibri"/>
                <a:cs typeface="Calibri"/>
              </a:rPr>
              <a:t>- </a:t>
            </a:r>
            <a:r>
              <a:rPr sz="2100" spc="-19" dirty="0">
                <a:latin typeface="Calibri"/>
                <a:cs typeface="Calibri"/>
              </a:rPr>
              <a:t>Órgão </a:t>
            </a:r>
            <a:r>
              <a:rPr sz="2100" spc="-4" dirty="0">
                <a:latin typeface="Calibri"/>
                <a:cs typeface="Calibri"/>
              </a:rPr>
              <a:t>ou entidade </a:t>
            </a:r>
            <a:r>
              <a:rPr sz="2100" spc="-8" dirty="0">
                <a:latin typeface="Calibri"/>
                <a:cs typeface="Calibri"/>
              </a:rPr>
              <a:t>da </a:t>
            </a:r>
            <a:r>
              <a:rPr sz="2100" spc="-11" dirty="0">
                <a:latin typeface="Calibri"/>
                <a:cs typeface="Calibri"/>
              </a:rPr>
              <a:t>administração </a:t>
            </a:r>
            <a:r>
              <a:rPr sz="2100" spc="-8" dirty="0">
                <a:latin typeface="Calibri"/>
                <a:cs typeface="Calibri"/>
              </a:rPr>
              <a:t>pública </a:t>
            </a:r>
            <a:r>
              <a:rPr sz="2100" spc="-11" dirty="0">
                <a:latin typeface="Calibri"/>
                <a:cs typeface="Calibri"/>
              </a:rPr>
              <a:t>estadual, </a:t>
            </a:r>
            <a:r>
              <a:rPr sz="2100" spc="450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do </a:t>
            </a:r>
            <a:r>
              <a:rPr sz="2100" spc="-11" dirty="0">
                <a:latin typeface="Calibri"/>
                <a:cs typeface="Calibri"/>
              </a:rPr>
              <a:t>Distrito</a:t>
            </a:r>
            <a:r>
              <a:rPr sz="2100" spc="45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Federal </a:t>
            </a:r>
            <a:r>
              <a:rPr sz="2100" spc="-4" dirty="0">
                <a:latin typeface="Calibri"/>
                <a:cs typeface="Calibri"/>
              </a:rPr>
              <a:t>ou municipal, </a:t>
            </a:r>
            <a:r>
              <a:rPr sz="2100" spc="-15" dirty="0">
                <a:latin typeface="Calibri"/>
                <a:cs typeface="Calibri"/>
              </a:rPr>
              <a:t>direta </a:t>
            </a:r>
            <a:r>
              <a:rPr sz="2100" spc="-4" dirty="0">
                <a:latin typeface="Calibri"/>
                <a:cs typeface="Calibri"/>
              </a:rPr>
              <a:t>ou </a:t>
            </a:r>
            <a:r>
              <a:rPr sz="2100" spc="-11" dirty="0">
                <a:latin typeface="Calibri"/>
                <a:cs typeface="Calibri"/>
              </a:rPr>
              <a:t>indireta, </a:t>
            </a:r>
            <a:r>
              <a:rPr sz="2100" spc="-8" dirty="0">
                <a:latin typeface="Calibri"/>
                <a:cs typeface="Calibri"/>
              </a:rPr>
              <a:t>consórcios  públicos, </a:t>
            </a:r>
            <a:r>
              <a:rPr sz="2100" spc="-4" dirty="0">
                <a:latin typeface="Calibri"/>
                <a:cs typeface="Calibri"/>
              </a:rPr>
              <a:t>ou </a:t>
            </a:r>
            <a:r>
              <a:rPr sz="2100" spc="-8" dirty="0">
                <a:latin typeface="Calibri"/>
                <a:cs typeface="Calibri"/>
              </a:rPr>
              <a:t>entidades </a:t>
            </a:r>
            <a:r>
              <a:rPr sz="2100" spc="-11" dirty="0">
                <a:latin typeface="Calibri"/>
                <a:cs typeface="Calibri"/>
              </a:rPr>
              <a:t>privadas </a:t>
            </a:r>
            <a:r>
              <a:rPr sz="2100" spc="-8" dirty="0">
                <a:latin typeface="Calibri"/>
                <a:cs typeface="Calibri"/>
              </a:rPr>
              <a:t>sem fins</a:t>
            </a:r>
            <a:r>
              <a:rPr sz="2100" spc="161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lucrativos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504063" y="3327273"/>
            <a:ext cx="190024" cy="215265"/>
          </a:xfrm>
          <a:custGeom>
            <a:avLst/>
            <a:gdLst/>
            <a:ahLst/>
            <a:cxnLst/>
            <a:rect l="l" t="t" r="r" b="b"/>
            <a:pathLst>
              <a:path w="253365" h="287020">
                <a:moveTo>
                  <a:pt x="126492" y="0"/>
                </a:moveTo>
                <a:lnTo>
                  <a:pt x="126492" y="71627"/>
                </a:lnTo>
                <a:lnTo>
                  <a:pt x="0" y="71627"/>
                </a:lnTo>
                <a:lnTo>
                  <a:pt x="0" y="214884"/>
                </a:lnTo>
                <a:lnTo>
                  <a:pt x="126492" y="214884"/>
                </a:lnTo>
                <a:lnTo>
                  <a:pt x="126492" y="286512"/>
                </a:lnTo>
                <a:lnTo>
                  <a:pt x="252984" y="143256"/>
                </a:lnTo>
                <a:lnTo>
                  <a:pt x="1264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504063" y="3327273"/>
            <a:ext cx="190024" cy="215265"/>
          </a:xfrm>
          <a:custGeom>
            <a:avLst/>
            <a:gdLst/>
            <a:ahLst/>
            <a:cxnLst/>
            <a:rect l="l" t="t" r="r" b="b"/>
            <a:pathLst>
              <a:path w="253365" h="287020">
                <a:moveTo>
                  <a:pt x="0" y="71627"/>
                </a:moveTo>
                <a:lnTo>
                  <a:pt x="126492" y="71627"/>
                </a:lnTo>
                <a:lnTo>
                  <a:pt x="126492" y="0"/>
                </a:lnTo>
                <a:lnTo>
                  <a:pt x="252984" y="143256"/>
                </a:lnTo>
                <a:lnTo>
                  <a:pt x="126492" y="286512"/>
                </a:lnTo>
                <a:lnTo>
                  <a:pt x="126492" y="214884"/>
                </a:lnTo>
                <a:lnTo>
                  <a:pt x="0" y="214884"/>
                </a:lnTo>
                <a:lnTo>
                  <a:pt x="0" y="71627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502920" y="3970782"/>
            <a:ext cx="190024" cy="215265"/>
          </a:xfrm>
          <a:custGeom>
            <a:avLst/>
            <a:gdLst/>
            <a:ahLst/>
            <a:cxnLst/>
            <a:rect l="l" t="t" r="r" b="b"/>
            <a:pathLst>
              <a:path w="253365" h="287020">
                <a:moveTo>
                  <a:pt x="126492" y="0"/>
                </a:moveTo>
                <a:lnTo>
                  <a:pt x="126492" y="71628"/>
                </a:lnTo>
                <a:lnTo>
                  <a:pt x="0" y="71628"/>
                </a:lnTo>
                <a:lnTo>
                  <a:pt x="0" y="214884"/>
                </a:lnTo>
                <a:lnTo>
                  <a:pt x="126492" y="214884"/>
                </a:lnTo>
                <a:lnTo>
                  <a:pt x="126492" y="286512"/>
                </a:lnTo>
                <a:lnTo>
                  <a:pt x="252984" y="143256"/>
                </a:lnTo>
                <a:lnTo>
                  <a:pt x="1264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502920" y="3970782"/>
            <a:ext cx="190024" cy="215265"/>
          </a:xfrm>
          <a:custGeom>
            <a:avLst/>
            <a:gdLst/>
            <a:ahLst/>
            <a:cxnLst/>
            <a:rect l="l" t="t" r="r" b="b"/>
            <a:pathLst>
              <a:path w="253365" h="287020">
                <a:moveTo>
                  <a:pt x="0" y="71628"/>
                </a:moveTo>
                <a:lnTo>
                  <a:pt x="126492" y="71628"/>
                </a:lnTo>
                <a:lnTo>
                  <a:pt x="126492" y="0"/>
                </a:lnTo>
                <a:lnTo>
                  <a:pt x="252984" y="143256"/>
                </a:lnTo>
                <a:lnTo>
                  <a:pt x="126492" y="286512"/>
                </a:lnTo>
                <a:lnTo>
                  <a:pt x="126492" y="214884"/>
                </a:lnTo>
                <a:lnTo>
                  <a:pt x="0" y="214884"/>
                </a:lnTo>
                <a:lnTo>
                  <a:pt x="0" y="71628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48B6AE1-C1FA-4AC9-86D0-4A1EEEE27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5EBA4C5-0ABD-4BE5-82F2-7C6A055687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59" t="26163" r="18524" b="15521"/>
          <a:stretch/>
        </p:blipFill>
        <p:spPr>
          <a:xfrm>
            <a:off x="674558" y="1304144"/>
            <a:ext cx="8144658" cy="427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10626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7704" y="1655350"/>
            <a:ext cx="7768590" cy="240755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66700" indent="-257651">
              <a:spcBef>
                <a:spcPts val="71"/>
              </a:spcBef>
              <a:buSzPct val="94642"/>
              <a:buFont typeface="Arial"/>
              <a:buChar char="•"/>
              <a:tabLst>
                <a:tab pos="266700" algn="l"/>
                <a:tab pos="267176" algn="l"/>
              </a:tabLst>
            </a:pPr>
            <a:r>
              <a:rPr sz="2100" spc="-8" dirty="0">
                <a:latin typeface="Calibri"/>
                <a:cs typeface="Calibri"/>
              </a:rPr>
              <a:t>Análogo </a:t>
            </a:r>
            <a:r>
              <a:rPr sz="2100" spc="-4" dirty="0">
                <a:latin typeface="Calibri"/>
                <a:cs typeface="Calibri"/>
              </a:rPr>
              <a:t>ao</a:t>
            </a:r>
            <a:r>
              <a:rPr sz="2100" spc="4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convênio:</a:t>
            </a:r>
            <a:endParaRPr sz="2100">
              <a:latin typeface="Calibri"/>
              <a:cs typeface="Calibri"/>
            </a:endParaRPr>
          </a:p>
          <a:p>
            <a:pPr marL="684848" lvl="1" indent="-343376">
              <a:lnSpc>
                <a:spcPts val="2269"/>
              </a:lnSpc>
              <a:spcBef>
                <a:spcPts val="1511"/>
              </a:spcBef>
              <a:buSzPct val="94642"/>
              <a:buFont typeface="Wingdings"/>
              <a:buChar char=""/>
              <a:tabLst>
                <a:tab pos="684848" algn="l"/>
                <a:tab pos="685324" algn="l"/>
              </a:tabLst>
            </a:pPr>
            <a:r>
              <a:rPr sz="2100" spc="-11" dirty="0">
                <a:latin typeface="Calibri"/>
                <a:cs typeface="Calibri"/>
              </a:rPr>
              <a:t>Objetiva </a:t>
            </a:r>
            <a:r>
              <a:rPr sz="2100" spc="-4" dirty="0">
                <a:latin typeface="Calibri"/>
                <a:cs typeface="Calibri"/>
              </a:rPr>
              <a:t>à </a:t>
            </a:r>
            <a:r>
              <a:rPr sz="2100" spc="-15" dirty="0">
                <a:latin typeface="Calibri"/>
                <a:cs typeface="Calibri"/>
              </a:rPr>
              <a:t>execução </a:t>
            </a:r>
            <a:r>
              <a:rPr sz="2100" spc="-8" dirty="0">
                <a:latin typeface="Calibri"/>
                <a:cs typeface="Calibri"/>
              </a:rPr>
              <a:t>de </a:t>
            </a:r>
            <a:r>
              <a:rPr sz="2100" spc="-15" dirty="0">
                <a:latin typeface="Calibri"/>
                <a:cs typeface="Calibri"/>
              </a:rPr>
              <a:t>programas </a:t>
            </a:r>
            <a:r>
              <a:rPr sz="2100" spc="-8" dirty="0">
                <a:latin typeface="Calibri"/>
                <a:cs typeface="Calibri"/>
              </a:rPr>
              <a:t>de</a:t>
            </a:r>
            <a:r>
              <a:rPr sz="2100" spc="98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governo</a:t>
            </a:r>
            <a:endParaRPr sz="2100">
              <a:latin typeface="Calibri"/>
              <a:cs typeface="Calibri"/>
            </a:endParaRPr>
          </a:p>
          <a:p>
            <a:pPr marL="684848" lvl="1" indent="-343376">
              <a:lnSpc>
                <a:spcPts val="2018"/>
              </a:lnSpc>
              <a:buSzPct val="94642"/>
              <a:buFont typeface="Wingdings"/>
              <a:buChar char=""/>
              <a:tabLst>
                <a:tab pos="684848" algn="l"/>
                <a:tab pos="685324" algn="l"/>
              </a:tabLst>
            </a:pPr>
            <a:r>
              <a:rPr sz="2100" spc="-11" dirty="0">
                <a:latin typeface="Calibri"/>
                <a:cs typeface="Calibri"/>
              </a:rPr>
              <a:t>Interesse </a:t>
            </a:r>
            <a:r>
              <a:rPr sz="2100" spc="-15" dirty="0">
                <a:latin typeface="Calibri"/>
                <a:cs typeface="Calibri"/>
              </a:rPr>
              <a:t>Recíproco</a:t>
            </a:r>
            <a:endParaRPr sz="2100">
              <a:latin typeface="Calibri"/>
              <a:cs typeface="Calibri"/>
            </a:endParaRPr>
          </a:p>
          <a:p>
            <a:pPr marL="684848" lvl="1" indent="-343376">
              <a:lnSpc>
                <a:spcPts val="2018"/>
              </a:lnSpc>
              <a:buSzPct val="94642"/>
              <a:buFont typeface="Wingdings"/>
              <a:buChar char=""/>
              <a:tabLst>
                <a:tab pos="684848" algn="l"/>
                <a:tab pos="685324" algn="l"/>
              </a:tabLst>
            </a:pPr>
            <a:r>
              <a:rPr sz="2100" spc="-8" dirty="0">
                <a:latin typeface="Calibri"/>
                <a:cs typeface="Calibri"/>
              </a:rPr>
              <a:t>Mútua</a:t>
            </a:r>
            <a:r>
              <a:rPr sz="2100" spc="26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Cooperação</a:t>
            </a:r>
            <a:endParaRPr sz="2100">
              <a:latin typeface="Calibri"/>
              <a:cs typeface="Calibri"/>
            </a:endParaRPr>
          </a:p>
          <a:p>
            <a:pPr marL="684848" lvl="1" indent="-343376">
              <a:lnSpc>
                <a:spcPts val="2269"/>
              </a:lnSpc>
              <a:buSzPct val="94642"/>
              <a:buFont typeface="Wingdings"/>
              <a:buChar char=""/>
              <a:tabLst>
                <a:tab pos="684848" algn="l"/>
                <a:tab pos="685324" algn="l"/>
              </a:tabLst>
            </a:pPr>
            <a:r>
              <a:rPr sz="2100" spc="-19" dirty="0">
                <a:latin typeface="Calibri"/>
                <a:cs typeface="Calibri"/>
              </a:rPr>
              <a:t>Envolve </a:t>
            </a:r>
            <a:r>
              <a:rPr sz="2100" spc="-26" dirty="0">
                <a:latin typeface="Calibri"/>
                <a:cs typeface="Calibri"/>
              </a:rPr>
              <a:t>Transferência </a:t>
            </a:r>
            <a:r>
              <a:rPr sz="2100" spc="-4" dirty="0">
                <a:latin typeface="Calibri"/>
                <a:cs typeface="Calibri"/>
              </a:rPr>
              <a:t>de </a:t>
            </a:r>
            <a:r>
              <a:rPr sz="2100" spc="-11" dirty="0">
                <a:latin typeface="Calibri"/>
                <a:cs typeface="Calibri"/>
              </a:rPr>
              <a:t>Recursos</a:t>
            </a:r>
            <a:r>
              <a:rPr sz="2100" spc="83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financeiros</a:t>
            </a:r>
            <a:endParaRPr sz="2100">
              <a:latin typeface="Calibri"/>
              <a:cs typeface="Calibri"/>
            </a:endParaRPr>
          </a:p>
          <a:p>
            <a:pPr marL="266700" marR="3810" indent="-257651">
              <a:lnSpc>
                <a:spcPct val="80000"/>
              </a:lnSpc>
              <a:spcBef>
                <a:spcPts val="2018"/>
              </a:spcBef>
              <a:buSzPct val="94642"/>
              <a:buFont typeface="Arial"/>
              <a:buChar char="•"/>
              <a:tabLst>
                <a:tab pos="266700" algn="l"/>
                <a:tab pos="267176" algn="l"/>
                <a:tab pos="561499" algn="l"/>
                <a:tab pos="1299686" algn="l"/>
                <a:tab pos="2716530" algn="l"/>
                <a:tab pos="3409950" algn="l"/>
                <a:tab pos="4449128" algn="l"/>
                <a:tab pos="4842510" algn="l"/>
                <a:tab pos="6017894" algn="l"/>
                <a:tab pos="6409849" algn="l"/>
                <a:tab pos="7294721" algn="l"/>
              </a:tabLst>
            </a:pPr>
            <a:r>
              <a:rPr sz="2100" spc="-4" dirty="0">
                <a:latin typeface="Calibri"/>
                <a:cs typeface="Calibri"/>
              </a:rPr>
              <a:t>O	</a:t>
            </a:r>
            <a:r>
              <a:rPr sz="2100" spc="-8" dirty="0">
                <a:latin typeface="Calibri"/>
                <a:cs typeface="Calibri"/>
              </a:rPr>
              <a:t>ó</a:t>
            </a:r>
            <a:r>
              <a:rPr sz="2100" spc="-34" dirty="0">
                <a:latin typeface="Calibri"/>
                <a:cs typeface="Calibri"/>
              </a:rPr>
              <a:t>r</a:t>
            </a:r>
            <a:r>
              <a:rPr sz="2100" spc="-38" dirty="0">
                <a:latin typeface="Calibri"/>
                <a:cs typeface="Calibri"/>
              </a:rPr>
              <a:t>g</a:t>
            </a:r>
            <a:r>
              <a:rPr sz="2100" spc="-4" dirty="0">
                <a:latin typeface="Calibri"/>
                <a:cs typeface="Calibri"/>
              </a:rPr>
              <a:t>ão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Conced</a:t>
            </a:r>
            <a:r>
              <a:rPr sz="2100" dirty="0">
                <a:latin typeface="Calibri"/>
                <a:cs typeface="Calibri"/>
              </a:rPr>
              <a:t>e</a:t>
            </a:r>
            <a:r>
              <a:rPr sz="2100" spc="-26" dirty="0">
                <a:latin typeface="Calibri"/>
                <a:cs typeface="Calibri"/>
              </a:rPr>
              <a:t>nt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fi</a:t>
            </a:r>
            <a:r>
              <a:rPr sz="2100" spc="-15" dirty="0">
                <a:latin typeface="Calibri"/>
                <a:cs typeface="Calibri"/>
              </a:rPr>
              <a:t>r</a:t>
            </a:r>
            <a:r>
              <a:rPr sz="2100" spc="-4" dirty="0">
                <a:latin typeface="Calibri"/>
                <a:cs typeface="Calibri"/>
              </a:rPr>
              <a:t>ma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co</a:t>
            </a:r>
            <a:r>
              <a:rPr sz="2100" spc="-30" dirty="0">
                <a:latin typeface="Calibri"/>
                <a:cs typeface="Calibri"/>
              </a:rPr>
              <a:t>n</a:t>
            </a:r>
            <a:r>
              <a:rPr sz="2100" spc="-4" dirty="0">
                <a:latin typeface="Calibri"/>
                <a:cs typeface="Calibri"/>
              </a:rPr>
              <a:t>t</a:t>
            </a:r>
            <a:r>
              <a:rPr sz="2100" spc="-53" dirty="0">
                <a:latin typeface="Calibri"/>
                <a:cs typeface="Calibri"/>
              </a:rPr>
              <a:t>r</a:t>
            </a:r>
            <a:r>
              <a:rPr sz="2100" spc="-19" dirty="0">
                <a:latin typeface="Calibri"/>
                <a:cs typeface="Calibri"/>
              </a:rPr>
              <a:t>a</a:t>
            </a:r>
            <a:r>
              <a:rPr sz="2100" spc="-26" dirty="0">
                <a:latin typeface="Calibri"/>
                <a:cs typeface="Calibri"/>
              </a:rPr>
              <a:t>t</a:t>
            </a:r>
            <a:r>
              <a:rPr sz="2100" spc="-4" dirty="0">
                <a:latin typeface="Calibri"/>
                <a:cs typeface="Calibri"/>
              </a:rPr>
              <a:t>o</a:t>
            </a:r>
            <a:r>
              <a:rPr sz="2100" dirty="0">
                <a:latin typeface="Calibri"/>
                <a:cs typeface="Calibri"/>
              </a:rPr>
              <a:t>	d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p</a:t>
            </a:r>
            <a:r>
              <a:rPr sz="2100" spc="-41" dirty="0">
                <a:latin typeface="Calibri"/>
                <a:cs typeface="Calibri"/>
              </a:rPr>
              <a:t>r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spc="-34" dirty="0">
                <a:latin typeface="Calibri"/>
                <a:cs typeface="Calibri"/>
              </a:rPr>
              <a:t>st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spc="-15" dirty="0">
                <a:latin typeface="Calibri"/>
                <a:cs typeface="Calibri"/>
              </a:rPr>
              <a:t>ç</a:t>
            </a:r>
            <a:r>
              <a:rPr sz="2100" spc="-4" dirty="0">
                <a:latin typeface="Calibri"/>
                <a:cs typeface="Calibri"/>
              </a:rPr>
              <a:t>ão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d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se</a:t>
            </a:r>
            <a:r>
              <a:rPr sz="2100" spc="8" dirty="0">
                <a:latin typeface="Calibri"/>
                <a:cs typeface="Calibri"/>
              </a:rPr>
              <a:t>r</a:t>
            </a:r>
            <a:r>
              <a:rPr sz="2100" spc="-4" dirty="0">
                <a:latin typeface="Calibri"/>
                <a:cs typeface="Calibri"/>
              </a:rPr>
              <a:t>vi</a:t>
            </a:r>
            <a:r>
              <a:rPr sz="2100" spc="-19" dirty="0">
                <a:latin typeface="Calibri"/>
                <a:cs typeface="Calibri"/>
              </a:rPr>
              <a:t>ç</a:t>
            </a:r>
            <a:r>
              <a:rPr sz="2100" spc="-4" dirty="0">
                <a:latin typeface="Calibri"/>
                <a:cs typeface="Calibri"/>
              </a:rPr>
              <a:t>o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19" dirty="0">
                <a:latin typeface="Calibri"/>
                <a:cs typeface="Calibri"/>
              </a:rPr>
              <a:t>c</a:t>
            </a:r>
            <a:r>
              <a:rPr sz="2100" spc="-8" dirty="0">
                <a:latin typeface="Calibri"/>
                <a:cs typeface="Calibri"/>
              </a:rPr>
              <a:t>om  Instituição</a:t>
            </a:r>
            <a:r>
              <a:rPr sz="2100" spc="23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Mandatária</a:t>
            </a:r>
            <a:endParaRPr sz="21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981683"/>
              </p:ext>
            </p:extLst>
          </p:nvPr>
        </p:nvGraphicFramePr>
        <p:xfrm>
          <a:off x="673417" y="4262073"/>
          <a:ext cx="7794785" cy="1703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74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5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1476">
                <a:tc>
                  <a:txBody>
                    <a:bodyPr/>
                    <a:lstStyle/>
                    <a:p>
                      <a:pPr marL="342900" marR="63500" indent="-342900" algn="r">
                        <a:lnSpc>
                          <a:spcPts val="2960"/>
                        </a:lnSpc>
                        <a:buSzPct val="94642"/>
                        <a:buFont typeface="Arial"/>
                        <a:buChar char="•"/>
                        <a:tabLst>
                          <a:tab pos="342900" algn="l"/>
                          <a:tab pos="343535" algn="l"/>
                          <a:tab pos="2030095" algn="l"/>
                          <a:tab pos="3941445" algn="l"/>
                          <a:tab pos="4234180" algn="l"/>
                        </a:tabLst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itu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ç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ão	</a:t>
                      </a:r>
                      <a:r>
                        <a:rPr sz="2100" b="1" spc="-5" dirty="0">
                          <a:latin typeface="Calibri"/>
                          <a:cs typeface="Calibri"/>
                        </a:rPr>
                        <a:t>Mand</a:t>
                      </a:r>
                      <a:r>
                        <a:rPr sz="2100" b="1" spc="-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b="1" spc="-2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100" b="1" spc="5" dirty="0">
                          <a:latin typeface="Calibri"/>
                          <a:cs typeface="Calibri"/>
                        </a:rPr>
                        <a:t>á</a:t>
                      </a:r>
                      <a:r>
                        <a:rPr sz="2100" b="1" spc="-5" dirty="0">
                          <a:latin typeface="Calibri"/>
                          <a:cs typeface="Calibri"/>
                        </a:rPr>
                        <a:t>ri</a:t>
                      </a:r>
                      <a:r>
                        <a:rPr sz="2100" b="1" dirty="0">
                          <a:latin typeface="Calibri"/>
                          <a:cs typeface="Calibri"/>
                        </a:rPr>
                        <a:t>a	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-	</a:t>
                      </a:r>
                      <a:r>
                        <a:rPr lang="pt-BR" sz="21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100" spc="5" dirty="0" err="1">
                          <a:latin typeface="Calibri"/>
                          <a:cs typeface="Calibri"/>
                        </a:rPr>
                        <a:t>n</a:t>
                      </a:r>
                      <a:r>
                        <a:rPr sz="2100" spc="-40" dirty="0" err="1">
                          <a:latin typeface="Calibri"/>
                          <a:cs typeface="Calibri"/>
                        </a:rPr>
                        <a:t>s</a:t>
                      </a:r>
                      <a:r>
                        <a:rPr sz="2100" dirty="0" err="1">
                          <a:latin typeface="Calibri"/>
                          <a:cs typeface="Calibri"/>
                        </a:rPr>
                        <a:t>titu</a:t>
                      </a:r>
                      <a:r>
                        <a:rPr sz="2100" spc="-15" dirty="0" err="1">
                          <a:latin typeface="Calibri"/>
                          <a:cs typeface="Calibri"/>
                        </a:rPr>
                        <a:t>i</a:t>
                      </a:r>
                      <a:r>
                        <a:rPr sz="2100" spc="-20" dirty="0" err="1">
                          <a:latin typeface="Calibri"/>
                          <a:cs typeface="Calibri"/>
                        </a:rPr>
                        <a:t>ç</a:t>
                      </a:r>
                      <a:r>
                        <a:rPr sz="2100" dirty="0" err="1">
                          <a:latin typeface="Calibri"/>
                          <a:cs typeface="Calibri"/>
                        </a:rPr>
                        <a:t>ão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2960"/>
                        </a:lnSpc>
                      </a:pPr>
                      <a:r>
                        <a:rPr sz="2100" spc="5" dirty="0">
                          <a:latin typeface="Calibri"/>
                          <a:cs typeface="Calibri"/>
                        </a:rPr>
                        <a:t>ou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960"/>
                        </a:lnSpc>
                        <a:tabLst>
                          <a:tab pos="1170305" algn="l"/>
                          <a:tab pos="2799715" algn="l"/>
                        </a:tabLst>
                      </a:pPr>
                      <a:r>
                        <a:rPr lang="pt-BR" sz="2100" dirty="0" err="1">
                          <a:latin typeface="Calibri"/>
                          <a:cs typeface="Calibri"/>
                        </a:rPr>
                        <a:t>ag</a:t>
                      </a:r>
                      <a:r>
                        <a:rPr sz="2100" dirty="0" err="1">
                          <a:latin typeface="Calibri"/>
                          <a:cs typeface="Calibri"/>
                        </a:rPr>
                        <a:t>e</a:t>
                      </a:r>
                      <a:r>
                        <a:rPr sz="2100" spc="-30" dirty="0" err="1">
                          <a:latin typeface="Calibri"/>
                          <a:cs typeface="Calibri"/>
                        </a:rPr>
                        <a:t>nt</a:t>
                      </a:r>
                      <a:r>
                        <a:rPr sz="2100" dirty="0" err="1">
                          <a:latin typeface="Calibri"/>
                          <a:cs typeface="Calibri"/>
                        </a:rPr>
                        <a:t>e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nancei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	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ú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127">
                <a:tc>
                  <a:txBody>
                    <a:bodyPr/>
                    <a:lstStyle/>
                    <a:p>
                      <a:pPr marR="107950" algn="r">
                        <a:lnSpc>
                          <a:spcPts val="2590"/>
                        </a:lnSpc>
                        <a:tabLst>
                          <a:tab pos="1281430" algn="l"/>
                          <a:tab pos="2674620" algn="l"/>
                          <a:tab pos="3669665" algn="l"/>
                        </a:tabLst>
                      </a:pPr>
                      <a:r>
                        <a:rPr sz="2100" spc="-7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ede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al,	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tuando	como	ma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ário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2590"/>
                        </a:lnSpc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da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590"/>
                        </a:lnSpc>
                        <a:tabLst>
                          <a:tab pos="1040765" algn="l"/>
                          <a:tab pos="1405255" algn="l"/>
                          <a:tab pos="2351405" algn="l"/>
                        </a:tabLst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União	–	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Cai</a:t>
                      </a:r>
                      <a:r>
                        <a:rPr sz="2100" spc="-55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	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onômi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176">
                <a:tc>
                  <a:txBody>
                    <a:bodyPr/>
                    <a:lstStyle/>
                    <a:p>
                      <a:pPr marL="374650">
                        <a:lnSpc>
                          <a:spcPts val="2605"/>
                        </a:lnSpc>
                      </a:pPr>
                      <a:r>
                        <a:rPr sz="2100" spc="-20" dirty="0">
                          <a:latin typeface="Calibri"/>
                          <a:cs typeface="Calibri"/>
                        </a:rPr>
                        <a:t>Federal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387477" y="956691"/>
            <a:ext cx="3367278" cy="7566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0550" y="1035176"/>
            <a:ext cx="293703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spc="-23" dirty="0"/>
              <a:t>Contrato </a:t>
            </a:r>
            <a:r>
              <a:rPr sz="2700" dirty="0"/>
              <a:t>de</a:t>
            </a:r>
            <a:r>
              <a:rPr sz="2700" spc="-8" dirty="0"/>
              <a:t> </a:t>
            </a:r>
            <a:r>
              <a:rPr sz="2700" spc="-11" dirty="0"/>
              <a:t>Repasse</a:t>
            </a:r>
            <a:endParaRPr sz="2700"/>
          </a:p>
        </p:txBody>
      </p:sp>
      <p:sp>
        <p:nvSpPr>
          <p:cNvPr id="6" name="object 6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405BE65-88CA-4E9D-B1FA-67D082F34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4520" y="5859017"/>
            <a:ext cx="5562600" cy="0"/>
          </a:xfrm>
          <a:custGeom>
            <a:avLst/>
            <a:gdLst/>
            <a:ahLst/>
            <a:cxnLst/>
            <a:rect l="l" t="t" r="r" b="b"/>
            <a:pathLst>
              <a:path w="7416800">
                <a:moveTo>
                  <a:pt x="0" y="0"/>
                </a:moveTo>
                <a:lnTo>
                  <a:pt x="7416800" y="0"/>
                </a:lnTo>
              </a:path>
            </a:pathLst>
          </a:custGeom>
          <a:ln w="1219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584072" y="857250"/>
            <a:ext cx="2111121" cy="6617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6460" y="857250"/>
            <a:ext cx="1682115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spc="-4" dirty="0"/>
              <a:t>Man</a:t>
            </a:r>
            <a:r>
              <a:rPr sz="2700" spc="-11" dirty="0"/>
              <a:t>d</a:t>
            </a:r>
            <a:r>
              <a:rPr sz="2700" spc="-30" dirty="0"/>
              <a:t>at</a:t>
            </a:r>
            <a:r>
              <a:rPr sz="2700" dirty="0"/>
              <a:t>ária</a:t>
            </a:r>
            <a:endParaRPr sz="2700"/>
          </a:p>
        </p:txBody>
      </p:sp>
      <p:sp>
        <p:nvSpPr>
          <p:cNvPr id="5" name="object 5"/>
          <p:cNvSpPr txBox="1"/>
          <p:nvPr/>
        </p:nvSpPr>
        <p:spPr>
          <a:xfrm>
            <a:off x="3979069" y="1648073"/>
            <a:ext cx="133016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-38" dirty="0">
                <a:latin typeface="Calibri"/>
                <a:cs typeface="Calibri"/>
              </a:rPr>
              <a:t>MANDATÁRIA</a:t>
            </a:r>
            <a:endParaRPr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71869" y="1602582"/>
            <a:ext cx="1435417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-11" dirty="0">
                <a:latin typeface="Calibri"/>
                <a:cs typeface="Calibri"/>
              </a:rPr>
              <a:t>C</a:t>
            </a:r>
            <a:r>
              <a:rPr b="1" spc="-4" dirty="0">
                <a:latin typeface="Calibri"/>
                <a:cs typeface="Calibri"/>
              </a:rPr>
              <a:t>ONVEN</a:t>
            </a:r>
            <a:r>
              <a:rPr b="1" spc="4" dirty="0">
                <a:latin typeface="Calibri"/>
                <a:cs typeface="Calibri"/>
              </a:rPr>
              <a:t>E</a:t>
            </a:r>
            <a:r>
              <a:rPr b="1" dirty="0">
                <a:latin typeface="Calibri"/>
                <a:cs typeface="Calibri"/>
              </a:rPr>
              <a:t>NT</a:t>
            </a:r>
            <a:r>
              <a:rPr b="1" spc="-15" dirty="0">
                <a:latin typeface="Calibri"/>
                <a:cs typeface="Calibri"/>
              </a:rPr>
              <a:t>E</a:t>
            </a:r>
            <a:r>
              <a:rPr b="1" dirty="0">
                <a:latin typeface="Calibri"/>
                <a:cs typeface="Calibri"/>
              </a:rPr>
              <a:t>S</a:t>
            </a:r>
            <a:endParaRPr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36703" y="1312176"/>
            <a:ext cx="514826" cy="315754"/>
          </a:xfrm>
          <a:custGeom>
            <a:avLst/>
            <a:gdLst/>
            <a:ahLst/>
            <a:cxnLst/>
            <a:rect l="l" t="t" r="r" b="b"/>
            <a:pathLst>
              <a:path w="686435" h="421005">
                <a:moveTo>
                  <a:pt x="686180" y="315452"/>
                </a:moveTo>
                <a:lnTo>
                  <a:pt x="475868" y="315452"/>
                </a:lnTo>
                <a:lnTo>
                  <a:pt x="600075" y="420608"/>
                </a:lnTo>
                <a:lnTo>
                  <a:pt x="686180" y="315452"/>
                </a:lnTo>
                <a:close/>
              </a:path>
              <a:path w="686435" h="421005">
                <a:moveTo>
                  <a:pt x="54466" y="0"/>
                </a:moveTo>
                <a:lnTo>
                  <a:pt x="0" y="1635"/>
                </a:lnTo>
                <a:lnTo>
                  <a:pt x="57653" y="7165"/>
                </a:lnTo>
                <a:lnTo>
                  <a:pt x="113541" y="16432"/>
                </a:lnTo>
                <a:lnTo>
                  <a:pt x="167372" y="29262"/>
                </a:lnTo>
                <a:lnTo>
                  <a:pt x="218855" y="45482"/>
                </a:lnTo>
                <a:lnTo>
                  <a:pt x="267698" y="64918"/>
                </a:lnTo>
                <a:lnTo>
                  <a:pt x="313609" y="87399"/>
                </a:lnTo>
                <a:lnTo>
                  <a:pt x="356298" y="112750"/>
                </a:lnTo>
                <a:lnTo>
                  <a:pt x="395474" y="140799"/>
                </a:lnTo>
                <a:lnTo>
                  <a:pt x="430844" y="171373"/>
                </a:lnTo>
                <a:lnTo>
                  <a:pt x="462118" y="204298"/>
                </a:lnTo>
                <a:lnTo>
                  <a:pt x="489004" y="239401"/>
                </a:lnTo>
                <a:lnTo>
                  <a:pt x="511210" y="276511"/>
                </a:lnTo>
                <a:lnTo>
                  <a:pt x="528447" y="315452"/>
                </a:lnTo>
                <a:lnTo>
                  <a:pt x="633602" y="315452"/>
                </a:lnTo>
                <a:lnTo>
                  <a:pt x="617600" y="278913"/>
                </a:lnTo>
                <a:lnTo>
                  <a:pt x="597288" y="244054"/>
                </a:lnTo>
                <a:lnTo>
                  <a:pt x="572914" y="210999"/>
                </a:lnTo>
                <a:lnTo>
                  <a:pt x="544728" y="179871"/>
                </a:lnTo>
                <a:lnTo>
                  <a:pt x="512981" y="150795"/>
                </a:lnTo>
                <a:lnTo>
                  <a:pt x="477920" y="123892"/>
                </a:lnTo>
                <a:lnTo>
                  <a:pt x="439796" y="99288"/>
                </a:lnTo>
                <a:lnTo>
                  <a:pt x="398859" y="77105"/>
                </a:lnTo>
                <a:lnTo>
                  <a:pt x="355357" y="57467"/>
                </a:lnTo>
                <a:lnTo>
                  <a:pt x="309540" y="40497"/>
                </a:lnTo>
                <a:lnTo>
                  <a:pt x="261658" y="26319"/>
                </a:lnTo>
                <a:lnTo>
                  <a:pt x="211961" y="15057"/>
                </a:lnTo>
                <a:lnTo>
                  <a:pt x="160696" y="6834"/>
                </a:lnTo>
                <a:lnTo>
                  <a:pt x="108115" y="1774"/>
                </a:lnTo>
                <a:lnTo>
                  <a:pt x="5446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2847213" y="1312164"/>
            <a:ext cx="529114" cy="315754"/>
          </a:xfrm>
          <a:custGeom>
            <a:avLst/>
            <a:gdLst/>
            <a:ahLst/>
            <a:cxnLst/>
            <a:rect l="l" t="t" r="r" b="b"/>
            <a:pathLst>
              <a:path w="705485" h="421005">
                <a:moveTo>
                  <a:pt x="705230" y="0"/>
                </a:moveTo>
                <a:lnTo>
                  <a:pt x="600075" y="0"/>
                </a:lnTo>
                <a:lnTo>
                  <a:pt x="545447" y="1719"/>
                </a:lnTo>
                <a:lnTo>
                  <a:pt x="492195" y="6777"/>
                </a:lnTo>
                <a:lnTo>
                  <a:pt x="440531" y="15026"/>
                </a:lnTo>
                <a:lnTo>
                  <a:pt x="390666" y="26317"/>
                </a:lnTo>
                <a:lnTo>
                  <a:pt x="342811" y="40502"/>
                </a:lnTo>
                <a:lnTo>
                  <a:pt x="297179" y="57432"/>
                </a:lnTo>
                <a:lnTo>
                  <a:pt x="253982" y="76958"/>
                </a:lnTo>
                <a:lnTo>
                  <a:pt x="213430" y="98932"/>
                </a:lnTo>
                <a:lnTo>
                  <a:pt x="175736" y="123205"/>
                </a:lnTo>
                <a:lnTo>
                  <a:pt x="141111" y="149630"/>
                </a:lnTo>
                <a:lnTo>
                  <a:pt x="109766" y="178056"/>
                </a:lnTo>
                <a:lnTo>
                  <a:pt x="81914" y="208336"/>
                </a:lnTo>
                <a:lnTo>
                  <a:pt x="57767" y="240321"/>
                </a:lnTo>
                <a:lnTo>
                  <a:pt x="37535" y="273863"/>
                </a:lnTo>
                <a:lnTo>
                  <a:pt x="21431" y="308812"/>
                </a:lnTo>
                <a:lnTo>
                  <a:pt x="2451" y="382341"/>
                </a:lnTo>
                <a:lnTo>
                  <a:pt x="0" y="420624"/>
                </a:lnTo>
                <a:lnTo>
                  <a:pt x="105155" y="420624"/>
                </a:lnTo>
                <a:lnTo>
                  <a:pt x="107607" y="382341"/>
                </a:lnTo>
                <a:lnTo>
                  <a:pt x="114822" y="345021"/>
                </a:lnTo>
                <a:lnTo>
                  <a:pt x="142691" y="273863"/>
                </a:lnTo>
                <a:lnTo>
                  <a:pt x="162923" y="240321"/>
                </a:lnTo>
                <a:lnTo>
                  <a:pt x="187071" y="208336"/>
                </a:lnTo>
                <a:lnTo>
                  <a:pt x="214922" y="178056"/>
                </a:lnTo>
                <a:lnTo>
                  <a:pt x="246267" y="149630"/>
                </a:lnTo>
                <a:lnTo>
                  <a:pt x="280892" y="123205"/>
                </a:lnTo>
                <a:lnTo>
                  <a:pt x="318586" y="98932"/>
                </a:lnTo>
                <a:lnTo>
                  <a:pt x="359138" y="76958"/>
                </a:lnTo>
                <a:lnTo>
                  <a:pt x="402336" y="57432"/>
                </a:lnTo>
                <a:lnTo>
                  <a:pt x="447967" y="40502"/>
                </a:lnTo>
                <a:lnTo>
                  <a:pt x="495822" y="26317"/>
                </a:lnTo>
                <a:lnTo>
                  <a:pt x="545687" y="15026"/>
                </a:lnTo>
                <a:lnTo>
                  <a:pt x="597351" y="6777"/>
                </a:lnTo>
                <a:lnTo>
                  <a:pt x="650603" y="1719"/>
                </a:lnTo>
                <a:lnTo>
                  <a:pt x="705230" y="0"/>
                </a:lnTo>
                <a:close/>
              </a:path>
            </a:pathLst>
          </a:custGeom>
          <a:solidFill>
            <a:srgbClr val="487CAB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2847214" y="1312164"/>
            <a:ext cx="1004411" cy="315754"/>
          </a:xfrm>
          <a:custGeom>
            <a:avLst/>
            <a:gdLst/>
            <a:ahLst/>
            <a:cxnLst/>
            <a:rect l="l" t="t" r="r" b="b"/>
            <a:pathLst>
              <a:path w="1339214" h="421005">
                <a:moveTo>
                  <a:pt x="705230" y="0"/>
                </a:moveTo>
                <a:lnTo>
                  <a:pt x="650603" y="1719"/>
                </a:lnTo>
                <a:lnTo>
                  <a:pt x="597351" y="6777"/>
                </a:lnTo>
                <a:lnTo>
                  <a:pt x="545687" y="15026"/>
                </a:lnTo>
                <a:lnTo>
                  <a:pt x="495822" y="26317"/>
                </a:lnTo>
                <a:lnTo>
                  <a:pt x="447967" y="40502"/>
                </a:lnTo>
                <a:lnTo>
                  <a:pt x="402336" y="57432"/>
                </a:lnTo>
                <a:lnTo>
                  <a:pt x="359138" y="76958"/>
                </a:lnTo>
                <a:lnTo>
                  <a:pt x="318586" y="98932"/>
                </a:lnTo>
                <a:lnTo>
                  <a:pt x="280892" y="123205"/>
                </a:lnTo>
                <a:lnTo>
                  <a:pt x="246267" y="149630"/>
                </a:lnTo>
                <a:lnTo>
                  <a:pt x="214922" y="178056"/>
                </a:lnTo>
                <a:lnTo>
                  <a:pt x="187071" y="208336"/>
                </a:lnTo>
                <a:lnTo>
                  <a:pt x="162923" y="240321"/>
                </a:lnTo>
                <a:lnTo>
                  <a:pt x="142691" y="273863"/>
                </a:lnTo>
                <a:lnTo>
                  <a:pt x="126587" y="308812"/>
                </a:lnTo>
                <a:lnTo>
                  <a:pt x="107607" y="382341"/>
                </a:lnTo>
                <a:lnTo>
                  <a:pt x="105155" y="420624"/>
                </a:lnTo>
                <a:lnTo>
                  <a:pt x="0" y="420624"/>
                </a:lnTo>
                <a:lnTo>
                  <a:pt x="2451" y="382341"/>
                </a:lnTo>
                <a:lnTo>
                  <a:pt x="21431" y="308812"/>
                </a:lnTo>
                <a:lnTo>
                  <a:pt x="37535" y="273863"/>
                </a:lnTo>
                <a:lnTo>
                  <a:pt x="57767" y="240321"/>
                </a:lnTo>
                <a:lnTo>
                  <a:pt x="81914" y="208336"/>
                </a:lnTo>
                <a:lnTo>
                  <a:pt x="109766" y="178056"/>
                </a:lnTo>
                <a:lnTo>
                  <a:pt x="141111" y="149630"/>
                </a:lnTo>
                <a:lnTo>
                  <a:pt x="175736" y="123205"/>
                </a:lnTo>
                <a:lnTo>
                  <a:pt x="213430" y="98932"/>
                </a:lnTo>
                <a:lnTo>
                  <a:pt x="253982" y="76958"/>
                </a:lnTo>
                <a:lnTo>
                  <a:pt x="297179" y="57432"/>
                </a:lnTo>
                <a:lnTo>
                  <a:pt x="342811" y="40502"/>
                </a:lnTo>
                <a:lnTo>
                  <a:pt x="390666" y="26317"/>
                </a:lnTo>
                <a:lnTo>
                  <a:pt x="440531" y="15026"/>
                </a:lnTo>
                <a:lnTo>
                  <a:pt x="492195" y="6777"/>
                </a:lnTo>
                <a:lnTo>
                  <a:pt x="545447" y="1719"/>
                </a:lnTo>
                <a:lnTo>
                  <a:pt x="600075" y="0"/>
                </a:lnTo>
                <a:lnTo>
                  <a:pt x="705230" y="0"/>
                </a:lnTo>
                <a:lnTo>
                  <a:pt x="759463" y="1708"/>
                </a:lnTo>
                <a:lnTo>
                  <a:pt x="812527" y="6747"/>
                </a:lnTo>
                <a:lnTo>
                  <a:pt x="864181" y="14983"/>
                </a:lnTo>
                <a:lnTo>
                  <a:pt x="914183" y="26287"/>
                </a:lnTo>
                <a:lnTo>
                  <a:pt x="962293" y="40527"/>
                </a:lnTo>
                <a:lnTo>
                  <a:pt x="1008269" y="57570"/>
                </a:lnTo>
                <a:lnTo>
                  <a:pt x="1051870" y="77286"/>
                </a:lnTo>
                <a:lnTo>
                  <a:pt x="1092856" y="99544"/>
                </a:lnTo>
                <a:lnTo>
                  <a:pt x="1130984" y="124212"/>
                </a:lnTo>
                <a:lnTo>
                  <a:pt x="1166015" y="151158"/>
                </a:lnTo>
                <a:lnTo>
                  <a:pt x="1197706" y="180251"/>
                </a:lnTo>
                <a:lnTo>
                  <a:pt x="1225817" y="211360"/>
                </a:lnTo>
                <a:lnTo>
                  <a:pt x="1250106" y="244353"/>
                </a:lnTo>
                <a:lnTo>
                  <a:pt x="1270333" y="279100"/>
                </a:lnTo>
                <a:lnTo>
                  <a:pt x="1286255" y="315468"/>
                </a:lnTo>
                <a:lnTo>
                  <a:pt x="1338833" y="315468"/>
                </a:lnTo>
                <a:lnTo>
                  <a:pt x="1252727" y="420624"/>
                </a:lnTo>
                <a:lnTo>
                  <a:pt x="1128521" y="315468"/>
                </a:lnTo>
                <a:lnTo>
                  <a:pt x="1181100" y="315468"/>
                </a:lnTo>
                <a:lnTo>
                  <a:pt x="1163863" y="276526"/>
                </a:lnTo>
                <a:lnTo>
                  <a:pt x="1141657" y="239417"/>
                </a:lnTo>
                <a:lnTo>
                  <a:pt x="1114771" y="204313"/>
                </a:lnTo>
                <a:lnTo>
                  <a:pt x="1083497" y="171388"/>
                </a:lnTo>
                <a:lnTo>
                  <a:pt x="1048127" y="140815"/>
                </a:lnTo>
                <a:lnTo>
                  <a:pt x="1008951" y="112766"/>
                </a:lnTo>
                <a:lnTo>
                  <a:pt x="966262" y="87415"/>
                </a:lnTo>
                <a:lnTo>
                  <a:pt x="920351" y="64934"/>
                </a:lnTo>
                <a:lnTo>
                  <a:pt x="871508" y="45497"/>
                </a:lnTo>
                <a:lnTo>
                  <a:pt x="820025" y="29278"/>
                </a:lnTo>
                <a:lnTo>
                  <a:pt x="766194" y="16448"/>
                </a:lnTo>
                <a:lnTo>
                  <a:pt x="710306" y="7181"/>
                </a:lnTo>
                <a:lnTo>
                  <a:pt x="652652" y="1650"/>
                </a:lnTo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6568822" y="5345810"/>
            <a:ext cx="425195" cy="414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1419605" y="2003679"/>
            <a:ext cx="1154430" cy="32906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4104513" y="1945392"/>
            <a:ext cx="1056419" cy="33269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 txBox="1"/>
          <p:nvPr/>
        </p:nvSpPr>
        <p:spPr>
          <a:xfrm>
            <a:off x="1347692" y="1501330"/>
            <a:ext cx="1417320" cy="514596"/>
          </a:xfrm>
          <a:prstGeom prst="rect">
            <a:avLst/>
          </a:prstGeom>
        </p:spPr>
        <p:txBody>
          <a:bodyPr vert="horz" wrap="square" lIns="0" tIns="65246" rIns="0" bIns="0" rtlCol="0">
            <a:spAutoFit/>
          </a:bodyPr>
          <a:lstStyle/>
          <a:p>
            <a:pPr marL="359569" marR="3810" indent="-350519">
              <a:lnSpc>
                <a:spcPct val="79600"/>
              </a:lnSpc>
              <a:spcBef>
                <a:spcPts val="514"/>
              </a:spcBef>
            </a:pPr>
            <a:r>
              <a:rPr b="1" spc="-4" dirty="0">
                <a:latin typeface="Calibri"/>
                <a:cs typeface="Calibri"/>
              </a:rPr>
              <a:t>C</a:t>
            </a:r>
            <a:r>
              <a:rPr b="1" spc="-8" dirty="0">
                <a:latin typeface="Calibri"/>
                <a:cs typeface="Calibri"/>
              </a:rPr>
              <a:t>O</a:t>
            </a:r>
            <a:r>
              <a:rPr b="1" dirty="0">
                <a:latin typeface="Calibri"/>
                <a:cs typeface="Calibri"/>
              </a:rPr>
              <a:t>N</a:t>
            </a:r>
            <a:r>
              <a:rPr b="1" spc="4" dirty="0">
                <a:latin typeface="Calibri"/>
                <a:cs typeface="Calibri"/>
              </a:rPr>
              <a:t>CE</a:t>
            </a:r>
            <a:r>
              <a:rPr b="1" spc="-4" dirty="0">
                <a:latin typeface="Calibri"/>
                <a:cs typeface="Calibri"/>
              </a:rPr>
              <a:t>D</a:t>
            </a:r>
            <a:r>
              <a:rPr b="1" spc="4" dirty="0">
                <a:latin typeface="Calibri"/>
                <a:cs typeface="Calibri"/>
              </a:rPr>
              <a:t>E</a:t>
            </a:r>
            <a:r>
              <a:rPr b="1" dirty="0">
                <a:latin typeface="Calibri"/>
                <a:cs typeface="Calibri"/>
              </a:rPr>
              <a:t>NT</a:t>
            </a:r>
            <a:r>
              <a:rPr b="1" spc="-8" dirty="0">
                <a:latin typeface="Calibri"/>
                <a:cs typeface="Calibri"/>
              </a:rPr>
              <a:t>E</a:t>
            </a:r>
            <a:r>
              <a:rPr b="1" dirty="0">
                <a:latin typeface="Calibri"/>
                <a:cs typeface="Calibri"/>
              </a:rPr>
              <a:t>S  </a:t>
            </a:r>
            <a:r>
              <a:rPr b="1" spc="-8" dirty="0">
                <a:latin typeface="Calibri"/>
                <a:cs typeface="Calibri"/>
              </a:rPr>
              <a:t>UNIÃO</a:t>
            </a:r>
            <a:endParaRPr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939885" y="1342975"/>
            <a:ext cx="519589" cy="315754"/>
          </a:xfrm>
          <a:custGeom>
            <a:avLst/>
            <a:gdLst/>
            <a:ahLst/>
            <a:cxnLst/>
            <a:rect l="l" t="t" r="r" b="b"/>
            <a:pathLst>
              <a:path w="692784" h="421005">
                <a:moveTo>
                  <a:pt x="692784" y="315534"/>
                </a:moveTo>
                <a:lnTo>
                  <a:pt x="482473" y="315534"/>
                </a:lnTo>
                <a:lnTo>
                  <a:pt x="606932" y="420690"/>
                </a:lnTo>
                <a:lnTo>
                  <a:pt x="692784" y="315534"/>
                </a:lnTo>
                <a:close/>
              </a:path>
              <a:path w="692784" h="421005">
                <a:moveTo>
                  <a:pt x="55057" y="0"/>
                </a:moveTo>
                <a:lnTo>
                  <a:pt x="0" y="1590"/>
                </a:lnTo>
                <a:lnTo>
                  <a:pt x="54239" y="6576"/>
                </a:lnTo>
                <a:lnTo>
                  <a:pt x="106962" y="14802"/>
                </a:lnTo>
                <a:lnTo>
                  <a:pt x="157932" y="26128"/>
                </a:lnTo>
                <a:lnTo>
                  <a:pt x="206911" y="40414"/>
                </a:lnTo>
                <a:lnTo>
                  <a:pt x="253663" y="57523"/>
                </a:lnTo>
                <a:lnTo>
                  <a:pt x="297949" y="77315"/>
                </a:lnTo>
                <a:lnTo>
                  <a:pt x="339534" y="99650"/>
                </a:lnTo>
                <a:lnTo>
                  <a:pt x="378180" y="124390"/>
                </a:lnTo>
                <a:lnTo>
                  <a:pt x="413649" y="151395"/>
                </a:lnTo>
                <a:lnTo>
                  <a:pt x="445705" y="180527"/>
                </a:lnTo>
                <a:lnTo>
                  <a:pt x="474110" y="211646"/>
                </a:lnTo>
                <a:lnTo>
                  <a:pt x="498627" y="244613"/>
                </a:lnTo>
                <a:lnTo>
                  <a:pt x="519020" y="279289"/>
                </a:lnTo>
                <a:lnTo>
                  <a:pt x="535051" y="315534"/>
                </a:lnTo>
                <a:lnTo>
                  <a:pt x="640206" y="315534"/>
                </a:lnTo>
                <a:lnTo>
                  <a:pt x="624060" y="279017"/>
                </a:lnTo>
                <a:lnTo>
                  <a:pt x="603556" y="244178"/>
                </a:lnTo>
                <a:lnTo>
                  <a:pt x="578945" y="211139"/>
                </a:lnTo>
                <a:lnTo>
                  <a:pt x="550479" y="180023"/>
                </a:lnTo>
                <a:lnTo>
                  <a:pt x="518411" y="150955"/>
                </a:lnTo>
                <a:lnTo>
                  <a:pt x="482993" y="124057"/>
                </a:lnTo>
                <a:lnTo>
                  <a:pt x="444476" y="99453"/>
                </a:lnTo>
                <a:lnTo>
                  <a:pt x="403113" y="77266"/>
                </a:lnTo>
                <a:lnTo>
                  <a:pt x="359157" y="57620"/>
                </a:lnTo>
                <a:lnTo>
                  <a:pt x="312858" y="40637"/>
                </a:lnTo>
                <a:lnTo>
                  <a:pt x="264469" y="26442"/>
                </a:lnTo>
                <a:lnTo>
                  <a:pt x="214243" y="15157"/>
                </a:lnTo>
                <a:lnTo>
                  <a:pt x="162430" y="6906"/>
                </a:lnTo>
                <a:lnTo>
                  <a:pt x="109284" y="1813"/>
                </a:lnTo>
                <a:lnTo>
                  <a:pt x="550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5445251" y="1343025"/>
            <a:ext cx="534353" cy="315754"/>
          </a:xfrm>
          <a:custGeom>
            <a:avLst/>
            <a:gdLst/>
            <a:ahLst/>
            <a:cxnLst/>
            <a:rect l="l" t="t" r="r" b="b"/>
            <a:pathLst>
              <a:path w="712470" h="421005">
                <a:moveTo>
                  <a:pt x="712089" y="0"/>
                </a:moveTo>
                <a:lnTo>
                  <a:pt x="606933" y="0"/>
                </a:lnTo>
                <a:lnTo>
                  <a:pt x="551696" y="1719"/>
                </a:lnTo>
                <a:lnTo>
                  <a:pt x="497848" y="6777"/>
                </a:lnTo>
                <a:lnTo>
                  <a:pt x="445602" y="15026"/>
                </a:lnTo>
                <a:lnTo>
                  <a:pt x="395173" y="26317"/>
                </a:lnTo>
                <a:lnTo>
                  <a:pt x="346775" y="40502"/>
                </a:lnTo>
                <a:lnTo>
                  <a:pt x="300623" y="57432"/>
                </a:lnTo>
                <a:lnTo>
                  <a:pt x="256930" y="76958"/>
                </a:lnTo>
                <a:lnTo>
                  <a:pt x="215913" y="98932"/>
                </a:lnTo>
                <a:lnTo>
                  <a:pt x="177784" y="123205"/>
                </a:lnTo>
                <a:lnTo>
                  <a:pt x="142758" y="149630"/>
                </a:lnTo>
                <a:lnTo>
                  <a:pt x="111050" y="178056"/>
                </a:lnTo>
                <a:lnTo>
                  <a:pt x="82874" y="208336"/>
                </a:lnTo>
                <a:lnTo>
                  <a:pt x="58445" y="240321"/>
                </a:lnTo>
                <a:lnTo>
                  <a:pt x="37976" y="273863"/>
                </a:lnTo>
                <a:lnTo>
                  <a:pt x="21683" y="308812"/>
                </a:lnTo>
                <a:lnTo>
                  <a:pt x="9780" y="345021"/>
                </a:lnTo>
                <a:lnTo>
                  <a:pt x="0" y="420624"/>
                </a:lnTo>
                <a:lnTo>
                  <a:pt x="105156" y="420624"/>
                </a:lnTo>
                <a:lnTo>
                  <a:pt x="107636" y="382341"/>
                </a:lnTo>
                <a:lnTo>
                  <a:pt x="114936" y="345021"/>
                </a:lnTo>
                <a:lnTo>
                  <a:pt x="126839" y="308812"/>
                </a:lnTo>
                <a:lnTo>
                  <a:pt x="143132" y="273863"/>
                </a:lnTo>
                <a:lnTo>
                  <a:pt x="163601" y="240321"/>
                </a:lnTo>
                <a:lnTo>
                  <a:pt x="188030" y="208336"/>
                </a:lnTo>
                <a:lnTo>
                  <a:pt x="216206" y="178056"/>
                </a:lnTo>
                <a:lnTo>
                  <a:pt x="247914" y="149630"/>
                </a:lnTo>
                <a:lnTo>
                  <a:pt x="282940" y="123205"/>
                </a:lnTo>
                <a:lnTo>
                  <a:pt x="321069" y="98932"/>
                </a:lnTo>
                <a:lnTo>
                  <a:pt x="362086" y="76958"/>
                </a:lnTo>
                <a:lnTo>
                  <a:pt x="405779" y="57432"/>
                </a:lnTo>
                <a:lnTo>
                  <a:pt x="451931" y="40502"/>
                </a:lnTo>
                <a:lnTo>
                  <a:pt x="500329" y="26317"/>
                </a:lnTo>
                <a:lnTo>
                  <a:pt x="550758" y="15026"/>
                </a:lnTo>
                <a:lnTo>
                  <a:pt x="603004" y="6777"/>
                </a:lnTo>
                <a:lnTo>
                  <a:pt x="656852" y="1719"/>
                </a:lnTo>
                <a:lnTo>
                  <a:pt x="712089" y="0"/>
                </a:lnTo>
                <a:close/>
              </a:path>
            </a:pathLst>
          </a:custGeom>
          <a:solidFill>
            <a:srgbClr val="487CAB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5445251" y="1343025"/>
            <a:ext cx="1014413" cy="315754"/>
          </a:xfrm>
          <a:custGeom>
            <a:avLst/>
            <a:gdLst/>
            <a:ahLst/>
            <a:cxnLst/>
            <a:rect l="l" t="t" r="r" b="b"/>
            <a:pathLst>
              <a:path w="1352550" h="421005">
                <a:moveTo>
                  <a:pt x="712089" y="0"/>
                </a:moveTo>
                <a:lnTo>
                  <a:pt x="656852" y="1719"/>
                </a:lnTo>
                <a:lnTo>
                  <a:pt x="603004" y="6777"/>
                </a:lnTo>
                <a:lnTo>
                  <a:pt x="550758" y="15026"/>
                </a:lnTo>
                <a:lnTo>
                  <a:pt x="500329" y="26317"/>
                </a:lnTo>
                <a:lnTo>
                  <a:pt x="451931" y="40502"/>
                </a:lnTo>
                <a:lnTo>
                  <a:pt x="405779" y="57432"/>
                </a:lnTo>
                <a:lnTo>
                  <a:pt x="362086" y="76958"/>
                </a:lnTo>
                <a:lnTo>
                  <a:pt x="321069" y="98932"/>
                </a:lnTo>
                <a:lnTo>
                  <a:pt x="282940" y="123205"/>
                </a:lnTo>
                <a:lnTo>
                  <a:pt x="247914" y="149630"/>
                </a:lnTo>
                <a:lnTo>
                  <a:pt x="216206" y="178056"/>
                </a:lnTo>
                <a:lnTo>
                  <a:pt x="188030" y="208336"/>
                </a:lnTo>
                <a:lnTo>
                  <a:pt x="163601" y="240321"/>
                </a:lnTo>
                <a:lnTo>
                  <a:pt x="143132" y="273863"/>
                </a:lnTo>
                <a:lnTo>
                  <a:pt x="126839" y="308812"/>
                </a:lnTo>
                <a:lnTo>
                  <a:pt x="114936" y="345021"/>
                </a:lnTo>
                <a:lnTo>
                  <a:pt x="105156" y="420624"/>
                </a:lnTo>
                <a:lnTo>
                  <a:pt x="0" y="420624"/>
                </a:lnTo>
                <a:lnTo>
                  <a:pt x="2480" y="382341"/>
                </a:lnTo>
                <a:lnTo>
                  <a:pt x="21683" y="308812"/>
                </a:lnTo>
                <a:lnTo>
                  <a:pt x="37976" y="273863"/>
                </a:lnTo>
                <a:lnTo>
                  <a:pt x="58445" y="240321"/>
                </a:lnTo>
                <a:lnTo>
                  <a:pt x="82874" y="208336"/>
                </a:lnTo>
                <a:lnTo>
                  <a:pt x="111050" y="178056"/>
                </a:lnTo>
                <a:lnTo>
                  <a:pt x="142758" y="149630"/>
                </a:lnTo>
                <a:lnTo>
                  <a:pt x="177784" y="123205"/>
                </a:lnTo>
                <a:lnTo>
                  <a:pt x="215913" y="98932"/>
                </a:lnTo>
                <a:lnTo>
                  <a:pt x="256930" y="76958"/>
                </a:lnTo>
                <a:lnTo>
                  <a:pt x="300623" y="57432"/>
                </a:lnTo>
                <a:lnTo>
                  <a:pt x="346775" y="40502"/>
                </a:lnTo>
                <a:lnTo>
                  <a:pt x="395173" y="26317"/>
                </a:lnTo>
                <a:lnTo>
                  <a:pt x="445602" y="15026"/>
                </a:lnTo>
                <a:lnTo>
                  <a:pt x="497848" y="6777"/>
                </a:lnTo>
                <a:lnTo>
                  <a:pt x="551696" y="1719"/>
                </a:lnTo>
                <a:lnTo>
                  <a:pt x="606933" y="0"/>
                </a:lnTo>
                <a:lnTo>
                  <a:pt x="712089" y="0"/>
                </a:lnTo>
                <a:lnTo>
                  <a:pt x="766927" y="1708"/>
                </a:lnTo>
                <a:lnTo>
                  <a:pt x="820587" y="6747"/>
                </a:lnTo>
                <a:lnTo>
                  <a:pt x="872823" y="14983"/>
                </a:lnTo>
                <a:lnTo>
                  <a:pt x="923391" y="26287"/>
                </a:lnTo>
                <a:lnTo>
                  <a:pt x="972048" y="40527"/>
                </a:lnTo>
                <a:lnTo>
                  <a:pt x="1018549" y="57570"/>
                </a:lnTo>
                <a:lnTo>
                  <a:pt x="1062649" y="77286"/>
                </a:lnTo>
                <a:lnTo>
                  <a:pt x="1104104" y="99544"/>
                </a:lnTo>
                <a:lnTo>
                  <a:pt x="1142670" y="124212"/>
                </a:lnTo>
                <a:lnTo>
                  <a:pt x="1178103" y="151158"/>
                </a:lnTo>
                <a:lnTo>
                  <a:pt x="1210159" y="180251"/>
                </a:lnTo>
                <a:lnTo>
                  <a:pt x="1238592" y="211360"/>
                </a:lnTo>
                <a:lnTo>
                  <a:pt x="1263159" y="244353"/>
                </a:lnTo>
                <a:lnTo>
                  <a:pt x="1283616" y="279100"/>
                </a:lnTo>
                <a:lnTo>
                  <a:pt x="1299718" y="315467"/>
                </a:lnTo>
                <a:lnTo>
                  <a:pt x="1352296" y="315467"/>
                </a:lnTo>
                <a:lnTo>
                  <a:pt x="1266444" y="420624"/>
                </a:lnTo>
                <a:lnTo>
                  <a:pt x="1141984" y="315467"/>
                </a:lnTo>
                <a:lnTo>
                  <a:pt x="1194562" y="315467"/>
                </a:lnTo>
                <a:lnTo>
                  <a:pt x="1178531" y="279222"/>
                </a:lnTo>
                <a:lnTo>
                  <a:pt x="1158138" y="244546"/>
                </a:lnTo>
                <a:lnTo>
                  <a:pt x="1133621" y="211579"/>
                </a:lnTo>
                <a:lnTo>
                  <a:pt x="1105216" y="180460"/>
                </a:lnTo>
                <a:lnTo>
                  <a:pt x="1073160" y="151329"/>
                </a:lnTo>
                <a:lnTo>
                  <a:pt x="1037691" y="124323"/>
                </a:lnTo>
                <a:lnTo>
                  <a:pt x="999045" y="99583"/>
                </a:lnTo>
                <a:lnTo>
                  <a:pt x="957460" y="77248"/>
                </a:lnTo>
                <a:lnTo>
                  <a:pt x="913174" y="57456"/>
                </a:lnTo>
                <a:lnTo>
                  <a:pt x="866422" y="40348"/>
                </a:lnTo>
                <a:lnTo>
                  <a:pt x="817443" y="26061"/>
                </a:lnTo>
                <a:lnTo>
                  <a:pt x="766473" y="14735"/>
                </a:lnTo>
                <a:lnTo>
                  <a:pt x="713750" y="6510"/>
                </a:lnTo>
                <a:lnTo>
                  <a:pt x="659511" y="1524"/>
                </a:lnTo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6765417" y="1899666"/>
            <a:ext cx="1112139" cy="33844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2810636" y="2667762"/>
            <a:ext cx="976122" cy="9806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5430392" y="2688337"/>
            <a:ext cx="977265" cy="9806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 txBox="1"/>
          <p:nvPr/>
        </p:nvSpPr>
        <p:spPr>
          <a:xfrm>
            <a:off x="2820067" y="3841718"/>
            <a:ext cx="979170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66199" algn="just">
              <a:spcBef>
                <a:spcPts val="75"/>
              </a:spcBef>
            </a:pPr>
            <a:r>
              <a:rPr sz="1350" spc="-11" dirty="0">
                <a:latin typeface="Calibri"/>
                <a:cs typeface="Calibri"/>
              </a:rPr>
              <a:t>Contrato </a:t>
            </a:r>
            <a:r>
              <a:rPr sz="1350" spc="-4" dirty="0">
                <a:latin typeface="Calibri"/>
                <a:cs typeface="Calibri"/>
              </a:rPr>
              <a:t>de  </a:t>
            </a:r>
            <a:r>
              <a:rPr sz="1350" spc="-11" dirty="0">
                <a:latin typeface="Calibri"/>
                <a:cs typeface="Calibri"/>
              </a:rPr>
              <a:t>Prestação </a:t>
            </a:r>
            <a:r>
              <a:rPr sz="1350" spc="-4" dirty="0">
                <a:latin typeface="Calibri"/>
                <a:cs typeface="Calibri"/>
              </a:rPr>
              <a:t>de  Serviços </a:t>
            </a:r>
            <a:r>
              <a:rPr sz="1350" dirty="0">
                <a:latin typeface="Calibri"/>
                <a:cs typeface="Calibri"/>
              </a:rPr>
              <a:t>-</a:t>
            </a:r>
            <a:r>
              <a:rPr sz="1350" spc="-49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CPS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67196" y="3889248"/>
            <a:ext cx="844868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8589" marR="3810" indent="-129540">
              <a:spcBef>
                <a:spcPts val="75"/>
              </a:spcBef>
            </a:pPr>
            <a:r>
              <a:rPr sz="1350" spc="-11" dirty="0">
                <a:latin typeface="Calibri"/>
                <a:cs typeface="Calibri"/>
              </a:rPr>
              <a:t>Contrato</a:t>
            </a:r>
            <a:r>
              <a:rPr sz="1350" spc="-56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de  </a:t>
            </a:r>
            <a:r>
              <a:rPr sz="1350" spc="-8" dirty="0">
                <a:latin typeface="Calibri"/>
                <a:cs typeface="Calibri"/>
              </a:rPr>
              <a:t>Repasse</a:t>
            </a:r>
            <a:endParaRPr sz="1350">
              <a:latin typeface="Calibri"/>
              <a:cs typeface="Calibri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26338EAF-BF3A-4D21-9174-33CDC4BDD8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228" y="1793177"/>
            <a:ext cx="7331869" cy="327298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66224" indent="-257175">
              <a:spcBef>
                <a:spcPts val="71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8" dirty="0">
                <a:latin typeface="Calibri"/>
                <a:cs typeface="Calibri"/>
              </a:rPr>
              <a:t>Análogo </a:t>
            </a:r>
            <a:r>
              <a:rPr sz="2100" spc="-4" dirty="0">
                <a:latin typeface="Calibri"/>
                <a:cs typeface="Calibri"/>
              </a:rPr>
              <a:t>ao</a:t>
            </a:r>
            <a:r>
              <a:rPr sz="2100" spc="4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convênio:</a:t>
            </a:r>
            <a:endParaRPr sz="2100">
              <a:latin typeface="Calibri"/>
              <a:cs typeface="Calibri"/>
            </a:endParaRPr>
          </a:p>
          <a:p>
            <a:pPr marL="550069" lvl="1" indent="-343376">
              <a:lnSpc>
                <a:spcPts val="2393"/>
              </a:lnSpc>
              <a:spcBef>
                <a:spcPts val="2018"/>
              </a:spcBef>
              <a:buSzPct val="94642"/>
              <a:buFont typeface="Wingdings"/>
              <a:buChar char=""/>
              <a:tabLst>
                <a:tab pos="550069" algn="l"/>
                <a:tab pos="550545" algn="l"/>
              </a:tabLst>
            </a:pPr>
            <a:r>
              <a:rPr sz="2100" spc="-11" dirty="0">
                <a:latin typeface="Calibri"/>
                <a:cs typeface="Calibri"/>
              </a:rPr>
              <a:t>Objetiva </a:t>
            </a:r>
            <a:r>
              <a:rPr sz="2100" spc="-4" dirty="0">
                <a:latin typeface="Calibri"/>
                <a:cs typeface="Calibri"/>
              </a:rPr>
              <a:t>à </a:t>
            </a:r>
            <a:r>
              <a:rPr sz="2100" spc="-15" dirty="0">
                <a:latin typeface="Calibri"/>
                <a:cs typeface="Calibri"/>
              </a:rPr>
              <a:t>execução </a:t>
            </a:r>
            <a:r>
              <a:rPr sz="2100" spc="-4" dirty="0">
                <a:latin typeface="Calibri"/>
                <a:cs typeface="Calibri"/>
              </a:rPr>
              <a:t>de </a:t>
            </a:r>
            <a:r>
              <a:rPr sz="2100" spc="-15" dirty="0">
                <a:latin typeface="Calibri"/>
                <a:cs typeface="Calibri"/>
              </a:rPr>
              <a:t>programas </a:t>
            </a:r>
            <a:r>
              <a:rPr sz="2100" spc="-4" dirty="0">
                <a:latin typeface="Calibri"/>
                <a:cs typeface="Calibri"/>
              </a:rPr>
              <a:t>de</a:t>
            </a:r>
            <a:r>
              <a:rPr sz="2100" spc="105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governo</a:t>
            </a:r>
            <a:endParaRPr sz="2100">
              <a:latin typeface="Calibri"/>
              <a:cs typeface="Calibri"/>
            </a:endParaRPr>
          </a:p>
          <a:p>
            <a:pPr marL="550069" lvl="1" indent="-343376">
              <a:lnSpc>
                <a:spcPts val="2269"/>
              </a:lnSpc>
              <a:buSzPct val="94642"/>
              <a:buFont typeface="Wingdings"/>
              <a:buChar char=""/>
              <a:tabLst>
                <a:tab pos="550069" algn="l"/>
                <a:tab pos="550545" algn="l"/>
              </a:tabLst>
            </a:pPr>
            <a:r>
              <a:rPr sz="2100" spc="-11" dirty="0">
                <a:latin typeface="Calibri"/>
                <a:cs typeface="Calibri"/>
              </a:rPr>
              <a:t>Interesse</a:t>
            </a:r>
            <a:r>
              <a:rPr sz="2100" spc="-8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Recíproco</a:t>
            </a:r>
            <a:endParaRPr sz="2100">
              <a:latin typeface="Calibri"/>
              <a:cs typeface="Calibri"/>
            </a:endParaRPr>
          </a:p>
          <a:p>
            <a:pPr marL="550069" lvl="1" indent="-343376">
              <a:lnSpc>
                <a:spcPts val="2269"/>
              </a:lnSpc>
              <a:buSzPct val="94642"/>
              <a:buFont typeface="Wingdings"/>
              <a:buChar char=""/>
              <a:tabLst>
                <a:tab pos="550069" algn="l"/>
                <a:tab pos="550545" algn="l"/>
              </a:tabLst>
            </a:pPr>
            <a:r>
              <a:rPr sz="2100" spc="-4" dirty="0">
                <a:latin typeface="Calibri"/>
                <a:cs typeface="Calibri"/>
              </a:rPr>
              <a:t>Mútua</a:t>
            </a:r>
            <a:r>
              <a:rPr sz="2100" spc="19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Cooperação</a:t>
            </a:r>
            <a:endParaRPr sz="2100">
              <a:latin typeface="Calibri"/>
              <a:cs typeface="Calibri"/>
            </a:endParaRPr>
          </a:p>
          <a:p>
            <a:pPr marL="550069" lvl="1" indent="-343376">
              <a:lnSpc>
                <a:spcPts val="2396"/>
              </a:lnSpc>
              <a:buSzPct val="94642"/>
              <a:buFont typeface="Wingdings"/>
              <a:buChar char=""/>
              <a:tabLst>
                <a:tab pos="550069" algn="l"/>
                <a:tab pos="550545" algn="l"/>
              </a:tabLst>
            </a:pPr>
            <a:r>
              <a:rPr sz="2100" spc="-19" dirty="0">
                <a:latin typeface="Calibri"/>
                <a:cs typeface="Calibri"/>
              </a:rPr>
              <a:t>Envolve </a:t>
            </a:r>
            <a:r>
              <a:rPr sz="2100" spc="-26" dirty="0">
                <a:latin typeface="Calibri"/>
                <a:cs typeface="Calibri"/>
              </a:rPr>
              <a:t>Transferência </a:t>
            </a:r>
            <a:r>
              <a:rPr sz="2100" spc="-4" dirty="0">
                <a:latin typeface="Calibri"/>
                <a:cs typeface="Calibri"/>
              </a:rPr>
              <a:t>de </a:t>
            </a:r>
            <a:r>
              <a:rPr sz="2100" spc="-11" dirty="0">
                <a:latin typeface="Calibri"/>
                <a:cs typeface="Calibri"/>
              </a:rPr>
              <a:t>Recursos</a:t>
            </a:r>
            <a:r>
              <a:rPr sz="2100" spc="83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financeiros</a:t>
            </a:r>
            <a:endParaRPr sz="2100">
              <a:latin typeface="Calibri"/>
              <a:cs typeface="Calibri"/>
            </a:endParaRPr>
          </a:p>
          <a:p>
            <a:pPr lvl="1">
              <a:spcBef>
                <a:spcPts val="11"/>
              </a:spcBef>
              <a:buFont typeface="Wingdings"/>
              <a:buChar char=""/>
            </a:pPr>
            <a:endParaRPr sz="1988">
              <a:latin typeface="Times New Roman"/>
              <a:cs typeface="Times New Roman"/>
            </a:endParaRPr>
          </a:p>
          <a:p>
            <a:pPr marL="266224" marR="3810" indent="-257175">
              <a:lnSpc>
                <a:spcPts val="2273"/>
              </a:lnSpc>
              <a:buSzPct val="94642"/>
              <a:buFont typeface="Arial"/>
              <a:buChar char="•"/>
              <a:tabLst>
                <a:tab pos="266224" algn="l"/>
                <a:tab pos="266700" algn="l"/>
                <a:tab pos="1346359" algn="l"/>
                <a:tab pos="1932146" algn="l"/>
                <a:tab pos="2695575" algn="l"/>
                <a:tab pos="2930843" algn="l"/>
                <a:tab pos="4465320" algn="l"/>
                <a:tab pos="4835366" algn="l"/>
                <a:tab pos="6048375" algn="l"/>
                <a:tab pos="6594634" algn="l"/>
                <a:tab pos="7181374" algn="l"/>
              </a:tabLst>
            </a:pPr>
            <a:r>
              <a:rPr sz="2100" spc="-8" dirty="0">
                <a:latin typeface="Calibri"/>
                <a:cs typeface="Calibri"/>
              </a:rPr>
              <a:t>E</a:t>
            </a:r>
            <a:r>
              <a:rPr sz="2100" spc="-49" dirty="0">
                <a:latin typeface="Calibri"/>
                <a:cs typeface="Calibri"/>
              </a:rPr>
              <a:t>x</a:t>
            </a:r>
            <a:r>
              <a:rPr sz="2100" spc="-4" dirty="0">
                <a:latin typeface="Calibri"/>
                <a:cs typeface="Calibri"/>
              </a:rPr>
              <a:t>cl</a:t>
            </a:r>
            <a:r>
              <a:rPr sz="2100" spc="-11" dirty="0">
                <a:latin typeface="Calibri"/>
                <a:cs typeface="Calibri"/>
              </a:rPr>
              <a:t>u</a:t>
            </a:r>
            <a:r>
              <a:rPr sz="2100" spc="-8" dirty="0">
                <a:latin typeface="Calibri"/>
                <a:cs typeface="Calibri"/>
              </a:rPr>
              <a:t>s</a:t>
            </a:r>
            <a:r>
              <a:rPr sz="2100" spc="-15" dirty="0">
                <a:latin typeface="Calibri"/>
                <a:cs typeface="Calibri"/>
              </a:rPr>
              <a:t>i</a:t>
            </a:r>
            <a:r>
              <a:rPr sz="2100" spc="-26" dirty="0">
                <a:latin typeface="Calibri"/>
                <a:cs typeface="Calibri"/>
              </a:rPr>
              <a:t>v</a:t>
            </a:r>
            <a:r>
              <a:rPr sz="2100" spc="-4" dirty="0">
                <a:latin typeface="Calibri"/>
                <a:cs typeface="Calibri"/>
              </a:rPr>
              <a:t>o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pa</a:t>
            </a:r>
            <a:r>
              <a:rPr sz="2100" spc="-56" dirty="0">
                <a:latin typeface="Calibri"/>
                <a:cs typeface="Calibri"/>
              </a:rPr>
              <a:t>r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b="1" spc="-8" dirty="0">
                <a:latin typeface="Calibri"/>
                <a:cs typeface="Calibri"/>
              </a:rPr>
              <a:t>OSCI</a:t>
            </a:r>
            <a:r>
              <a:rPr sz="2100" b="1" spc="-4" dirty="0">
                <a:latin typeface="Calibri"/>
                <a:cs typeface="Calibri"/>
              </a:rPr>
              <a:t>P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–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O</a:t>
            </a:r>
            <a:r>
              <a:rPr sz="2100" spc="-41" dirty="0">
                <a:latin typeface="Calibri"/>
                <a:cs typeface="Calibri"/>
              </a:rPr>
              <a:t>r</a:t>
            </a:r>
            <a:r>
              <a:rPr sz="2100" spc="-38" dirty="0">
                <a:latin typeface="Calibri"/>
                <a:cs typeface="Calibri"/>
              </a:rPr>
              <a:t>g</a:t>
            </a:r>
            <a:r>
              <a:rPr sz="2100" spc="-4" dirty="0">
                <a:latin typeface="Calibri"/>
                <a:cs typeface="Calibri"/>
              </a:rPr>
              <a:t>an</a:t>
            </a:r>
            <a:r>
              <a:rPr sz="2100" spc="-11" dirty="0">
                <a:latin typeface="Calibri"/>
                <a:cs typeface="Calibri"/>
              </a:rPr>
              <a:t>i</a:t>
            </a:r>
            <a:r>
              <a:rPr sz="2100" spc="-45" dirty="0">
                <a:latin typeface="Calibri"/>
                <a:cs typeface="Calibri"/>
              </a:rPr>
              <a:t>z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spc="-19" dirty="0">
                <a:latin typeface="Calibri"/>
                <a:cs typeface="Calibri"/>
              </a:rPr>
              <a:t>ç</a:t>
            </a:r>
            <a:r>
              <a:rPr sz="2100" spc="-8" dirty="0">
                <a:latin typeface="Calibri"/>
                <a:cs typeface="Calibri"/>
              </a:rPr>
              <a:t>õe</a:t>
            </a:r>
            <a:r>
              <a:rPr sz="2100" spc="-4" dirty="0">
                <a:latin typeface="Calibri"/>
                <a:cs typeface="Calibri"/>
              </a:rPr>
              <a:t>s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11" dirty="0">
                <a:latin typeface="Calibri"/>
                <a:cs typeface="Calibri"/>
              </a:rPr>
              <a:t>d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Socie</a:t>
            </a:r>
            <a:r>
              <a:rPr sz="2100" spc="-11" dirty="0">
                <a:latin typeface="Calibri"/>
                <a:cs typeface="Calibri"/>
              </a:rPr>
              <a:t>d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dirty="0">
                <a:latin typeface="Calibri"/>
                <a:cs typeface="Calibri"/>
              </a:rPr>
              <a:t>d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C</a:t>
            </a:r>
            <a:r>
              <a:rPr sz="2100" spc="-15" dirty="0">
                <a:latin typeface="Calibri"/>
                <a:cs typeface="Calibri"/>
              </a:rPr>
              <a:t>i</a:t>
            </a:r>
            <a:r>
              <a:rPr sz="2100" spc="-4" dirty="0">
                <a:latin typeface="Calibri"/>
                <a:cs typeface="Calibri"/>
              </a:rPr>
              <a:t>v</a:t>
            </a:r>
            <a:r>
              <a:rPr sz="2100" spc="-15" dirty="0">
                <a:latin typeface="Calibri"/>
                <a:cs typeface="Calibri"/>
              </a:rPr>
              <a:t>i</a:t>
            </a:r>
            <a:r>
              <a:rPr sz="2100" spc="-4" dirty="0">
                <a:latin typeface="Calibri"/>
                <a:cs typeface="Calibri"/>
              </a:rPr>
              <a:t>l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pa</a:t>
            </a:r>
            <a:r>
              <a:rPr sz="2100" spc="-45" dirty="0">
                <a:latin typeface="Calibri"/>
                <a:cs typeface="Calibri"/>
              </a:rPr>
              <a:t>r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o  </a:t>
            </a:r>
            <a:r>
              <a:rPr sz="2100" spc="-11" dirty="0">
                <a:latin typeface="Calibri"/>
                <a:cs typeface="Calibri"/>
              </a:rPr>
              <a:t>Interesse</a:t>
            </a:r>
            <a:r>
              <a:rPr sz="2100" spc="-8" dirty="0">
                <a:latin typeface="Calibri"/>
                <a:cs typeface="Calibri"/>
              </a:rPr>
              <a:t> Público</a:t>
            </a:r>
            <a:endParaRPr sz="2100">
              <a:latin typeface="Calibri"/>
              <a:cs typeface="Calibri"/>
            </a:endParaRPr>
          </a:p>
          <a:p>
            <a:pPr>
              <a:spcBef>
                <a:spcPts val="41"/>
              </a:spcBef>
              <a:buFont typeface="Arial"/>
              <a:buChar char="•"/>
            </a:pPr>
            <a:endParaRPr sz="1688">
              <a:latin typeface="Times New Roman"/>
              <a:cs typeface="Times New Roman"/>
            </a:endParaRPr>
          </a:p>
          <a:p>
            <a:pPr marL="266224" indent="-257175"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8" dirty="0">
                <a:latin typeface="Calibri"/>
                <a:cs typeface="Calibri"/>
              </a:rPr>
              <a:t>Áreas </a:t>
            </a:r>
            <a:r>
              <a:rPr sz="2100" spc="-4" dirty="0">
                <a:latin typeface="Calibri"/>
                <a:cs typeface="Calibri"/>
              </a:rPr>
              <a:t>específicas – </a:t>
            </a:r>
            <a:r>
              <a:rPr sz="2100" spc="-11" dirty="0">
                <a:latin typeface="Calibri"/>
                <a:cs typeface="Calibri"/>
              </a:rPr>
              <a:t>educação, </a:t>
            </a:r>
            <a:r>
              <a:rPr sz="2100" spc="-4" dirty="0">
                <a:latin typeface="Calibri"/>
                <a:cs typeface="Calibri"/>
              </a:rPr>
              <a:t>saúde,</a:t>
            </a:r>
            <a:r>
              <a:rPr sz="2100" spc="53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cultura...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94361" y="989839"/>
            <a:ext cx="1857374" cy="7566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2003679" y="989839"/>
            <a:ext cx="1603629" cy="7566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96976" y="1067619"/>
            <a:ext cx="258508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spc="-49" dirty="0"/>
              <a:t>Termo </a:t>
            </a:r>
            <a:r>
              <a:rPr sz="2700" dirty="0"/>
              <a:t>de</a:t>
            </a:r>
            <a:r>
              <a:rPr sz="2700" spc="-19" dirty="0"/>
              <a:t> </a:t>
            </a:r>
            <a:r>
              <a:rPr sz="2700" spc="-11" dirty="0"/>
              <a:t>Parceria</a:t>
            </a:r>
            <a:endParaRPr sz="2700"/>
          </a:p>
        </p:txBody>
      </p:sp>
      <p:sp>
        <p:nvSpPr>
          <p:cNvPr id="6" name="object 6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D2626A9-4568-4094-B737-A469E2198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5477" y="1736502"/>
            <a:ext cx="6458903" cy="266884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66700" indent="-257651">
              <a:lnSpc>
                <a:spcPts val="2393"/>
              </a:lnSpc>
              <a:spcBef>
                <a:spcPts val="71"/>
              </a:spcBef>
              <a:buSzPct val="94642"/>
              <a:buFont typeface="Arial"/>
              <a:buChar char="•"/>
              <a:tabLst>
                <a:tab pos="266224" algn="l"/>
                <a:tab pos="267176" algn="l"/>
              </a:tabLst>
            </a:pPr>
            <a:r>
              <a:rPr sz="2100" spc="-8" dirty="0">
                <a:latin typeface="Calibri"/>
                <a:cs typeface="Calibri"/>
              </a:rPr>
              <a:t>Análogos </a:t>
            </a:r>
            <a:r>
              <a:rPr sz="2100" spc="-4" dirty="0">
                <a:latin typeface="Calibri"/>
                <a:cs typeface="Calibri"/>
              </a:rPr>
              <a:t>ao</a:t>
            </a:r>
            <a:r>
              <a:rPr sz="2100" spc="8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convênio:</a:t>
            </a:r>
            <a:endParaRPr sz="2100">
              <a:latin typeface="Calibri"/>
              <a:cs typeface="Calibri"/>
            </a:endParaRPr>
          </a:p>
          <a:p>
            <a:pPr marL="622935" lvl="1" indent="-343376">
              <a:lnSpc>
                <a:spcPts val="2269"/>
              </a:lnSpc>
              <a:buSzPct val="94642"/>
              <a:buFont typeface="Wingdings"/>
              <a:buChar char=""/>
              <a:tabLst>
                <a:tab pos="622935" algn="l"/>
                <a:tab pos="623411" algn="l"/>
              </a:tabLst>
            </a:pPr>
            <a:r>
              <a:rPr sz="2100" spc="-11" dirty="0">
                <a:latin typeface="Calibri"/>
                <a:cs typeface="Calibri"/>
              </a:rPr>
              <a:t>Objetivam </a:t>
            </a:r>
            <a:r>
              <a:rPr sz="2100" spc="-4" dirty="0">
                <a:latin typeface="Calibri"/>
                <a:cs typeface="Calibri"/>
              </a:rPr>
              <a:t>à </a:t>
            </a:r>
            <a:r>
              <a:rPr sz="2100" spc="-15" dirty="0">
                <a:latin typeface="Calibri"/>
                <a:cs typeface="Calibri"/>
              </a:rPr>
              <a:t>execução </a:t>
            </a:r>
            <a:r>
              <a:rPr sz="2100" spc="-4" dirty="0">
                <a:latin typeface="Calibri"/>
                <a:cs typeface="Calibri"/>
              </a:rPr>
              <a:t>de </a:t>
            </a:r>
            <a:r>
              <a:rPr sz="2100" spc="-15" dirty="0">
                <a:latin typeface="Calibri"/>
                <a:cs typeface="Calibri"/>
              </a:rPr>
              <a:t>programas </a:t>
            </a:r>
            <a:r>
              <a:rPr sz="2100" spc="-4" dirty="0">
                <a:latin typeface="Calibri"/>
                <a:cs typeface="Calibri"/>
              </a:rPr>
              <a:t>de</a:t>
            </a:r>
            <a:r>
              <a:rPr sz="2100" spc="101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governo</a:t>
            </a:r>
            <a:endParaRPr sz="2100">
              <a:latin typeface="Calibri"/>
              <a:cs typeface="Calibri"/>
            </a:endParaRPr>
          </a:p>
          <a:p>
            <a:pPr marL="622935" lvl="1" indent="-343376">
              <a:lnSpc>
                <a:spcPts val="2269"/>
              </a:lnSpc>
              <a:buSzPct val="94642"/>
              <a:buFont typeface="Wingdings"/>
              <a:buChar char=""/>
              <a:tabLst>
                <a:tab pos="622935" algn="l"/>
                <a:tab pos="623411" algn="l"/>
              </a:tabLst>
            </a:pPr>
            <a:r>
              <a:rPr sz="2100" spc="-11" dirty="0">
                <a:latin typeface="Calibri"/>
                <a:cs typeface="Calibri"/>
              </a:rPr>
              <a:t>Interesse</a:t>
            </a:r>
            <a:r>
              <a:rPr sz="2100" spc="-8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Recíproco</a:t>
            </a:r>
            <a:endParaRPr sz="2100">
              <a:latin typeface="Calibri"/>
              <a:cs typeface="Calibri"/>
            </a:endParaRPr>
          </a:p>
          <a:p>
            <a:pPr marL="622935" lvl="1" indent="-343376">
              <a:lnSpc>
                <a:spcPts val="2269"/>
              </a:lnSpc>
              <a:buSzPct val="94642"/>
              <a:buFont typeface="Wingdings"/>
              <a:buChar char=""/>
              <a:tabLst>
                <a:tab pos="622935" algn="l"/>
                <a:tab pos="623411" algn="l"/>
              </a:tabLst>
            </a:pPr>
            <a:r>
              <a:rPr sz="2100" spc="-4" dirty="0">
                <a:latin typeface="Calibri"/>
                <a:cs typeface="Calibri"/>
              </a:rPr>
              <a:t>Mútua</a:t>
            </a:r>
            <a:r>
              <a:rPr sz="2100" spc="19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Cooperação</a:t>
            </a:r>
            <a:endParaRPr sz="2100">
              <a:latin typeface="Calibri"/>
              <a:cs typeface="Calibri"/>
            </a:endParaRPr>
          </a:p>
          <a:p>
            <a:pPr marL="622935" lvl="1" indent="-343376">
              <a:lnSpc>
                <a:spcPts val="2396"/>
              </a:lnSpc>
              <a:buSzPct val="94642"/>
              <a:buFont typeface="Wingdings"/>
              <a:buChar char=""/>
              <a:tabLst>
                <a:tab pos="622935" algn="l"/>
                <a:tab pos="623411" algn="l"/>
              </a:tabLst>
            </a:pPr>
            <a:r>
              <a:rPr sz="2100" spc="-15" dirty="0">
                <a:latin typeface="Calibri"/>
                <a:cs typeface="Calibri"/>
              </a:rPr>
              <a:t>Envolvem </a:t>
            </a:r>
            <a:r>
              <a:rPr sz="2100" spc="-23" dirty="0">
                <a:latin typeface="Calibri"/>
                <a:cs typeface="Calibri"/>
              </a:rPr>
              <a:t>Transferência </a:t>
            </a:r>
            <a:r>
              <a:rPr sz="2100" spc="-4" dirty="0">
                <a:latin typeface="Calibri"/>
                <a:cs typeface="Calibri"/>
              </a:rPr>
              <a:t>de </a:t>
            </a:r>
            <a:r>
              <a:rPr sz="2100" spc="-11" dirty="0">
                <a:latin typeface="Calibri"/>
                <a:cs typeface="Calibri"/>
              </a:rPr>
              <a:t>recursos</a:t>
            </a:r>
            <a:r>
              <a:rPr sz="2100" spc="49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financeiros</a:t>
            </a:r>
            <a:endParaRPr sz="2100">
              <a:latin typeface="Calibri"/>
              <a:cs typeface="Calibri"/>
            </a:endParaRPr>
          </a:p>
          <a:p>
            <a:pPr marL="266700" indent="-257651">
              <a:spcBef>
                <a:spcPts val="2014"/>
              </a:spcBef>
              <a:buSzPct val="94642"/>
              <a:buFont typeface="Arial"/>
              <a:buChar char="•"/>
              <a:tabLst>
                <a:tab pos="266224" algn="l"/>
                <a:tab pos="267176" algn="l"/>
              </a:tabLst>
            </a:pPr>
            <a:r>
              <a:rPr sz="2100" spc="-11" dirty="0">
                <a:latin typeface="Calibri"/>
                <a:cs typeface="Calibri"/>
              </a:rPr>
              <a:t>Exclusivo </a:t>
            </a:r>
            <a:r>
              <a:rPr sz="2100" spc="-19" dirty="0">
                <a:latin typeface="Calibri"/>
                <a:cs typeface="Calibri"/>
              </a:rPr>
              <a:t>para </a:t>
            </a:r>
            <a:r>
              <a:rPr sz="2100" b="1" spc="-4" dirty="0">
                <a:latin typeface="Calibri"/>
                <a:cs typeface="Calibri"/>
              </a:rPr>
              <a:t>OSC </a:t>
            </a:r>
            <a:r>
              <a:rPr sz="2100" spc="-4" dirty="0">
                <a:latin typeface="Calibri"/>
                <a:cs typeface="Calibri"/>
              </a:rPr>
              <a:t>– </a:t>
            </a:r>
            <a:r>
              <a:rPr sz="2100" spc="-15" dirty="0">
                <a:latin typeface="Calibri"/>
                <a:cs typeface="Calibri"/>
              </a:rPr>
              <a:t>Organizações </a:t>
            </a:r>
            <a:r>
              <a:rPr sz="2100" spc="-8" dirty="0">
                <a:latin typeface="Calibri"/>
                <a:cs typeface="Calibri"/>
              </a:rPr>
              <a:t>da </a:t>
            </a:r>
            <a:r>
              <a:rPr sz="2100" spc="-4" dirty="0">
                <a:latin typeface="Calibri"/>
                <a:cs typeface="Calibri"/>
              </a:rPr>
              <a:t>Sociedade</a:t>
            </a:r>
            <a:r>
              <a:rPr sz="2100" spc="101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Civil</a:t>
            </a:r>
            <a:endParaRPr sz="2100">
              <a:latin typeface="Calibri"/>
              <a:cs typeface="Calibri"/>
            </a:endParaRPr>
          </a:p>
          <a:p>
            <a:pPr marL="1360170">
              <a:spcBef>
                <a:spcPts val="2018"/>
              </a:spcBef>
              <a:tabLst>
                <a:tab pos="4026218" algn="l"/>
                <a:tab pos="4401503" algn="l"/>
              </a:tabLst>
            </a:pPr>
            <a:r>
              <a:rPr sz="2100" spc="-41" dirty="0">
                <a:latin typeface="Calibri"/>
                <a:cs typeface="Calibri"/>
              </a:rPr>
              <a:t>Termo</a:t>
            </a:r>
            <a:r>
              <a:rPr sz="2100" spc="4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de</a:t>
            </a:r>
            <a:r>
              <a:rPr sz="2100" spc="11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Colaboração	</a:t>
            </a:r>
            <a:r>
              <a:rPr sz="2100" spc="-4" dirty="0">
                <a:latin typeface="Calibri"/>
                <a:cs typeface="Calibri"/>
              </a:rPr>
              <a:t>≠	</a:t>
            </a:r>
            <a:r>
              <a:rPr sz="2100" spc="-41" dirty="0">
                <a:latin typeface="Calibri"/>
                <a:cs typeface="Calibri"/>
              </a:rPr>
              <a:t>Termo </a:t>
            </a:r>
            <a:r>
              <a:rPr sz="2100" spc="-4" dirty="0">
                <a:latin typeface="Calibri"/>
                <a:cs typeface="Calibri"/>
              </a:rPr>
              <a:t>de </a:t>
            </a:r>
            <a:r>
              <a:rPr sz="2100" spc="-15" dirty="0">
                <a:latin typeface="Calibri"/>
                <a:cs typeface="Calibri"/>
              </a:rPr>
              <a:t>Fomento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9481" y="966978"/>
            <a:ext cx="1857375" cy="7566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1828800" y="966978"/>
            <a:ext cx="5221224" cy="7566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2325" y="1044987"/>
            <a:ext cx="6201728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spc="-49" dirty="0"/>
              <a:t>Termo </a:t>
            </a:r>
            <a:r>
              <a:rPr sz="2700" dirty="0"/>
              <a:t>de </a:t>
            </a:r>
            <a:r>
              <a:rPr sz="2700" spc="-11" dirty="0"/>
              <a:t>Colaboração </a:t>
            </a:r>
            <a:r>
              <a:rPr sz="2700" dirty="0"/>
              <a:t>e </a:t>
            </a:r>
            <a:r>
              <a:rPr sz="2700" spc="-49" dirty="0"/>
              <a:t>Termo </a:t>
            </a:r>
            <a:r>
              <a:rPr sz="2700" dirty="0"/>
              <a:t>de</a:t>
            </a:r>
            <a:r>
              <a:rPr sz="2700" spc="56" dirty="0"/>
              <a:t> </a:t>
            </a:r>
            <a:r>
              <a:rPr sz="2700" spc="-15" dirty="0"/>
              <a:t>Fomento</a:t>
            </a:r>
            <a:endParaRPr sz="2700"/>
          </a:p>
        </p:txBody>
      </p:sp>
      <p:sp>
        <p:nvSpPr>
          <p:cNvPr id="6" name="object 6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1992821" y="4543483"/>
            <a:ext cx="2474595" cy="635591"/>
          </a:xfrm>
          <a:prstGeom prst="rect">
            <a:avLst/>
          </a:prstGeom>
        </p:spPr>
        <p:txBody>
          <a:bodyPr vert="horz" wrap="square" lIns="0" tIns="45244" rIns="0" bIns="0" rtlCol="0">
            <a:spAutoFit/>
          </a:bodyPr>
          <a:lstStyle/>
          <a:p>
            <a:pPr marL="9525" marR="3810">
              <a:lnSpc>
                <a:spcPts val="2273"/>
              </a:lnSpc>
              <a:spcBef>
                <a:spcPts val="356"/>
              </a:spcBef>
              <a:tabLst>
                <a:tab pos="364807" algn="l"/>
                <a:tab pos="1449704" algn="l"/>
                <a:tab pos="2333149" algn="l"/>
              </a:tabLst>
            </a:pPr>
            <a:r>
              <a:rPr sz="2100" spc="-4" dirty="0">
                <a:latin typeface="Calibri"/>
                <a:cs typeface="Calibri"/>
              </a:rPr>
              <a:t>O	</a:t>
            </a:r>
            <a:r>
              <a:rPr sz="2100" b="1" spc="-30" dirty="0">
                <a:latin typeface="Calibri"/>
                <a:cs typeface="Calibri"/>
              </a:rPr>
              <a:t>g</a:t>
            </a:r>
            <a:r>
              <a:rPr sz="2100" b="1" spc="-19" dirty="0">
                <a:latin typeface="Calibri"/>
                <a:cs typeface="Calibri"/>
              </a:rPr>
              <a:t>ov</a:t>
            </a:r>
            <a:r>
              <a:rPr sz="2100" b="1" spc="-8" dirty="0">
                <a:latin typeface="Calibri"/>
                <a:cs typeface="Calibri"/>
              </a:rPr>
              <a:t>ern</a:t>
            </a:r>
            <a:r>
              <a:rPr sz="2100" b="1" spc="-4" dirty="0">
                <a:latin typeface="Calibri"/>
                <a:cs typeface="Calibri"/>
              </a:rPr>
              <a:t>o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4" dirty="0">
                <a:latin typeface="Calibri"/>
                <a:cs typeface="Calibri"/>
              </a:rPr>
              <a:t>d</a:t>
            </a:r>
            <a:r>
              <a:rPr sz="2100" b="1" spc="-26" dirty="0">
                <a:latin typeface="Calibri"/>
                <a:cs typeface="Calibri"/>
              </a:rPr>
              <a:t>e</a:t>
            </a:r>
            <a:r>
              <a:rPr sz="2100" b="1" spc="4" dirty="0">
                <a:latin typeface="Calibri"/>
                <a:cs typeface="Calibri"/>
              </a:rPr>
              <a:t>f</a:t>
            </a:r>
            <a:r>
              <a:rPr sz="2100" b="1" spc="-4" dirty="0">
                <a:latin typeface="Calibri"/>
                <a:cs typeface="Calibri"/>
              </a:rPr>
              <a:t>ine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4" dirty="0">
                <a:latin typeface="Calibri"/>
                <a:cs typeface="Calibri"/>
              </a:rPr>
              <a:t>a  política </a:t>
            </a:r>
            <a:r>
              <a:rPr sz="2100" spc="-4" dirty="0">
                <a:latin typeface="Calibri"/>
                <a:cs typeface="Calibri"/>
              </a:rPr>
              <a:t>a ser</a:t>
            </a:r>
            <a:r>
              <a:rPr sz="2100" spc="-8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atendida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99291" y="4517707"/>
            <a:ext cx="2586514" cy="636072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9525" marR="3810">
              <a:lnSpc>
                <a:spcPts val="2265"/>
              </a:lnSpc>
              <a:spcBef>
                <a:spcPts val="360"/>
              </a:spcBef>
              <a:tabLst>
                <a:tab pos="510064" algn="l"/>
                <a:tab pos="1304448" algn="l"/>
                <a:tab pos="2448878" algn="l"/>
              </a:tabLst>
            </a:pPr>
            <a:r>
              <a:rPr sz="2100" spc="-4" dirty="0">
                <a:latin typeface="Calibri"/>
                <a:cs typeface="Calibri"/>
              </a:rPr>
              <a:t>A	</a:t>
            </a:r>
            <a:r>
              <a:rPr sz="2100" b="1" spc="-8" dirty="0">
                <a:latin typeface="Calibri"/>
                <a:cs typeface="Calibri"/>
              </a:rPr>
              <a:t>OS</a:t>
            </a:r>
            <a:r>
              <a:rPr sz="2100" b="1" spc="-4" dirty="0">
                <a:latin typeface="Calibri"/>
                <a:cs typeface="Calibri"/>
              </a:rPr>
              <a:t>C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4" dirty="0">
                <a:latin typeface="Calibri"/>
                <a:cs typeface="Calibri"/>
              </a:rPr>
              <a:t>p</a:t>
            </a:r>
            <a:r>
              <a:rPr sz="2100" b="1" spc="-30" dirty="0">
                <a:latin typeface="Calibri"/>
                <a:cs typeface="Calibri"/>
              </a:rPr>
              <a:t>r</a:t>
            </a:r>
            <a:r>
              <a:rPr sz="2100" b="1" spc="-4" dirty="0">
                <a:latin typeface="Calibri"/>
                <a:cs typeface="Calibri"/>
              </a:rPr>
              <a:t>op</a:t>
            </a:r>
            <a:r>
              <a:rPr sz="2100" b="1" spc="-15" dirty="0">
                <a:latin typeface="Calibri"/>
                <a:cs typeface="Calibri"/>
              </a:rPr>
              <a:t>õ</a:t>
            </a:r>
            <a:r>
              <a:rPr sz="2100" b="1" spc="-4" dirty="0">
                <a:latin typeface="Calibri"/>
                <a:cs typeface="Calibri"/>
              </a:rPr>
              <a:t>e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a  prioridade/necessidade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03803" y="4327399"/>
            <a:ext cx="57150" cy="322421"/>
          </a:xfrm>
          <a:custGeom>
            <a:avLst/>
            <a:gdLst/>
            <a:ahLst/>
            <a:cxnLst/>
            <a:rect l="l" t="t" r="r" b="b"/>
            <a:pathLst>
              <a:path w="76200" h="429895">
                <a:moveTo>
                  <a:pt x="31750" y="353441"/>
                </a:moveTo>
                <a:lnTo>
                  <a:pt x="0" y="353441"/>
                </a:lnTo>
                <a:lnTo>
                  <a:pt x="38100" y="429641"/>
                </a:lnTo>
                <a:lnTo>
                  <a:pt x="69850" y="366141"/>
                </a:lnTo>
                <a:lnTo>
                  <a:pt x="31750" y="366141"/>
                </a:lnTo>
                <a:lnTo>
                  <a:pt x="31750" y="353441"/>
                </a:lnTo>
                <a:close/>
              </a:path>
              <a:path w="76200" h="429895">
                <a:moveTo>
                  <a:pt x="44450" y="0"/>
                </a:moveTo>
                <a:lnTo>
                  <a:pt x="31750" y="0"/>
                </a:lnTo>
                <a:lnTo>
                  <a:pt x="31750" y="366141"/>
                </a:lnTo>
                <a:lnTo>
                  <a:pt x="44450" y="366141"/>
                </a:lnTo>
                <a:lnTo>
                  <a:pt x="44450" y="0"/>
                </a:lnTo>
                <a:close/>
              </a:path>
              <a:path w="76200" h="429895">
                <a:moveTo>
                  <a:pt x="76200" y="353441"/>
                </a:moveTo>
                <a:lnTo>
                  <a:pt x="44450" y="353441"/>
                </a:lnTo>
                <a:lnTo>
                  <a:pt x="44450" y="366141"/>
                </a:lnTo>
                <a:lnTo>
                  <a:pt x="69850" y="366141"/>
                </a:lnTo>
                <a:lnTo>
                  <a:pt x="76200" y="3534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6052185" y="4319397"/>
            <a:ext cx="57150" cy="330518"/>
          </a:xfrm>
          <a:custGeom>
            <a:avLst/>
            <a:gdLst/>
            <a:ahLst/>
            <a:cxnLst/>
            <a:rect l="l" t="t" r="r" b="b"/>
            <a:pathLst>
              <a:path w="76200" h="440689">
                <a:moveTo>
                  <a:pt x="31750" y="364489"/>
                </a:moveTo>
                <a:lnTo>
                  <a:pt x="0" y="364489"/>
                </a:lnTo>
                <a:lnTo>
                  <a:pt x="38100" y="440689"/>
                </a:lnTo>
                <a:lnTo>
                  <a:pt x="69850" y="377189"/>
                </a:lnTo>
                <a:lnTo>
                  <a:pt x="31750" y="377189"/>
                </a:lnTo>
                <a:lnTo>
                  <a:pt x="31750" y="364489"/>
                </a:lnTo>
                <a:close/>
              </a:path>
              <a:path w="76200" h="440689">
                <a:moveTo>
                  <a:pt x="44450" y="0"/>
                </a:moveTo>
                <a:lnTo>
                  <a:pt x="31750" y="0"/>
                </a:lnTo>
                <a:lnTo>
                  <a:pt x="31750" y="377189"/>
                </a:lnTo>
                <a:lnTo>
                  <a:pt x="44450" y="377189"/>
                </a:lnTo>
                <a:lnTo>
                  <a:pt x="44450" y="0"/>
                </a:lnTo>
                <a:close/>
              </a:path>
              <a:path w="76200" h="440689">
                <a:moveTo>
                  <a:pt x="76200" y="364489"/>
                </a:moveTo>
                <a:lnTo>
                  <a:pt x="44450" y="364489"/>
                </a:lnTo>
                <a:lnTo>
                  <a:pt x="44450" y="377189"/>
                </a:lnTo>
                <a:lnTo>
                  <a:pt x="69850" y="377189"/>
                </a:lnTo>
                <a:lnTo>
                  <a:pt x="76200" y="364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D3B21C-88FD-4C9E-9751-437AF2982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648" y="1809849"/>
            <a:ext cx="5265896" cy="2943274"/>
          </a:xfrm>
          <a:prstGeom prst="rect">
            <a:avLst/>
          </a:prstGeom>
        </p:spPr>
        <p:txBody>
          <a:bodyPr vert="horz" wrap="square" lIns="0" tIns="169069" rIns="0" bIns="0" rtlCol="0">
            <a:spAutoFit/>
          </a:bodyPr>
          <a:lstStyle/>
          <a:p>
            <a:pPr marL="266700" indent="-257175">
              <a:spcBef>
                <a:spcPts val="1331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15" dirty="0">
                <a:latin typeface="Calibri"/>
                <a:cs typeface="Calibri"/>
              </a:rPr>
              <a:t>Ênfase </a:t>
            </a:r>
            <a:r>
              <a:rPr sz="2100" spc="-4" dirty="0">
                <a:latin typeface="Calibri"/>
                <a:cs typeface="Calibri"/>
              </a:rPr>
              <a:t>na </a:t>
            </a:r>
            <a:r>
              <a:rPr sz="2100" spc="-8" dirty="0">
                <a:latin typeface="Calibri"/>
                <a:cs typeface="Calibri"/>
              </a:rPr>
              <a:t>transparência </a:t>
            </a:r>
            <a:r>
              <a:rPr sz="2100" spc="-4" dirty="0">
                <a:latin typeface="Calibri"/>
                <a:cs typeface="Calibri"/>
              </a:rPr>
              <a:t>à</a:t>
            </a:r>
            <a:r>
              <a:rPr sz="2100" spc="53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sociedade</a:t>
            </a:r>
            <a:endParaRPr sz="2100">
              <a:latin typeface="Calibri"/>
              <a:cs typeface="Calibri"/>
            </a:endParaRPr>
          </a:p>
          <a:p>
            <a:pPr marL="266700" indent="-257175">
              <a:spcBef>
                <a:spcPts val="1260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11" dirty="0">
                <a:latin typeface="Calibri"/>
                <a:cs typeface="Calibri"/>
              </a:rPr>
              <a:t>Redução </a:t>
            </a:r>
            <a:r>
              <a:rPr sz="2100" spc="-8" dirty="0">
                <a:latin typeface="Calibri"/>
                <a:cs typeface="Calibri"/>
              </a:rPr>
              <a:t>do </a:t>
            </a:r>
            <a:r>
              <a:rPr sz="2100" spc="-11" dirty="0">
                <a:latin typeface="Calibri"/>
                <a:cs typeface="Calibri"/>
              </a:rPr>
              <a:t>custo</a:t>
            </a:r>
            <a:r>
              <a:rPr sz="2100" spc="49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operacional</a:t>
            </a:r>
            <a:endParaRPr sz="2100">
              <a:latin typeface="Calibri"/>
              <a:cs typeface="Calibri"/>
            </a:endParaRPr>
          </a:p>
          <a:p>
            <a:pPr marL="266700" indent="-257175">
              <a:spcBef>
                <a:spcPts val="1260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8" dirty="0">
                <a:latin typeface="Calibri"/>
                <a:cs typeface="Calibri"/>
              </a:rPr>
              <a:t>Automação </a:t>
            </a:r>
            <a:r>
              <a:rPr sz="2100" spc="-4" dirty="0">
                <a:latin typeface="Calibri"/>
                <a:cs typeface="Calibri"/>
              </a:rPr>
              <a:t>do ciclo de vida </a:t>
            </a:r>
            <a:r>
              <a:rPr sz="2100" spc="-8" dirty="0">
                <a:latin typeface="Calibri"/>
                <a:cs typeface="Calibri"/>
              </a:rPr>
              <a:t>das</a:t>
            </a:r>
            <a:r>
              <a:rPr sz="2100" spc="71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transferências</a:t>
            </a:r>
            <a:endParaRPr sz="2100">
              <a:latin typeface="Calibri"/>
              <a:cs typeface="Calibri"/>
            </a:endParaRPr>
          </a:p>
          <a:p>
            <a:pPr marL="266700" indent="-257175">
              <a:spcBef>
                <a:spcPts val="1260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11" dirty="0">
                <a:latin typeface="Calibri"/>
                <a:cs typeface="Calibri"/>
              </a:rPr>
              <a:t>Facilidades </a:t>
            </a:r>
            <a:r>
              <a:rPr sz="2100" spc="-19" dirty="0">
                <a:latin typeface="Calibri"/>
                <a:cs typeface="Calibri"/>
              </a:rPr>
              <a:t>para </a:t>
            </a:r>
            <a:r>
              <a:rPr sz="2100" spc="-11" dirty="0">
                <a:latin typeface="Calibri"/>
                <a:cs typeface="Calibri"/>
              </a:rPr>
              <a:t>fiscalização 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spc="71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controle</a:t>
            </a:r>
            <a:endParaRPr sz="2100">
              <a:latin typeface="Calibri"/>
              <a:cs typeface="Calibri"/>
            </a:endParaRPr>
          </a:p>
          <a:p>
            <a:pPr marL="266700" indent="-257175">
              <a:spcBef>
                <a:spcPts val="1264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11" dirty="0">
                <a:latin typeface="Calibri"/>
                <a:cs typeface="Calibri"/>
              </a:rPr>
              <a:t>Simplificação/agilização </a:t>
            </a:r>
            <a:r>
              <a:rPr sz="2100" spc="-4" dirty="0">
                <a:latin typeface="Calibri"/>
                <a:cs typeface="Calibri"/>
              </a:rPr>
              <a:t>de</a:t>
            </a:r>
            <a:r>
              <a:rPr sz="2100" spc="38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procedimentos</a:t>
            </a:r>
            <a:endParaRPr sz="2100">
              <a:latin typeface="Calibri"/>
              <a:cs typeface="Calibri"/>
            </a:endParaRPr>
          </a:p>
          <a:p>
            <a:pPr marL="266700" indent="-257175">
              <a:spcBef>
                <a:spcPts val="1260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8" dirty="0">
                <a:latin typeface="Calibri"/>
                <a:cs typeface="Calibri"/>
              </a:rPr>
              <a:t>Suporte </a:t>
            </a:r>
            <a:r>
              <a:rPr sz="2100" spc="-4" dirty="0">
                <a:latin typeface="Calibri"/>
                <a:cs typeface="Calibri"/>
              </a:rPr>
              <a:t>à</a:t>
            </a:r>
            <a:r>
              <a:rPr sz="2100" spc="19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padronização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95752" y="1045844"/>
            <a:ext cx="3818763" cy="838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21685" y="1133437"/>
            <a:ext cx="334137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15" dirty="0"/>
              <a:t>Diretrizes </a:t>
            </a:r>
            <a:r>
              <a:rPr spc="-4" dirty="0"/>
              <a:t>do</a:t>
            </a:r>
            <a:r>
              <a:rPr spc="-23" dirty="0"/>
              <a:t> </a:t>
            </a:r>
            <a:r>
              <a:rPr spc="-15" dirty="0"/>
              <a:t>Sistema</a:t>
            </a:r>
          </a:p>
        </p:txBody>
      </p:sp>
      <p:sp>
        <p:nvSpPr>
          <p:cNvPr id="5" name="object 5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F0C00AC-5BCA-4BB2-8C82-1AF29E348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48022" y="2135124"/>
            <a:ext cx="3536442" cy="235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/>
          <p:nvPr/>
        </p:nvSpPr>
        <p:spPr>
          <a:xfrm>
            <a:off x="1116806" y="1768967"/>
            <a:ext cx="2692718" cy="2944235"/>
          </a:xfrm>
          <a:prstGeom prst="rect">
            <a:avLst/>
          </a:prstGeom>
        </p:spPr>
        <p:txBody>
          <a:bodyPr vert="horz" wrap="square" lIns="0" tIns="170021" rIns="0" bIns="0" rtlCol="0">
            <a:spAutoFit/>
          </a:bodyPr>
          <a:lstStyle/>
          <a:p>
            <a:pPr marL="266700" indent="-257175">
              <a:spcBef>
                <a:spcPts val="1339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11" dirty="0">
                <a:latin typeface="Calibri"/>
                <a:cs typeface="Calibri"/>
              </a:rPr>
              <a:t>Receita</a:t>
            </a:r>
            <a:r>
              <a:rPr sz="2100" spc="-8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Federal</a:t>
            </a:r>
            <a:endParaRPr sz="2100">
              <a:latin typeface="Calibri"/>
              <a:cs typeface="Calibri"/>
            </a:endParaRPr>
          </a:p>
          <a:p>
            <a:pPr marL="266700" indent="-257175">
              <a:spcBef>
                <a:spcPts val="1260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8" dirty="0">
                <a:latin typeface="Calibri"/>
                <a:cs typeface="Calibri"/>
              </a:rPr>
              <a:t>SIAFI</a:t>
            </a:r>
            <a:endParaRPr sz="2100">
              <a:latin typeface="Calibri"/>
              <a:cs typeface="Calibri"/>
            </a:endParaRPr>
          </a:p>
          <a:p>
            <a:pPr marL="266700" indent="-257175">
              <a:spcBef>
                <a:spcPts val="1260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8" dirty="0">
                <a:latin typeface="Calibri"/>
                <a:cs typeface="Calibri"/>
              </a:rPr>
              <a:t>Diário </a:t>
            </a:r>
            <a:r>
              <a:rPr sz="2100" spc="-4" dirty="0">
                <a:latin typeface="Calibri"/>
                <a:cs typeface="Calibri"/>
              </a:rPr>
              <a:t>Oficial </a:t>
            </a:r>
            <a:r>
              <a:rPr sz="2100" spc="-8" dirty="0">
                <a:latin typeface="Calibri"/>
                <a:cs typeface="Calibri"/>
              </a:rPr>
              <a:t>da</a:t>
            </a:r>
            <a:r>
              <a:rPr sz="2100" spc="-11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União</a:t>
            </a:r>
            <a:endParaRPr sz="2100">
              <a:latin typeface="Calibri"/>
              <a:cs typeface="Calibri"/>
            </a:endParaRPr>
          </a:p>
          <a:p>
            <a:pPr marL="266700" indent="-257175">
              <a:spcBef>
                <a:spcPts val="1264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15" dirty="0">
                <a:latin typeface="Calibri"/>
                <a:cs typeface="Calibri"/>
              </a:rPr>
              <a:t>CAUC</a:t>
            </a:r>
            <a:endParaRPr sz="2100">
              <a:latin typeface="Calibri"/>
              <a:cs typeface="Calibri"/>
            </a:endParaRPr>
          </a:p>
          <a:p>
            <a:pPr marL="266700" indent="-257175">
              <a:spcBef>
                <a:spcPts val="1260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4" dirty="0">
                <a:latin typeface="Calibri"/>
                <a:cs typeface="Calibri"/>
              </a:rPr>
              <a:t>Bancos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Oficiais</a:t>
            </a:r>
            <a:endParaRPr sz="2100">
              <a:latin typeface="Calibri"/>
              <a:cs typeface="Calibri"/>
            </a:endParaRPr>
          </a:p>
          <a:p>
            <a:pPr marL="266700" indent="-257175">
              <a:spcBef>
                <a:spcPts val="1260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11" dirty="0">
                <a:latin typeface="Calibri"/>
                <a:cs typeface="Calibri"/>
              </a:rPr>
              <a:t>ComprasNet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0638" y="901826"/>
            <a:ext cx="4209669" cy="8389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4254246" y="901826"/>
            <a:ext cx="685800" cy="8389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4528566" y="901826"/>
            <a:ext cx="4179951" cy="8389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3433572" y="1359028"/>
            <a:ext cx="2291715" cy="8389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6573" y="988790"/>
            <a:ext cx="7597616" cy="93246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902744" marR="3810" indent="-2893695">
              <a:spcBef>
                <a:spcPts val="71"/>
              </a:spcBef>
            </a:pPr>
            <a:r>
              <a:rPr spc="-19" dirty="0"/>
              <a:t>Integração </a:t>
            </a:r>
            <a:r>
              <a:rPr spc="-4" dirty="0"/>
              <a:t>de </a:t>
            </a:r>
            <a:r>
              <a:rPr spc="-15" dirty="0"/>
              <a:t>Sistemas </a:t>
            </a:r>
            <a:r>
              <a:rPr spc="-4" dirty="0"/>
              <a:t>– </a:t>
            </a:r>
            <a:r>
              <a:rPr spc="-8" dirty="0"/>
              <a:t>Módulo </a:t>
            </a:r>
            <a:r>
              <a:rPr spc="-30" dirty="0"/>
              <a:t>Transferências  </a:t>
            </a:r>
            <a:r>
              <a:rPr spc="-23" dirty="0"/>
              <a:t>Voluntárias</a:t>
            </a:r>
          </a:p>
        </p:txBody>
      </p:sp>
      <p:sp>
        <p:nvSpPr>
          <p:cNvPr id="9" name="object 9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73529E4-1CD0-4616-9FA3-F8ECDDEFDD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19397" y="1387602"/>
            <a:ext cx="4544854" cy="4413409"/>
          </a:xfrm>
          <a:custGeom>
            <a:avLst/>
            <a:gdLst/>
            <a:ahLst/>
            <a:cxnLst/>
            <a:rect l="l" t="t" r="r" b="b"/>
            <a:pathLst>
              <a:path w="6059805" h="5884545">
                <a:moveTo>
                  <a:pt x="0" y="5884164"/>
                </a:moveTo>
                <a:lnTo>
                  <a:pt x="6059424" y="5884164"/>
                </a:lnTo>
                <a:lnTo>
                  <a:pt x="6059424" y="0"/>
                </a:lnTo>
                <a:lnTo>
                  <a:pt x="0" y="0"/>
                </a:lnTo>
                <a:lnTo>
                  <a:pt x="0" y="5884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4319397" y="1637919"/>
            <a:ext cx="394335" cy="562451"/>
          </a:xfrm>
          <a:custGeom>
            <a:avLst/>
            <a:gdLst/>
            <a:ahLst/>
            <a:cxnLst/>
            <a:rect l="l" t="t" r="r" b="b"/>
            <a:pathLst>
              <a:path w="525779" h="749935">
                <a:moveTo>
                  <a:pt x="0" y="0"/>
                </a:moveTo>
                <a:lnTo>
                  <a:pt x="0" y="486918"/>
                </a:lnTo>
                <a:lnTo>
                  <a:pt x="262889" y="749808"/>
                </a:lnTo>
                <a:lnTo>
                  <a:pt x="525779" y="486918"/>
                </a:lnTo>
                <a:lnTo>
                  <a:pt x="525779" y="262890"/>
                </a:lnTo>
                <a:lnTo>
                  <a:pt x="262889" y="262890"/>
                </a:lnTo>
                <a:lnTo>
                  <a:pt x="0" y="0"/>
                </a:lnTo>
                <a:close/>
              </a:path>
              <a:path w="525779" h="749935">
                <a:moveTo>
                  <a:pt x="525779" y="0"/>
                </a:moveTo>
                <a:lnTo>
                  <a:pt x="262889" y="262890"/>
                </a:lnTo>
                <a:lnTo>
                  <a:pt x="525779" y="262890"/>
                </a:lnTo>
                <a:lnTo>
                  <a:pt x="52577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4319397" y="1637919"/>
            <a:ext cx="394335" cy="562451"/>
          </a:xfrm>
          <a:custGeom>
            <a:avLst/>
            <a:gdLst/>
            <a:ahLst/>
            <a:cxnLst/>
            <a:rect l="l" t="t" r="r" b="b"/>
            <a:pathLst>
              <a:path w="525779" h="749935">
                <a:moveTo>
                  <a:pt x="525779" y="0"/>
                </a:moveTo>
                <a:lnTo>
                  <a:pt x="525779" y="486918"/>
                </a:lnTo>
                <a:lnTo>
                  <a:pt x="262889" y="749808"/>
                </a:lnTo>
                <a:lnTo>
                  <a:pt x="0" y="486918"/>
                </a:lnTo>
                <a:lnTo>
                  <a:pt x="0" y="0"/>
                </a:lnTo>
                <a:lnTo>
                  <a:pt x="262889" y="262890"/>
                </a:lnTo>
                <a:lnTo>
                  <a:pt x="525779" y="0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/>
          <p:nvPr/>
        </p:nvSpPr>
        <p:spPr>
          <a:xfrm>
            <a:off x="4333875" y="1786794"/>
            <a:ext cx="36671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2007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13732" y="1609343"/>
            <a:ext cx="4150519" cy="421958"/>
          </a:xfrm>
          <a:custGeom>
            <a:avLst/>
            <a:gdLst/>
            <a:ahLst/>
            <a:cxnLst/>
            <a:rect l="l" t="t" r="r" b="b"/>
            <a:pathLst>
              <a:path w="5534025" h="562610">
                <a:moveTo>
                  <a:pt x="5439918" y="0"/>
                </a:moveTo>
                <a:lnTo>
                  <a:pt x="0" y="0"/>
                </a:lnTo>
                <a:lnTo>
                  <a:pt x="0" y="562356"/>
                </a:lnTo>
                <a:lnTo>
                  <a:pt x="5439918" y="562356"/>
                </a:lnTo>
                <a:lnTo>
                  <a:pt x="5476422" y="554997"/>
                </a:lnTo>
                <a:lnTo>
                  <a:pt x="5506211" y="534924"/>
                </a:lnTo>
                <a:lnTo>
                  <a:pt x="5526285" y="505134"/>
                </a:lnTo>
                <a:lnTo>
                  <a:pt x="5533644" y="468630"/>
                </a:lnTo>
                <a:lnTo>
                  <a:pt x="5533644" y="93725"/>
                </a:lnTo>
                <a:lnTo>
                  <a:pt x="5526285" y="57221"/>
                </a:lnTo>
                <a:lnTo>
                  <a:pt x="5506212" y="27432"/>
                </a:lnTo>
                <a:lnTo>
                  <a:pt x="5476422" y="7358"/>
                </a:lnTo>
                <a:lnTo>
                  <a:pt x="5439918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4713732" y="1609343"/>
            <a:ext cx="4150519" cy="421958"/>
          </a:xfrm>
          <a:custGeom>
            <a:avLst/>
            <a:gdLst/>
            <a:ahLst/>
            <a:cxnLst/>
            <a:rect l="l" t="t" r="r" b="b"/>
            <a:pathLst>
              <a:path w="5534025" h="562610">
                <a:moveTo>
                  <a:pt x="5533644" y="93725"/>
                </a:moveTo>
                <a:lnTo>
                  <a:pt x="5533644" y="468630"/>
                </a:lnTo>
                <a:lnTo>
                  <a:pt x="5526285" y="505134"/>
                </a:lnTo>
                <a:lnTo>
                  <a:pt x="5506211" y="534924"/>
                </a:lnTo>
                <a:lnTo>
                  <a:pt x="5476422" y="554997"/>
                </a:lnTo>
                <a:lnTo>
                  <a:pt x="5439918" y="562356"/>
                </a:lnTo>
                <a:lnTo>
                  <a:pt x="0" y="562356"/>
                </a:lnTo>
                <a:lnTo>
                  <a:pt x="0" y="0"/>
                </a:lnTo>
                <a:lnTo>
                  <a:pt x="5439918" y="0"/>
                </a:lnTo>
                <a:lnTo>
                  <a:pt x="5476422" y="7358"/>
                </a:lnTo>
                <a:lnTo>
                  <a:pt x="5506212" y="27432"/>
                </a:lnTo>
                <a:lnTo>
                  <a:pt x="5526285" y="57221"/>
                </a:lnTo>
                <a:lnTo>
                  <a:pt x="5533644" y="93725"/>
                </a:lnTo>
                <a:close/>
              </a:path>
            </a:pathLst>
          </a:custGeom>
          <a:ln w="12191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 txBox="1"/>
          <p:nvPr/>
        </p:nvSpPr>
        <p:spPr>
          <a:xfrm>
            <a:off x="4800696" y="1615155"/>
            <a:ext cx="1602581" cy="3686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8589" indent="-129540">
              <a:lnSpc>
                <a:spcPts val="1575"/>
              </a:lnSpc>
              <a:spcBef>
                <a:spcPts val="75"/>
              </a:spcBef>
              <a:buFont typeface="Calibri"/>
              <a:buChar char="•"/>
              <a:tabLst>
                <a:tab pos="139065" algn="l"/>
              </a:tabLst>
            </a:pPr>
            <a:r>
              <a:rPr sz="1350" b="1" spc="-8" dirty="0">
                <a:solidFill>
                  <a:srgbClr val="5B9BD4"/>
                </a:solidFill>
                <a:latin typeface="Calibri"/>
                <a:cs typeface="Calibri"/>
              </a:rPr>
              <a:t>Decreto </a:t>
            </a:r>
            <a:r>
              <a:rPr sz="1350" b="1" dirty="0">
                <a:solidFill>
                  <a:srgbClr val="5B9BD4"/>
                </a:solidFill>
                <a:latin typeface="Calibri"/>
                <a:cs typeface="Calibri"/>
              </a:rPr>
              <a:t>nº</a:t>
            </a:r>
            <a:r>
              <a:rPr sz="1350" b="1" spc="-49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1350" b="1" spc="-4" dirty="0">
                <a:solidFill>
                  <a:srgbClr val="5B9BD4"/>
                </a:solidFill>
                <a:latin typeface="Calibri"/>
                <a:cs typeface="Calibri"/>
              </a:rPr>
              <a:t>6.170/07</a:t>
            </a:r>
            <a:endParaRPr sz="1350">
              <a:latin typeface="Calibri"/>
              <a:cs typeface="Calibri"/>
            </a:endParaRPr>
          </a:p>
          <a:p>
            <a:pPr marL="138589">
              <a:lnSpc>
                <a:spcPts val="1215"/>
              </a:lnSpc>
            </a:pPr>
            <a:r>
              <a:rPr sz="1050" b="1" spc="-11" dirty="0">
                <a:solidFill>
                  <a:srgbClr val="5B9BD4"/>
                </a:solidFill>
                <a:latin typeface="Calibri"/>
                <a:cs typeface="Calibri"/>
              </a:rPr>
              <a:t>Transferências</a:t>
            </a:r>
            <a:r>
              <a:rPr sz="1050" b="1" spc="-3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1050" b="1" spc="-8" dirty="0">
                <a:solidFill>
                  <a:srgbClr val="5B9BD4"/>
                </a:solidFill>
                <a:latin typeface="Calibri"/>
                <a:cs typeface="Calibri"/>
              </a:rPr>
              <a:t>Voluntárias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19397" y="2148840"/>
            <a:ext cx="394335" cy="563880"/>
          </a:xfrm>
          <a:custGeom>
            <a:avLst/>
            <a:gdLst/>
            <a:ahLst/>
            <a:cxnLst/>
            <a:rect l="l" t="t" r="r" b="b"/>
            <a:pathLst>
              <a:path w="525779" h="751839">
                <a:moveTo>
                  <a:pt x="0" y="0"/>
                </a:moveTo>
                <a:lnTo>
                  <a:pt x="0" y="488441"/>
                </a:lnTo>
                <a:lnTo>
                  <a:pt x="262889" y="751331"/>
                </a:lnTo>
                <a:lnTo>
                  <a:pt x="525779" y="488441"/>
                </a:lnTo>
                <a:lnTo>
                  <a:pt x="525779" y="262889"/>
                </a:lnTo>
                <a:lnTo>
                  <a:pt x="262889" y="262889"/>
                </a:lnTo>
                <a:lnTo>
                  <a:pt x="0" y="0"/>
                </a:lnTo>
                <a:close/>
              </a:path>
              <a:path w="525779" h="751839">
                <a:moveTo>
                  <a:pt x="525779" y="0"/>
                </a:moveTo>
                <a:lnTo>
                  <a:pt x="262889" y="262889"/>
                </a:lnTo>
                <a:lnTo>
                  <a:pt x="525779" y="262889"/>
                </a:lnTo>
                <a:lnTo>
                  <a:pt x="52577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4319397" y="2148840"/>
            <a:ext cx="394335" cy="563880"/>
          </a:xfrm>
          <a:custGeom>
            <a:avLst/>
            <a:gdLst/>
            <a:ahLst/>
            <a:cxnLst/>
            <a:rect l="l" t="t" r="r" b="b"/>
            <a:pathLst>
              <a:path w="525779" h="751839">
                <a:moveTo>
                  <a:pt x="525779" y="0"/>
                </a:moveTo>
                <a:lnTo>
                  <a:pt x="525779" y="488441"/>
                </a:lnTo>
                <a:lnTo>
                  <a:pt x="262889" y="751331"/>
                </a:lnTo>
                <a:lnTo>
                  <a:pt x="0" y="488441"/>
                </a:lnTo>
                <a:lnTo>
                  <a:pt x="0" y="0"/>
                </a:lnTo>
                <a:lnTo>
                  <a:pt x="262889" y="262889"/>
                </a:lnTo>
                <a:lnTo>
                  <a:pt x="525779" y="0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 txBox="1"/>
          <p:nvPr/>
        </p:nvSpPr>
        <p:spPr>
          <a:xfrm>
            <a:off x="4333875" y="2298668"/>
            <a:ext cx="36671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2008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13732" y="2148840"/>
            <a:ext cx="4150519" cy="365760"/>
          </a:xfrm>
          <a:custGeom>
            <a:avLst/>
            <a:gdLst/>
            <a:ahLst/>
            <a:cxnLst/>
            <a:rect l="l" t="t" r="r" b="b"/>
            <a:pathLst>
              <a:path w="5534025" h="487680">
                <a:moveTo>
                  <a:pt x="5452364" y="0"/>
                </a:moveTo>
                <a:lnTo>
                  <a:pt x="0" y="0"/>
                </a:lnTo>
                <a:lnTo>
                  <a:pt x="0" y="487679"/>
                </a:lnTo>
                <a:lnTo>
                  <a:pt x="5452364" y="487679"/>
                </a:lnTo>
                <a:lnTo>
                  <a:pt x="5483977" y="481284"/>
                </a:lnTo>
                <a:lnTo>
                  <a:pt x="5509815" y="463851"/>
                </a:lnTo>
                <a:lnTo>
                  <a:pt x="5527248" y="438013"/>
                </a:lnTo>
                <a:lnTo>
                  <a:pt x="5533644" y="406400"/>
                </a:lnTo>
                <a:lnTo>
                  <a:pt x="5533644" y="81279"/>
                </a:lnTo>
                <a:lnTo>
                  <a:pt x="5527248" y="49666"/>
                </a:lnTo>
                <a:lnTo>
                  <a:pt x="5509815" y="23828"/>
                </a:lnTo>
                <a:lnTo>
                  <a:pt x="5483977" y="6395"/>
                </a:lnTo>
                <a:lnTo>
                  <a:pt x="5452364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4713732" y="2148840"/>
            <a:ext cx="4150519" cy="365760"/>
          </a:xfrm>
          <a:custGeom>
            <a:avLst/>
            <a:gdLst/>
            <a:ahLst/>
            <a:cxnLst/>
            <a:rect l="l" t="t" r="r" b="b"/>
            <a:pathLst>
              <a:path w="5534025" h="487680">
                <a:moveTo>
                  <a:pt x="5533644" y="81279"/>
                </a:moveTo>
                <a:lnTo>
                  <a:pt x="5533644" y="406400"/>
                </a:lnTo>
                <a:lnTo>
                  <a:pt x="5527248" y="438013"/>
                </a:lnTo>
                <a:lnTo>
                  <a:pt x="5509815" y="463851"/>
                </a:lnTo>
                <a:lnTo>
                  <a:pt x="5483977" y="481284"/>
                </a:lnTo>
                <a:lnTo>
                  <a:pt x="5452364" y="487679"/>
                </a:lnTo>
                <a:lnTo>
                  <a:pt x="0" y="487679"/>
                </a:lnTo>
                <a:lnTo>
                  <a:pt x="0" y="0"/>
                </a:lnTo>
                <a:lnTo>
                  <a:pt x="5452364" y="0"/>
                </a:lnTo>
                <a:lnTo>
                  <a:pt x="5483977" y="6395"/>
                </a:lnTo>
                <a:lnTo>
                  <a:pt x="5509815" y="23828"/>
                </a:lnTo>
                <a:lnTo>
                  <a:pt x="5527248" y="49666"/>
                </a:lnTo>
                <a:lnTo>
                  <a:pt x="5533644" y="81279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 txBox="1"/>
          <p:nvPr/>
        </p:nvSpPr>
        <p:spPr>
          <a:xfrm>
            <a:off x="4800696" y="2126514"/>
            <a:ext cx="2546509" cy="3686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8589" indent="-129540">
              <a:lnSpc>
                <a:spcPts val="1579"/>
              </a:lnSpc>
              <a:spcBef>
                <a:spcPts val="75"/>
              </a:spcBef>
              <a:buChar char="•"/>
              <a:tabLst>
                <a:tab pos="139065" algn="l"/>
              </a:tabLst>
            </a:pPr>
            <a:r>
              <a:rPr sz="1350" spc="-11" dirty="0">
                <a:latin typeface="Calibri"/>
                <a:cs typeface="Calibri"/>
              </a:rPr>
              <a:t>Portaria </a:t>
            </a:r>
            <a:r>
              <a:rPr sz="1350" spc="-8" dirty="0">
                <a:latin typeface="Calibri"/>
                <a:cs typeface="Calibri"/>
              </a:rPr>
              <a:t>Interministerial </a:t>
            </a:r>
            <a:r>
              <a:rPr sz="1350" spc="-4" dirty="0">
                <a:latin typeface="Calibri"/>
                <a:cs typeface="Calibri"/>
              </a:rPr>
              <a:t>nº</a:t>
            </a:r>
            <a:r>
              <a:rPr sz="1350" spc="34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127/08</a:t>
            </a:r>
            <a:endParaRPr sz="1350">
              <a:latin typeface="Calibri"/>
              <a:cs typeface="Calibri"/>
            </a:endParaRPr>
          </a:p>
          <a:p>
            <a:pPr marL="138589">
              <a:lnSpc>
                <a:spcPts val="1219"/>
              </a:lnSpc>
            </a:pPr>
            <a:r>
              <a:rPr sz="1050" spc="-8" dirty="0">
                <a:latin typeface="Calibri"/>
                <a:cs typeface="Calibri"/>
              </a:rPr>
              <a:t>Instrumentos </a:t>
            </a:r>
            <a:r>
              <a:rPr sz="1050" spc="-4" dirty="0">
                <a:latin typeface="Calibri"/>
                <a:cs typeface="Calibri"/>
              </a:rPr>
              <a:t>Celebrados 2008 </a:t>
            </a:r>
            <a:r>
              <a:rPr sz="1050" dirty="0">
                <a:latin typeface="Calibri"/>
                <a:cs typeface="Calibri"/>
              </a:rPr>
              <a:t>a </a:t>
            </a:r>
            <a:r>
              <a:rPr sz="1050" spc="-4" dirty="0">
                <a:latin typeface="Calibri"/>
                <a:cs typeface="Calibri"/>
              </a:rPr>
              <a:t>2011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19397" y="2735199"/>
            <a:ext cx="394335" cy="563880"/>
          </a:xfrm>
          <a:custGeom>
            <a:avLst/>
            <a:gdLst/>
            <a:ahLst/>
            <a:cxnLst/>
            <a:rect l="l" t="t" r="r" b="b"/>
            <a:pathLst>
              <a:path w="525779" h="751839">
                <a:moveTo>
                  <a:pt x="0" y="0"/>
                </a:moveTo>
                <a:lnTo>
                  <a:pt x="0" y="488441"/>
                </a:lnTo>
                <a:lnTo>
                  <a:pt x="262889" y="751331"/>
                </a:lnTo>
                <a:lnTo>
                  <a:pt x="525779" y="488441"/>
                </a:lnTo>
                <a:lnTo>
                  <a:pt x="525779" y="262889"/>
                </a:lnTo>
                <a:lnTo>
                  <a:pt x="262889" y="262889"/>
                </a:lnTo>
                <a:lnTo>
                  <a:pt x="0" y="0"/>
                </a:lnTo>
                <a:close/>
              </a:path>
              <a:path w="525779" h="751839">
                <a:moveTo>
                  <a:pt x="525779" y="0"/>
                </a:moveTo>
                <a:lnTo>
                  <a:pt x="262889" y="262889"/>
                </a:lnTo>
                <a:lnTo>
                  <a:pt x="525779" y="262889"/>
                </a:lnTo>
                <a:lnTo>
                  <a:pt x="52577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4319397" y="2735199"/>
            <a:ext cx="394335" cy="563880"/>
          </a:xfrm>
          <a:custGeom>
            <a:avLst/>
            <a:gdLst/>
            <a:ahLst/>
            <a:cxnLst/>
            <a:rect l="l" t="t" r="r" b="b"/>
            <a:pathLst>
              <a:path w="525779" h="751839">
                <a:moveTo>
                  <a:pt x="525779" y="0"/>
                </a:moveTo>
                <a:lnTo>
                  <a:pt x="525779" y="488441"/>
                </a:lnTo>
                <a:lnTo>
                  <a:pt x="262889" y="751331"/>
                </a:lnTo>
                <a:lnTo>
                  <a:pt x="0" y="488441"/>
                </a:lnTo>
                <a:lnTo>
                  <a:pt x="0" y="0"/>
                </a:lnTo>
                <a:lnTo>
                  <a:pt x="262889" y="262889"/>
                </a:lnTo>
                <a:lnTo>
                  <a:pt x="525779" y="0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 txBox="1"/>
          <p:nvPr/>
        </p:nvSpPr>
        <p:spPr>
          <a:xfrm>
            <a:off x="4333875" y="2885028"/>
            <a:ext cx="36671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2011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713732" y="2660904"/>
            <a:ext cx="4150519" cy="514350"/>
          </a:xfrm>
          <a:custGeom>
            <a:avLst/>
            <a:gdLst/>
            <a:ahLst/>
            <a:cxnLst/>
            <a:rect l="l" t="t" r="r" b="b"/>
            <a:pathLst>
              <a:path w="5534025" h="685800">
                <a:moveTo>
                  <a:pt x="5419344" y="0"/>
                </a:moveTo>
                <a:lnTo>
                  <a:pt x="0" y="0"/>
                </a:lnTo>
                <a:lnTo>
                  <a:pt x="0" y="685800"/>
                </a:lnTo>
                <a:lnTo>
                  <a:pt x="5419344" y="685800"/>
                </a:lnTo>
                <a:lnTo>
                  <a:pt x="5463831" y="676816"/>
                </a:lnTo>
                <a:lnTo>
                  <a:pt x="5500163" y="652319"/>
                </a:lnTo>
                <a:lnTo>
                  <a:pt x="5524660" y="615987"/>
                </a:lnTo>
                <a:lnTo>
                  <a:pt x="5533644" y="571500"/>
                </a:lnTo>
                <a:lnTo>
                  <a:pt x="5533644" y="114300"/>
                </a:lnTo>
                <a:lnTo>
                  <a:pt x="5524660" y="69812"/>
                </a:lnTo>
                <a:lnTo>
                  <a:pt x="5500163" y="33480"/>
                </a:lnTo>
                <a:lnTo>
                  <a:pt x="5463831" y="8983"/>
                </a:lnTo>
                <a:lnTo>
                  <a:pt x="5419344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4713732" y="2660904"/>
            <a:ext cx="4150519" cy="514350"/>
          </a:xfrm>
          <a:custGeom>
            <a:avLst/>
            <a:gdLst/>
            <a:ahLst/>
            <a:cxnLst/>
            <a:rect l="l" t="t" r="r" b="b"/>
            <a:pathLst>
              <a:path w="5534025" h="685800">
                <a:moveTo>
                  <a:pt x="5533644" y="114300"/>
                </a:moveTo>
                <a:lnTo>
                  <a:pt x="5533644" y="571500"/>
                </a:lnTo>
                <a:lnTo>
                  <a:pt x="5524660" y="615987"/>
                </a:lnTo>
                <a:lnTo>
                  <a:pt x="5500163" y="652319"/>
                </a:lnTo>
                <a:lnTo>
                  <a:pt x="5463831" y="676816"/>
                </a:lnTo>
                <a:lnTo>
                  <a:pt x="5419344" y="685800"/>
                </a:lnTo>
                <a:lnTo>
                  <a:pt x="0" y="685800"/>
                </a:lnTo>
                <a:lnTo>
                  <a:pt x="0" y="0"/>
                </a:lnTo>
                <a:lnTo>
                  <a:pt x="5419344" y="0"/>
                </a:lnTo>
                <a:lnTo>
                  <a:pt x="5463831" y="8983"/>
                </a:lnTo>
                <a:lnTo>
                  <a:pt x="5500163" y="33480"/>
                </a:lnTo>
                <a:lnTo>
                  <a:pt x="5524660" y="69812"/>
                </a:lnTo>
                <a:lnTo>
                  <a:pt x="5533644" y="114300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 txBox="1"/>
          <p:nvPr/>
        </p:nvSpPr>
        <p:spPr>
          <a:xfrm>
            <a:off x="4800696" y="2639949"/>
            <a:ext cx="2545556" cy="53540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8589" indent="-129540">
              <a:lnSpc>
                <a:spcPts val="1575"/>
              </a:lnSpc>
              <a:spcBef>
                <a:spcPts val="75"/>
              </a:spcBef>
              <a:buChar char="•"/>
              <a:tabLst>
                <a:tab pos="139065" algn="l"/>
              </a:tabLst>
            </a:pPr>
            <a:r>
              <a:rPr sz="1350" spc="-11" dirty="0">
                <a:latin typeface="Calibri"/>
                <a:cs typeface="Calibri"/>
              </a:rPr>
              <a:t>Portaria </a:t>
            </a:r>
            <a:r>
              <a:rPr sz="1350" spc="-8" dirty="0">
                <a:latin typeface="Calibri"/>
                <a:cs typeface="Calibri"/>
              </a:rPr>
              <a:t>Interministerial </a:t>
            </a:r>
            <a:r>
              <a:rPr sz="1350" spc="-4" dirty="0">
                <a:latin typeface="Calibri"/>
                <a:cs typeface="Calibri"/>
              </a:rPr>
              <a:t>nº</a:t>
            </a:r>
            <a:r>
              <a:rPr sz="1350" spc="19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507/11</a:t>
            </a:r>
            <a:endParaRPr sz="1350">
              <a:latin typeface="Calibri"/>
              <a:cs typeface="Calibri"/>
            </a:endParaRPr>
          </a:p>
          <a:p>
            <a:pPr marL="138589" marR="347663">
              <a:lnSpc>
                <a:spcPts val="1155"/>
              </a:lnSpc>
              <a:spcBef>
                <a:spcPts val="83"/>
              </a:spcBef>
            </a:pPr>
            <a:r>
              <a:rPr sz="1050" spc="-8" dirty="0">
                <a:latin typeface="Calibri"/>
                <a:cs typeface="Calibri"/>
              </a:rPr>
              <a:t>Instrumentos </a:t>
            </a:r>
            <a:r>
              <a:rPr sz="1050" spc="-4" dirty="0">
                <a:latin typeface="Calibri"/>
                <a:cs typeface="Calibri"/>
              </a:rPr>
              <a:t>Celebrados 2011 </a:t>
            </a:r>
            <a:r>
              <a:rPr sz="1050" dirty="0">
                <a:latin typeface="Calibri"/>
                <a:cs typeface="Calibri"/>
              </a:rPr>
              <a:t>a </a:t>
            </a:r>
            <a:r>
              <a:rPr sz="1050" spc="-4" dirty="0">
                <a:latin typeface="Calibri"/>
                <a:cs typeface="Calibri"/>
              </a:rPr>
              <a:t>2016  Celebração de</a:t>
            </a:r>
            <a:r>
              <a:rPr sz="1050" spc="-8" dirty="0">
                <a:latin typeface="Calibri"/>
                <a:cs typeface="Calibri"/>
              </a:rPr>
              <a:t> Convênios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19397" y="3247263"/>
            <a:ext cx="394335" cy="562451"/>
          </a:xfrm>
          <a:custGeom>
            <a:avLst/>
            <a:gdLst/>
            <a:ahLst/>
            <a:cxnLst/>
            <a:rect l="l" t="t" r="r" b="b"/>
            <a:pathLst>
              <a:path w="525779" h="749935">
                <a:moveTo>
                  <a:pt x="0" y="0"/>
                </a:moveTo>
                <a:lnTo>
                  <a:pt x="0" y="486917"/>
                </a:lnTo>
                <a:lnTo>
                  <a:pt x="262889" y="749807"/>
                </a:lnTo>
                <a:lnTo>
                  <a:pt x="525779" y="486917"/>
                </a:lnTo>
                <a:lnTo>
                  <a:pt x="525779" y="262889"/>
                </a:lnTo>
                <a:lnTo>
                  <a:pt x="262889" y="262889"/>
                </a:lnTo>
                <a:lnTo>
                  <a:pt x="0" y="0"/>
                </a:lnTo>
                <a:close/>
              </a:path>
              <a:path w="525779" h="749935">
                <a:moveTo>
                  <a:pt x="525779" y="0"/>
                </a:moveTo>
                <a:lnTo>
                  <a:pt x="262889" y="262889"/>
                </a:lnTo>
                <a:lnTo>
                  <a:pt x="525779" y="262889"/>
                </a:lnTo>
                <a:lnTo>
                  <a:pt x="52577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/>
          <p:nvPr/>
        </p:nvSpPr>
        <p:spPr>
          <a:xfrm>
            <a:off x="4319397" y="3247263"/>
            <a:ext cx="394335" cy="562451"/>
          </a:xfrm>
          <a:custGeom>
            <a:avLst/>
            <a:gdLst/>
            <a:ahLst/>
            <a:cxnLst/>
            <a:rect l="l" t="t" r="r" b="b"/>
            <a:pathLst>
              <a:path w="525779" h="749935">
                <a:moveTo>
                  <a:pt x="525779" y="0"/>
                </a:moveTo>
                <a:lnTo>
                  <a:pt x="525779" y="486917"/>
                </a:lnTo>
                <a:lnTo>
                  <a:pt x="262889" y="749807"/>
                </a:lnTo>
                <a:lnTo>
                  <a:pt x="0" y="486917"/>
                </a:lnTo>
                <a:lnTo>
                  <a:pt x="0" y="0"/>
                </a:lnTo>
                <a:lnTo>
                  <a:pt x="262889" y="262889"/>
                </a:lnTo>
                <a:lnTo>
                  <a:pt x="525779" y="0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 txBox="1"/>
          <p:nvPr/>
        </p:nvSpPr>
        <p:spPr>
          <a:xfrm>
            <a:off x="4333875" y="3396805"/>
            <a:ext cx="36671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2014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713732" y="3247262"/>
            <a:ext cx="4150519" cy="365760"/>
          </a:xfrm>
          <a:custGeom>
            <a:avLst/>
            <a:gdLst/>
            <a:ahLst/>
            <a:cxnLst/>
            <a:rect l="l" t="t" r="r" b="b"/>
            <a:pathLst>
              <a:path w="5534025" h="487679">
                <a:moveTo>
                  <a:pt x="5452364" y="0"/>
                </a:moveTo>
                <a:lnTo>
                  <a:pt x="0" y="0"/>
                </a:lnTo>
                <a:lnTo>
                  <a:pt x="0" y="487679"/>
                </a:lnTo>
                <a:lnTo>
                  <a:pt x="5452364" y="487679"/>
                </a:lnTo>
                <a:lnTo>
                  <a:pt x="5483977" y="481284"/>
                </a:lnTo>
                <a:lnTo>
                  <a:pt x="5509815" y="463851"/>
                </a:lnTo>
                <a:lnTo>
                  <a:pt x="5527248" y="438013"/>
                </a:lnTo>
                <a:lnTo>
                  <a:pt x="5533644" y="406400"/>
                </a:lnTo>
                <a:lnTo>
                  <a:pt x="5533644" y="81279"/>
                </a:lnTo>
                <a:lnTo>
                  <a:pt x="5527248" y="49666"/>
                </a:lnTo>
                <a:lnTo>
                  <a:pt x="5509815" y="23828"/>
                </a:lnTo>
                <a:lnTo>
                  <a:pt x="5483977" y="6395"/>
                </a:lnTo>
                <a:lnTo>
                  <a:pt x="5452364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4713732" y="3247262"/>
            <a:ext cx="4150519" cy="365760"/>
          </a:xfrm>
          <a:custGeom>
            <a:avLst/>
            <a:gdLst/>
            <a:ahLst/>
            <a:cxnLst/>
            <a:rect l="l" t="t" r="r" b="b"/>
            <a:pathLst>
              <a:path w="5534025" h="487679">
                <a:moveTo>
                  <a:pt x="5533644" y="81279"/>
                </a:moveTo>
                <a:lnTo>
                  <a:pt x="5533644" y="406400"/>
                </a:lnTo>
                <a:lnTo>
                  <a:pt x="5527248" y="438013"/>
                </a:lnTo>
                <a:lnTo>
                  <a:pt x="5509815" y="463851"/>
                </a:lnTo>
                <a:lnTo>
                  <a:pt x="5483977" y="481284"/>
                </a:lnTo>
                <a:lnTo>
                  <a:pt x="5452364" y="487679"/>
                </a:lnTo>
                <a:lnTo>
                  <a:pt x="0" y="487679"/>
                </a:lnTo>
                <a:lnTo>
                  <a:pt x="0" y="0"/>
                </a:lnTo>
                <a:lnTo>
                  <a:pt x="5452364" y="0"/>
                </a:lnTo>
                <a:lnTo>
                  <a:pt x="5483977" y="6395"/>
                </a:lnTo>
                <a:lnTo>
                  <a:pt x="5509815" y="23828"/>
                </a:lnTo>
                <a:lnTo>
                  <a:pt x="5527248" y="49666"/>
                </a:lnTo>
                <a:lnTo>
                  <a:pt x="5533644" y="81279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 txBox="1"/>
          <p:nvPr/>
        </p:nvSpPr>
        <p:spPr>
          <a:xfrm>
            <a:off x="4800695" y="3224746"/>
            <a:ext cx="3115628" cy="3686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8589" indent="-129540">
              <a:lnSpc>
                <a:spcPts val="1579"/>
              </a:lnSpc>
              <a:spcBef>
                <a:spcPts val="75"/>
              </a:spcBef>
              <a:buChar char="•"/>
              <a:tabLst>
                <a:tab pos="139065" algn="l"/>
              </a:tabLst>
            </a:pPr>
            <a:r>
              <a:rPr sz="1350" spc="-4" dirty="0">
                <a:latin typeface="Calibri"/>
                <a:cs typeface="Calibri"/>
              </a:rPr>
              <a:t>Lei nº</a:t>
            </a:r>
            <a:r>
              <a:rPr sz="1350" spc="-11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13.019/14</a:t>
            </a:r>
            <a:endParaRPr sz="1350">
              <a:latin typeface="Calibri"/>
              <a:cs typeface="Calibri"/>
            </a:endParaRPr>
          </a:p>
          <a:p>
            <a:pPr marL="138589">
              <a:lnSpc>
                <a:spcPts val="1219"/>
              </a:lnSpc>
            </a:pPr>
            <a:r>
              <a:rPr sz="1050" spc="-8" dirty="0">
                <a:latin typeface="Calibri"/>
                <a:cs typeface="Calibri"/>
              </a:rPr>
              <a:t>Marco </a:t>
            </a:r>
            <a:r>
              <a:rPr sz="1050" spc="-4" dirty="0">
                <a:latin typeface="Calibri"/>
                <a:cs typeface="Calibri"/>
              </a:rPr>
              <a:t>Regulatório das </a:t>
            </a:r>
            <a:r>
              <a:rPr sz="1050" spc="-8" dirty="0">
                <a:latin typeface="Calibri"/>
                <a:cs typeface="Calibri"/>
              </a:rPr>
              <a:t>Organizações </a:t>
            </a:r>
            <a:r>
              <a:rPr sz="1050" spc="-4" dirty="0">
                <a:latin typeface="Calibri"/>
                <a:cs typeface="Calibri"/>
              </a:rPr>
              <a:t>da Sociedade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Civil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319397" y="3824477"/>
            <a:ext cx="394335" cy="563880"/>
          </a:xfrm>
          <a:custGeom>
            <a:avLst/>
            <a:gdLst/>
            <a:ahLst/>
            <a:cxnLst/>
            <a:rect l="l" t="t" r="r" b="b"/>
            <a:pathLst>
              <a:path w="525779" h="751839">
                <a:moveTo>
                  <a:pt x="0" y="0"/>
                </a:moveTo>
                <a:lnTo>
                  <a:pt x="0" y="488442"/>
                </a:lnTo>
                <a:lnTo>
                  <a:pt x="262889" y="751332"/>
                </a:lnTo>
                <a:lnTo>
                  <a:pt x="525779" y="488442"/>
                </a:lnTo>
                <a:lnTo>
                  <a:pt x="525779" y="262890"/>
                </a:lnTo>
                <a:lnTo>
                  <a:pt x="262889" y="262890"/>
                </a:lnTo>
                <a:lnTo>
                  <a:pt x="0" y="0"/>
                </a:lnTo>
                <a:close/>
              </a:path>
              <a:path w="525779" h="751839">
                <a:moveTo>
                  <a:pt x="525779" y="0"/>
                </a:moveTo>
                <a:lnTo>
                  <a:pt x="262889" y="262890"/>
                </a:lnTo>
                <a:lnTo>
                  <a:pt x="525779" y="262890"/>
                </a:lnTo>
                <a:lnTo>
                  <a:pt x="52577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/>
          <p:nvPr/>
        </p:nvSpPr>
        <p:spPr>
          <a:xfrm>
            <a:off x="4319397" y="3824477"/>
            <a:ext cx="394335" cy="563880"/>
          </a:xfrm>
          <a:custGeom>
            <a:avLst/>
            <a:gdLst/>
            <a:ahLst/>
            <a:cxnLst/>
            <a:rect l="l" t="t" r="r" b="b"/>
            <a:pathLst>
              <a:path w="525779" h="751839">
                <a:moveTo>
                  <a:pt x="525779" y="0"/>
                </a:moveTo>
                <a:lnTo>
                  <a:pt x="525779" y="488442"/>
                </a:lnTo>
                <a:lnTo>
                  <a:pt x="262889" y="751332"/>
                </a:lnTo>
                <a:lnTo>
                  <a:pt x="0" y="488442"/>
                </a:lnTo>
                <a:lnTo>
                  <a:pt x="0" y="0"/>
                </a:lnTo>
                <a:lnTo>
                  <a:pt x="262889" y="262890"/>
                </a:lnTo>
                <a:lnTo>
                  <a:pt x="525779" y="0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 txBox="1"/>
          <p:nvPr/>
        </p:nvSpPr>
        <p:spPr>
          <a:xfrm>
            <a:off x="4333875" y="3974973"/>
            <a:ext cx="36671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2016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713732" y="3663315"/>
            <a:ext cx="4150519" cy="752475"/>
          </a:xfrm>
          <a:custGeom>
            <a:avLst/>
            <a:gdLst/>
            <a:ahLst/>
            <a:cxnLst/>
            <a:rect l="l" t="t" r="r" b="b"/>
            <a:pathLst>
              <a:path w="5534025" h="1003300">
                <a:moveTo>
                  <a:pt x="5366512" y="0"/>
                </a:moveTo>
                <a:lnTo>
                  <a:pt x="0" y="0"/>
                </a:lnTo>
                <a:lnTo>
                  <a:pt x="0" y="1002791"/>
                </a:lnTo>
                <a:lnTo>
                  <a:pt x="5366512" y="1002791"/>
                </a:lnTo>
                <a:lnTo>
                  <a:pt x="5410950" y="996823"/>
                </a:lnTo>
                <a:lnTo>
                  <a:pt x="5450877" y="979979"/>
                </a:lnTo>
                <a:lnTo>
                  <a:pt x="5484701" y="953849"/>
                </a:lnTo>
                <a:lnTo>
                  <a:pt x="5510831" y="920025"/>
                </a:lnTo>
                <a:lnTo>
                  <a:pt x="5527675" y="880098"/>
                </a:lnTo>
                <a:lnTo>
                  <a:pt x="5533644" y="835659"/>
                </a:lnTo>
                <a:lnTo>
                  <a:pt x="5533644" y="167131"/>
                </a:lnTo>
                <a:lnTo>
                  <a:pt x="5527675" y="122693"/>
                </a:lnTo>
                <a:lnTo>
                  <a:pt x="5510831" y="82766"/>
                </a:lnTo>
                <a:lnTo>
                  <a:pt x="5484701" y="48942"/>
                </a:lnTo>
                <a:lnTo>
                  <a:pt x="5450877" y="22812"/>
                </a:lnTo>
                <a:lnTo>
                  <a:pt x="5410950" y="5968"/>
                </a:lnTo>
                <a:lnTo>
                  <a:pt x="5366512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/>
          <p:nvPr/>
        </p:nvSpPr>
        <p:spPr>
          <a:xfrm>
            <a:off x="4713732" y="3663315"/>
            <a:ext cx="4150519" cy="752475"/>
          </a:xfrm>
          <a:custGeom>
            <a:avLst/>
            <a:gdLst/>
            <a:ahLst/>
            <a:cxnLst/>
            <a:rect l="l" t="t" r="r" b="b"/>
            <a:pathLst>
              <a:path w="5534025" h="1003300">
                <a:moveTo>
                  <a:pt x="5533644" y="167131"/>
                </a:moveTo>
                <a:lnTo>
                  <a:pt x="5533644" y="835659"/>
                </a:lnTo>
                <a:lnTo>
                  <a:pt x="5527675" y="880098"/>
                </a:lnTo>
                <a:lnTo>
                  <a:pt x="5510831" y="920025"/>
                </a:lnTo>
                <a:lnTo>
                  <a:pt x="5484701" y="953849"/>
                </a:lnTo>
                <a:lnTo>
                  <a:pt x="5450877" y="979979"/>
                </a:lnTo>
                <a:lnTo>
                  <a:pt x="5410950" y="996823"/>
                </a:lnTo>
                <a:lnTo>
                  <a:pt x="5366512" y="1002791"/>
                </a:lnTo>
                <a:lnTo>
                  <a:pt x="0" y="1002791"/>
                </a:lnTo>
                <a:lnTo>
                  <a:pt x="0" y="0"/>
                </a:lnTo>
                <a:lnTo>
                  <a:pt x="5366512" y="0"/>
                </a:lnTo>
                <a:lnTo>
                  <a:pt x="5410950" y="5968"/>
                </a:lnTo>
                <a:lnTo>
                  <a:pt x="5450877" y="22812"/>
                </a:lnTo>
                <a:lnTo>
                  <a:pt x="5484701" y="48942"/>
                </a:lnTo>
                <a:lnTo>
                  <a:pt x="5510831" y="82766"/>
                </a:lnTo>
                <a:lnTo>
                  <a:pt x="5527675" y="122693"/>
                </a:lnTo>
                <a:lnTo>
                  <a:pt x="5533644" y="167131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 txBox="1"/>
          <p:nvPr/>
        </p:nvSpPr>
        <p:spPr>
          <a:xfrm>
            <a:off x="4800695" y="3654933"/>
            <a:ext cx="2606040" cy="72776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8589" indent="-129540">
              <a:lnSpc>
                <a:spcPts val="1575"/>
              </a:lnSpc>
              <a:spcBef>
                <a:spcPts val="75"/>
              </a:spcBef>
              <a:buFont typeface="Calibri"/>
              <a:buChar char="•"/>
              <a:tabLst>
                <a:tab pos="139065" algn="l"/>
              </a:tabLst>
            </a:pPr>
            <a:r>
              <a:rPr sz="1350" b="1" spc="-4" dirty="0">
                <a:solidFill>
                  <a:srgbClr val="5B9BD4"/>
                </a:solidFill>
                <a:latin typeface="Calibri"/>
                <a:cs typeface="Calibri"/>
              </a:rPr>
              <a:t>Portaria </a:t>
            </a:r>
            <a:r>
              <a:rPr sz="1350" b="1" spc="-8" dirty="0">
                <a:solidFill>
                  <a:srgbClr val="5B9BD4"/>
                </a:solidFill>
                <a:latin typeface="Calibri"/>
                <a:cs typeface="Calibri"/>
              </a:rPr>
              <a:t>Interministerial </a:t>
            </a:r>
            <a:r>
              <a:rPr sz="1350" b="1" dirty="0">
                <a:solidFill>
                  <a:srgbClr val="5B9BD4"/>
                </a:solidFill>
                <a:latin typeface="Calibri"/>
                <a:cs typeface="Calibri"/>
              </a:rPr>
              <a:t>nº</a:t>
            </a:r>
            <a:r>
              <a:rPr sz="1350" b="1" spc="-53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1350" b="1" spc="-4" dirty="0">
                <a:solidFill>
                  <a:srgbClr val="5B9BD4"/>
                </a:solidFill>
                <a:latin typeface="Calibri"/>
                <a:cs typeface="Calibri"/>
              </a:rPr>
              <a:t>424/16</a:t>
            </a:r>
            <a:endParaRPr sz="1350">
              <a:latin typeface="Calibri"/>
              <a:cs typeface="Calibri"/>
            </a:endParaRPr>
          </a:p>
          <a:p>
            <a:pPr marL="138589">
              <a:lnSpc>
                <a:spcPts val="1215"/>
              </a:lnSpc>
            </a:pPr>
            <a:r>
              <a:rPr sz="1050" b="1" spc="-4" dirty="0">
                <a:solidFill>
                  <a:srgbClr val="5B9BD4"/>
                </a:solidFill>
                <a:latin typeface="Calibri"/>
                <a:cs typeface="Calibri"/>
              </a:rPr>
              <a:t>Instrumentos </a:t>
            </a:r>
            <a:r>
              <a:rPr sz="1050" b="1" spc="-8" dirty="0">
                <a:solidFill>
                  <a:srgbClr val="5B9BD4"/>
                </a:solidFill>
                <a:latin typeface="Calibri"/>
                <a:cs typeface="Calibri"/>
              </a:rPr>
              <a:t>Celebrados </a:t>
            </a:r>
            <a:r>
              <a:rPr sz="1050" b="1" dirty="0">
                <a:solidFill>
                  <a:srgbClr val="5B9BD4"/>
                </a:solidFill>
                <a:latin typeface="Calibri"/>
                <a:cs typeface="Calibri"/>
              </a:rPr>
              <a:t>a partir de</a:t>
            </a:r>
            <a:r>
              <a:rPr sz="1050" b="1" spc="-53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1050" b="1" spc="-4" dirty="0">
                <a:solidFill>
                  <a:srgbClr val="5B9BD4"/>
                </a:solidFill>
                <a:latin typeface="Calibri"/>
                <a:cs typeface="Calibri"/>
              </a:rPr>
              <a:t>2017</a:t>
            </a:r>
            <a:endParaRPr sz="1050">
              <a:latin typeface="Calibri"/>
              <a:cs typeface="Calibri"/>
            </a:endParaRPr>
          </a:p>
          <a:p>
            <a:pPr marL="138589" indent="-129540">
              <a:lnSpc>
                <a:spcPts val="1575"/>
              </a:lnSpc>
              <a:spcBef>
                <a:spcPts val="30"/>
              </a:spcBef>
              <a:buChar char="•"/>
              <a:tabLst>
                <a:tab pos="139065" algn="l"/>
              </a:tabLst>
            </a:pPr>
            <a:r>
              <a:rPr sz="1350" spc="-11" dirty="0">
                <a:latin typeface="Calibri"/>
                <a:cs typeface="Calibri"/>
              </a:rPr>
              <a:t>Decreto </a:t>
            </a:r>
            <a:r>
              <a:rPr sz="1350" spc="-4" dirty="0">
                <a:latin typeface="Calibri"/>
                <a:cs typeface="Calibri"/>
              </a:rPr>
              <a:t>nº</a:t>
            </a:r>
            <a:r>
              <a:rPr sz="1350" dirty="0">
                <a:latin typeface="Calibri"/>
                <a:cs typeface="Calibri"/>
              </a:rPr>
              <a:t> 8.726/16</a:t>
            </a:r>
            <a:endParaRPr sz="1350">
              <a:latin typeface="Calibri"/>
              <a:cs typeface="Calibri"/>
            </a:endParaRPr>
          </a:p>
          <a:p>
            <a:pPr marL="138589">
              <a:lnSpc>
                <a:spcPts val="1215"/>
              </a:lnSpc>
            </a:pPr>
            <a:r>
              <a:rPr sz="1050" spc="-4" dirty="0">
                <a:latin typeface="Calibri"/>
                <a:cs typeface="Calibri"/>
              </a:rPr>
              <a:t>Regulamenta </a:t>
            </a:r>
            <a:r>
              <a:rPr sz="1050" dirty="0">
                <a:latin typeface="Calibri"/>
                <a:cs typeface="Calibri"/>
              </a:rPr>
              <a:t>a </a:t>
            </a:r>
            <a:r>
              <a:rPr sz="1050" spc="-4" dirty="0">
                <a:latin typeface="Calibri"/>
                <a:cs typeface="Calibri"/>
              </a:rPr>
              <a:t>Lei nº</a:t>
            </a:r>
            <a:r>
              <a:rPr sz="1050" spc="-11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13.019/14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319397" y="4772026"/>
            <a:ext cx="394335" cy="562451"/>
          </a:xfrm>
          <a:custGeom>
            <a:avLst/>
            <a:gdLst/>
            <a:ahLst/>
            <a:cxnLst/>
            <a:rect l="l" t="t" r="r" b="b"/>
            <a:pathLst>
              <a:path w="525779" h="749935">
                <a:moveTo>
                  <a:pt x="0" y="0"/>
                </a:moveTo>
                <a:lnTo>
                  <a:pt x="0" y="486918"/>
                </a:lnTo>
                <a:lnTo>
                  <a:pt x="262889" y="749808"/>
                </a:lnTo>
                <a:lnTo>
                  <a:pt x="525779" y="486918"/>
                </a:lnTo>
                <a:lnTo>
                  <a:pt x="525779" y="262890"/>
                </a:lnTo>
                <a:lnTo>
                  <a:pt x="262889" y="262890"/>
                </a:lnTo>
                <a:lnTo>
                  <a:pt x="0" y="0"/>
                </a:lnTo>
                <a:close/>
              </a:path>
              <a:path w="525779" h="749935">
                <a:moveTo>
                  <a:pt x="525779" y="0"/>
                </a:moveTo>
                <a:lnTo>
                  <a:pt x="262889" y="262890"/>
                </a:lnTo>
                <a:lnTo>
                  <a:pt x="525779" y="262890"/>
                </a:lnTo>
                <a:lnTo>
                  <a:pt x="52577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4319397" y="4772026"/>
            <a:ext cx="394335" cy="562451"/>
          </a:xfrm>
          <a:custGeom>
            <a:avLst/>
            <a:gdLst/>
            <a:ahLst/>
            <a:cxnLst/>
            <a:rect l="l" t="t" r="r" b="b"/>
            <a:pathLst>
              <a:path w="525779" h="749935">
                <a:moveTo>
                  <a:pt x="525779" y="0"/>
                </a:moveTo>
                <a:lnTo>
                  <a:pt x="525779" y="486918"/>
                </a:lnTo>
                <a:lnTo>
                  <a:pt x="262889" y="749808"/>
                </a:lnTo>
                <a:lnTo>
                  <a:pt x="0" y="486918"/>
                </a:lnTo>
                <a:lnTo>
                  <a:pt x="0" y="0"/>
                </a:lnTo>
                <a:lnTo>
                  <a:pt x="262889" y="262890"/>
                </a:lnTo>
                <a:lnTo>
                  <a:pt x="525779" y="0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 txBox="1"/>
          <p:nvPr/>
        </p:nvSpPr>
        <p:spPr>
          <a:xfrm>
            <a:off x="4333875" y="4921834"/>
            <a:ext cx="36671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708017" y="4464559"/>
            <a:ext cx="4151471" cy="1116806"/>
          </a:xfrm>
          <a:custGeom>
            <a:avLst/>
            <a:gdLst/>
            <a:ahLst/>
            <a:cxnLst/>
            <a:rect l="l" t="t" r="r" b="b"/>
            <a:pathLst>
              <a:path w="5535295" h="1489075">
                <a:moveTo>
                  <a:pt x="5287010" y="0"/>
                </a:moveTo>
                <a:lnTo>
                  <a:pt x="0" y="0"/>
                </a:lnTo>
                <a:lnTo>
                  <a:pt x="0" y="1488947"/>
                </a:lnTo>
                <a:lnTo>
                  <a:pt x="5287010" y="1488947"/>
                </a:lnTo>
                <a:lnTo>
                  <a:pt x="5337016" y="1483905"/>
                </a:lnTo>
                <a:lnTo>
                  <a:pt x="5383595" y="1469445"/>
                </a:lnTo>
                <a:lnTo>
                  <a:pt x="5425748" y="1446564"/>
                </a:lnTo>
                <a:lnTo>
                  <a:pt x="5462476" y="1416261"/>
                </a:lnTo>
                <a:lnTo>
                  <a:pt x="5492781" y="1379533"/>
                </a:lnTo>
                <a:lnTo>
                  <a:pt x="5515663" y="1337380"/>
                </a:lnTo>
                <a:lnTo>
                  <a:pt x="5530125" y="1290800"/>
                </a:lnTo>
                <a:lnTo>
                  <a:pt x="5535168" y="1240789"/>
                </a:lnTo>
                <a:lnTo>
                  <a:pt x="5535168" y="248157"/>
                </a:lnTo>
                <a:lnTo>
                  <a:pt x="5530125" y="198151"/>
                </a:lnTo>
                <a:lnTo>
                  <a:pt x="5515663" y="151572"/>
                </a:lnTo>
                <a:lnTo>
                  <a:pt x="5492781" y="109419"/>
                </a:lnTo>
                <a:lnTo>
                  <a:pt x="5462476" y="72691"/>
                </a:lnTo>
                <a:lnTo>
                  <a:pt x="5425748" y="42386"/>
                </a:lnTo>
                <a:lnTo>
                  <a:pt x="5383595" y="19504"/>
                </a:lnTo>
                <a:lnTo>
                  <a:pt x="5337016" y="5042"/>
                </a:lnTo>
                <a:lnTo>
                  <a:pt x="5287010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7"/>
          <p:cNvSpPr/>
          <p:nvPr/>
        </p:nvSpPr>
        <p:spPr>
          <a:xfrm>
            <a:off x="4708017" y="4464559"/>
            <a:ext cx="4151471" cy="1116806"/>
          </a:xfrm>
          <a:custGeom>
            <a:avLst/>
            <a:gdLst/>
            <a:ahLst/>
            <a:cxnLst/>
            <a:rect l="l" t="t" r="r" b="b"/>
            <a:pathLst>
              <a:path w="5535295" h="1489075">
                <a:moveTo>
                  <a:pt x="5535168" y="248157"/>
                </a:moveTo>
                <a:lnTo>
                  <a:pt x="5535168" y="1240789"/>
                </a:lnTo>
                <a:lnTo>
                  <a:pt x="5530125" y="1290800"/>
                </a:lnTo>
                <a:lnTo>
                  <a:pt x="5515663" y="1337380"/>
                </a:lnTo>
                <a:lnTo>
                  <a:pt x="5492781" y="1379533"/>
                </a:lnTo>
                <a:lnTo>
                  <a:pt x="5462476" y="1416261"/>
                </a:lnTo>
                <a:lnTo>
                  <a:pt x="5425748" y="1446564"/>
                </a:lnTo>
                <a:lnTo>
                  <a:pt x="5383595" y="1469445"/>
                </a:lnTo>
                <a:lnTo>
                  <a:pt x="5337016" y="1483905"/>
                </a:lnTo>
                <a:lnTo>
                  <a:pt x="5287010" y="1488947"/>
                </a:lnTo>
                <a:lnTo>
                  <a:pt x="0" y="1488947"/>
                </a:lnTo>
                <a:lnTo>
                  <a:pt x="0" y="0"/>
                </a:lnTo>
                <a:lnTo>
                  <a:pt x="5287010" y="0"/>
                </a:lnTo>
                <a:lnTo>
                  <a:pt x="5337016" y="5042"/>
                </a:lnTo>
                <a:lnTo>
                  <a:pt x="5383595" y="19504"/>
                </a:lnTo>
                <a:lnTo>
                  <a:pt x="5425748" y="42386"/>
                </a:lnTo>
                <a:lnTo>
                  <a:pt x="5462476" y="72691"/>
                </a:lnTo>
                <a:lnTo>
                  <a:pt x="5492781" y="109419"/>
                </a:lnTo>
                <a:lnTo>
                  <a:pt x="5515663" y="151572"/>
                </a:lnTo>
                <a:lnTo>
                  <a:pt x="5530125" y="198151"/>
                </a:lnTo>
                <a:lnTo>
                  <a:pt x="5535168" y="248157"/>
                </a:lnTo>
                <a:close/>
              </a:path>
            </a:pathLst>
          </a:custGeom>
          <a:ln w="12191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8"/>
          <p:cNvSpPr txBox="1"/>
          <p:nvPr/>
        </p:nvSpPr>
        <p:spPr>
          <a:xfrm>
            <a:off x="4795456" y="4459186"/>
            <a:ext cx="1569244" cy="3686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8589" indent="-129540">
              <a:lnSpc>
                <a:spcPts val="1579"/>
              </a:lnSpc>
              <a:spcBef>
                <a:spcPts val="75"/>
              </a:spcBef>
              <a:buChar char="•"/>
              <a:tabLst>
                <a:tab pos="139065" algn="l"/>
              </a:tabLst>
            </a:pPr>
            <a:r>
              <a:rPr sz="1350" spc="-11" dirty="0">
                <a:latin typeface="Calibri"/>
                <a:cs typeface="Calibri"/>
              </a:rPr>
              <a:t>Portaria </a:t>
            </a:r>
            <a:r>
              <a:rPr sz="1350" spc="-4" dirty="0">
                <a:latin typeface="Calibri"/>
                <a:cs typeface="Calibri"/>
              </a:rPr>
              <a:t>nº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78/2019</a:t>
            </a:r>
            <a:endParaRPr sz="1350">
              <a:latin typeface="Calibri"/>
              <a:cs typeface="Calibri"/>
            </a:endParaRPr>
          </a:p>
          <a:p>
            <a:pPr marL="138589">
              <a:lnSpc>
                <a:spcPts val="1219"/>
              </a:lnSpc>
            </a:pPr>
            <a:r>
              <a:rPr sz="1050" spc="-8" dirty="0">
                <a:latin typeface="Calibri"/>
                <a:cs typeface="Calibri"/>
              </a:rPr>
              <a:t>Orçamento</a:t>
            </a:r>
            <a:r>
              <a:rPr sz="1050" spc="-4" dirty="0">
                <a:latin typeface="Calibri"/>
                <a:cs typeface="Calibri"/>
              </a:rPr>
              <a:t> Impositivo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795456" y="4818507"/>
            <a:ext cx="2040255" cy="72776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8589" indent="-129540">
              <a:lnSpc>
                <a:spcPts val="1575"/>
              </a:lnSpc>
              <a:spcBef>
                <a:spcPts val="75"/>
              </a:spcBef>
              <a:buChar char="•"/>
              <a:tabLst>
                <a:tab pos="139065" algn="l"/>
              </a:tabLst>
            </a:pPr>
            <a:r>
              <a:rPr sz="1350" spc="-11" dirty="0">
                <a:latin typeface="Calibri"/>
                <a:cs typeface="Calibri"/>
              </a:rPr>
              <a:t>Decreto </a:t>
            </a:r>
            <a:r>
              <a:rPr sz="1350" spc="-4" dirty="0">
                <a:latin typeface="Calibri"/>
                <a:cs typeface="Calibri"/>
              </a:rPr>
              <a:t>nº</a:t>
            </a:r>
            <a:r>
              <a:rPr sz="1350" spc="-8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10.024/19</a:t>
            </a:r>
            <a:endParaRPr sz="1350">
              <a:latin typeface="Calibri"/>
              <a:cs typeface="Calibri"/>
            </a:endParaRPr>
          </a:p>
          <a:p>
            <a:pPr marL="138589">
              <a:lnSpc>
                <a:spcPts val="1215"/>
              </a:lnSpc>
            </a:pPr>
            <a:r>
              <a:rPr sz="1050" spc="-4" dirty="0">
                <a:latin typeface="Calibri"/>
                <a:cs typeface="Calibri"/>
              </a:rPr>
              <a:t>Novo </a:t>
            </a:r>
            <a:r>
              <a:rPr sz="1050" spc="-8" dirty="0">
                <a:latin typeface="Calibri"/>
                <a:cs typeface="Calibri"/>
              </a:rPr>
              <a:t>Decreto </a:t>
            </a:r>
            <a:r>
              <a:rPr sz="1050" spc="-4" dirty="0">
                <a:latin typeface="Calibri"/>
                <a:cs typeface="Calibri"/>
              </a:rPr>
              <a:t>de </a:t>
            </a:r>
            <a:r>
              <a:rPr sz="1050" spc="-8" dirty="0">
                <a:latin typeface="Calibri"/>
                <a:cs typeface="Calibri"/>
              </a:rPr>
              <a:t>Pregão</a:t>
            </a:r>
            <a:r>
              <a:rPr sz="1050" spc="-34" dirty="0">
                <a:latin typeface="Calibri"/>
                <a:cs typeface="Calibri"/>
              </a:rPr>
              <a:t> </a:t>
            </a:r>
            <a:r>
              <a:rPr sz="1050" spc="-8" dirty="0">
                <a:latin typeface="Calibri"/>
                <a:cs typeface="Calibri"/>
              </a:rPr>
              <a:t>Eletrônico</a:t>
            </a:r>
            <a:endParaRPr sz="1050">
              <a:latin typeface="Calibri"/>
              <a:cs typeface="Calibri"/>
            </a:endParaRPr>
          </a:p>
          <a:p>
            <a:pPr marL="138589" indent="-129540">
              <a:lnSpc>
                <a:spcPts val="1575"/>
              </a:lnSpc>
              <a:spcBef>
                <a:spcPts val="30"/>
              </a:spcBef>
              <a:buChar char="•"/>
              <a:tabLst>
                <a:tab pos="139065" algn="l"/>
              </a:tabLst>
            </a:pPr>
            <a:r>
              <a:rPr sz="1350" spc="-11" dirty="0">
                <a:latin typeface="Calibri"/>
                <a:cs typeface="Calibri"/>
              </a:rPr>
              <a:t>Portaria </a:t>
            </a:r>
            <a:r>
              <a:rPr sz="1350" spc="-4" dirty="0">
                <a:latin typeface="Calibri"/>
                <a:cs typeface="Calibri"/>
              </a:rPr>
              <a:t>nº</a:t>
            </a:r>
            <a:r>
              <a:rPr sz="1350" spc="23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558/19</a:t>
            </a:r>
            <a:endParaRPr sz="1350">
              <a:latin typeface="Calibri"/>
              <a:cs typeface="Calibri"/>
            </a:endParaRPr>
          </a:p>
          <a:p>
            <a:pPr marL="138589">
              <a:lnSpc>
                <a:spcPts val="1215"/>
              </a:lnSpc>
            </a:pPr>
            <a:r>
              <a:rPr sz="1050" spc="-4" dirty="0">
                <a:latin typeface="Calibri"/>
                <a:cs typeface="Calibri"/>
              </a:rPr>
              <a:t>Altera </a:t>
            </a:r>
            <a:r>
              <a:rPr sz="1050" dirty="0">
                <a:latin typeface="Calibri"/>
                <a:cs typeface="Calibri"/>
              </a:rPr>
              <a:t>a </a:t>
            </a:r>
            <a:r>
              <a:rPr sz="1050" spc="-4" dirty="0">
                <a:latin typeface="Calibri"/>
                <a:cs typeface="Calibri"/>
              </a:rPr>
              <a:t>PI</a:t>
            </a:r>
            <a:r>
              <a:rPr sz="1050" spc="-23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424/16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721483" y="857251"/>
            <a:ext cx="3850767" cy="7520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2947226" y="857783"/>
            <a:ext cx="337566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4" dirty="0"/>
              <a:t>Legislação</a:t>
            </a:r>
            <a:r>
              <a:rPr spc="-38" dirty="0"/>
              <a:t> </a:t>
            </a:r>
            <a:r>
              <a:rPr spc="-8" dirty="0"/>
              <a:t>(evolução)</a:t>
            </a:r>
          </a:p>
        </p:txBody>
      </p:sp>
      <p:sp>
        <p:nvSpPr>
          <p:cNvPr id="42" name="object 42"/>
          <p:cNvSpPr/>
          <p:nvPr/>
        </p:nvSpPr>
        <p:spPr>
          <a:xfrm>
            <a:off x="466343" y="1391031"/>
            <a:ext cx="483870" cy="690563"/>
          </a:xfrm>
          <a:custGeom>
            <a:avLst/>
            <a:gdLst/>
            <a:ahLst/>
            <a:cxnLst/>
            <a:rect l="l" t="t" r="r" b="b"/>
            <a:pathLst>
              <a:path w="645160" h="920750">
                <a:moveTo>
                  <a:pt x="0" y="0"/>
                </a:moveTo>
                <a:lnTo>
                  <a:pt x="0" y="598169"/>
                </a:lnTo>
                <a:lnTo>
                  <a:pt x="322326" y="920495"/>
                </a:lnTo>
                <a:lnTo>
                  <a:pt x="644652" y="598169"/>
                </a:lnTo>
                <a:lnTo>
                  <a:pt x="644652" y="322325"/>
                </a:lnTo>
                <a:lnTo>
                  <a:pt x="322326" y="322325"/>
                </a:lnTo>
                <a:lnTo>
                  <a:pt x="0" y="0"/>
                </a:lnTo>
                <a:close/>
              </a:path>
              <a:path w="645160" h="920750">
                <a:moveTo>
                  <a:pt x="644652" y="0"/>
                </a:moveTo>
                <a:lnTo>
                  <a:pt x="322326" y="322325"/>
                </a:lnTo>
                <a:lnTo>
                  <a:pt x="644652" y="322325"/>
                </a:lnTo>
                <a:lnTo>
                  <a:pt x="64465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3" name="object 43"/>
          <p:cNvSpPr/>
          <p:nvPr/>
        </p:nvSpPr>
        <p:spPr>
          <a:xfrm>
            <a:off x="466343" y="1391031"/>
            <a:ext cx="483870" cy="690563"/>
          </a:xfrm>
          <a:custGeom>
            <a:avLst/>
            <a:gdLst/>
            <a:ahLst/>
            <a:cxnLst/>
            <a:rect l="l" t="t" r="r" b="b"/>
            <a:pathLst>
              <a:path w="645160" h="920750">
                <a:moveTo>
                  <a:pt x="644652" y="0"/>
                </a:moveTo>
                <a:lnTo>
                  <a:pt x="644652" y="598169"/>
                </a:lnTo>
                <a:lnTo>
                  <a:pt x="322326" y="920495"/>
                </a:lnTo>
                <a:lnTo>
                  <a:pt x="0" y="598169"/>
                </a:lnTo>
                <a:lnTo>
                  <a:pt x="0" y="0"/>
                </a:lnTo>
                <a:lnTo>
                  <a:pt x="322326" y="322325"/>
                </a:lnTo>
                <a:lnTo>
                  <a:pt x="644652" y="0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44"/>
          <p:cNvSpPr txBox="1"/>
          <p:nvPr/>
        </p:nvSpPr>
        <p:spPr>
          <a:xfrm>
            <a:off x="524941" y="1604391"/>
            <a:ext cx="36671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1967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949833" y="1391031"/>
            <a:ext cx="3167539" cy="449580"/>
          </a:xfrm>
          <a:custGeom>
            <a:avLst/>
            <a:gdLst/>
            <a:ahLst/>
            <a:cxnLst/>
            <a:rect l="l" t="t" r="r" b="b"/>
            <a:pathLst>
              <a:path w="4223385" h="599440">
                <a:moveTo>
                  <a:pt x="4123181" y="0"/>
                </a:moveTo>
                <a:lnTo>
                  <a:pt x="0" y="0"/>
                </a:lnTo>
                <a:lnTo>
                  <a:pt x="0" y="598931"/>
                </a:lnTo>
                <a:lnTo>
                  <a:pt x="4123181" y="598931"/>
                </a:lnTo>
                <a:lnTo>
                  <a:pt x="4162032" y="591085"/>
                </a:lnTo>
                <a:lnTo>
                  <a:pt x="4193762" y="569690"/>
                </a:lnTo>
                <a:lnTo>
                  <a:pt x="4215157" y="537960"/>
                </a:lnTo>
                <a:lnTo>
                  <a:pt x="4223004" y="499109"/>
                </a:lnTo>
                <a:lnTo>
                  <a:pt x="4223004" y="99821"/>
                </a:lnTo>
                <a:lnTo>
                  <a:pt x="4215157" y="60971"/>
                </a:lnTo>
                <a:lnTo>
                  <a:pt x="4193762" y="29241"/>
                </a:lnTo>
                <a:lnTo>
                  <a:pt x="4162032" y="7846"/>
                </a:lnTo>
                <a:lnTo>
                  <a:pt x="4123181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6" name="object 46"/>
          <p:cNvSpPr/>
          <p:nvPr/>
        </p:nvSpPr>
        <p:spPr>
          <a:xfrm>
            <a:off x="949833" y="1391031"/>
            <a:ext cx="3167539" cy="449580"/>
          </a:xfrm>
          <a:custGeom>
            <a:avLst/>
            <a:gdLst/>
            <a:ahLst/>
            <a:cxnLst/>
            <a:rect l="l" t="t" r="r" b="b"/>
            <a:pathLst>
              <a:path w="4223385" h="599440">
                <a:moveTo>
                  <a:pt x="4223004" y="99821"/>
                </a:moveTo>
                <a:lnTo>
                  <a:pt x="4223004" y="499109"/>
                </a:lnTo>
                <a:lnTo>
                  <a:pt x="4215157" y="537960"/>
                </a:lnTo>
                <a:lnTo>
                  <a:pt x="4193762" y="569690"/>
                </a:lnTo>
                <a:lnTo>
                  <a:pt x="4162032" y="591085"/>
                </a:lnTo>
                <a:lnTo>
                  <a:pt x="4123181" y="598931"/>
                </a:lnTo>
                <a:lnTo>
                  <a:pt x="0" y="598931"/>
                </a:lnTo>
                <a:lnTo>
                  <a:pt x="0" y="0"/>
                </a:lnTo>
                <a:lnTo>
                  <a:pt x="4123181" y="0"/>
                </a:lnTo>
                <a:lnTo>
                  <a:pt x="4162032" y="7846"/>
                </a:lnTo>
                <a:lnTo>
                  <a:pt x="4193762" y="29241"/>
                </a:lnTo>
                <a:lnTo>
                  <a:pt x="4215157" y="60971"/>
                </a:lnTo>
                <a:lnTo>
                  <a:pt x="4223004" y="99821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7" name="object 47"/>
          <p:cNvSpPr txBox="1"/>
          <p:nvPr/>
        </p:nvSpPr>
        <p:spPr>
          <a:xfrm>
            <a:off x="1036129" y="1410271"/>
            <a:ext cx="1439704" cy="3686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8589" indent="-129540">
              <a:lnSpc>
                <a:spcPts val="1575"/>
              </a:lnSpc>
              <a:spcBef>
                <a:spcPts val="75"/>
              </a:spcBef>
              <a:buChar char="•"/>
              <a:tabLst>
                <a:tab pos="139065" algn="l"/>
              </a:tabLst>
            </a:pPr>
            <a:r>
              <a:rPr sz="1350" spc="-11" dirty="0">
                <a:latin typeface="Calibri"/>
                <a:cs typeface="Calibri"/>
              </a:rPr>
              <a:t>Decreto </a:t>
            </a:r>
            <a:r>
              <a:rPr sz="1350" spc="-4" dirty="0">
                <a:latin typeface="Calibri"/>
                <a:cs typeface="Calibri"/>
              </a:rPr>
              <a:t>nº</a:t>
            </a:r>
            <a:r>
              <a:rPr sz="1350" spc="-41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200/67</a:t>
            </a:r>
            <a:endParaRPr sz="1350">
              <a:latin typeface="Calibri"/>
              <a:cs typeface="Calibri"/>
            </a:endParaRPr>
          </a:p>
          <a:p>
            <a:pPr marL="138589">
              <a:lnSpc>
                <a:spcPts val="1215"/>
              </a:lnSpc>
            </a:pPr>
            <a:r>
              <a:rPr sz="1050" spc="-8" dirty="0">
                <a:latin typeface="Calibri"/>
                <a:cs typeface="Calibri"/>
              </a:rPr>
              <a:t>Organização </a:t>
            </a:r>
            <a:r>
              <a:rPr sz="1050" spc="-4" dirty="0">
                <a:latin typeface="Calibri"/>
                <a:cs typeface="Calibri"/>
              </a:rPr>
              <a:t>da </a:t>
            </a:r>
            <a:r>
              <a:rPr sz="1050" dirty="0">
                <a:latin typeface="Calibri"/>
                <a:cs typeface="Calibri"/>
              </a:rPr>
              <a:t>ADP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66343" y="2018537"/>
            <a:ext cx="483870" cy="690563"/>
          </a:xfrm>
          <a:custGeom>
            <a:avLst/>
            <a:gdLst/>
            <a:ahLst/>
            <a:cxnLst/>
            <a:rect l="l" t="t" r="r" b="b"/>
            <a:pathLst>
              <a:path w="645160" h="920750">
                <a:moveTo>
                  <a:pt x="0" y="0"/>
                </a:moveTo>
                <a:lnTo>
                  <a:pt x="0" y="598169"/>
                </a:lnTo>
                <a:lnTo>
                  <a:pt x="322326" y="920495"/>
                </a:lnTo>
                <a:lnTo>
                  <a:pt x="644652" y="598169"/>
                </a:lnTo>
                <a:lnTo>
                  <a:pt x="644652" y="322325"/>
                </a:lnTo>
                <a:lnTo>
                  <a:pt x="322326" y="322325"/>
                </a:lnTo>
                <a:lnTo>
                  <a:pt x="0" y="0"/>
                </a:lnTo>
                <a:close/>
              </a:path>
              <a:path w="645160" h="920750">
                <a:moveTo>
                  <a:pt x="644652" y="0"/>
                </a:moveTo>
                <a:lnTo>
                  <a:pt x="322326" y="322325"/>
                </a:lnTo>
                <a:lnTo>
                  <a:pt x="644652" y="322325"/>
                </a:lnTo>
                <a:lnTo>
                  <a:pt x="64465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9" name="object 49"/>
          <p:cNvSpPr/>
          <p:nvPr/>
        </p:nvSpPr>
        <p:spPr>
          <a:xfrm>
            <a:off x="466343" y="2018537"/>
            <a:ext cx="483870" cy="690563"/>
          </a:xfrm>
          <a:custGeom>
            <a:avLst/>
            <a:gdLst/>
            <a:ahLst/>
            <a:cxnLst/>
            <a:rect l="l" t="t" r="r" b="b"/>
            <a:pathLst>
              <a:path w="645160" h="920750">
                <a:moveTo>
                  <a:pt x="644652" y="0"/>
                </a:moveTo>
                <a:lnTo>
                  <a:pt x="644652" y="598169"/>
                </a:lnTo>
                <a:lnTo>
                  <a:pt x="322326" y="920495"/>
                </a:lnTo>
                <a:lnTo>
                  <a:pt x="0" y="598169"/>
                </a:lnTo>
                <a:lnTo>
                  <a:pt x="0" y="0"/>
                </a:lnTo>
                <a:lnTo>
                  <a:pt x="322326" y="322325"/>
                </a:lnTo>
                <a:lnTo>
                  <a:pt x="644652" y="0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0" name="object 50"/>
          <p:cNvSpPr txBox="1"/>
          <p:nvPr/>
        </p:nvSpPr>
        <p:spPr>
          <a:xfrm>
            <a:off x="524941" y="2231421"/>
            <a:ext cx="36671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1986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949833" y="2018538"/>
            <a:ext cx="3167539" cy="448151"/>
          </a:xfrm>
          <a:custGeom>
            <a:avLst/>
            <a:gdLst/>
            <a:ahLst/>
            <a:cxnLst/>
            <a:rect l="l" t="t" r="r" b="b"/>
            <a:pathLst>
              <a:path w="4223385" h="597535">
                <a:moveTo>
                  <a:pt x="4123435" y="0"/>
                </a:moveTo>
                <a:lnTo>
                  <a:pt x="0" y="0"/>
                </a:lnTo>
                <a:lnTo>
                  <a:pt x="0" y="597407"/>
                </a:lnTo>
                <a:lnTo>
                  <a:pt x="4123435" y="597407"/>
                </a:lnTo>
                <a:lnTo>
                  <a:pt x="4162192" y="589583"/>
                </a:lnTo>
                <a:lnTo>
                  <a:pt x="4193841" y="568245"/>
                </a:lnTo>
                <a:lnTo>
                  <a:pt x="4215179" y="536596"/>
                </a:lnTo>
                <a:lnTo>
                  <a:pt x="4223004" y="497839"/>
                </a:lnTo>
                <a:lnTo>
                  <a:pt x="4223004" y="99567"/>
                </a:lnTo>
                <a:lnTo>
                  <a:pt x="4215179" y="60811"/>
                </a:lnTo>
                <a:lnTo>
                  <a:pt x="4193841" y="29162"/>
                </a:lnTo>
                <a:lnTo>
                  <a:pt x="4162192" y="7824"/>
                </a:lnTo>
                <a:lnTo>
                  <a:pt x="4123435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2" name="object 52"/>
          <p:cNvSpPr/>
          <p:nvPr/>
        </p:nvSpPr>
        <p:spPr>
          <a:xfrm>
            <a:off x="949833" y="2018538"/>
            <a:ext cx="3167539" cy="448151"/>
          </a:xfrm>
          <a:custGeom>
            <a:avLst/>
            <a:gdLst/>
            <a:ahLst/>
            <a:cxnLst/>
            <a:rect l="l" t="t" r="r" b="b"/>
            <a:pathLst>
              <a:path w="4223385" h="597535">
                <a:moveTo>
                  <a:pt x="4223004" y="99567"/>
                </a:moveTo>
                <a:lnTo>
                  <a:pt x="4223004" y="497839"/>
                </a:lnTo>
                <a:lnTo>
                  <a:pt x="4215179" y="536596"/>
                </a:lnTo>
                <a:lnTo>
                  <a:pt x="4193841" y="568245"/>
                </a:lnTo>
                <a:lnTo>
                  <a:pt x="4162192" y="589583"/>
                </a:lnTo>
                <a:lnTo>
                  <a:pt x="4123435" y="597407"/>
                </a:lnTo>
                <a:lnTo>
                  <a:pt x="0" y="597407"/>
                </a:lnTo>
                <a:lnTo>
                  <a:pt x="0" y="0"/>
                </a:lnTo>
                <a:lnTo>
                  <a:pt x="4123435" y="0"/>
                </a:lnTo>
                <a:lnTo>
                  <a:pt x="4162192" y="7824"/>
                </a:lnTo>
                <a:lnTo>
                  <a:pt x="4193841" y="29162"/>
                </a:lnTo>
                <a:lnTo>
                  <a:pt x="4215179" y="60811"/>
                </a:lnTo>
                <a:lnTo>
                  <a:pt x="4223004" y="99567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3" name="object 53"/>
          <p:cNvSpPr txBox="1"/>
          <p:nvPr/>
        </p:nvSpPr>
        <p:spPr>
          <a:xfrm>
            <a:off x="1036129" y="2037397"/>
            <a:ext cx="1656874" cy="3686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8589" indent="-129540">
              <a:lnSpc>
                <a:spcPts val="1575"/>
              </a:lnSpc>
              <a:spcBef>
                <a:spcPts val="75"/>
              </a:spcBef>
              <a:buChar char="•"/>
              <a:tabLst>
                <a:tab pos="139065" algn="l"/>
              </a:tabLst>
            </a:pPr>
            <a:r>
              <a:rPr sz="1350" spc="-11" dirty="0">
                <a:latin typeface="Calibri"/>
                <a:cs typeface="Calibri"/>
              </a:rPr>
              <a:t>Decreto </a:t>
            </a:r>
            <a:r>
              <a:rPr sz="1350" spc="-4" dirty="0">
                <a:latin typeface="Calibri"/>
                <a:cs typeface="Calibri"/>
              </a:rPr>
              <a:t>nº</a:t>
            </a:r>
            <a:r>
              <a:rPr sz="1350" spc="-41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93.872/86</a:t>
            </a:r>
            <a:endParaRPr sz="1350">
              <a:latin typeface="Calibri"/>
              <a:cs typeface="Calibri"/>
            </a:endParaRPr>
          </a:p>
          <a:p>
            <a:pPr marL="138589">
              <a:lnSpc>
                <a:spcPts val="1215"/>
              </a:lnSpc>
            </a:pPr>
            <a:r>
              <a:rPr sz="1050" spc="-8" dirty="0">
                <a:latin typeface="Calibri"/>
                <a:cs typeface="Calibri"/>
              </a:rPr>
              <a:t>Conta </a:t>
            </a:r>
            <a:r>
              <a:rPr sz="1050" spc="-4" dirty="0">
                <a:latin typeface="Calibri"/>
                <a:cs typeface="Calibri"/>
              </a:rPr>
              <a:t>Única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66343" y="2644901"/>
            <a:ext cx="483870" cy="690563"/>
          </a:xfrm>
          <a:custGeom>
            <a:avLst/>
            <a:gdLst/>
            <a:ahLst/>
            <a:cxnLst/>
            <a:rect l="l" t="t" r="r" b="b"/>
            <a:pathLst>
              <a:path w="645160" h="920750">
                <a:moveTo>
                  <a:pt x="0" y="0"/>
                </a:moveTo>
                <a:lnTo>
                  <a:pt x="0" y="598169"/>
                </a:lnTo>
                <a:lnTo>
                  <a:pt x="322326" y="920496"/>
                </a:lnTo>
                <a:lnTo>
                  <a:pt x="644652" y="598169"/>
                </a:lnTo>
                <a:lnTo>
                  <a:pt x="644652" y="322325"/>
                </a:lnTo>
                <a:lnTo>
                  <a:pt x="322326" y="322325"/>
                </a:lnTo>
                <a:lnTo>
                  <a:pt x="0" y="0"/>
                </a:lnTo>
                <a:close/>
              </a:path>
              <a:path w="645160" h="920750">
                <a:moveTo>
                  <a:pt x="644652" y="0"/>
                </a:moveTo>
                <a:lnTo>
                  <a:pt x="322326" y="322325"/>
                </a:lnTo>
                <a:lnTo>
                  <a:pt x="644652" y="322325"/>
                </a:lnTo>
                <a:lnTo>
                  <a:pt x="64465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5" name="object 55"/>
          <p:cNvSpPr/>
          <p:nvPr/>
        </p:nvSpPr>
        <p:spPr>
          <a:xfrm>
            <a:off x="466343" y="2644901"/>
            <a:ext cx="483870" cy="690563"/>
          </a:xfrm>
          <a:custGeom>
            <a:avLst/>
            <a:gdLst/>
            <a:ahLst/>
            <a:cxnLst/>
            <a:rect l="l" t="t" r="r" b="b"/>
            <a:pathLst>
              <a:path w="645160" h="920750">
                <a:moveTo>
                  <a:pt x="644652" y="0"/>
                </a:moveTo>
                <a:lnTo>
                  <a:pt x="644652" y="598169"/>
                </a:lnTo>
                <a:lnTo>
                  <a:pt x="322326" y="920496"/>
                </a:lnTo>
                <a:lnTo>
                  <a:pt x="0" y="598169"/>
                </a:lnTo>
                <a:lnTo>
                  <a:pt x="0" y="0"/>
                </a:lnTo>
                <a:lnTo>
                  <a:pt x="322326" y="322325"/>
                </a:lnTo>
                <a:lnTo>
                  <a:pt x="644652" y="0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6" name="object 56"/>
          <p:cNvSpPr txBox="1"/>
          <p:nvPr/>
        </p:nvSpPr>
        <p:spPr>
          <a:xfrm>
            <a:off x="524941" y="2858453"/>
            <a:ext cx="36671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1993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949833" y="2644901"/>
            <a:ext cx="3167539" cy="449580"/>
          </a:xfrm>
          <a:custGeom>
            <a:avLst/>
            <a:gdLst/>
            <a:ahLst/>
            <a:cxnLst/>
            <a:rect l="l" t="t" r="r" b="b"/>
            <a:pathLst>
              <a:path w="4223385" h="599439">
                <a:moveTo>
                  <a:pt x="4123181" y="0"/>
                </a:moveTo>
                <a:lnTo>
                  <a:pt x="0" y="0"/>
                </a:lnTo>
                <a:lnTo>
                  <a:pt x="0" y="598931"/>
                </a:lnTo>
                <a:lnTo>
                  <a:pt x="4123181" y="598931"/>
                </a:lnTo>
                <a:lnTo>
                  <a:pt x="4162032" y="591085"/>
                </a:lnTo>
                <a:lnTo>
                  <a:pt x="4193762" y="569690"/>
                </a:lnTo>
                <a:lnTo>
                  <a:pt x="4215157" y="537960"/>
                </a:lnTo>
                <a:lnTo>
                  <a:pt x="4223004" y="499110"/>
                </a:lnTo>
                <a:lnTo>
                  <a:pt x="4223004" y="99822"/>
                </a:lnTo>
                <a:lnTo>
                  <a:pt x="4215157" y="60971"/>
                </a:lnTo>
                <a:lnTo>
                  <a:pt x="4193762" y="29241"/>
                </a:lnTo>
                <a:lnTo>
                  <a:pt x="4162032" y="7846"/>
                </a:lnTo>
                <a:lnTo>
                  <a:pt x="4123181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8" name="object 58"/>
          <p:cNvSpPr/>
          <p:nvPr/>
        </p:nvSpPr>
        <p:spPr>
          <a:xfrm>
            <a:off x="949833" y="2644901"/>
            <a:ext cx="3167539" cy="449580"/>
          </a:xfrm>
          <a:custGeom>
            <a:avLst/>
            <a:gdLst/>
            <a:ahLst/>
            <a:cxnLst/>
            <a:rect l="l" t="t" r="r" b="b"/>
            <a:pathLst>
              <a:path w="4223385" h="599439">
                <a:moveTo>
                  <a:pt x="4223004" y="99822"/>
                </a:moveTo>
                <a:lnTo>
                  <a:pt x="4223004" y="499110"/>
                </a:lnTo>
                <a:lnTo>
                  <a:pt x="4215157" y="537960"/>
                </a:lnTo>
                <a:lnTo>
                  <a:pt x="4193762" y="569690"/>
                </a:lnTo>
                <a:lnTo>
                  <a:pt x="4162032" y="591085"/>
                </a:lnTo>
                <a:lnTo>
                  <a:pt x="4123181" y="598931"/>
                </a:lnTo>
                <a:lnTo>
                  <a:pt x="0" y="598931"/>
                </a:lnTo>
                <a:lnTo>
                  <a:pt x="0" y="0"/>
                </a:lnTo>
                <a:lnTo>
                  <a:pt x="4123181" y="0"/>
                </a:lnTo>
                <a:lnTo>
                  <a:pt x="4162032" y="7846"/>
                </a:lnTo>
                <a:lnTo>
                  <a:pt x="4193762" y="29241"/>
                </a:lnTo>
                <a:lnTo>
                  <a:pt x="4215157" y="60971"/>
                </a:lnTo>
                <a:lnTo>
                  <a:pt x="4223004" y="99822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9" name="object 59"/>
          <p:cNvSpPr txBox="1"/>
          <p:nvPr/>
        </p:nvSpPr>
        <p:spPr>
          <a:xfrm>
            <a:off x="1036129" y="2664429"/>
            <a:ext cx="1215390" cy="3686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8589" indent="-129540">
              <a:lnSpc>
                <a:spcPts val="1575"/>
              </a:lnSpc>
              <a:spcBef>
                <a:spcPts val="75"/>
              </a:spcBef>
              <a:buChar char="•"/>
              <a:tabLst>
                <a:tab pos="139065" algn="l"/>
              </a:tabLst>
            </a:pPr>
            <a:r>
              <a:rPr sz="1350" spc="-4" dirty="0">
                <a:latin typeface="Calibri"/>
                <a:cs typeface="Calibri"/>
              </a:rPr>
              <a:t>Lei nº</a:t>
            </a:r>
            <a:r>
              <a:rPr sz="1350" spc="-64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8.666/93</a:t>
            </a:r>
            <a:endParaRPr sz="1350">
              <a:latin typeface="Calibri"/>
              <a:cs typeface="Calibri"/>
            </a:endParaRPr>
          </a:p>
          <a:p>
            <a:pPr marL="138589">
              <a:lnSpc>
                <a:spcPts val="1215"/>
              </a:lnSpc>
            </a:pPr>
            <a:r>
              <a:rPr sz="1050" spc="-4" dirty="0">
                <a:latin typeface="Calibri"/>
                <a:cs typeface="Calibri"/>
              </a:rPr>
              <a:t>Lei de</a:t>
            </a:r>
            <a:r>
              <a:rPr sz="1050" spc="-11" dirty="0">
                <a:latin typeface="Calibri"/>
                <a:cs typeface="Calibri"/>
              </a:rPr>
              <a:t> </a:t>
            </a:r>
            <a:r>
              <a:rPr sz="1050" spc="-8" dirty="0">
                <a:latin typeface="Calibri"/>
                <a:cs typeface="Calibri"/>
              </a:rPr>
              <a:t>Licitações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66343" y="3272408"/>
            <a:ext cx="483870" cy="689610"/>
          </a:xfrm>
          <a:custGeom>
            <a:avLst/>
            <a:gdLst/>
            <a:ahLst/>
            <a:cxnLst/>
            <a:rect l="l" t="t" r="r" b="b"/>
            <a:pathLst>
              <a:path w="645160" h="919479">
                <a:moveTo>
                  <a:pt x="0" y="0"/>
                </a:moveTo>
                <a:lnTo>
                  <a:pt x="0" y="596645"/>
                </a:lnTo>
                <a:lnTo>
                  <a:pt x="322326" y="918971"/>
                </a:lnTo>
                <a:lnTo>
                  <a:pt x="644652" y="596645"/>
                </a:lnTo>
                <a:lnTo>
                  <a:pt x="644652" y="322325"/>
                </a:lnTo>
                <a:lnTo>
                  <a:pt x="322326" y="322325"/>
                </a:lnTo>
                <a:lnTo>
                  <a:pt x="0" y="0"/>
                </a:lnTo>
                <a:close/>
              </a:path>
              <a:path w="645160" h="919479">
                <a:moveTo>
                  <a:pt x="644652" y="0"/>
                </a:moveTo>
                <a:lnTo>
                  <a:pt x="322326" y="322325"/>
                </a:lnTo>
                <a:lnTo>
                  <a:pt x="644652" y="322325"/>
                </a:lnTo>
                <a:lnTo>
                  <a:pt x="64465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1" name="object 61"/>
          <p:cNvSpPr/>
          <p:nvPr/>
        </p:nvSpPr>
        <p:spPr>
          <a:xfrm>
            <a:off x="466343" y="3272408"/>
            <a:ext cx="483870" cy="689610"/>
          </a:xfrm>
          <a:custGeom>
            <a:avLst/>
            <a:gdLst/>
            <a:ahLst/>
            <a:cxnLst/>
            <a:rect l="l" t="t" r="r" b="b"/>
            <a:pathLst>
              <a:path w="645160" h="919479">
                <a:moveTo>
                  <a:pt x="644652" y="0"/>
                </a:moveTo>
                <a:lnTo>
                  <a:pt x="644652" y="596645"/>
                </a:lnTo>
                <a:lnTo>
                  <a:pt x="322326" y="918971"/>
                </a:lnTo>
                <a:lnTo>
                  <a:pt x="0" y="596645"/>
                </a:lnTo>
                <a:lnTo>
                  <a:pt x="0" y="0"/>
                </a:lnTo>
                <a:lnTo>
                  <a:pt x="322326" y="322325"/>
                </a:lnTo>
                <a:lnTo>
                  <a:pt x="644652" y="0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2" name="object 62"/>
          <p:cNvSpPr txBox="1"/>
          <p:nvPr/>
        </p:nvSpPr>
        <p:spPr>
          <a:xfrm>
            <a:off x="524941" y="3485064"/>
            <a:ext cx="36671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1997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949833" y="3272409"/>
            <a:ext cx="3167539" cy="448151"/>
          </a:xfrm>
          <a:custGeom>
            <a:avLst/>
            <a:gdLst/>
            <a:ahLst/>
            <a:cxnLst/>
            <a:rect l="l" t="t" r="r" b="b"/>
            <a:pathLst>
              <a:path w="4223385" h="597535">
                <a:moveTo>
                  <a:pt x="4123435" y="0"/>
                </a:moveTo>
                <a:lnTo>
                  <a:pt x="0" y="0"/>
                </a:lnTo>
                <a:lnTo>
                  <a:pt x="0" y="597407"/>
                </a:lnTo>
                <a:lnTo>
                  <a:pt x="4123435" y="597407"/>
                </a:lnTo>
                <a:lnTo>
                  <a:pt x="4162192" y="589583"/>
                </a:lnTo>
                <a:lnTo>
                  <a:pt x="4193841" y="568245"/>
                </a:lnTo>
                <a:lnTo>
                  <a:pt x="4215179" y="536596"/>
                </a:lnTo>
                <a:lnTo>
                  <a:pt x="4223004" y="497839"/>
                </a:lnTo>
                <a:lnTo>
                  <a:pt x="4223004" y="99567"/>
                </a:lnTo>
                <a:lnTo>
                  <a:pt x="4215179" y="60811"/>
                </a:lnTo>
                <a:lnTo>
                  <a:pt x="4193841" y="29162"/>
                </a:lnTo>
                <a:lnTo>
                  <a:pt x="4162192" y="7824"/>
                </a:lnTo>
                <a:lnTo>
                  <a:pt x="4123435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4" name="object 64"/>
          <p:cNvSpPr/>
          <p:nvPr/>
        </p:nvSpPr>
        <p:spPr>
          <a:xfrm>
            <a:off x="949833" y="3272409"/>
            <a:ext cx="3167539" cy="448151"/>
          </a:xfrm>
          <a:custGeom>
            <a:avLst/>
            <a:gdLst/>
            <a:ahLst/>
            <a:cxnLst/>
            <a:rect l="l" t="t" r="r" b="b"/>
            <a:pathLst>
              <a:path w="4223385" h="597535">
                <a:moveTo>
                  <a:pt x="4223004" y="99567"/>
                </a:moveTo>
                <a:lnTo>
                  <a:pt x="4223004" y="497839"/>
                </a:lnTo>
                <a:lnTo>
                  <a:pt x="4215179" y="536596"/>
                </a:lnTo>
                <a:lnTo>
                  <a:pt x="4193841" y="568245"/>
                </a:lnTo>
                <a:lnTo>
                  <a:pt x="4162192" y="589583"/>
                </a:lnTo>
                <a:lnTo>
                  <a:pt x="4123435" y="597407"/>
                </a:lnTo>
                <a:lnTo>
                  <a:pt x="0" y="597407"/>
                </a:lnTo>
                <a:lnTo>
                  <a:pt x="0" y="0"/>
                </a:lnTo>
                <a:lnTo>
                  <a:pt x="4123435" y="0"/>
                </a:lnTo>
                <a:lnTo>
                  <a:pt x="4162192" y="7824"/>
                </a:lnTo>
                <a:lnTo>
                  <a:pt x="4193841" y="29162"/>
                </a:lnTo>
                <a:lnTo>
                  <a:pt x="4215179" y="60811"/>
                </a:lnTo>
                <a:lnTo>
                  <a:pt x="4223004" y="99567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5" name="object 65"/>
          <p:cNvSpPr txBox="1"/>
          <p:nvPr/>
        </p:nvSpPr>
        <p:spPr>
          <a:xfrm>
            <a:off x="1036129" y="3291040"/>
            <a:ext cx="2021681" cy="3686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8589" indent="-129540">
              <a:lnSpc>
                <a:spcPts val="1579"/>
              </a:lnSpc>
              <a:spcBef>
                <a:spcPts val="75"/>
              </a:spcBef>
              <a:buChar char="•"/>
              <a:tabLst>
                <a:tab pos="139065" algn="l"/>
              </a:tabLst>
            </a:pPr>
            <a:r>
              <a:rPr sz="1350" spc="-8" dirty="0">
                <a:latin typeface="Calibri"/>
                <a:cs typeface="Calibri"/>
              </a:rPr>
              <a:t>Instrução Normativa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01/97</a:t>
            </a:r>
            <a:endParaRPr sz="1350">
              <a:latin typeface="Calibri"/>
              <a:cs typeface="Calibri"/>
            </a:endParaRPr>
          </a:p>
          <a:p>
            <a:pPr marL="138589">
              <a:lnSpc>
                <a:spcPts val="1219"/>
              </a:lnSpc>
            </a:pPr>
            <a:r>
              <a:rPr sz="1050" spc="-4" dirty="0">
                <a:latin typeface="Calibri"/>
                <a:cs typeface="Calibri"/>
              </a:rPr>
              <a:t>Celebração de</a:t>
            </a:r>
            <a:r>
              <a:rPr sz="1050" spc="-11" dirty="0">
                <a:latin typeface="Calibri"/>
                <a:cs typeface="Calibri"/>
              </a:rPr>
              <a:t> </a:t>
            </a:r>
            <a:r>
              <a:rPr sz="1050" spc="-8" dirty="0">
                <a:latin typeface="Calibri"/>
                <a:cs typeface="Calibri"/>
              </a:rPr>
              <a:t>Convênios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66343" y="3898773"/>
            <a:ext cx="483870" cy="690563"/>
          </a:xfrm>
          <a:custGeom>
            <a:avLst/>
            <a:gdLst/>
            <a:ahLst/>
            <a:cxnLst/>
            <a:rect l="l" t="t" r="r" b="b"/>
            <a:pathLst>
              <a:path w="645160" h="920750">
                <a:moveTo>
                  <a:pt x="0" y="0"/>
                </a:moveTo>
                <a:lnTo>
                  <a:pt x="0" y="598169"/>
                </a:lnTo>
                <a:lnTo>
                  <a:pt x="322326" y="920496"/>
                </a:lnTo>
                <a:lnTo>
                  <a:pt x="644652" y="598169"/>
                </a:lnTo>
                <a:lnTo>
                  <a:pt x="644652" y="322325"/>
                </a:lnTo>
                <a:lnTo>
                  <a:pt x="322326" y="322325"/>
                </a:lnTo>
                <a:lnTo>
                  <a:pt x="0" y="0"/>
                </a:lnTo>
                <a:close/>
              </a:path>
              <a:path w="645160" h="920750">
                <a:moveTo>
                  <a:pt x="644652" y="0"/>
                </a:moveTo>
                <a:lnTo>
                  <a:pt x="322326" y="322325"/>
                </a:lnTo>
                <a:lnTo>
                  <a:pt x="644652" y="322325"/>
                </a:lnTo>
                <a:lnTo>
                  <a:pt x="64465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7" name="object 67"/>
          <p:cNvSpPr/>
          <p:nvPr/>
        </p:nvSpPr>
        <p:spPr>
          <a:xfrm>
            <a:off x="466343" y="3898773"/>
            <a:ext cx="483870" cy="690563"/>
          </a:xfrm>
          <a:custGeom>
            <a:avLst/>
            <a:gdLst/>
            <a:ahLst/>
            <a:cxnLst/>
            <a:rect l="l" t="t" r="r" b="b"/>
            <a:pathLst>
              <a:path w="645160" h="920750">
                <a:moveTo>
                  <a:pt x="644652" y="0"/>
                </a:moveTo>
                <a:lnTo>
                  <a:pt x="644652" y="598169"/>
                </a:lnTo>
                <a:lnTo>
                  <a:pt x="322326" y="920496"/>
                </a:lnTo>
                <a:lnTo>
                  <a:pt x="0" y="598169"/>
                </a:lnTo>
                <a:lnTo>
                  <a:pt x="0" y="0"/>
                </a:lnTo>
                <a:lnTo>
                  <a:pt x="322326" y="322325"/>
                </a:lnTo>
                <a:lnTo>
                  <a:pt x="644652" y="0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8" name="object 68"/>
          <p:cNvSpPr txBox="1"/>
          <p:nvPr/>
        </p:nvSpPr>
        <p:spPr>
          <a:xfrm>
            <a:off x="524941" y="4112323"/>
            <a:ext cx="36671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1999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949833" y="3898774"/>
            <a:ext cx="3167539" cy="448151"/>
          </a:xfrm>
          <a:custGeom>
            <a:avLst/>
            <a:gdLst/>
            <a:ahLst/>
            <a:cxnLst/>
            <a:rect l="l" t="t" r="r" b="b"/>
            <a:pathLst>
              <a:path w="4223385" h="597535">
                <a:moveTo>
                  <a:pt x="4123435" y="0"/>
                </a:moveTo>
                <a:lnTo>
                  <a:pt x="0" y="0"/>
                </a:lnTo>
                <a:lnTo>
                  <a:pt x="0" y="597408"/>
                </a:lnTo>
                <a:lnTo>
                  <a:pt x="4123435" y="597408"/>
                </a:lnTo>
                <a:lnTo>
                  <a:pt x="4162192" y="589583"/>
                </a:lnTo>
                <a:lnTo>
                  <a:pt x="4193841" y="568245"/>
                </a:lnTo>
                <a:lnTo>
                  <a:pt x="4215179" y="536596"/>
                </a:lnTo>
                <a:lnTo>
                  <a:pt x="4223004" y="497840"/>
                </a:lnTo>
                <a:lnTo>
                  <a:pt x="4223004" y="99568"/>
                </a:lnTo>
                <a:lnTo>
                  <a:pt x="4215179" y="60811"/>
                </a:lnTo>
                <a:lnTo>
                  <a:pt x="4193841" y="29162"/>
                </a:lnTo>
                <a:lnTo>
                  <a:pt x="4162192" y="7824"/>
                </a:lnTo>
                <a:lnTo>
                  <a:pt x="4123435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0" name="object 70"/>
          <p:cNvSpPr/>
          <p:nvPr/>
        </p:nvSpPr>
        <p:spPr>
          <a:xfrm>
            <a:off x="949833" y="3898774"/>
            <a:ext cx="3167539" cy="448151"/>
          </a:xfrm>
          <a:custGeom>
            <a:avLst/>
            <a:gdLst/>
            <a:ahLst/>
            <a:cxnLst/>
            <a:rect l="l" t="t" r="r" b="b"/>
            <a:pathLst>
              <a:path w="4223385" h="597535">
                <a:moveTo>
                  <a:pt x="4223004" y="99568"/>
                </a:moveTo>
                <a:lnTo>
                  <a:pt x="4223004" y="497840"/>
                </a:lnTo>
                <a:lnTo>
                  <a:pt x="4215179" y="536596"/>
                </a:lnTo>
                <a:lnTo>
                  <a:pt x="4193841" y="568245"/>
                </a:lnTo>
                <a:lnTo>
                  <a:pt x="4162192" y="589583"/>
                </a:lnTo>
                <a:lnTo>
                  <a:pt x="4123435" y="597408"/>
                </a:lnTo>
                <a:lnTo>
                  <a:pt x="0" y="597408"/>
                </a:lnTo>
                <a:lnTo>
                  <a:pt x="0" y="0"/>
                </a:lnTo>
                <a:lnTo>
                  <a:pt x="4123435" y="0"/>
                </a:lnTo>
                <a:lnTo>
                  <a:pt x="4162192" y="7824"/>
                </a:lnTo>
                <a:lnTo>
                  <a:pt x="4193841" y="29162"/>
                </a:lnTo>
                <a:lnTo>
                  <a:pt x="4215179" y="60811"/>
                </a:lnTo>
                <a:lnTo>
                  <a:pt x="4223004" y="99568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1" name="object 71"/>
          <p:cNvSpPr txBox="1"/>
          <p:nvPr/>
        </p:nvSpPr>
        <p:spPr>
          <a:xfrm>
            <a:off x="1036129" y="3845148"/>
            <a:ext cx="3008471" cy="53540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8589" indent="-129540">
              <a:lnSpc>
                <a:spcPts val="1575"/>
              </a:lnSpc>
              <a:spcBef>
                <a:spcPts val="75"/>
              </a:spcBef>
              <a:buChar char="•"/>
              <a:tabLst>
                <a:tab pos="139065" algn="l"/>
              </a:tabLst>
            </a:pPr>
            <a:r>
              <a:rPr sz="1350" spc="-4" dirty="0">
                <a:latin typeface="Calibri"/>
                <a:cs typeface="Calibri"/>
              </a:rPr>
              <a:t>Lei nº</a:t>
            </a:r>
            <a:r>
              <a:rPr sz="1350" spc="-8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9.790/99</a:t>
            </a:r>
            <a:endParaRPr sz="1350">
              <a:latin typeface="Calibri"/>
              <a:cs typeface="Calibri"/>
            </a:endParaRPr>
          </a:p>
          <a:p>
            <a:pPr marL="138589" marR="3810">
              <a:lnSpc>
                <a:spcPts val="1155"/>
              </a:lnSpc>
              <a:spcBef>
                <a:spcPts val="83"/>
              </a:spcBef>
            </a:pPr>
            <a:r>
              <a:rPr sz="1050" spc="-4" dirty="0">
                <a:latin typeface="Calibri"/>
                <a:cs typeface="Calibri"/>
              </a:rPr>
              <a:t>OSCIP </a:t>
            </a:r>
            <a:r>
              <a:rPr sz="1050" dirty="0">
                <a:latin typeface="Calibri"/>
                <a:cs typeface="Calibri"/>
              </a:rPr>
              <a:t>– </a:t>
            </a:r>
            <a:r>
              <a:rPr sz="1050" spc="-8" dirty="0">
                <a:latin typeface="Calibri"/>
                <a:cs typeface="Calibri"/>
              </a:rPr>
              <a:t>Organizações </a:t>
            </a:r>
            <a:r>
              <a:rPr sz="1050" spc="-4" dirty="0">
                <a:latin typeface="Calibri"/>
                <a:cs typeface="Calibri"/>
              </a:rPr>
              <a:t>da Sociedade </a:t>
            </a:r>
            <a:r>
              <a:rPr sz="1050" dirty="0">
                <a:latin typeface="Calibri"/>
                <a:cs typeface="Calibri"/>
              </a:rPr>
              <a:t>Civil </a:t>
            </a:r>
            <a:r>
              <a:rPr sz="1050" spc="-4" dirty="0">
                <a:latin typeface="Calibri"/>
                <a:cs typeface="Calibri"/>
              </a:rPr>
              <a:t>de Interesse  Público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466343" y="4525136"/>
            <a:ext cx="483870" cy="690563"/>
          </a:xfrm>
          <a:custGeom>
            <a:avLst/>
            <a:gdLst/>
            <a:ahLst/>
            <a:cxnLst/>
            <a:rect l="l" t="t" r="r" b="b"/>
            <a:pathLst>
              <a:path w="645160" h="920750">
                <a:moveTo>
                  <a:pt x="0" y="0"/>
                </a:moveTo>
                <a:lnTo>
                  <a:pt x="0" y="598169"/>
                </a:lnTo>
                <a:lnTo>
                  <a:pt x="322326" y="920495"/>
                </a:lnTo>
                <a:lnTo>
                  <a:pt x="644652" y="598169"/>
                </a:lnTo>
                <a:lnTo>
                  <a:pt x="644652" y="322325"/>
                </a:lnTo>
                <a:lnTo>
                  <a:pt x="322326" y="322325"/>
                </a:lnTo>
                <a:lnTo>
                  <a:pt x="0" y="0"/>
                </a:lnTo>
                <a:close/>
              </a:path>
              <a:path w="645160" h="920750">
                <a:moveTo>
                  <a:pt x="644652" y="0"/>
                </a:moveTo>
                <a:lnTo>
                  <a:pt x="322326" y="322325"/>
                </a:lnTo>
                <a:lnTo>
                  <a:pt x="644652" y="322325"/>
                </a:lnTo>
                <a:lnTo>
                  <a:pt x="64465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3" name="object 73"/>
          <p:cNvSpPr/>
          <p:nvPr/>
        </p:nvSpPr>
        <p:spPr>
          <a:xfrm>
            <a:off x="466343" y="4525136"/>
            <a:ext cx="483870" cy="690563"/>
          </a:xfrm>
          <a:custGeom>
            <a:avLst/>
            <a:gdLst/>
            <a:ahLst/>
            <a:cxnLst/>
            <a:rect l="l" t="t" r="r" b="b"/>
            <a:pathLst>
              <a:path w="645160" h="920750">
                <a:moveTo>
                  <a:pt x="644652" y="0"/>
                </a:moveTo>
                <a:lnTo>
                  <a:pt x="644652" y="598169"/>
                </a:lnTo>
                <a:lnTo>
                  <a:pt x="322326" y="920495"/>
                </a:lnTo>
                <a:lnTo>
                  <a:pt x="0" y="598169"/>
                </a:lnTo>
                <a:lnTo>
                  <a:pt x="0" y="0"/>
                </a:lnTo>
                <a:lnTo>
                  <a:pt x="322326" y="322325"/>
                </a:lnTo>
                <a:lnTo>
                  <a:pt x="644652" y="0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4" name="object 74"/>
          <p:cNvSpPr txBox="1"/>
          <p:nvPr/>
        </p:nvSpPr>
        <p:spPr>
          <a:xfrm>
            <a:off x="524941" y="4739450"/>
            <a:ext cx="36671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2000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949833" y="4525136"/>
            <a:ext cx="3167539" cy="449580"/>
          </a:xfrm>
          <a:custGeom>
            <a:avLst/>
            <a:gdLst/>
            <a:ahLst/>
            <a:cxnLst/>
            <a:rect l="l" t="t" r="r" b="b"/>
            <a:pathLst>
              <a:path w="4223385" h="599439">
                <a:moveTo>
                  <a:pt x="4123181" y="0"/>
                </a:moveTo>
                <a:lnTo>
                  <a:pt x="0" y="0"/>
                </a:lnTo>
                <a:lnTo>
                  <a:pt x="0" y="598931"/>
                </a:lnTo>
                <a:lnTo>
                  <a:pt x="4123181" y="598931"/>
                </a:lnTo>
                <a:lnTo>
                  <a:pt x="4162032" y="591085"/>
                </a:lnTo>
                <a:lnTo>
                  <a:pt x="4193762" y="569690"/>
                </a:lnTo>
                <a:lnTo>
                  <a:pt x="4215157" y="537960"/>
                </a:lnTo>
                <a:lnTo>
                  <a:pt x="4223004" y="499109"/>
                </a:lnTo>
                <a:lnTo>
                  <a:pt x="4223004" y="99821"/>
                </a:lnTo>
                <a:lnTo>
                  <a:pt x="4215157" y="60971"/>
                </a:lnTo>
                <a:lnTo>
                  <a:pt x="4193762" y="29241"/>
                </a:lnTo>
                <a:lnTo>
                  <a:pt x="4162032" y="7846"/>
                </a:lnTo>
                <a:lnTo>
                  <a:pt x="4123181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6" name="object 76"/>
          <p:cNvSpPr/>
          <p:nvPr/>
        </p:nvSpPr>
        <p:spPr>
          <a:xfrm>
            <a:off x="949833" y="4525136"/>
            <a:ext cx="3167539" cy="449580"/>
          </a:xfrm>
          <a:custGeom>
            <a:avLst/>
            <a:gdLst/>
            <a:ahLst/>
            <a:cxnLst/>
            <a:rect l="l" t="t" r="r" b="b"/>
            <a:pathLst>
              <a:path w="4223385" h="599439">
                <a:moveTo>
                  <a:pt x="4223004" y="99821"/>
                </a:moveTo>
                <a:lnTo>
                  <a:pt x="4223004" y="499109"/>
                </a:lnTo>
                <a:lnTo>
                  <a:pt x="4215157" y="537960"/>
                </a:lnTo>
                <a:lnTo>
                  <a:pt x="4193762" y="569690"/>
                </a:lnTo>
                <a:lnTo>
                  <a:pt x="4162032" y="591085"/>
                </a:lnTo>
                <a:lnTo>
                  <a:pt x="4123181" y="598931"/>
                </a:lnTo>
                <a:lnTo>
                  <a:pt x="0" y="598931"/>
                </a:lnTo>
                <a:lnTo>
                  <a:pt x="0" y="0"/>
                </a:lnTo>
                <a:lnTo>
                  <a:pt x="4123181" y="0"/>
                </a:lnTo>
                <a:lnTo>
                  <a:pt x="4162032" y="7846"/>
                </a:lnTo>
                <a:lnTo>
                  <a:pt x="4193762" y="29241"/>
                </a:lnTo>
                <a:lnTo>
                  <a:pt x="4215157" y="60971"/>
                </a:lnTo>
                <a:lnTo>
                  <a:pt x="4223004" y="99821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7" name="object 77"/>
          <p:cNvSpPr txBox="1"/>
          <p:nvPr/>
        </p:nvSpPr>
        <p:spPr>
          <a:xfrm>
            <a:off x="1036129" y="4545330"/>
            <a:ext cx="1964055" cy="3686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8589" indent="-129540">
              <a:lnSpc>
                <a:spcPts val="1575"/>
              </a:lnSpc>
              <a:spcBef>
                <a:spcPts val="75"/>
              </a:spcBef>
              <a:buChar char="•"/>
              <a:tabLst>
                <a:tab pos="139065" algn="l"/>
              </a:tabLst>
            </a:pPr>
            <a:r>
              <a:rPr sz="1350" spc="-4" dirty="0">
                <a:latin typeface="Calibri"/>
                <a:cs typeface="Calibri"/>
              </a:rPr>
              <a:t>Lei </a:t>
            </a:r>
            <a:r>
              <a:rPr sz="1350" spc="-8" dirty="0">
                <a:latin typeface="Calibri"/>
                <a:cs typeface="Calibri"/>
              </a:rPr>
              <a:t>Complementar</a:t>
            </a:r>
            <a:r>
              <a:rPr sz="1350" spc="-41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101/00</a:t>
            </a:r>
            <a:endParaRPr sz="1350">
              <a:latin typeface="Calibri"/>
              <a:cs typeface="Calibri"/>
            </a:endParaRPr>
          </a:p>
          <a:p>
            <a:pPr marL="138589">
              <a:lnSpc>
                <a:spcPts val="1215"/>
              </a:lnSpc>
            </a:pPr>
            <a:r>
              <a:rPr sz="1050" spc="-4" dirty="0">
                <a:latin typeface="Calibri"/>
                <a:cs typeface="Calibri"/>
              </a:rPr>
              <a:t>Lei de Responsabilidade</a:t>
            </a:r>
            <a:r>
              <a:rPr sz="1050" spc="-26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Fiscal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466343" y="5152643"/>
            <a:ext cx="483870" cy="690563"/>
          </a:xfrm>
          <a:custGeom>
            <a:avLst/>
            <a:gdLst/>
            <a:ahLst/>
            <a:cxnLst/>
            <a:rect l="l" t="t" r="r" b="b"/>
            <a:pathLst>
              <a:path w="645160" h="920750">
                <a:moveTo>
                  <a:pt x="0" y="0"/>
                </a:moveTo>
                <a:lnTo>
                  <a:pt x="0" y="598170"/>
                </a:lnTo>
                <a:lnTo>
                  <a:pt x="322326" y="920496"/>
                </a:lnTo>
                <a:lnTo>
                  <a:pt x="644652" y="598170"/>
                </a:lnTo>
                <a:lnTo>
                  <a:pt x="644652" y="322326"/>
                </a:lnTo>
                <a:lnTo>
                  <a:pt x="322326" y="322326"/>
                </a:lnTo>
                <a:lnTo>
                  <a:pt x="0" y="0"/>
                </a:lnTo>
                <a:close/>
              </a:path>
              <a:path w="645160" h="920750">
                <a:moveTo>
                  <a:pt x="644652" y="0"/>
                </a:moveTo>
                <a:lnTo>
                  <a:pt x="322326" y="322326"/>
                </a:lnTo>
                <a:lnTo>
                  <a:pt x="644652" y="322326"/>
                </a:lnTo>
                <a:lnTo>
                  <a:pt x="64465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9" name="object 79"/>
          <p:cNvSpPr/>
          <p:nvPr/>
        </p:nvSpPr>
        <p:spPr>
          <a:xfrm>
            <a:off x="466343" y="5152643"/>
            <a:ext cx="483870" cy="690563"/>
          </a:xfrm>
          <a:custGeom>
            <a:avLst/>
            <a:gdLst/>
            <a:ahLst/>
            <a:cxnLst/>
            <a:rect l="l" t="t" r="r" b="b"/>
            <a:pathLst>
              <a:path w="645160" h="920750">
                <a:moveTo>
                  <a:pt x="644652" y="0"/>
                </a:moveTo>
                <a:lnTo>
                  <a:pt x="644652" y="598170"/>
                </a:lnTo>
                <a:lnTo>
                  <a:pt x="322326" y="920496"/>
                </a:lnTo>
                <a:lnTo>
                  <a:pt x="0" y="598170"/>
                </a:lnTo>
                <a:lnTo>
                  <a:pt x="0" y="0"/>
                </a:lnTo>
                <a:lnTo>
                  <a:pt x="322326" y="322326"/>
                </a:lnTo>
                <a:lnTo>
                  <a:pt x="644652" y="0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0" name="object 80"/>
          <p:cNvSpPr txBox="1"/>
          <p:nvPr/>
        </p:nvSpPr>
        <p:spPr>
          <a:xfrm>
            <a:off x="524941" y="5366461"/>
            <a:ext cx="36671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2002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949833" y="5152644"/>
            <a:ext cx="3167539" cy="448151"/>
          </a:xfrm>
          <a:custGeom>
            <a:avLst/>
            <a:gdLst/>
            <a:ahLst/>
            <a:cxnLst/>
            <a:rect l="l" t="t" r="r" b="b"/>
            <a:pathLst>
              <a:path w="4223385" h="597535">
                <a:moveTo>
                  <a:pt x="4123435" y="0"/>
                </a:moveTo>
                <a:lnTo>
                  <a:pt x="0" y="0"/>
                </a:lnTo>
                <a:lnTo>
                  <a:pt x="0" y="597408"/>
                </a:lnTo>
                <a:lnTo>
                  <a:pt x="4123435" y="597408"/>
                </a:lnTo>
                <a:lnTo>
                  <a:pt x="4162192" y="589583"/>
                </a:lnTo>
                <a:lnTo>
                  <a:pt x="4193841" y="568245"/>
                </a:lnTo>
                <a:lnTo>
                  <a:pt x="4215179" y="536596"/>
                </a:lnTo>
                <a:lnTo>
                  <a:pt x="4223004" y="497840"/>
                </a:lnTo>
                <a:lnTo>
                  <a:pt x="4223004" y="99568"/>
                </a:lnTo>
                <a:lnTo>
                  <a:pt x="4215179" y="60811"/>
                </a:lnTo>
                <a:lnTo>
                  <a:pt x="4193841" y="29162"/>
                </a:lnTo>
                <a:lnTo>
                  <a:pt x="4162192" y="7824"/>
                </a:lnTo>
                <a:lnTo>
                  <a:pt x="4123435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2" name="object 82"/>
          <p:cNvSpPr/>
          <p:nvPr/>
        </p:nvSpPr>
        <p:spPr>
          <a:xfrm>
            <a:off x="949833" y="5152644"/>
            <a:ext cx="3167539" cy="448151"/>
          </a:xfrm>
          <a:custGeom>
            <a:avLst/>
            <a:gdLst/>
            <a:ahLst/>
            <a:cxnLst/>
            <a:rect l="l" t="t" r="r" b="b"/>
            <a:pathLst>
              <a:path w="4223385" h="597535">
                <a:moveTo>
                  <a:pt x="4223004" y="99568"/>
                </a:moveTo>
                <a:lnTo>
                  <a:pt x="4223004" y="497840"/>
                </a:lnTo>
                <a:lnTo>
                  <a:pt x="4215179" y="536596"/>
                </a:lnTo>
                <a:lnTo>
                  <a:pt x="4193841" y="568245"/>
                </a:lnTo>
                <a:lnTo>
                  <a:pt x="4162192" y="589583"/>
                </a:lnTo>
                <a:lnTo>
                  <a:pt x="4123435" y="597408"/>
                </a:lnTo>
                <a:lnTo>
                  <a:pt x="0" y="597408"/>
                </a:lnTo>
                <a:lnTo>
                  <a:pt x="0" y="0"/>
                </a:lnTo>
                <a:lnTo>
                  <a:pt x="4123435" y="0"/>
                </a:lnTo>
                <a:lnTo>
                  <a:pt x="4162192" y="7824"/>
                </a:lnTo>
                <a:lnTo>
                  <a:pt x="4193841" y="29162"/>
                </a:lnTo>
                <a:lnTo>
                  <a:pt x="4215179" y="60811"/>
                </a:lnTo>
                <a:lnTo>
                  <a:pt x="4223004" y="99568"/>
                </a:lnTo>
                <a:close/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3" name="object 83"/>
          <p:cNvSpPr txBox="1"/>
          <p:nvPr/>
        </p:nvSpPr>
        <p:spPr>
          <a:xfrm>
            <a:off x="1036129" y="5172380"/>
            <a:ext cx="1302544" cy="3686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8589" indent="-129540">
              <a:lnSpc>
                <a:spcPts val="1575"/>
              </a:lnSpc>
              <a:spcBef>
                <a:spcPts val="75"/>
              </a:spcBef>
              <a:buChar char="•"/>
              <a:tabLst>
                <a:tab pos="139065" algn="l"/>
              </a:tabLst>
            </a:pPr>
            <a:r>
              <a:rPr sz="1350" spc="-4" dirty="0">
                <a:latin typeface="Calibri"/>
                <a:cs typeface="Calibri"/>
              </a:rPr>
              <a:t>Lei nº</a:t>
            </a:r>
            <a:r>
              <a:rPr sz="1350" spc="-64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10.520/02</a:t>
            </a:r>
            <a:endParaRPr sz="1350">
              <a:latin typeface="Calibri"/>
              <a:cs typeface="Calibri"/>
            </a:endParaRPr>
          </a:p>
          <a:p>
            <a:pPr marL="138589">
              <a:lnSpc>
                <a:spcPts val="1215"/>
              </a:lnSpc>
            </a:pPr>
            <a:r>
              <a:rPr sz="1050" spc="-8" dirty="0">
                <a:latin typeface="Calibri"/>
                <a:cs typeface="Calibri"/>
              </a:rPr>
              <a:t>Pregão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7696963" y="5585841"/>
            <a:ext cx="425195" cy="414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85" name="Imagem 84">
            <a:extLst>
              <a:ext uri="{FF2B5EF4-FFF2-40B4-BE49-F238E27FC236}">
                <a16:creationId xmlns:a16="http://schemas.microsoft.com/office/drawing/2014/main" id="{E9829006-3998-4A46-8E72-815B8924D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4153" y="5859017"/>
            <a:ext cx="5562600" cy="0"/>
          </a:xfrm>
          <a:custGeom>
            <a:avLst/>
            <a:gdLst/>
            <a:ahLst/>
            <a:cxnLst/>
            <a:rect l="l" t="t" r="r" b="b"/>
            <a:pathLst>
              <a:path w="7416800">
                <a:moveTo>
                  <a:pt x="0" y="0"/>
                </a:moveTo>
                <a:lnTo>
                  <a:pt x="7416800" y="0"/>
                </a:lnTo>
              </a:path>
            </a:pathLst>
          </a:custGeom>
          <a:ln w="1219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200025" y="2673477"/>
            <a:ext cx="1371600" cy="2632709"/>
          </a:xfrm>
          <a:custGeom>
            <a:avLst/>
            <a:gdLst/>
            <a:ahLst/>
            <a:cxnLst/>
            <a:rect l="l" t="t" r="r" b="b"/>
            <a:pathLst>
              <a:path w="1828800" h="3510279">
                <a:moveTo>
                  <a:pt x="1524000" y="0"/>
                </a:moveTo>
                <a:lnTo>
                  <a:pt x="304800" y="0"/>
                </a:lnTo>
                <a:lnTo>
                  <a:pt x="255359" y="3990"/>
                </a:lnTo>
                <a:lnTo>
                  <a:pt x="208458" y="15544"/>
                </a:lnTo>
                <a:lnTo>
                  <a:pt x="164725" y="34032"/>
                </a:lnTo>
                <a:lnTo>
                  <a:pt x="124788" y="58826"/>
                </a:lnTo>
                <a:lnTo>
                  <a:pt x="89273" y="89296"/>
                </a:lnTo>
                <a:lnTo>
                  <a:pt x="58808" y="124815"/>
                </a:lnTo>
                <a:lnTo>
                  <a:pt x="34020" y="164753"/>
                </a:lnTo>
                <a:lnTo>
                  <a:pt x="15538" y="208483"/>
                </a:lnTo>
                <a:lnTo>
                  <a:pt x="3989" y="255374"/>
                </a:lnTo>
                <a:lnTo>
                  <a:pt x="0" y="304800"/>
                </a:lnTo>
                <a:lnTo>
                  <a:pt x="0" y="3204972"/>
                </a:lnTo>
                <a:lnTo>
                  <a:pt x="3989" y="3254412"/>
                </a:lnTo>
                <a:lnTo>
                  <a:pt x="15538" y="3301313"/>
                </a:lnTo>
                <a:lnTo>
                  <a:pt x="34020" y="3345046"/>
                </a:lnTo>
                <a:lnTo>
                  <a:pt x="58808" y="3384983"/>
                </a:lnTo>
                <a:lnTo>
                  <a:pt x="89273" y="3420498"/>
                </a:lnTo>
                <a:lnTo>
                  <a:pt x="124788" y="3450963"/>
                </a:lnTo>
                <a:lnTo>
                  <a:pt x="164725" y="3475751"/>
                </a:lnTo>
                <a:lnTo>
                  <a:pt x="208458" y="3494233"/>
                </a:lnTo>
                <a:lnTo>
                  <a:pt x="255359" y="3505782"/>
                </a:lnTo>
                <a:lnTo>
                  <a:pt x="304800" y="3509772"/>
                </a:lnTo>
                <a:lnTo>
                  <a:pt x="1524000" y="3509772"/>
                </a:lnTo>
                <a:lnTo>
                  <a:pt x="1573425" y="3505782"/>
                </a:lnTo>
                <a:lnTo>
                  <a:pt x="1620316" y="3494233"/>
                </a:lnTo>
                <a:lnTo>
                  <a:pt x="1664046" y="3475751"/>
                </a:lnTo>
                <a:lnTo>
                  <a:pt x="1703984" y="3450963"/>
                </a:lnTo>
                <a:lnTo>
                  <a:pt x="1739503" y="3420498"/>
                </a:lnTo>
                <a:lnTo>
                  <a:pt x="1769973" y="3384983"/>
                </a:lnTo>
                <a:lnTo>
                  <a:pt x="1794767" y="3345046"/>
                </a:lnTo>
                <a:lnTo>
                  <a:pt x="1813255" y="3301313"/>
                </a:lnTo>
                <a:lnTo>
                  <a:pt x="1824809" y="3254412"/>
                </a:lnTo>
                <a:lnTo>
                  <a:pt x="1828800" y="3204972"/>
                </a:lnTo>
                <a:lnTo>
                  <a:pt x="1828800" y="304800"/>
                </a:lnTo>
                <a:lnTo>
                  <a:pt x="1824809" y="255374"/>
                </a:lnTo>
                <a:lnTo>
                  <a:pt x="1813255" y="208483"/>
                </a:lnTo>
                <a:lnTo>
                  <a:pt x="1794767" y="164753"/>
                </a:lnTo>
                <a:lnTo>
                  <a:pt x="1769973" y="124815"/>
                </a:lnTo>
                <a:lnTo>
                  <a:pt x="1739503" y="89296"/>
                </a:lnTo>
                <a:lnTo>
                  <a:pt x="1703984" y="58826"/>
                </a:lnTo>
                <a:lnTo>
                  <a:pt x="1664046" y="34032"/>
                </a:lnTo>
                <a:lnTo>
                  <a:pt x="1620316" y="15544"/>
                </a:lnTo>
                <a:lnTo>
                  <a:pt x="1573425" y="3990"/>
                </a:lnTo>
                <a:lnTo>
                  <a:pt x="1524000" y="0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200025" y="2673477"/>
            <a:ext cx="1371600" cy="2632709"/>
          </a:xfrm>
          <a:custGeom>
            <a:avLst/>
            <a:gdLst/>
            <a:ahLst/>
            <a:cxnLst/>
            <a:rect l="l" t="t" r="r" b="b"/>
            <a:pathLst>
              <a:path w="1828800" h="3510279">
                <a:moveTo>
                  <a:pt x="0" y="304800"/>
                </a:moveTo>
                <a:lnTo>
                  <a:pt x="3989" y="255374"/>
                </a:lnTo>
                <a:lnTo>
                  <a:pt x="15538" y="208483"/>
                </a:lnTo>
                <a:lnTo>
                  <a:pt x="34020" y="164753"/>
                </a:lnTo>
                <a:lnTo>
                  <a:pt x="58808" y="124815"/>
                </a:lnTo>
                <a:lnTo>
                  <a:pt x="89273" y="89296"/>
                </a:lnTo>
                <a:lnTo>
                  <a:pt x="124788" y="58826"/>
                </a:lnTo>
                <a:lnTo>
                  <a:pt x="164725" y="34032"/>
                </a:lnTo>
                <a:lnTo>
                  <a:pt x="208458" y="15544"/>
                </a:lnTo>
                <a:lnTo>
                  <a:pt x="255359" y="3990"/>
                </a:lnTo>
                <a:lnTo>
                  <a:pt x="304800" y="0"/>
                </a:lnTo>
                <a:lnTo>
                  <a:pt x="1524000" y="0"/>
                </a:lnTo>
                <a:lnTo>
                  <a:pt x="1573425" y="3990"/>
                </a:lnTo>
                <a:lnTo>
                  <a:pt x="1620316" y="15544"/>
                </a:lnTo>
                <a:lnTo>
                  <a:pt x="1664046" y="34032"/>
                </a:lnTo>
                <a:lnTo>
                  <a:pt x="1703984" y="58826"/>
                </a:lnTo>
                <a:lnTo>
                  <a:pt x="1739503" y="89296"/>
                </a:lnTo>
                <a:lnTo>
                  <a:pt x="1769973" y="124815"/>
                </a:lnTo>
                <a:lnTo>
                  <a:pt x="1794767" y="164753"/>
                </a:lnTo>
                <a:lnTo>
                  <a:pt x="1813255" y="208483"/>
                </a:lnTo>
                <a:lnTo>
                  <a:pt x="1824809" y="255374"/>
                </a:lnTo>
                <a:lnTo>
                  <a:pt x="1828800" y="304800"/>
                </a:lnTo>
                <a:lnTo>
                  <a:pt x="1828800" y="3204972"/>
                </a:lnTo>
                <a:lnTo>
                  <a:pt x="1824809" y="3254412"/>
                </a:lnTo>
                <a:lnTo>
                  <a:pt x="1813255" y="3301313"/>
                </a:lnTo>
                <a:lnTo>
                  <a:pt x="1794767" y="3345046"/>
                </a:lnTo>
                <a:lnTo>
                  <a:pt x="1769973" y="3384983"/>
                </a:lnTo>
                <a:lnTo>
                  <a:pt x="1739503" y="3420498"/>
                </a:lnTo>
                <a:lnTo>
                  <a:pt x="1703984" y="3450963"/>
                </a:lnTo>
                <a:lnTo>
                  <a:pt x="1664046" y="3475751"/>
                </a:lnTo>
                <a:lnTo>
                  <a:pt x="1620316" y="3494233"/>
                </a:lnTo>
                <a:lnTo>
                  <a:pt x="1573425" y="3505782"/>
                </a:lnTo>
                <a:lnTo>
                  <a:pt x="1524000" y="3509772"/>
                </a:lnTo>
                <a:lnTo>
                  <a:pt x="304800" y="3509772"/>
                </a:lnTo>
                <a:lnTo>
                  <a:pt x="255359" y="3505782"/>
                </a:lnTo>
                <a:lnTo>
                  <a:pt x="208458" y="3494233"/>
                </a:lnTo>
                <a:lnTo>
                  <a:pt x="164725" y="3475751"/>
                </a:lnTo>
                <a:lnTo>
                  <a:pt x="124788" y="3450963"/>
                </a:lnTo>
                <a:lnTo>
                  <a:pt x="89273" y="3420498"/>
                </a:lnTo>
                <a:lnTo>
                  <a:pt x="58808" y="3384983"/>
                </a:lnTo>
                <a:lnTo>
                  <a:pt x="34020" y="3345046"/>
                </a:lnTo>
                <a:lnTo>
                  <a:pt x="15538" y="3301313"/>
                </a:lnTo>
                <a:lnTo>
                  <a:pt x="3989" y="3254412"/>
                </a:lnTo>
                <a:lnTo>
                  <a:pt x="0" y="3204972"/>
                </a:lnTo>
                <a:lnTo>
                  <a:pt x="0" y="304800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2696336" y="2988945"/>
            <a:ext cx="1971675" cy="1285875"/>
          </a:xfrm>
          <a:custGeom>
            <a:avLst/>
            <a:gdLst/>
            <a:ahLst/>
            <a:cxnLst/>
            <a:rect l="l" t="t" r="r" b="b"/>
            <a:pathLst>
              <a:path w="2628900" h="1714500">
                <a:moveTo>
                  <a:pt x="2343150" y="0"/>
                </a:moveTo>
                <a:lnTo>
                  <a:pt x="285750" y="0"/>
                </a:lnTo>
                <a:lnTo>
                  <a:pt x="239388" y="3738"/>
                </a:lnTo>
                <a:lnTo>
                  <a:pt x="195413" y="14563"/>
                </a:lnTo>
                <a:lnTo>
                  <a:pt x="154411" y="31886"/>
                </a:lnTo>
                <a:lnTo>
                  <a:pt x="116970" y="55120"/>
                </a:lnTo>
                <a:lnTo>
                  <a:pt x="83677" y="83677"/>
                </a:lnTo>
                <a:lnTo>
                  <a:pt x="55120" y="116970"/>
                </a:lnTo>
                <a:lnTo>
                  <a:pt x="31886" y="154411"/>
                </a:lnTo>
                <a:lnTo>
                  <a:pt x="14563" y="195413"/>
                </a:lnTo>
                <a:lnTo>
                  <a:pt x="3738" y="239388"/>
                </a:lnTo>
                <a:lnTo>
                  <a:pt x="0" y="285750"/>
                </a:lnTo>
                <a:lnTo>
                  <a:pt x="0" y="1714500"/>
                </a:lnTo>
                <a:lnTo>
                  <a:pt x="2628900" y="1714500"/>
                </a:lnTo>
                <a:lnTo>
                  <a:pt x="2628900" y="285750"/>
                </a:lnTo>
                <a:lnTo>
                  <a:pt x="2343150" y="0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2696336" y="2988945"/>
            <a:ext cx="1971675" cy="1285875"/>
          </a:xfrm>
          <a:custGeom>
            <a:avLst/>
            <a:gdLst/>
            <a:ahLst/>
            <a:cxnLst/>
            <a:rect l="l" t="t" r="r" b="b"/>
            <a:pathLst>
              <a:path w="2628900" h="1714500">
                <a:moveTo>
                  <a:pt x="285750" y="0"/>
                </a:moveTo>
                <a:lnTo>
                  <a:pt x="2343150" y="0"/>
                </a:lnTo>
                <a:lnTo>
                  <a:pt x="2628900" y="285750"/>
                </a:lnTo>
                <a:lnTo>
                  <a:pt x="2628900" y="1714500"/>
                </a:lnTo>
                <a:lnTo>
                  <a:pt x="0" y="1714500"/>
                </a:lnTo>
                <a:lnTo>
                  <a:pt x="0" y="285750"/>
                </a:lnTo>
                <a:lnTo>
                  <a:pt x="3738" y="239388"/>
                </a:lnTo>
                <a:lnTo>
                  <a:pt x="14563" y="195413"/>
                </a:lnTo>
                <a:lnTo>
                  <a:pt x="31886" y="154411"/>
                </a:lnTo>
                <a:lnTo>
                  <a:pt x="55120" y="116970"/>
                </a:lnTo>
                <a:lnTo>
                  <a:pt x="83677" y="83677"/>
                </a:lnTo>
                <a:lnTo>
                  <a:pt x="116970" y="55120"/>
                </a:lnTo>
                <a:lnTo>
                  <a:pt x="154411" y="31886"/>
                </a:lnTo>
                <a:lnTo>
                  <a:pt x="195413" y="14563"/>
                </a:lnTo>
                <a:lnTo>
                  <a:pt x="239388" y="3738"/>
                </a:lnTo>
                <a:lnTo>
                  <a:pt x="285750" y="0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2859214" y="3221031"/>
            <a:ext cx="1603534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811">
              <a:spcBef>
                <a:spcPts val="75"/>
              </a:spcBef>
            </a:pPr>
            <a:r>
              <a:rPr sz="2700" b="1" spc="-15" dirty="0">
                <a:latin typeface="Calibri"/>
                <a:cs typeface="Calibri"/>
              </a:rPr>
              <a:t>Plataforma</a:t>
            </a:r>
            <a:endParaRPr sz="2700">
              <a:latin typeface="Calibri"/>
              <a:cs typeface="Calibri"/>
            </a:endParaRPr>
          </a:p>
          <a:p>
            <a:pPr marL="9525">
              <a:spcBef>
                <a:spcPts val="4"/>
              </a:spcBef>
            </a:pPr>
            <a:r>
              <a:rPr sz="2700" b="1" spc="-11" dirty="0">
                <a:latin typeface="Calibri"/>
                <a:cs typeface="Calibri"/>
              </a:rPr>
              <a:t>+Brasil </a:t>
            </a:r>
            <a:r>
              <a:rPr sz="2700" b="1" dirty="0">
                <a:latin typeface="Calibri"/>
                <a:cs typeface="Calibri"/>
              </a:rPr>
              <a:t>-</a:t>
            </a:r>
            <a:r>
              <a:rPr sz="2700" b="1" spc="-75" dirty="0">
                <a:latin typeface="Calibri"/>
                <a:cs typeface="Calibri"/>
              </a:rPr>
              <a:t> </a:t>
            </a:r>
            <a:r>
              <a:rPr sz="2700" b="1" spc="4" dirty="0">
                <a:latin typeface="Calibri"/>
                <a:cs typeface="Calibri"/>
              </a:rPr>
              <a:t>TV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262371" y="2542033"/>
            <a:ext cx="1371600" cy="2632709"/>
          </a:xfrm>
          <a:custGeom>
            <a:avLst/>
            <a:gdLst/>
            <a:ahLst/>
            <a:cxnLst/>
            <a:rect l="l" t="t" r="r" b="b"/>
            <a:pathLst>
              <a:path w="1828800" h="3510279">
                <a:moveTo>
                  <a:pt x="1524000" y="0"/>
                </a:moveTo>
                <a:lnTo>
                  <a:pt x="304800" y="0"/>
                </a:lnTo>
                <a:lnTo>
                  <a:pt x="255374" y="3990"/>
                </a:lnTo>
                <a:lnTo>
                  <a:pt x="208483" y="15544"/>
                </a:lnTo>
                <a:lnTo>
                  <a:pt x="164753" y="34032"/>
                </a:lnTo>
                <a:lnTo>
                  <a:pt x="124815" y="58826"/>
                </a:lnTo>
                <a:lnTo>
                  <a:pt x="89296" y="89296"/>
                </a:lnTo>
                <a:lnTo>
                  <a:pt x="58826" y="124815"/>
                </a:lnTo>
                <a:lnTo>
                  <a:pt x="34032" y="164753"/>
                </a:lnTo>
                <a:lnTo>
                  <a:pt x="15544" y="208483"/>
                </a:lnTo>
                <a:lnTo>
                  <a:pt x="3990" y="255374"/>
                </a:lnTo>
                <a:lnTo>
                  <a:pt x="0" y="304800"/>
                </a:lnTo>
                <a:lnTo>
                  <a:pt x="0" y="3204972"/>
                </a:lnTo>
                <a:lnTo>
                  <a:pt x="3990" y="3254412"/>
                </a:lnTo>
                <a:lnTo>
                  <a:pt x="15544" y="3301313"/>
                </a:lnTo>
                <a:lnTo>
                  <a:pt x="34032" y="3345046"/>
                </a:lnTo>
                <a:lnTo>
                  <a:pt x="58826" y="3384983"/>
                </a:lnTo>
                <a:lnTo>
                  <a:pt x="89296" y="3420498"/>
                </a:lnTo>
                <a:lnTo>
                  <a:pt x="124815" y="3450963"/>
                </a:lnTo>
                <a:lnTo>
                  <a:pt x="164753" y="3475751"/>
                </a:lnTo>
                <a:lnTo>
                  <a:pt x="208483" y="3494233"/>
                </a:lnTo>
                <a:lnTo>
                  <a:pt x="255374" y="3505782"/>
                </a:lnTo>
                <a:lnTo>
                  <a:pt x="304800" y="3509772"/>
                </a:lnTo>
                <a:lnTo>
                  <a:pt x="1524000" y="3509772"/>
                </a:lnTo>
                <a:lnTo>
                  <a:pt x="1573425" y="3505782"/>
                </a:lnTo>
                <a:lnTo>
                  <a:pt x="1620316" y="3494233"/>
                </a:lnTo>
                <a:lnTo>
                  <a:pt x="1664046" y="3475751"/>
                </a:lnTo>
                <a:lnTo>
                  <a:pt x="1703984" y="3450963"/>
                </a:lnTo>
                <a:lnTo>
                  <a:pt x="1739503" y="3420498"/>
                </a:lnTo>
                <a:lnTo>
                  <a:pt x="1769973" y="3384983"/>
                </a:lnTo>
                <a:lnTo>
                  <a:pt x="1794767" y="3345046"/>
                </a:lnTo>
                <a:lnTo>
                  <a:pt x="1813255" y="3301313"/>
                </a:lnTo>
                <a:lnTo>
                  <a:pt x="1824809" y="3254412"/>
                </a:lnTo>
                <a:lnTo>
                  <a:pt x="1828800" y="3204972"/>
                </a:lnTo>
                <a:lnTo>
                  <a:pt x="1828800" y="304800"/>
                </a:lnTo>
                <a:lnTo>
                  <a:pt x="1824809" y="255374"/>
                </a:lnTo>
                <a:lnTo>
                  <a:pt x="1813255" y="208483"/>
                </a:lnTo>
                <a:lnTo>
                  <a:pt x="1794767" y="164753"/>
                </a:lnTo>
                <a:lnTo>
                  <a:pt x="1769973" y="124815"/>
                </a:lnTo>
                <a:lnTo>
                  <a:pt x="1739503" y="89296"/>
                </a:lnTo>
                <a:lnTo>
                  <a:pt x="1703984" y="58826"/>
                </a:lnTo>
                <a:lnTo>
                  <a:pt x="1664046" y="34032"/>
                </a:lnTo>
                <a:lnTo>
                  <a:pt x="1620316" y="15544"/>
                </a:lnTo>
                <a:lnTo>
                  <a:pt x="1573425" y="3990"/>
                </a:lnTo>
                <a:lnTo>
                  <a:pt x="1524000" y="0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5262371" y="2542033"/>
            <a:ext cx="1371600" cy="2632709"/>
          </a:xfrm>
          <a:custGeom>
            <a:avLst/>
            <a:gdLst/>
            <a:ahLst/>
            <a:cxnLst/>
            <a:rect l="l" t="t" r="r" b="b"/>
            <a:pathLst>
              <a:path w="1828800" h="3510279">
                <a:moveTo>
                  <a:pt x="0" y="304800"/>
                </a:moveTo>
                <a:lnTo>
                  <a:pt x="3990" y="255374"/>
                </a:lnTo>
                <a:lnTo>
                  <a:pt x="15544" y="208483"/>
                </a:lnTo>
                <a:lnTo>
                  <a:pt x="34032" y="164753"/>
                </a:lnTo>
                <a:lnTo>
                  <a:pt x="58826" y="124815"/>
                </a:lnTo>
                <a:lnTo>
                  <a:pt x="89296" y="89296"/>
                </a:lnTo>
                <a:lnTo>
                  <a:pt x="124815" y="58826"/>
                </a:lnTo>
                <a:lnTo>
                  <a:pt x="164753" y="34032"/>
                </a:lnTo>
                <a:lnTo>
                  <a:pt x="208483" y="15544"/>
                </a:lnTo>
                <a:lnTo>
                  <a:pt x="255374" y="3990"/>
                </a:lnTo>
                <a:lnTo>
                  <a:pt x="304800" y="0"/>
                </a:lnTo>
                <a:lnTo>
                  <a:pt x="1524000" y="0"/>
                </a:lnTo>
                <a:lnTo>
                  <a:pt x="1573425" y="3990"/>
                </a:lnTo>
                <a:lnTo>
                  <a:pt x="1620316" y="15544"/>
                </a:lnTo>
                <a:lnTo>
                  <a:pt x="1664046" y="34032"/>
                </a:lnTo>
                <a:lnTo>
                  <a:pt x="1703984" y="58826"/>
                </a:lnTo>
                <a:lnTo>
                  <a:pt x="1739503" y="89296"/>
                </a:lnTo>
                <a:lnTo>
                  <a:pt x="1769973" y="124815"/>
                </a:lnTo>
                <a:lnTo>
                  <a:pt x="1794767" y="164753"/>
                </a:lnTo>
                <a:lnTo>
                  <a:pt x="1813255" y="208483"/>
                </a:lnTo>
                <a:lnTo>
                  <a:pt x="1824809" y="255374"/>
                </a:lnTo>
                <a:lnTo>
                  <a:pt x="1828800" y="304800"/>
                </a:lnTo>
                <a:lnTo>
                  <a:pt x="1828800" y="3204972"/>
                </a:lnTo>
                <a:lnTo>
                  <a:pt x="1824809" y="3254412"/>
                </a:lnTo>
                <a:lnTo>
                  <a:pt x="1813255" y="3301313"/>
                </a:lnTo>
                <a:lnTo>
                  <a:pt x="1794767" y="3345046"/>
                </a:lnTo>
                <a:lnTo>
                  <a:pt x="1769973" y="3384983"/>
                </a:lnTo>
                <a:lnTo>
                  <a:pt x="1739503" y="3420498"/>
                </a:lnTo>
                <a:lnTo>
                  <a:pt x="1703984" y="3450963"/>
                </a:lnTo>
                <a:lnTo>
                  <a:pt x="1664046" y="3475751"/>
                </a:lnTo>
                <a:lnTo>
                  <a:pt x="1620316" y="3494233"/>
                </a:lnTo>
                <a:lnTo>
                  <a:pt x="1573425" y="3505782"/>
                </a:lnTo>
                <a:lnTo>
                  <a:pt x="1524000" y="3509772"/>
                </a:lnTo>
                <a:lnTo>
                  <a:pt x="304800" y="3509772"/>
                </a:lnTo>
                <a:lnTo>
                  <a:pt x="255374" y="3505782"/>
                </a:lnTo>
                <a:lnTo>
                  <a:pt x="208483" y="3494233"/>
                </a:lnTo>
                <a:lnTo>
                  <a:pt x="164753" y="3475751"/>
                </a:lnTo>
                <a:lnTo>
                  <a:pt x="124815" y="3450963"/>
                </a:lnTo>
                <a:lnTo>
                  <a:pt x="89296" y="3420498"/>
                </a:lnTo>
                <a:lnTo>
                  <a:pt x="58826" y="3384983"/>
                </a:lnTo>
                <a:lnTo>
                  <a:pt x="34032" y="3345046"/>
                </a:lnTo>
                <a:lnTo>
                  <a:pt x="15544" y="3301313"/>
                </a:lnTo>
                <a:lnTo>
                  <a:pt x="3990" y="3254412"/>
                </a:lnTo>
                <a:lnTo>
                  <a:pt x="0" y="3204972"/>
                </a:lnTo>
                <a:lnTo>
                  <a:pt x="0" y="304800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 txBox="1"/>
          <p:nvPr/>
        </p:nvSpPr>
        <p:spPr>
          <a:xfrm>
            <a:off x="187756" y="2302573"/>
            <a:ext cx="141446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-8" dirty="0">
                <a:latin typeface="Calibri"/>
                <a:cs typeface="Calibri"/>
              </a:rPr>
              <a:t>CONCEDENTES</a:t>
            </a:r>
            <a:endParaRPr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43513" y="2203990"/>
            <a:ext cx="1435417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-11" dirty="0">
                <a:latin typeface="Calibri"/>
                <a:cs typeface="Calibri"/>
              </a:rPr>
              <a:t>C</a:t>
            </a:r>
            <a:r>
              <a:rPr b="1" spc="-4" dirty="0">
                <a:latin typeface="Calibri"/>
                <a:cs typeface="Calibri"/>
              </a:rPr>
              <a:t>ONVEN</a:t>
            </a:r>
            <a:r>
              <a:rPr b="1" spc="4" dirty="0">
                <a:latin typeface="Calibri"/>
                <a:cs typeface="Calibri"/>
              </a:rPr>
              <a:t>E</a:t>
            </a:r>
            <a:r>
              <a:rPr b="1" dirty="0">
                <a:latin typeface="Calibri"/>
                <a:cs typeface="Calibri"/>
              </a:rPr>
              <a:t>NT</a:t>
            </a:r>
            <a:r>
              <a:rPr b="1" spc="-15" dirty="0">
                <a:latin typeface="Calibri"/>
                <a:cs typeface="Calibri"/>
              </a:rPr>
              <a:t>E</a:t>
            </a:r>
            <a:r>
              <a:rPr b="1" dirty="0">
                <a:latin typeface="Calibri"/>
                <a:cs typeface="Calibri"/>
              </a:rPr>
              <a:t>S</a:t>
            </a:r>
            <a:endParaRPr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4830" y="2770690"/>
            <a:ext cx="67008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dirty="0">
                <a:latin typeface="Calibri"/>
                <a:cs typeface="Calibri"/>
              </a:rPr>
              <a:t>UNI</a:t>
            </a:r>
            <a:r>
              <a:rPr b="1" spc="-34" dirty="0">
                <a:latin typeface="Calibri"/>
                <a:cs typeface="Calibri"/>
              </a:rPr>
              <a:t>Ã</a:t>
            </a:r>
            <a:r>
              <a:rPr b="1" dirty="0">
                <a:latin typeface="Calibri"/>
                <a:cs typeface="Calibri"/>
              </a:rPr>
              <a:t>O</a:t>
            </a:r>
            <a:endParaRPr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4805" y="3130573"/>
            <a:ext cx="1066800" cy="792044"/>
          </a:xfrm>
          <a:prstGeom prst="rect">
            <a:avLst/>
          </a:prstGeom>
        </p:spPr>
        <p:txBody>
          <a:bodyPr vert="horz" wrap="square" lIns="0" tIns="121444" rIns="0" bIns="0" rtlCol="0">
            <a:spAutoFit/>
          </a:bodyPr>
          <a:lstStyle/>
          <a:p>
            <a:pPr marL="9525">
              <a:spcBef>
                <a:spcPts val="956"/>
              </a:spcBef>
            </a:pPr>
            <a:r>
              <a:rPr spc="-4" dirty="0">
                <a:latin typeface="Calibri"/>
                <a:cs typeface="Calibri"/>
              </a:rPr>
              <a:t>Ministérios</a:t>
            </a:r>
            <a:endParaRPr>
              <a:latin typeface="Calibri"/>
              <a:cs typeface="Calibri"/>
            </a:endParaRPr>
          </a:p>
          <a:p>
            <a:pPr marL="52388">
              <a:spcBef>
                <a:spcPts val="878"/>
              </a:spcBef>
            </a:pPr>
            <a:r>
              <a:rPr spc="-8" dirty="0">
                <a:latin typeface="Calibri"/>
                <a:cs typeface="Calibri"/>
              </a:rPr>
              <a:t>Autarquias</a:t>
            </a:r>
            <a:endParaRPr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6332" y="4057270"/>
            <a:ext cx="1324451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8" dirty="0">
                <a:latin typeface="Calibri"/>
                <a:cs typeface="Calibri"/>
              </a:rPr>
              <a:t>Universidades</a:t>
            </a:r>
            <a:endParaRPr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15737" y="2625529"/>
            <a:ext cx="87725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-15" dirty="0">
                <a:latin typeface="Calibri"/>
                <a:cs typeface="Calibri"/>
              </a:rPr>
              <a:t>ES</a:t>
            </a:r>
            <a:r>
              <a:rPr b="1" spc="-146" dirty="0">
                <a:latin typeface="Calibri"/>
                <a:cs typeface="Calibri"/>
              </a:rPr>
              <a:t>T</a:t>
            </a:r>
            <a:r>
              <a:rPr b="1" dirty="0">
                <a:latin typeface="Calibri"/>
                <a:cs typeface="Calibri"/>
              </a:rPr>
              <a:t>ADOS</a:t>
            </a:r>
            <a:endParaRPr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79053" y="3082957"/>
            <a:ext cx="1206341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-4" dirty="0">
                <a:latin typeface="Calibri"/>
                <a:cs typeface="Calibri"/>
              </a:rPr>
              <a:t>MUNICÍPIOS</a:t>
            </a:r>
            <a:endParaRPr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63909" y="3448051"/>
            <a:ext cx="1171099" cy="1533914"/>
          </a:xfrm>
          <a:prstGeom prst="rect">
            <a:avLst/>
          </a:prstGeom>
        </p:spPr>
        <p:txBody>
          <a:bodyPr vert="horz" wrap="square" lIns="0" tIns="66199" rIns="0" bIns="0" rtlCol="0">
            <a:spAutoFit/>
          </a:bodyPr>
          <a:lstStyle/>
          <a:p>
            <a:pPr marR="54293" algn="ctr">
              <a:spcBef>
                <a:spcPts val="521"/>
              </a:spcBef>
            </a:pPr>
            <a:r>
              <a:rPr b="1" spc="-4" dirty="0">
                <a:latin typeface="Calibri"/>
                <a:cs typeface="Calibri"/>
              </a:rPr>
              <a:t>OSC</a:t>
            </a:r>
            <a:endParaRPr>
              <a:latin typeface="Calibri"/>
              <a:cs typeface="Calibri"/>
            </a:endParaRPr>
          </a:p>
          <a:p>
            <a:pPr marL="9525" marR="3810" indent="-60484" algn="ctr">
              <a:lnSpc>
                <a:spcPct val="105000"/>
              </a:lnSpc>
              <a:spcBef>
                <a:spcPts val="338"/>
              </a:spcBef>
            </a:pPr>
            <a:r>
              <a:rPr b="1" spc="-8" dirty="0">
                <a:latin typeface="Calibri"/>
                <a:cs typeface="Calibri"/>
              </a:rPr>
              <a:t>EMPRESAS  </a:t>
            </a:r>
            <a:r>
              <a:rPr b="1" spc="-4" dirty="0">
                <a:latin typeface="Calibri"/>
                <a:cs typeface="Calibri"/>
              </a:rPr>
              <a:t>PÚBLICAS  </a:t>
            </a:r>
            <a:r>
              <a:rPr b="1" spc="-11" dirty="0">
                <a:latin typeface="Calibri"/>
                <a:cs typeface="Calibri"/>
              </a:rPr>
              <a:t>C</a:t>
            </a:r>
            <a:r>
              <a:rPr b="1" spc="-4" dirty="0">
                <a:latin typeface="Calibri"/>
                <a:cs typeface="Calibri"/>
              </a:rPr>
              <a:t>ONSÓRC</a:t>
            </a:r>
            <a:r>
              <a:rPr b="1" spc="-8" dirty="0">
                <a:latin typeface="Calibri"/>
                <a:cs typeface="Calibri"/>
              </a:rPr>
              <a:t>I</a:t>
            </a:r>
            <a:r>
              <a:rPr b="1" dirty="0">
                <a:latin typeface="Calibri"/>
                <a:cs typeface="Calibri"/>
              </a:rPr>
              <a:t>O  </a:t>
            </a:r>
            <a:r>
              <a:rPr b="1" spc="-8" dirty="0">
                <a:latin typeface="Calibri"/>
                <a:cs typeface="Calibri"/>
              </a:rPr>
              <a:t>PÚBLICO</a:t>
            </a:r>
            <a:endParaRPr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572375" y="2800350"/>
            <a:ext cx="1329690" cy="1385411"/>
          </a:xfrm>
          <a:custGeom>
            <a:avLst/>
            <a:gdLst/>
            <a:ahLst/>
            <a:cxnLst/>
            <a:rect l="l" t="t" r="r" b="b"/>
            <a:pathLst>
              <a:path w="1772920" h="1847214">
                <a:moveTo>
                  <a:pt x="1477009" y="0"/>
                </a:moveTo>
                <a:lnTo>
                  <a:pt x="295401" y="0"/>
                </a:lnTo>
                <a:lnTo>
                  <a:pt x="0" y="295401"/>
                </a:lnTo>
                <a:lnTo>
                  <a:pt x="0" y="1847088"/>
                </a:lnTo>
                <a:lnTo>
                  <a:pt x="1772411" y="1847088"/>
                </a:lnTo>
                <a:lnTo>
                  <a:pt x="1772411" y="295401"/>
                </a:lnTo>
                <a:lnTo>
                  <a:pt x="1477009" y="0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7572375" y="2800350"/>
            <a:ext cx="1329690" cy="1385411"/>
          </a:xfrm>
          <a:custGeom>
            <a:avLst/>
            <a:gdLst/>
            <a:ahLst/>
            <a:cxnLst/>
            <a:rect l="l" t="t" r="r" b="b"/>
            <a:pathLst>
              <a:path w="1772920" h="1847214">
                <a:moveTo>
                  <a:pt x="295401" y="0"/>
                </a:moveTo>
                <a:lnTo>
                  <a:pt x="1477009" y="0"/>
                </a:lnTo>
                <a:lnTo>
                  <a:pt x="1772411" y="295401"/>
                </a:lnTo>
                <a:lnTo>
                  <a:pt x="1772411" y="1847088"/>
                </a:lnTo>
                <a:lnTo>
                  <a:pt x="0" y="1847088"/>
                </a:lnTo>
                <a:lnTo>
                  <a:pt x="0" y="295401"/>
                </a:lnTo>
                <a:lnTo>
                  <a:pt x="295401" y="0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7602474" y="2825973"/>
            <a:ext cx="1254919" cy="1391126"/>
          </a:xfrm>
          <a:custGeom>
            <a:avLst/>
            <a:gdLst/>
            <a:ahLst/>
            <a:cxnLst/>
            <a:rect l="l" t="t" r="r" b="b"/>
            <a:pathLst>
              <a:path w="1673225" h="1854835">
                <a:moveTo>
                  <a:pt x="1216787" y="0"/>
                </a:moveTo>
                <a:lnTo>
                  <a:pt x="0" y="1478914"/>
                </a:lnTo>
                <a:lnTo>
                  <a:pt x="456311" y="1854327"/>
                </a:lnTo>
                <a:lnTo>
                  <a:pt x="1673098" y="375412"/>
                </a:lnTo>
                <a:lnTo>
                  <a:pt x="1216787" y="0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7740014" y="2997041"/>
            <a:ext cx="899160" cy="1028700"/>
          </a:xfrm>
          <a:custGeom>
            <a:avLst/>
            <a:gdLst/>
            <a:ahLst/>
            <a:cxnLst/>
            <a:rect l="l" t="t" r="r" b="b"/>
            <a:pathLst>
              <a:path w="1198879" h="1371600">
                <a:moveTo>
                  <a:pt x="78104" y="1181100"/>
                </a:moveTo>
                <a:lnTo>
                  <a:pt x="60325" y="1181100"/>
                </a:lnTo>
                <a:lnTo>
                  <a:pt x="2158" y="1244600"/>
                </a:lnTo>
                <a:lnTo>
                  <a:pt x="0" y="1257300"/>
                </a:lnTo>
                <a:lnTo>
                  <a:pt x="888" y="1257300"/>
                </a:lnTo>
                <a:lnTo>
                  <a:pt x="4318" y="1270000"/>
                </a:lnTo>
                <a:lnTo>
                  <a:pt x="139064" y="1371600"/>
                </a:lnTo>
                <a:lnTo>
                  <a:pt x="154304" y="1371600"/>
                </a:lnTo>
                <a:lnTo>
                  <a:pt x="159130" y="1358900"/>
                </a:lnTo>
                <a:lnTo>
                  <a:pt x="164719" y="1358900"/>
                </a:lnTo>
                <a:lnTo>
                  <a:pt x="165734" y="1346200"/>
                </a:lnTo>
                <a:lnTo>
                  <a:pt x="164083" y="1346200"/>
                </a:lnTo>
                <a:lnTo>
                  <a:pt x="108711" y="1295400"/>
                </a:lnTo>
                <a:lnTo>
                  <a:pt x="121411" y="1282700"/>
                </a:lnTo>
                <a:lnTo>
                  <a:pt x="84454" y="1282700"/>
                </a:lnTo>
                <a:lnTo>
                  <a:pt x="44450" y="1244600"/>
                </a:lnTo>
                <a:lnTo>
                  <a:pt x="84962" y="1193800"/>
                </a:lnTo>
                <a:lnTo>
                  <a:pt x="80009" y="1193800"/>
                </a:lnTo>
                <a:lnTo>
                  <a:pt x="78104" y="1181100"/>
                </a:lnTo>
                <a:close/>
              </a:path>
              <a:path w="1198879" h="1371600">
                <a:moveTo>
                  <a:pt x="133350" y="1231900"/>
                </a:moveTo>
                <a:lnTo>
                  <a:pt x="122554" y="1231900"/>
                </a:lnTo>
                <a:lnTo>
                  <a:pt x="84454" y="1282700"/>
                </a:lnTo>
                <a:lnTo>
                  <a:pt x="121411" y="1282700"/>
                </a:lnTo>
                <a:lnTo>
                  <a:pt x="146811" y="1257300"/>
                </a:lnTo>
                <a:lnTo>
                  <a:pt x="145541" y="1244600"/>
                </a:lnTo>
                <a:lnTo>
                  <a:pt x="137668" y="1244600"/>
                </a:lnTo>
                <a:lnTo>
                  <a:pt x="133350" y="1231900"/>
                </a:lnTo>
                <a:close/>
              </a:path>
              <a:path w="1198879" h="1371600">
                <a:moveTo>
                  <a:pt x="253549" y="1244600"/>
                </a:moveTo>
                <a:lnTo>
                  <a:pt x="183467" y="1244600"/>
                </a:lnTo>
                <a:lnTo>
                  <a:pt x="190124" y="1257300"/>
                </a:lnTo>
                <a:lnTo>
                  <a:pt x="247523" y="1257300"/>
                </a:lnTo>
                <a:lnTo>
                  <a:pt x="253549" y="1244600"/>
                </a:lnTo>
                <a:close/>
              </a:path>
              <a:path w="1198879" h="1371600">
                <a:moveTo>
                  <a:pt x="265221" y="1231900"/>
                </a:moveTo>
                <a:lnTo>
                  <a:pt x="169925" y="1231900"/>
                </a:lnTo>
                <a:lnTo>
                  <a:pt x="176738" y="1244600"/>
                </a:lnTo>
                <a:lnTo>
                  <a:pt x="259445" y="1244600"/>
                </a:lnTo>
                <a:lnTo>
                  <a:pt x="265221" y="1231900"/>
                </a:lnTo>
                <a:close/>
              </a:path>
              <a:path w="1198879" h="1371600">
                <a:moveTo>
                  <a:pt x="276250" y="1219200"/>
                </a:moveTo>
                <a:lnTo>
                  <a:pt x="153173" y="1219200"/>
                </a:lnTo>
                <a:lnTo>
                  <a:pt x="158146" y="1231900"/>
                </a:lnTo>
                <a:lnTo>
                  <a:pt x="270890" y="1231900"/>
                </a:lnTo>
                <a:lnTo>
                  <a:pt x="276250" y="1219200"/>
                </a:lnTo>
                <a:close/>
              </a:path>
              <a:path w="1198879" h="1371600">
                <a:moveTo>
                  <a:pt x="198247" y="1206500"/>
                </a:moveTo>
                <a:lnTo>
                  <a:pt x="145278" y="1206500"/>
                </a:lnTo>
                <a:lnTo>
                  <a:pt x="148844" y="1219200"/>
                </a:lnTo>
                <a:lnTo>
                  <a:pt x="203200" y="1219200"/>
                </a:lnTo>
                <a:lnTo>
                  <a:pt x="198247" y="1206500"/>
                </a:lnTo>
                <a:close/>
              </a:path>
              <a:path w="1198879" h="1371600">
                <a:moveTo>
                  <a:pt x="284303" y="1206500"/>
                </a:moveTo>
                <a:lnTo>
                  <a:pt x="248665" y="1206500"/>
                </a:lnTo>
                <a:lnTo>
                  <a:pt x="244728" y="1219200"/>
                </a:lnTo>
                <a:lnTo>
                  <a:pt x="280717" y="1219200"/>
                </a:lnTo>
                <a:lnTo>
                  <a:pt x="284303" y="1206500"/>
                </a:lnTo>
                <a:close/>
              </a:path>
              <a:path w="1198879" h="1371600">
                <a:moveTo>
                  <a:pt x="183387" y="1193800"/>
                </a:moveTo>
                <a:lnTo>
                  <a:pt x="140289" y="1193800"/>
                </a:lnTo>
                <a:lnTo>
                  <a:pt x="142414" y="1206500"/>
                </a:lnTo>
                <a:lnTo>
                  <a:pt x="187705" y="1206500"/>
                </a:lnTo>
                <a:lnTo>
                  <a:pt x="183387" y="1193800"/>
                </a:lnTo>
                <a:close/>
              </a:path>
              <a:path w="1198879" h="1371600">
                <a:moveTo>
                  <a:pt x="288807" y="1193800"/>
                </a:moveTo>
                <a:lnTo>
                  <a:pt x="255650" y="1193800"/>
                </a:lnTo>
                <a:lnTo>
                  <a:pt x="254634" y="1206500"/>
                </a:lnTo>
                <a:lnTo>
                  <a:pt x="287020" y="1206500"/>
                </a:lnTo>
                <a:lnTo>
                  <a:pt x="288807" y="1193800"/>
                </a:lnTo>
                <a:close/>
              </a:path>
              <a:path w="1198879" h="1371600">
                <a:moveTo>
                  <a:pt x="174116" y="1181100"/>
                </a:moveTo>
                <a:lnTo>
                  <a:pt x="138314" y="1181100"/>
                </a:lnTo>
                <a:lnTo>
                  <a:pt x="138937" y="1193800"/>
                </a:lnTo>
                <a:lnTo>
                  <a:pt x="176529" y="1193800"/>
                </a:lnTo>
                <a:lnTo>
                  <a:pt x="174116" y="1181100"/>
                </a:lnTo>
                <a:close/>
              </a:path>
              <a:path w="1198879" h="1371600">
                <a:moveTo>
                  <a:pt x="290002" y="1181100"/>
                </a:moveTo>
                <a:lnTo>
                  <a:pt x="255397" y="1181100"/>
                </a:lnTo>
                <a:lnTo>
                  <a:pt x="256666" y="1193800"/>
                </a:lnTo>
                <a:lnTo>
                  <a:pt x="289798" y="1193800"/>
                </a:lnTo>
                <a:lnTo>
                  <a:pt x="290002" y="1181100"/>
                </a:lnTo>
                <a:close/>
              </a:path>
              <a:path w="1198879" h="1371600">
                <a:moveTo>
                  <a:pt x="173608" y="1155700"/>
                </a:moveTo>
                <a:lnTo>
                  <a:pt x="141350" y="1155700"/>
                </a:lnTo>
                <a:lnTo>
                  <a:pt x="139545" y="1168400"/>
                </a:lnTo>
                <a:lnTo>
                  <a:pt x="138525" y="1181100"/>
                </a:lnTo>
                <a:lnTo>
                  <a:pt x="171576" y="1181100"/>
                </a:lnTo>
                <a:lnTo>
                  <a:pt x="171450" y="1168400"/>
                </a:lnTo>
                <a:lnTo>
                  <a:pt x="172465" y="1168400"/>
                </a:lnTo>
                <a:lnTo>
                  <a:pt x="173608" y="1155700"/>
                </a:lnTo>
                <a:close/>
              </a:path>
              <a:path w="1198879" h="1371600">
                <a:moveTo>
                  <a:pt x="283021" y="1155700"/>
                </a:moveTo>
                <a:lnTo>
                  <a:pt x="240410" y="1155700"/>
                </a:lnTo>
                <a:lnTo>
                  <a:pt x="244855" y="1168400"/>
                </a:lnTo>
                <a:lnTo>
                  <a:pt x="251713" y="1181100"/>
                </a:lnTo>
                <a:lnTo>
                  <a:pt x="289432" y="1181100"/>
                </a:lnTo>
                <a:lnTo>
                  <a:pt x="288026" y="1168400"/>
                </a:lnTo>
                <a:lnTo>
                  <a:pt x="285892" y="1168400"/>
                </a:lnTo>
                <a:lnTo>
                  <a:pt x="283021" y="1155700"/>
                </a:lnTo>
                <a:close/>
              </a:path>
              <a:path w="1198879" h="1371600">
                <a:moveTo>
                  <a:pt x="183387" y="1143000"/>
                </a:moveTo>
                <a:lnTo>
                  <a:pt x="147542" y="1143000"/>
                </a:lnTo>
                <a:lnTo>
                  <a:pt x="143994" y="1155700"/>
                </a:lnTo>
                <a:lnTo>
                  <a:pt x="179324" y="1155700"/>
                </a:lnTo>
                <a:lnTo>
                  <a:pt x="183387" y="1143000"/>
                </a:lnTo>
                <a:close/>
              </a:path>
              <a:path w="1198879" h="1371600">
                <a:moveTo>
                  <a:pt x="275087" y="1143000"/>
                </a:moveTo>
                <a:lnTo>
                  <a:pt x="219963" y="1143000"/>
                </a:lnTo>
                <a:lnTo>
                  <a:pt x="224916" y="1155700"/>
                </a:lnTo>
                <a:lnTo>
                  <a:pt x="279400" y="1155700"/>
                </a:lnTo>
                <a:lnTo>
                  <a:pt x="275087" y="1143000"/>
                </a:lnTo>
                <a:close/>
              </a:path>
              <a:path w="1198879" h="1371600">
                <a:moveTo>
                  <a:pt x="264558" y="1130300"/>
                </a:moveTo>
                <a:lnTo>
                  <a:pt x="157352" y="1130300"/>
                </a:lnTo>
                <a:lnTo>
                  <a:pt x="151995" y="1143000"/>
                </a:lnTo>
                <a:lnTo>
                  <a:pt x="270144" y="1143000"/>
                </a:lnTo>
                <a:lnTo>
                  <a:pt x="264558" y="1130300"/>
                </a:lnTo>
                <a:close/>
              </a:path>
              <a:path w="1198879" h="1371600">
                <a:moveTo>
                  <a:pt x="288162" y="1054100"/>
                </a:moveTo>
                <a:lnTo>
                  <a:pt x="226059" y="1054100"/>
                </a:lnTo>
                <a:lnTo>
                  <a:pt x="226568" y="1066800"/>
                </a:lnTo>
                <a:lnTo>
                  <a:pt x="330580" y="1143000"/>
                </a:lnTo>
                <a:lnTo>
                  <a:pt x="344043" y="1143000"/>
                </a:lnTo>
                <a:lnTo>
                  <a:pt x="346328" y="1130300"/>
                </a:lnTo>
                <a:lnTo>
                  <a:pt x="354075" y="1130300"/>
                </a:lnTo>
                <a:lnTo>
                  <a:pt x="354583" y="1117600"/>
                </a:lnTo>
                <a:lnTo>
                  <a:pt x="289813" y="1066800"/>
                </a:lnTo>
                <a:lnTo>
                  <a:pt x="288162" y="1054100"/>
                </a:lnTo>
                <a:close/>
              </a:path>
              <a:path w="1198879" h="1371600">
                <a:moveTo>
                  <a:pt x="251485" y="1117600"/>
                </a:moveTo>
                <a:lnTo>
                  <a:pt x="168894" y="1117600"/>
                </a:lnTo>
                <a:lnTo>
                  <a:pt x="163093" y="1130300"/>
                </a:lnTo>
                <a:lnTo>
                  <a:pt x="258318" y="1130300"/>
                </a:lnTo>
                <a:lnTo>
                  <a:pt x="251485" y="1117600"/>
                </a:lnTo>
                <a:close/>
              </a:path>
              <a:path w="1198879" h="1371600">
                <a:moveTo>
                  <a:pt x="231394" y="1104900"/>
                </a:moveTo>
                <a:lnTo>
                  <a:pt x="186840" y="1104900"/>
                </a:lnTo>
                <a:lnTo>
                  <a:pt x="180721" y="1117600"/>
                </a:lnTo>
                <a:lnTo>
                  <a:pt x="238011" y="1117600"/>
                </a:lnTo>
                <a:lnTo>
                  <a:pt x="231394" y="1104900"/>
                </a:lnTo>
                <a:close/>
              </a:path>
              <a:path w="1198879" h="1371600">
                <a:moveTo>
                  <a:pt x="352551" y="965200"/>
                </a:moveTo>
                <a:lnTo>
                  <a:pt x="295275" y="965200"/>
                </a:lnTo>
                <a:lnTo>
                  <a:pt x="294766" y="977900"/>
                </a:lnTo>
                <a:lnTo>
                  <a:pt x="295275" y="977900"/>
                </a:lnTo>
                <a:lnTo>
                  <a:pt x="399414" y="1066800"/>
                </a:lnTo>
                <a:lnTo>
                  <a:pt x="405891" y="1066800"/>
                </a:lnTo>
                <a:lnTo>
                  <a:pt x="407415" y="1054100"/>
                </a:lnTo>
                <a:lnTo>
                  <a:pt x="417449" y="1054100"/>
                </a:lnTo>
                <a:lnTo>
                  <a:pt x="419226" y="1041400"/>
                </a:lnTo>
                <a:lnTo>
                  <a:pt x="423925" y="1041400"/>
                </a:lnTo>
                <a:lnTo>
                  <a:pt x="423672" y="1028700"/>
                </a:lnTo>
                <a:lnTo>
                  <a:pt x="423163" y="1028700"/>
                </a:lnTo>
                <a:lnTo>
                  <a:pt x="354329" y="977900"/>
                </a:lnTo>
                <a:lnTo>
                  <a:pt x="352551" y="965200"/>
                </a:lnTo>
                <a:close/>
              </a:path>
              <a:path w="1198879" h="1371600">
                <a:moveTo>
                  <a:pt x="285496" y="1041400"/>
                </a:moveTo>
                <a:lnTo>
                  <a:pt x="234950" y="1041400"/>
                </a:lnTo>
                <a:lnTo>
                  <a:pt x="231012" y="1054100"/>
                </a:lnTo>
                <a:lnTo>
                  <a:pt x="287020" y="1054100"/>
                </a:lnTo>
                <a:lnTo>
                  <a:pt x="285496" y="1041400"/>
                </a:lnTo>
                <a:close/>
              </a:path>
              <a:path w="1198879" h="1371600">
                <a:moveTo>
                  <a:pt x="286257" y="1028700"/>
                </a:moveTo>
                <a:lnTo>
                  <a:pt x="256666" y="1028700"/>
                </a:lnTo>
                <a:lnTo>
                  <a:pt x="257682" y="1041400"/>
                </a:lnTo>
                <a:lnTo>
                  <a:pt x="285623" y="1041400"/>
                </a:lnTo>
                <a:lnTo>
                  <a:pt x="286257" y="1028700"/>
                </a:lnTo>
                <a:close/>
              </a:path>
              <a:path w="1198879" h="1371600">
                <a:moveTo>
                  <a:pt x="297306" y="1016000"/>
                </a:moveTo>
                <a:lnTo>
                  <a:pt x="256921" y="1016000"/>
                </a:lnTo>
                <a:lnTo>
                  <a:pt x="256539" y="1028700"/>
                </a:lnTo>
                <a:lnTo>
                  <a:pt x="296290" y="1028700"/>
                </a:lnTo>
                <a:lnTo>
                  <a:pt x="297306" y="1016000"/>
                </a:lnTo>
                <a:close/>
              </a:path>
              <a:path w="1198879" h="1371600">
                <a:moveTo>
                  <a:pt x="297687" y="1003300"/>
                </a:moveTo>
                <a:lnTo>
                  <a:pt x="260350" y="1003300"/>
                </a:lnTo>
                <a:lnTo>
                  <a:pt x="259079" y="1016000"/>
                </a:lnTo>
                <a:lnTo>
                  <a:pt x="299338" y="1016000"/>
                </a:lnTo>
                <a:lnTo>
                  <a:pt x="297687" y="1003300"/>
                </a:lnTo>
                <a:close/>
              </a:path>
              <a:path w="1198879" h="1371600">
                <a:moveTo>
                  <a:pt x="281431" y="990600"/>
                </a:moveTo>
                <a:lnTo>
                  <a:pt x="272287" y="990600"/>
                </a:lnTo>
                <a:lnTo>
                  <a:pt x="271145" y="1003300"/>
                </a:lnTo>
                <a:lnTo>
                  <a:pt x="284479" y="1003300"/>
                </a:lnTo>
                <a:lnTo>
                  <a:pt x="281431" y="990600"/>
                </a:lnTo>
                <a:close/>
              </a:path>
              <a:path w="1198879" h="1371600">
                <a:moveTo>
                  <a:pt x="408431" y="901700"/>
                </a:moveTo>
                <a:lnTo>
                  <a:pt x="344931" y="901700"/>
                </a:lnTo>
                <a:lnTo>
                  <a:pt x="334009" y="914400"/>
                </a:lnTo>
                <a:lnTo>
                  <a:pt x="330453" y="927100"/>
                </a:lnTo>
                <a:lnTo>
                  <a:pt x="328675" y="939800"/>
                </a:lnTo>
                <a:lnTo>
                  <a:pt x="391922" y="939800"/>
                </a:lnTo>
                <a:lnTo>
                  <a:pt x="456183" y="990600"/>
                </a:lnTo>
                <a:lnTo>
                  <a:pt x="469646" y="990600"/>
                </a:lnTo>
                <a:lnTo>
                  <a:pt x="471931" y="977900"/>
                </a:lnTo>
                <a:lnTo>
                  <a:pt x="479678" y="977900"/>
                </a:lnTo>
                <a:lnTo>
                  <a:pt x="480695" y="965200"/>
                </a:lnTo>
                <a:lnTo>
                  <a:pt x="479171" y="965200"/>
                </a:lnTo>
                <a:lnTo>
                  <a:pt x="415798" y="914400"/>
                </a:lnTo>
                <a:lnTo>
                  <a:pt x="408431" y="901700"/>
                </a:lnTo>
                <a:close/>
              </a:path>
              <a:path w="1198879" h="1371600">
                <a:moveTo>
                  <a:pt x="315722" y="952500"/>
                </a:moveTo>
                <a:lnTo>
                  <a:pt x="305434" y="952500"/>
                </a:lnTo>
                <a:lnTo>
                  <a:pt x="303783" y="965200"/>
                </a:lnTo>
                <a:lnTo>
                  <a:pt x="328295" y="965200"/>
                </a:lnTo>
                <a:lnTo>
                  <a:pt x="315722" y="952500"/>
                </a:lnTo>
                <a:close/>
              </a:path>
              <a:path w="1198879" h="1371600">
                <a:moveTo>
                  <a:pt x="352171" y="952500"/>
                </a:moveTo>
                <a:lnTo>
                  <a:pt x="327461" y="952500"/>
                </a:lnTo>
                <a:lnTo>
                  <a:pt x="328295" y="965200"/>
                </a:lnTo>
                <a:lnTo>
                  <a:pt x="351789" y="965200"/>
                </a:lnTo>
                <a:lnTo>
                  <a:pt x="352171" y="952500"/>
                </a:lnTo>
                <a:close/>
              </a:path>
              <a:path w="1198879" h="1371600">
                <a:moveTo>
                  <a:pt x="354329" y="939800"/>
                </a:moveTo>
                <a:lnTo>
                  <a:pt x="327652" y="939800"/>
                </a:lnTo>
                <a:lnTo>
                  <a:pt x="327247" y="952500"/>
                </a:lnTo>
                <a:lnTo>
                  <a:pt x="352678" y="952500"/>
                </a:lnTo>
                <a:lnTo>
                  <a:pt x="354329" y="939800"/>
                </a:lnTo>
                <a:close/>
              </a:path>
              <a:path w="1198879" h="1371600">
                <a:moveTo>
                  <a:pt x="513699" y="914400"/>
                </a:moveTo>
                <a:lnTo>
                  <a:pt x="481693" y="914400"/>
                </a:lnTo>
                <a:lnTo>
                  <a:pt x="488299" y="927100"/>
                </a:lnTo>
                <a:lnTo>
                  <a:pt x="507474" y="927100"/>
                </a:lnTo>
                <a:lnTo>
                  <a:pt x="513699" y="914400"/>
                </a:lnTo>
                <a:close/>
              </a:path>
              <a:path w="1198879" h="1371600">
                <a:moveTo>
                  <a:pt x="537527" y="901700"/>
                </a:moveTo>
                <a:lnTo>
                  <a:pt x="454334" y="901700"/>
                </a:lnTo>
                <a:lnTo>
                  <a:pt x="461359" y="914400"/>
                </a:lnTo>
                <a:lnTo>
                  <a:pt x="531713" y="914400"/>
                </a:lnTo>
                <a:lnTo>
                  <a:pt x="537527" y="901700"/>
                </a:lnTo>
                <a:close/>
              </a:path>
              <a:path w="1198879" h="1371600">
                <a:moveTo>
                  <a:pt x="382397" y="889000"/>
                </a:moveTo>
                <a:lnTo>
                  <a:pt x="363347" y="889000"/>
                </a:lnTo>
                <a:lnTo>
                  <a:pt x="350900" y="901700"/>
                </a:lnTo>
                <a:lnTo>
                  <a:pt x="388747" y="901700"/>
                </a:lnTo>
                <a:lnTo>
                  <a:pt x="382397" y="889000"/>
                </a:lnTo>
                <a:close/>
              </a:path>
              <a:path w="1198879" h="1371600">
                <a:moveTo>
                  <a:pt x="548894" y="889000"/>
                </a:moveTo>
                <a:lnTo>
                  <a:pt x="434879" y="889000"/>
                </a:lnTo>
                <a:lnTo>
                  <a:pt x="440666" y="901700"/>
                </a:lnTo>
                <a:lnTo>
                  <a:pt x="543246" y="901700"/>
                </a:lnTo>
                <a:lnTo>
                  <a:pt x="548894" y="889000"/>
                </a:lnTo>
                <a:close/>
              </a:path>
              <a:path w="1198879" h="1371600">
                <a:moveTo>
                  <a:pt x="481964" y="876300"/>
                </a:moveTo>
                <a:lnTo>
                  <a:pt x="425450" y="876300"/>
                </a:lnTo>
                <a:lnTo>
                  <a:pt x="429807" y="889000"/>
                </a:lnTo>
                <a:lnTo>
                  <a:pt x="486409" y="889000"/>
                </a:lnTo>
                <a:lnTo>
                  <a:pt x="481964" y="876300"/>
                </a:lnTo>
                <a:close/>
              </a:path>
              <a:path w="1198879" h="1371600">
                <a:moveTo>
                  <a:pt x="565150" y="863600"/>
                </a:moveTo>
                <a:lnTo>
                  <a:pt x="533400" y="863600"/>
                </a:lnTo>
                <a:lnTo>
                  <a:pt x="525145" y="876300"/>
                </a:lnTo>
                <a:lnTo>
                  <a:pt x="521080" y="876300"/>
                </a:lnTo>
                <a:lnTo>
                  <a:pt x="516762" y="889000"/>
                </a:lnTo>
                <a:lnTo>
                  <a:pt x="556640" y="889000"/>
                </a:lnTo>
                <a:lnTo>
                  <a:pt x="562736" y="876300"/>
                </a:lnTo>
                <a:lnTo>
                  <a:pt x="565150" y="863600"/>
                </a:lnTo>
                <a:close/>
              </a:path>
              <a:path w="1198879" h="1371600">
                <a:moveTo>
                  <a:pt x="528954" y="812800"/>
                </a:moveTo>
                <a:lnTo>
                  <a:pt x="494537" y="812800"/>
                </a:lnTo>
                <a:lnTo>
                  <a:pt x="458977" y="863600"/>
                </a:lnTo>
                <a:lnTo>
                  <a:pt x="418909" y="863600"/>
                </a:lnTo>
                <a:lnTo>
                  <a:pt x="421810" y="876300"/>
                </a:lnTo>
                <a:lnTo>
                  <a:pt x="477647" y="876300"/>
                </a:lnTo>
                <a:lnTo>
                  <a:pt x="528954" y="812800"/>
                </a:lnTo>
                <a:close/>
              </a:path>
              <a:path w="1198879" h="1371600">
                <a:moveTo>
                  <a:pt x="452627" y="850900"/>
                </a:moveTo>
                <a:lnTo>
                  <a:pt x="415416" y="850900"/>
                </a:lnTo>
                <a:lnTo>
                  <a:pt x="416770" y="863600"/>
                </a:lnTo>
                <a:lnTo>
                  <a:pt x="455549" y="863600"/>
                </a:lnTo>
                <a:lnTo>
                  <a:pt x="452627" y="850900"/>
                </a:lnTo>
                <a:close/>
              </a:path>
              <a:path w="1198879" h="1371600">
                <a:moveTo>
                  <a:pt x="570483" y="850900"/>
                </a:moveTo>
                <a:lnTo>
                  <a:pt x="541654" y="850900"/>
                </a:lnTo>
                <a:lnTo>
                  <a:pt x="539114" y="863600"/>
                </a:lnTo>
                <a:lnTo>
                  <a:pt x="569086" y="863600"/>
                </a:lnTo>
                <a:lnTo>
                  <a:pt x="570483" y="850900"/>
                </a:lnTo>
                <a:close/>
              </a:path>
              <a:path w="1198879" h="1371600">
                <a:moveTo>
                  <a:pt x="446150" y="838200"/>
                </a:moveTo>
                <a:lnTo>
                  <a:pt x="414845" y="838200"/>
                </a:lnTo>
                <a:lnTo>
                  <a:pt x="414750" y="850900"/>
                </a:lnTo>
                <a:lnTo>
                  <a:pt x="447801" y="850900"/>
                </a:lnTo>
                <a:lnTo>
                  <a:pt x="446150" y="838200"/>
                </a:lnTo>
                <a:close/>
              </a:path>
              <a:path w="1198879" h="1371600">
                <a:moveTo>
                  <a:pt x="571626" y="838200"/>
                </a:moveTo>
                <a:lnTo>
                  <a:pt x="546353" y="838200"/>
                </a:lnTo>
                <a:lnTo>
                  <a:pt x="544956" y="850900"/>
                </a:lnTo>
                <a:lnTo>
                  <a:pt x="571880" y="850900"/>
                </a:lnTo>
                <a:lnTo>
                  <a:pt x="571626" y="838200"/>
                </a:lnTo>
                <a:close/>
              </a:path>
              <a:path w="1198879" h="1371600">
                <a:moveTo>
                  <a:pt x="445261" y="825500"/>
                </a:moveTo>
                <a:lnTo>
                  <a:pt x="417322" y="825500"/>
                </a:lnTo>
                <a:lnTo>
                  <a:pt x="415702" y="838200"/>
                </a:lnTo>
                <a:lnTo>
                  <a:pt x="444500" y="838200"/>
                </a:lnTo>
                <a:lnTo>
                  <a:pt x="445261" y="825500"/>
                </a:lnTo>
                <a:close/>
              </a:path>
              <a:path w="1198879" h="1371600">
                <a:moveTo>
                  <a:pt x="557149" y="825500"/>
                </a:moveTo>
                <a:lnTo>
                  <a:pt x="551433" y="825500"/>
                </a:lnTo>
                <a:lnTo>
                  <a:pt x="550799" y="838200"/>
                </a:lnTo>
                <a:lnTo>
                  <a:pt x="558546" y="838200"/>
                </a:lnTo>
                <a:lnTo>
                  <a:pt x="557149" y="825500"/>
                </a:lnTo>
                <a:close/>
              </a:path>
              <a:path w="1198879" h="1371600">
                <a:moveTo>
                  <a:pt x="451103" y="812800"/>
                </a:moveTo>
                <a:lnTo>
                  <a:pt x="422735" y="812800"/>
                </a:lnTo>
                <a:lnTo>
                  <a:pt x="419629" y="825500"/>
                </a:lnTo>
                <a:lnTo>
                  <a:pt x="448182" y="825500"/>
                </a:lnTo>
                <a:lnTo>
                  <a:pt x="451103" y="812800"/>
                </a:lnTo>
                <a:close/>
              </a:path>
              <a:path w="1198879" h="1371600">
                <a:moveTo>
                  <a:pt x="531368" y="800100"/>
                </a:moveTo>
                <a:lnTo>
                  <a:pt x="431291" y="800100"/>
                </a:lnTo>
                <a:lnTo>
                  <a:pt x="426626" y="812800"/>
                </a:lnTo>
                <a:lnTo>
                  <a:pt x="532129" y="812800"/>
                </a:lnTo>
                <a:lnTo>
                  <a:pt x="531368" y="800100"/>
                </a:lnTo>
                <a:close/>
              </a:path>
              <a:path w="1198879" h="1371600">
                <a:moveTo>
                  <a:pt x="521334" y="787400"/>
                </a:moveTo>
                <a:lnTo>
                  <a:pt x="442023" y="787400"/>
                </a:lnTo>
                <a:lnTo>
                  <a:pt x="436598" y="800100"/>
                </a:lnTo>
                <a:lnTo>
                  <a:pt x="525906" y="800100"/>
                </a:lnTo>
                <a:lnTo>
                  <a:pt x="521334" y="787400"/>
                </a:lnTo>
                <a:close/>
              </a:path>
              <a:path w="1198879" h="1371600">
                <a:moveTo>
                  <a:pt x="631396" y="787400"/>
                </a:moveTo>
                <a:lnTo>
                  <a:pt x="558831" y="787400"/>
                </a:lnTo>
                <a:lnTo>
                  <a:pt x="565380" y="800100"/>
                </a:lnTo>
                <a:lnTo>
                  <a:pt x="626100" y="800100"/>
                </a:lnTo>
                <a:lnTo>
                  <a:pt x="631396" y="787400"/>
                </a:lnTo>
                <a:close/>
              </a:path>
              <a:path w="1198879" h="1371600">
                <a:moveTo>
                  <a:pt x="498982" y="774700"/>
                </a:moveTo>
                <a:lnTo>
                  <a:pt x="460755" y="774700"/>
                </a:lnTo>
                <a:lnTo>
                  <a:pt x="453135" y="787400"/>
                </a:lnTo>
                <a:lnTo>
                  <a:pt x="504672" y="787400"/>
                </a:lnTo>
                <a:lnTo>
                  <a:pt x="498982" y="774700"/>
                </a:lnTo>
                <a:close/>
              </a:path>
              <a:path w="1198879" h="1371600">
                <a:moveTo>
                  <a:pt x="641476" y="774700"/>
                </a:moveTo>
                <a:lnTo>
                  <a:pt x="538351" y="774700"/>
                </a:lnTo>
                <a:lnTo>
                  <a:pt x="545591" y="787400"/>
                </a:lnTo>
                <a:lnTo>
                  <a:pt x="636525" y="787400"/>
                </a:lnTo>
                <a:lnTo>
                  <a:pt x="641476" y="774700"/>
                </a:lnTo>
                <a:close/>
              </a:path>
              <a:path w="1198879" h="1371600">
                <a:moveTo>
                  <a:pt x="651255" y="762000"/>
                </a:moveTo>
                <a:lnTo>
                  <a:pt x="526678" y="762000"/>
                </a:lnTo>
                <a:lnTo>
                  <a:pt x="532050" y="774700"/>
                </a:lnTo>
                <a:lnTo>
                  <a:pt x="646937" y="774700"/>
                </a:lnTo>
                <a:lnTo>
                  <a:pt x="651255" y="762000"/>
                </a:lnTo>
                <a:close/>
              </a:path>
              <a:path w="1198879" h="1371600">
                <a:moveTo>
                  <a:pt x="567944" y="749300"/>
                </a:moveTo>
                <a:lnTo>
                  <a:pt x="518552" y="749300"/>
                </a:lnTo>
                <a:lnTo>
                  <a:pt x="522224" y="762000"/>
                </a:lnTo>
                <a:lnTo>
                  <a:pt x="573404" y="762000"/>
                </a:lnTo>
                <a:lnTo>
                  <a:pt x="567944" y="749300"/>
                </a:lnTo>
                <a:close/>
              </a:path>
              <a:path w="1198879" h="1371600">
                <a:moveTo>
                  <a:pt x="655574" y="749300"/>
                </a:moveTo>
                <a:lnTo>
                  <a:pt x="624204" y="749300"/>
                </a:lnTo>
                <a:lnTo>
                  <a:pt x="621029" y="762000"/>
                </a:lnTo>
                <a:lnTo>
                  <a:pt x="654303" y="762000"/>
                </a:lnTo>
                <a:lnTo>
                  <a:pt x="655574" y="749300"/>
                </a:lnTo>
                <a:close/>
              </a:path>
              <a:path w="1198879" h="1371600">
                <a:moveTo>
                  <a:pt x="554418" y="736600"/>
                </a:moveTo>
                <a:lnTo>
                  <a:pt x="513687" y="736600"/>
                </a:lnTo>
                <a:lnTo>
                  <a:pt x="515715" y="749300"/>
                </a:lnTo>
                <a:lnTo>
                  <a:pt x="560371" y="749300"/>
                </a:lnTo>
                <a:lnTo>
                  <a:pt x="554418" y="736600"/>
                </a:lnTo>
                <a:close/>
              </a:path>
              <a:path w="1198879" h="1371600">
                <a:moveTo>
                  <a:pt x="657859" y="736600"/>
                </a:moveTo>
                <a:lnTo>
                  <a:pt x="628903" y="736600"/>
                </a:lnTo>
                <a:lnTo>
                  <a:pt x="627633" y="749300"/>
                </a:lnTo>
                <a:lnTo>
                  <a:pt x="657732" y="749300"/>
                </a:lnTo>
                <a:lnTo>
                  <a:pt x="657859" y="736600"/>
                </a:lnTo>
                <a:close/>
              </a:path>
              <a:path w="1198879" h="1371600">
                <a:moveTo>
                  <a:pt x="547370" y="723900"/>
                </a:moveTo>
                <a:lnTo>
                  <a:pt x="511966" y="723900"/>
                </a:lnTo>
                <a:lnTo>
                  <a:pt x="512445" y="736600"/>
                </a:lnTo>
                <a:lnTo>
                  <a:pt x="550084" y="736600"/>
                </a:lnTo>
                <a:lnTo>
                  <a:pt x="547370" y="723900"/>
                </a:lnTo>
                <a:close/>
              </a:path>
              <a:path w="1198879" h="1371600">
                <a:moveTo>
                  <a:pt x="649477" y="723900"/>
                </a:moveTo>
                <a:lnTo>
                  <a:pt x="630174" y="723900"/>
                </a:lnTo>
                <a:lnTo>
                  <a:pt x="629920" y="736600"/>
                </a:lnTo>
                <a:lnTo>
                  <a:pt x="652399" y="736600"/>
                </a:lnTo>
                <a:lnTo>
                  <a:pt x="649477" y="723900"/>
                </a:lnTo>
                <a:close/>
              </a:path>
              <a:path w="1198879" h="1371600">
                <a:moveTo>
                  <a:pt x="546862" y="711200"/>
                </a:moveTo>
                <a:lnTo>
                  <a:pt x="513248" y="711200"/>
                </a:lnTo>
                <a:lnTo>
                  <a:pt x="512238" y="723900"/>
                </a:lnTo>
                <a:lnTo>
                  <a:pt x="546294" y="723900"/>
                </a:lnTo>
                <a:lnTo>
                  <a:pt x="546862" y="711200"/>
                </a:lnTo>
                <a:close/>
              </a:path>
              <a:path w="1198879" h="1371600">
                <a:moveTo>
                  <a:pt x="552830" y="698500"/>
                </a:moveTo>
                <a:lnTo>
                  <a:pt x="517392" y="698500"/>
                </a:lnTo>
                <a:lnTo>
                  <a:pt x="514984" y="711200"/>
                </a:lnTo>
                <a:lnTo>
                  <a:pt x="549048" y="711200"/>
                </a:lnTo>
                <a:lnTo>
                  <a:pt x="552830" y="698500"/>
                </a:lnTo>
                <a:close/>
              </a:path>
              <a:path w="1198879" h="1371600">
                <a:moveTo>
                  <a:pt x="686599" y="698500"/>
                </a:moveTo>
                <a:lnTo>
                  <a:pt x="667448" y="698500"/>
                </a:lnTo>
                <a:lnTo>
                  <a:pt x="673929" y="711200"/>
                </a:lnTo>
                <a:lnTo>
                  <a:pt x="680338" y="711200"/>
                </a:lnTo>
                <a:lnTo>
                  <a:pt x="686599" y="698500"/>
                </a:lnTo>
                <a:close/>
              </a:path>
              <a:path w="1198879" h="1371600">
                <a:moveTo>
                  <a:pt x="565911" y="685800"/>
                </a:moveTo>
                <a:lnTo>
                  <a:pt x="524111" y="685800"/>
                </a:lnTo>
                <a:lnTo>
                  <a:pt x="520430" y="698500"/>
                </a:lnTo>
                <a:lnTo>
                  <a:pt x="559307" y="698500"/>
                </a:lnTo>
                <a:lnTo>
                  <a:pt x="565911" y="685800"/>
                </a:lnTo>
                <a:close/>
              </a:path>
              <a:path w="1198879" h="1371600">
                <a:moveTo>
                  <a:pt x="716676" y="685800"/>
                </a:moveTo>
                <a:lnTo>
                  <a:pt x="633460" y="685800"/>
                </a:lnTo>
                <a:lnTo>
                  <a:pt x="640460" y="698500"/>
                </a:lnTo>
                <a:lnTo>
                  <a:pt x="710856" y="698500"/>
                </a:lnTo>
                <a:lnTo>
                  <a:pt x="716676" y="685800"/>
                </a:lnTo>
                <a:close/>
              </a:path>
              <a:path w="1198879" h="1371600">
                <a:moveTo>
                  <a:pt x="584707" y="673100"/>
                </a:moveTo>
                <a:lnTo>
                  <a:pt x="533653" y="673100"/>
                </a:lnTo>
                <a:lnTo>
                  <a:pt x="530986" y="685800"/>
                </a:lnTo>
                <a:lnTo>
                  <a:pt x="585851" y="685800"/>
                </a:lnTo>
                <a:lnTo>
                  <a:pt x="584707" y="673100"/>
                </a:lnTo>
                <a:close/>
              </a:path>
              <a:path w="1198879" h="1371600">
                <a:moveTo>
                  <a:pt x="728090" y="673100"/>
                </a:moveTo>
                <a:lnTo>
                  <a:pt x="619863" y="673100"/>
                </a:lnTo>
                <a:lnTo>
                  <a:pt x="626363" y="685800"/>
                </a:lnTo>
                <a:lnTo>
                  <a:pt x="722425" y="685800"/>
                </a:lnTo>
                <a:lnTo>
                  <a:pt x="728090" y="673100"/>
                </a:lnTo>
                <a:close/>
              </a:path>
              <a:path w="1198879" h="1371600">
                <a:moveTo>
                  <a:pt x="572643" y="660400"/>
                </a:moveTo>
                <a:lnTo>
                  <a:pt x="548639" y="660400"/>
                </a:lnTo>
                <a:lnTo>
                  <a:pt x="542544" y="673100"/>
                </a:lnTo>
                <a:lnTo>
                  <a:pt x="574294" y="673100"/>
                </a:lnTo>
                <a:lnTo>
                  <a:pt x="572643" y="660400"/>
                </a:lnTo>
                <a:close/>
              </a:path>
              <a:path w="1198879" h="1371600">
                <a:moveTo>
                  <a:pt x="665479" y="660400"/>
                </a:moveTo>
                <a:lnTo>
                  <a:pt x="609004" y="660400"/>
                </a:lnTo>
                <a:lnTo>
                  <a:pt x="614076" y="673100"/>
                </a:lnTo>
                <a:lnTo>
                  <a:pt x="674370" y="673100"/>
                </a:lnTo>
                <a:lnTo>
                  <a:pt x="665479" y="660400"/>
                </a:lnTo>
                <a:close/>
              </a:path>
              <a:path w="1198879" h="1371600">
                <a:moveTo>
                  <a:pt x="735837" y="660400"/>
                </a:moveTo>
                <a:lnTo>
                  <a:pt x="695959" y="660400"/>
                </a:lnTo>
                <a:lnTo>
                  <a:pt x="691641" y="673100"/>
                </a:lnTo>
                <a:lnTo>
                  <a:pt x="732281" y="673100"/>
                </a:lnTo>
                <a:lnTo>
                  <a:pt x="735837" y="660400"/>
                </a:lnTo>
                <a:close/>
              </a:path>
              <a:path w="1198879" h="1371600">
                <a:moveTo>
                  <a:pt x="710310" y="596900"/>
                </a:moveTo>
                <a:lnTo>
                  <a:pt x="673607" y="596900"/>
                </a:lnTo>
                <a:lnTo>
                  <a:pt x="638048" y="647700"/>
                </a:lnTo>
                <a:lnTo>
                  <a:pt x="600952" y="647700"/>
                </a:lnTo>
                <a:lnTo>
                  <a:pt x="604647" y="660400"/>
                </a:lnTo>
                <a:lnTo>
                  <a:pt x="656716" y="660400"/>
                </a:lnTo>
                <a:lnTo>
                  <a:pt x="710310" y="596900"/>
                </a:lnTo>
                <a:close/>
              </a:path>
              <a:path w="1198879" h="1371600">
                <a:moveTo>
                  <a:pt x="744347" y="647700"/>
                </a:moveTo>
                <a:lnTo>
                  <a:pt x="712597" y="647700"/>
                </a:lnTo>
                <a:lnTo>
                  <a:pt x="704341" y="660400"/>
                </a:lnTo>
                <a:lnTo>
                  <a:pt x="741806" y="660400"/>
                </a:lnTo>
                <a:lnTo>
                  <a:pt x="744347" y="647700"/>
                </a:lnTo>
                <a:close/>
              </a:path>
              <a:path w="1198879" h="1371600">
                <a:moveTo>
                  <a:pt x="634619" y="635000"/>
                </a:moveTo>
                <a:lnTo>
                  <a:pt x="595895" y="635000"/>
                </a:lnTo>
                <a:lnTo>
                  <a:pt x="598042" y="647700"/>
                </a:lnTo>
                <a:lnTo>
                  <a:pt x="638048" y="647700"/>
                </a:lnTo>
                <a:lnTo>
                  <a:pt x="634619" y="635000"/>
                </a:lnTo>
                <a:close/>
              </a:path>
              <a:path w="1198879" h="1371600">
                <a:moveTo>
                  <a:pt x="749680" y="635000"/>
                </a:moveTo>
                <a:lnTo>
                  <a:pt x="720725" y="635000"/>
                </a:lnTo>
                <a:lnTo>
                  <a:pt x="715899" y="647700"/>
                </a:lnTo>
                <a:lnTo>
                  <a:pt x="748283" y="647700"/>
                </a:lnTo>
                <a:lnTo>
                  <a:pt x="749680" y="635000"/>
                </a:lnTo>
                <a:close/>
              </a:path>
              <a:path w="1198879" h="1371600">
                <a:moveTo>
                  <a:pt x="625348" y="622300"/>
                </a:moveTo>
                <a:lnTo>
                  <a:pt x="593820" y="622300"/>
                </a:lnTo>
                <a:lnTo>
                  <a:pt x="594486" y="635000"/>
                </a:lnTo>
                <a:lnTo>
                  <a:pt x="626872" y="635000"/>
                </a:lnTo>
                <a:lnTo>
                  <a:pt x="625348" y="622300"/>
                </a:lnTo>
                <a:close/>
              </a:path>
              <a:path w="1198879" h="1371600">
                <a:moveTo>
                  <a:pt x="751331" y="622300"/>
                </a:moveTo>
                <a:lnTo>
                  <a:pt x="726566" y="622300"/>
                </a:lnTo>
                <a:lnTo>
                  <a:pt x="722629" y="635000"/>
                </a:lnTo>
                <a:lnTo>
                  <a:pt x="751585" y="635000"/>
                </a:lnTo>
                <a:lnTo>
                  <a:pt x="751331" y="622300"/>
                </a:lnTo>
                <a:close/>
              </a:path>
              <a:path w="1198879" h="1371600">
                <a:moveTo>
                  <a:pt x="623570" y="609600"/>
                </a:moveTo>
                <a:lnTo>
                  <a:pt x="594772" y="609600"/>
                </a:lnTo>
                <a:lnTo>
                  <a:pt x="593915" y="622300"/>
                </a:lnTo>
                <a:lnTo>
                  <a:pt x="623570" y="622300"/>
                </a:lnTo>
                <a:lnTo>
                  <a:pt x="623570" y="609600"/>
                </a:lnTo>
                <a:close/>
              </a:path>
              <a:path w="1198879" h="1371600">
                <a:moveTo>
                  <a:pt x="739012" y="609600"/>
                </a:moveTo>
                <a:lnTo>
                  <a:pt x="728979" y="609600"/>
                </a:lnTo>
                <a:lnTo>
                  <a:pt x="728090" y="622300"/>
                </a:lnTo>
                <a:lnTo>
                  <a:pt x="740663" y="622300"/>
                </a:lnTo>
                <a:lnTo>
                  <a:pt x="739012" y="609600"/>
                </a:lnTo>
                <a:close/>
              </a:path>
              <a:path w="1198879" h="1371600">
                <a:moveTo>
                  <a:pt x="643001" y="584200"/>
                </a:moveTo>
                <a:lnTo>
                  <a:pt x="605768" y="584200"/>
                </a:lnTo>
                <a:lnTo>
                  <a:pt x="601900" y="596900"/>
                </a:lnTo>
                <a:lnTo>
                  <a:pt x="598771" y="596900"/>
                </a:lnTo>
                <a:lnTo>
                  <a:pt x="596391" y="609600"/>
                </a:lnTo>
                <a:lnTo>
                  <a:pt x="627252" y="609600"/>
                </a:lnTo>
                <a:lnTo>
                  <a:pt x="636270" y="596900"/>
                </a:lnTo>
                <a:lnTo>
                  <a:pt x="643001" y="584200"/>
                </a:lnTo>
                <a:close/>
              </a:path>
              <a:path w="1198879" h="1371600">
                <a:moveTo>
                  <a:pt x="710946" y="584200"/>
                </a:moveTo>
                <a:lnTo>
                  <a:pt x="650494" y="584200"/>
                </a:lnTo>
                <a:lnTo>
                  <a:pt x="656159" y="596900"/>
                </a:lnTo>
                <a:lnTo>
                  <a:pt x="711326" y="596900"/>
                </a:lnTo>
                <a:lnTo>
                  <a:pt x="710946" y="584200"/>
                </a:lnTo>
                <a:close/>
              </a:path>
              <a:path w="1198879" h="1371600">
                <a:moveTo>
                  <a:pt x="700404" y="571500"/>
                </a:moveTo>
                <a:lnTo>
                  <a:pt x="615723" y="571500"/>
                </a:lnTo>
                <a:lnTo>
                  <a:pt x="610361" y="584200"/>
                </a:lnTo>
                <a:lnTo>
                  <a:pt x="704976" y="584200"/>
                </a:lnTo>
                <a:lnTo>
                  <a:pt x="700404" y="571500"/>
                </a:lnTo>
                <a:close/>
              </a:path>
              <a:path w="1198879" h="1371600">
                <a:moveTo>
                  <a:pt x="811095" y="571500"/>
                </a:moveTo>
                <a:lnTo>
                  <a:pt x="741981" y="571500"/>
                </a:lnTo>
                <a:lnTo>
                  <a:pt x="748029" y="584200"/>
                </a:lnTo>
                <a:lnTo>
                  <a:pt x="805989" y="584200"/>
                </a:lnTo>
                <a:lnTo>
                  <a:pt x="811095" y="571500"/>
                </a:lnTo>
                <a:close/>
              </a:path>
              <a:path w="1198879" h="1371600">
                <a:moveTo>
                  <a:pt x="683849" y="558800"/>
                </a:moveTo>
                <a:lnTo>
                  <a:pt x="632332" y="558800"/>
                </a:lnTo>
                <a:lnTo>
                  <a:pt x="626685" y="571500"/>
                </a:lnTo>
                <a:lnTo>
                  <a:pt x="689435" y="571500"/>
                </a:lnTo>
                <a:lnTo>
                  <a:pt x="683849" y="558800"/>
                </a:lnTo>
                <a:close/>
              </a:path>
              <a:path w="1198879" h="1371600">
                <a:moveTo>
                  <a:pt x="819953" y="558800"/>
                </a:moveTo>
                <a:lnTo>
                  <a:pt x="724407" y="558800"/>
                </a:lnTo>
                <a:lnTo>
                  <a:pt x="730170" y="571500"/>
                </a:lnTo>
                <a:lnTo>
                  <a:pt x="815975" y="571500"/>
                </a:lnTo>
                <a:lnTo>
                  <a:pt x="819953" y="558800"/>
                </a:lnTo>
                <a:close/>
              </a:path>
              <a:path w="1198879" h="1371600">
                <a:moveTo>
                  <a:pt x="825529" y="546100"/>
                </a:moveTo>
                <a:lnTo>
                  <a:pt x="706834" y="546100"/>
                </a:lnTo>
                <a:lnTo>
                  <a:pt x="712025" y="558800"/>
                </a:lnTo>
                <a:lnTo>
                  <a:pt x="823134" y="558800"/>
                </a:lnTo>
                <a:lnTo>
                  <a:pt x="825529" y="546100"/>
                </a:lnTo>
                <a:close/>
              </a:path>
              <a:path w="1198879" h="1371600">
                <a:moveTo>
                  <a:pt x="750951" y="533400"/>
                </a:moveTo>
                <a:lnTo>
                  <a:pt x="698359" y="533400"/>
                </a:lnTo>
                <a:lnTo>
                  <a:pt x="702309" y="546100"/>
                </a:lnTo>
                <a:lnTo>
                  <a:pt x="755396" y="546100"/>
                </a:lnTo>
                <a:lnTo>
                  <a:pt x="750951" y="533400"/>
                </a:lnTo>
                <a:close/>
              </a:path>
              <a:path w="1198879" h="1371600">
                <a:moveTo>
                  <a:pt x="828105" y="533400"/>
                </a:moveTo>
                <a:lnTo>
                  <a:pt x="799210" y="533400"/>
                </a:lnTo>
                <a:lnTo>
                  <a:pt x="797559" y="546100"/>
                </a:lnTo>
                <a:lnTo>
                  <a:pt x="827151" y="546100"/>
                </a:lnTo>
                <a:lnTo>
                  <a:pt x="828105" y="533400"/>
                </a:lnTo>
                <a:close/>
              </a:path>
              <a:path w="1198879" h="1371600">
                <a:moveTo>
                  <a:pt x="739012" y="520700"/>
                </a:moveTo>
                <a:lnTo>
                  <a:pt x="692505" y="520700"/>
                </a:lnTo>
                <a:lnTo>
                  <a:pt x="695086" y="533400"/>
                </a:lnTo>
                <a:lnTo>
                  <a:pt x="742569" y="533400"/>
                </a:lnTo>
                <a:lnTo>
                  <a:pt x="739012" y="520700"/>
                </a:lnTo>
                <a:close/>
              </a:path>
              <a:path w="1198879" h="1371600">
                <a:moveTo>
                  <a:pt x="827658" y="520700"/>
                </a:moveTo>
                <a:lnTo>
                  <a:pt x="803401" y="520700"/>
                </a:lnTo>
                <a:lnTo>
                  <a:pt x="803021" y="533400"/>
                </a:lnTo>
                <a:lnTo>
                  <a:pt x="828500" y="533400"/>
                </a:lnTo>
                <a:lnTo>
                  <a:pt x="828357" y="521484"/>
                </a:lnTo>
                <a:lnTo>
                  <a:pt x="827658" y="520700"/>
                </a:lnTo>
                <a:close/>
              </a:path>
              <a:path w="1198879" h="1371600">
                <a:moveTo>
                  <a:pt x="845947" y="520700"/>
                </a:moveTo>
                <a:lnTo>
                  <a:pt x="828347" y="520700"/>
                </a:lnTo>
                <a:lnTo>
                  <a:pt x="828357" y="521484"/>
                </a:lnTo>
                <a:lnTo>
                  <a:pt x="838961" y="533400"/>
                </a:lnTo>
                <a:lnTo>
                  <a:pt x="844803" y="533400"/>
                </a:lnTo>
                <a:lnTo>
                  <a:pt x="845947" y="520700"/>
                </a:lnTo>
                <a:close/>
              </a:path>
              <a:path w="1198879" h="1371600">
                <a:moveTo>
                  <a:pt x="828347" y="520700"/>
                </a:moveTo>
                <a:lnTo>
                  <a:pt x="827658" y="520700"/>
                </a:lnTo>
                <a:lnTo>
                  <a:pt x="828357" y="521484"/>
                </a:lnTo>
                <a:lnTo>
                  <a:pt x="828347" y="520700"/>
                </a:lnTo>
                <a:close/>
              </a:path>
              <a:path w="1198879" h="1371600">
                <a:moveTo>
                  <a:pt x="728345" y="508000"/>
                </a:moveTo>
                <a:lnTo>
                  <a:pt x="688594" y="508000"/>
                </a:lnTo>
                <a:lnTo>
                  <a:pt x="690626" y="520700"/>
                </a:lnTo>
                <a:lnTo>
                  <a:pt x="730123" y="520700"/>
                </a:lnTo>
                <a:lnTo>
                  <a:pt x="728345" y="508000"/>
                </a:lnTo>
                <a:close/>
              </a:path>
              <a:path w="1198879" h="1371600">
                <a:moveTo>
                  <a:pt x="857250" y="508000"/>
                </a:moveTo>
                <a:lnTo>
                  <a:pt x="802766" y="508000"/>
                </a:lnTo>
                <a:lnTo>
                  <a:pt x="803148" y="520700"/>
                </a:lnTo>
                <a:lnTo>
                  <a:pt x="855726" y="520700"/>
                </a:lnTo>
                <a:lnTo>
                  <a:pt x="857250" y="508000"/>
                </a:lnTo>
                <a:close/>
              </a:path>
              <a:path w="1198879" h="1371600">
                <a:moveTo>
                  <a:pt x="731265" y="482600"/>
                </a:moveTo>
                <a:lnTo>
                  <a:pt x="692161" y="482600"/>
                </a:lnTo>
                <a:lnTo>
                  <a:pt x="690372" y="495300"/>
                </a:lnTo>
                <a:lnTo>
                  <a:pt x="688466" y="508000"/>
                </a:lnTo>
                <a:lnTo>
                  <a:pt x="725804" y="508000"/>
                </a:lnTo>
                <a:lnTo>
                  <a:pt x="726566" y="495300"/>
                </a:lnTo>
                <a:lnTo>
                  <a:pt x="728218" y="495300"/>
                </a:lnTo>
                <a:lnTo>
                  <a:pt x="731265" y="482600"/>
                </a:lnTo>
                <a:close/>
              </a:path>
              <a:path w="1198879" h="1371600">
                <a:moveTo>
                  <a:pt x="707516" y="381000"/>
                </a:moveTo>
                <a:lnTo>
                  <a:pt x="693927" y="381000"/>
                </a:lnTo>
                <a:lnTo>
                  <a:pt x="691514" y="393700"/>
                </a:lnTo>
                <a:lnTo>
                  <a:pt x="684022" y="393700"/>
                </a:lnTo>
                <a:lnTo>
                  <a:pt x="683513" y="406400"/>
                </a:lnTo>
                <a:lnTo>
                  <a:pt x="683895" y="406400"/>
                </a:lnTo>
                <a:lnTo>
                  <a:pt x="740155" y="457200"/>
                </a:lnTo>
                <a:lnTo>
                  <a:pt x="712343" y="457200"/>
                </a:lnTo>
                <a:lnTo>
                  <a:pt x="706881" y="469900"/>
                </a:lnTo>
                <a:lnTo>
                  <a:pt x="766952" y="469900"/>
                </a:lnTo>
                <a:lnTo>
                  <a:pt x="800988" y="508000"/>
                </a:lnTo>
                <a:lnTo>
                  <a:pt x="859154" y="508000"/>
                </a:lnTo>
                <a:lnTo>
                  <a:pt x="707516" y="381000"/>
                </a:lnTo>
                <a:close/>
              </a:path>
              <a:path w="1198879" h="1371600">
                <a:moveTo>
                  <a:pt x="751077" y="469900"/>
                </a:moveTo>
                <a:lnTo>
                  <a:pt x="702055" y="469900"/>
                </a:lnTo>
                <a:lnTo>
                  <a:pt x="697980" y="482600"/>
                </a:lnTo>
                <a:lnTo>
                  <a:pt x="739394" y="482600"/>
                </a:lnTo>
                <a:lnTo>
                  <a:pt x="751077" y="469900"/>
                </a:lnTo>
                <a:close/>
              </a:path>
              <a:path w="1198879" h="1371600">
                <a:moveTo>
                  <a:pt x="910974" y="444500"/>
                </a:moveTo>
                <a:lnTo>
                  <a:pt x="840851" y="444500"/>
                </a:lnTo>
                <a:lnTo>
                  <a:pt x="847532" y="457200"/>
                </a:lnTo>
                <a:lnTo>
                  <a:pt x="905001" y="457200"/>
                </a:lnTo>
                <a:lnTo>
                  <a:pt x="910974" y="444500"/>
                </a:lnTo>
                <a:close/>
              </a:path>
              <a:path w="1198879" h="1371600">
                <a:moveTo>
                  <a:pt x="933727" y="419100"/>
                </a:moveTo>
                <a:lnTo>
                  <a:pt x="810635" y="419100"/>
                </a:lnTo>
                <a:lnTo>
                  <a:pt x="815578" y="431800"/>
                </a:lnTo>
                <a:lnTo>
                  <a:pt x="821164" y="431800"/>
                </a:lnTo>
                <a:lnTo>
                  <a:pt x="827404" y="444500"/>
                </a:lnTo>
                <a:lnTo>
                  <a:pt x="922682" y="444500"/>
                </a:lnTo>
                <a:lnTo>
                  <a:pt x="928370" y="431800"/>
                </a:lnTo>
                <a:lnTo>
                  <a:pt x="933727" y="419100"/>
                </a:lnTo>
                <a:close/>
              </a:path>
              <a:path w="1198879" h="1371600">
                <a:moveTo>
                  <a:pt x="855726" y="406400"/>
                </a:moveTo>
                <a:lnTo>
                  <a:pt x="802703" y="406400"/>
                </a:lnTo>
                <a:lnTo>
                  <a:pt x="806323" y="419100"/>
                </a:lnTo>
                <a:lnTo>
                  <a:pt x="860678" y="419100"/>
                </a:lnTo>
                <a:lnTo>
                  <a:pt x="855726" y="406400"/>
                </a:lnTo>
                <a:close/>
              </a:path>
              <a:path w="1198879" h="1371600">
                <a:moveTo>
                  <a:pt x="941728" y="406400"/>
                </a:moveTo>
                <a:lnTo>
                  <a:pt x="906145" y="406400"/>
                </a:lnTo>
                <a:lnTo>
                  <a:pt x="902207" y="419100"/>
                </a:lnTo>
                <a:lnTo>
                  <a:pt x="938180" y="419100"/>
                </a:lnTo>
                <a:lnTo>
                  <a:pt x="941728" y="406400"/>
                </a:lnTo>
                <a:close/>
              </a:path>
              <a:path w="1198879" h="1371600">
                <a:moveTo>
                  <a:pt x="840739" y="393700"/>
                </a:moveTo>
                <a:lnTo>
                  <a:pt x="797750" y="393700"/>
                </a:lnTo>
                <a:lnTo>
                  <a:pt x="799845" y="406400"/>
                </a:lnTo>
                <a:lnTo>
                  <a:pt x="845184" y="406400"/>
                </a:lnTo>
                <a:lnTo>
                  <a:pt x="840739" y="393700"/>
                </a:lnTo>
                <a:close/>
              </a:path>
              <a:path w="1198879" h="1371600">
                <a:moveTo>
                  <a:pt x="946231" y="393700"/>
                </a:moveTo>
                <a:lnTo>
                  <a:pt x="913129" y="393700"/>
                </a:lnTo>
                <a:lnTo>
                  <a:pt x="911986" y="406400"/>
                </a:lnTo>
                <a:lnTo>
                  <a:pt x="944372" y="406400"/>
                </a:lnTo>
                <a:lnTo>
                  <a:pt x="946231" y="393700"/>
                </a:lnTo>
                <a:close/>
              </a:path>
              <a:path w="1198879" h="1371600">
                <a:moveTo>
                  <a:pt x="831596" y="381000"/>
                </a:moveTo>
                <a:lnTo>
                  <a:pt x="795776" y="381000"/>
                </a:lnTo>
                <a:lnTo>
                  <a:pt x="796416" y="393700"/>
                </a:lnTo>
                <a:lnTo>
                  <a:pt x="834008" y="393700"/>
                </a:lnTo>
                <a:lnTo>
                  <a:pt x="831596" y="381000"/>
                </a:lnTo>
                <a:close/>
              </a:path>
              <a:path w="1198879" h="1371600">
                <a:moveTo>
                  <a:pt x="947425" y="381000"/>
                </a:moveTo>
                <a:lnTo>
                  <a:pt x="912749" y="381000"/>
                </a:lnTo>
                <a:lnTo>
                  <a:pt x="914019" y="393700"/>
                </a:lnTo>
                <a:lnTo>
                  <a:pt x="947245" y="393700"/>
                </a:lnTo>
                <a:lnTo>
                  <a:pt x="947425" y="381000"/>
                </a:lnTo>
                <a:close/>
              </a:path>
              <a:path w="1198879" h="1371600">
                <a:moveTo>
                  <a:pt x="828801" y="368300"/>
                </a:moveTo>
                <a:lnTo>
                  <a:pt x="796970" y="368300"/>
                </a:lnTo>
                <a:lnTo>
                  <a:pt x="795956" y="381000"/>
                </a:lnTo>
                <a:lnTo>
                  <a:pt x="828928" y="381000"/>
                </a:lnTo>
                <a:lnTo>
                  <a:pt x="828801" y="368300"/>
                </a:lnTo>
                <a:close/>
              </a:path>
              <a:path w="1198879" h="1371600">
                <a:moveTo>
                  <a:pt x="945378" y="368300"/>
                </a:moveTo>
                <a:lnTo>
                  <a:pt x="905636" y="368300"/>
                </a:lnTo>
                <a:lnTo>
                  <a:pt x="909193" y="381000"/>
                </a:lnTo>
                <a:lnTo>
                  <a:pt x="946784" y="381000"/>
                </a:lnTo>
                <a:lnTo>
                  <a:pt x="945378" y="368300"/>
                </a:lnTo>
                <a:close/>
              </a:path>
              <a:path w="1198879" h="1371600">
                <a:moveTo>
                  <a:pt x="840739" y="342900"/>
                </a:moveTo>
                <a:lnTo>
                  <a:pt x="805021" y="342900"/>
                </a:lnTo>
                <a:lnTo>
                  <a:pt x="801473" y="355600"/>
                </a:lnTo>
                <a:lnTo>
                  <a:pt x="798829" y="368300"/>
                </a:lnTo>
                <a:lnTo>
                  <a:pt x="830960" y="368300"/>
                </a:lnTo>
                <a:lnTo>
                  <a:pt x="833247" y="355600"/>
                </a:lnTo>
                <a:lnTo>
                  <a:pt x="836802" y="355600"/>
                </a:lnTo>
                <a:lnTo>
                  <a:pt x="840739" y="342900"/>
                </a:lnTo>
                <a:close/>
              </a:path>
              <a:path w="1198879" h="1371600">
                <a:moveTo>
                  <a:pt x="940373" y="355600"/>
                </a:moveTo>
                <a:lnTo>
                  <a:pt x="892428" y="355600"/>
                </a:lnTo>
                <a:lnTo>
                  <a:pt x="897889" y="368300"/>
                </a:lnTo>
                <a:lnTo>
                  <a:pt x="943244" y="368300"/>
                </a:lnTo>
                <a:lnTo>
                  <a:pt x="940373" y="355600"/>
                </a:lnTo>
                <a:close/>
              </a:path>
              <a:path w="1198879" h="1371600">
                <a:moveTo>
                  <a:pt x="932493" y="342900"/>
                </a:moveTo>
                <a:lnTo>
                  <a:pt x="872489" y="342900"/>
                </a:lnTo>
                <a:lnTo>
                  <a:pt x="882396" y="355600"/>
                </a:lnTo>
                <a:lnTo>
                  <a:pt x="936751" y="355600"/>
                </a:lnTo>
                <a:lnTo>
                  <a:pt x="932493" y="342900"/>
                </a:lnTo>
                <a:close/>
              </a:path>
              <a:path w="1198879" h="1371600">
                <a:moveTo>
                  <a:pt x="921928" y="330200"/>
                </a:moveTo>
                <a:lnTo>
                  <a:pt x="814831" y="330200"/>
                </a:lnTo>
                <a:lnTo>
                  <a:pt x="809474" y="342900"/>
                </a:lnTo>
                <a:lnTo>
                  <a:pt x="927544" y="342900"/>
                </a:lnTo>
                <a:lnTo>
                  <a:pt x="921928" y="330200"/>
                </a:lnTo>
                <a:close/>
              </a:path>
              <a:path w="1198879" h="1371600">
                <a:moveTo>
                  <a:pt x="945641" y="254000"/>
                </a:moveTo>
                <a:lnTo>
                  <a:pt x="883284" y="254000"/>
                </a:lnTo>
                <a:lnTo>
                  <a:pt x="883538" y="266700"/>
                </a:lnTo>
                <a:lnTo>
                  <a:pt x="884047" y="266700"/>
                </a:lnTo>
                <a:lnTo>
                  <a:pt x="988059" y="342900"/>
                </a:lnTo>
                <a:lnTo>
                  <a:pt x="1001522" y="342900"/>
                </a:lnTo>
                <a:lnTo>
                  <a:pt x="1006094" y="330200"/>
                </a:lnTo>
                <a:lnTo>
                  <a:pt x="1011554" y="330200"/>
                </a:lnTo>
                <a:lnTo>
                  <a:pt x="1012062" y="317500"/>
                </a:lnTo>
                <a:lnTo>
                  <a:pt x="947293" y="266700"/>
                </a:lnTo>
                <a:lnTo>
                  <a:pt x="945641" y="254000"/>
                </a:lnTo>
                <a:close/>
              </a:path>
              <a:path w="1198879" h="1371600">
                <a:moveTo>
                  <a:pt x="908911" y="317500"/>
                </a:moveTo>
                <a:lnTo>
                  <a:pt x="826325" y="317500"/>
                </a:lnTo>
                <a:lnTo>
                  <a:pt x="820519" y="330200"/>
                </a:lnTo>
                <a:lnTo>
                  <a:pt x="915670" y="330200"/>
                </a:lnTo>
                <a:lnTo>
                  <a:pt x="908911" y="317500"/>
                </a:lnTo>
                <a:close/>
              </a:path>
              <a:path w="1198879" h="1371600">
                <a:moveTo>
                  <a:pt x="888873" y="304800"/>
                </a:moveTo>
                <a:lnTo>
                  <a:pt x="844248" y="304800"/>
                </a:lnTo>
                <a:lnTo>
                  <a:pt x="838200" y="317500"/>
                </a:lnTo>
                <a:lnTo>
                  <a:pt x="895488" y="317500"/>
                </a:lnTo>
                <a:lnTo>
                  <a:pt x="888873" y="304800"/>
                </a:lnTo>
                <a:close/>
              </a:path>
              <a:path w="1198879" h="1371600">
                <a:moveTo>
                  <a:pt x="904366" y="241300"/>
                </a:moveTo>
                <a:lnTo>
                  <a:pt x="890397" y="241300"/>
                </a:lnTo>
                <a:lnTo>
                  <a:pt x="888491" y="254000"/>
                </a:lnTo>
                <a:lnTo>
                  <a:pt x="917828" y="254000"/>
                </a:lnTo>
                <a:lnTo>
                  <a:pt x="904366" y="241300"/>
                </a:lnTo>
                <a:close/>
              </a:path>
              <a:path w="1198879" h="1371600">
                <a:moveTo>
                  <a:pt x="942594" y="241300"/>
                </a:moveTo>
                <a:lnTo>
                  <a:pt x="916304" y="241300"/>
                </a:lnTo>
                <a:lnTo>
                  <a:pt x="917828" y="254000"/>
                </a:lnTo>
                <a:lnTo>
                  <a:pt x="942975" y="254000"/>
                </a:lnTo>
                <a:lnTo>
                  <a:pt x="942594" y="241300"/>
                </a:lnTo>
                <a:close/>
              </a:path>
              <a:path w="1198879" h="1371600">
                <a:moveTo>
                  <a:pt x="1071693" y="241300"/>
                </a:moveTo>
                <a:lnTo>
                  <a:pt x="1026922" y="241300"/>
                </a:lnTo>
                <a:lnTo>
                  <a:pt x="1033617" y="254000"/>
                </a:lnTo>
                <a:lnTo>
                  <a:pt x="1065593" y="254000"/>
                </a:lnTo>
                <a:lnTo>
                  <a:pt x="1071693" y="241300"/>
                </a:lnTo>
                <a:close/>
              </a:path>
              <a:path w="1198879" h="1371600">
                <a:moveTo>
                  <a:pt x="943736" y="228600"/>
                </a:moveTo>
                <a:lnTo>
                  <a:pt x="914146" y="228600"/>
                </a:lnTo>
                <a:lnTo>
                  <a:pt x="915161" y="241300"/>
                </a:lnTo>
                <a:lnTo>
                  <a:pt x="942975" y="241300"/>
                </a:lnTo>
                <a:lnTo>
                  <a:pt x="943736" y="228600"/>
                </a:lnTo>
                <a:close/>
              </a:path>
              <a:path w="1198879" h="1371600">
                <a:moveTo>
                  <a:pt x="1089421" y="228600"/>
                </a:moveTo>
                <a:lnTo>
                  <a:pt x="999108" y="228600"/>
                </a:lnTo>
                <a:lnTo>
                  <a:pt x="1006205" y="241300"/>
                </a:lnTo>
                <a:lnTo>
                  <a:pt x="1083601" y="241300"/>
                </a:lnTo>
                <a:lnTo>
                  <a:pt x="1089421" y="228600"/>
                </a:lnTo>
                <a:close/>
              </a:path>
              <a:path w="1198879" h="1371600">
                <a:moveTo>
                  <a:pt x="955801" y="215900"/>
                </a:moveTo>
                <a:lnTo>
                  <a:pt x="914273" y="215900"/>
                </a:lnTo>
                <a:lnTo>
                  <a:pt x="914019" y="228600"/>
                </a:lnTo>
                <a:lnTo>
                  <a:pt x="954785" y="228600"/>
                </a:lnTo>
                <a:lnTo>
                  <a:pt x="955801" y="215900"/>
                </a:lnTo>
                <a:close/>
              </a:path>
              <a:path w="1198879" h="1371600">
                <a:moveTo>
                  <a:pt x="1100835" y="215900"/>
                </a:moveTo>
                <a:lnTo>
                  <a:pt x="986821" y="215900"/>
                </a:lnTo>
                <a:lnTo>
                  <a:pt x="992608" y="228600"/>
                </a:lnTo>
                <a:lnTo>
                  <a:pt x="1095170" y="228600"/>
                </a:lnTo>
                <a:lnTo>
                  <a:pt x="1100835" y="215900"/>
                </a:lnTo>
                <a:close/>
              </a:path>
              <a:path w="1198879" h="1371600">
                <a:moveTo>
                  <a:pt x="953515" y="203200"/>
                </a:moveTo>
                <a:lnTo>
                  <a:pt x="919226" y="203200"/>
                </a:lnTo>
                <a:lnTo>
                  <a:pt x="917701" y="215900"/>
                </a:lnTo>
                <a:lnTo>
                  <a:pt x="955039" y="215900"/>
                </a:lnTo>
                <a:lnTo>
                  <a:pt x="953515" y="203200"/>
                </a:lnTo>
                <a:close/>
              </a:path>
              <a:path w="1198879" h="1371600">
                <a:moveTo>
                  <a:pt x="1080897" y="139700"/>
                </a:moveTo>
                <a:lnTo>
                  <a:pt x="1040526" y="139700"/>
                </a:lnTo>
                <a:lnTo>
                  <a:pt x="1046479" y="152400"/>
                </a:lnTo>
                <a:lnTo>
                  <a:pt x="1010920" y="190500"/>
                </a:lnTo>
                <a:lnTo>
                  <a:pt x="970835" y="190500"/>
                </a:lnTo>
                <a:lnTo>
                  <a:pt x="973750" y="203200"/>
                </a:lnTo>
                <a:lnTo>
                  <a:pt x="977391" y="203200"/>
                </a:lnTo>
                <a:lnTo>
                  <a:pt x="981749" y="215900"/>
                </a:lnTo>
                <a:lnTo>
                  <a:pt x="1033906" y="215900"/>
                </a:lnTo>
                <a:lnTo>
                  <a:pt x="1029461" y="203200"/>
                </a:lnTo>
                <a:lnTo>
                  <a:pt x="1080897" y="139700"/>
                </a:lnTo>
                <a:close/>
              </a:path>
              <a:path w="1198879" h="1371600">
                <a:moveTo>
                  <a:pt x="1111630" y="203200"/>
                </a:moveTo>
                <a:lnTo>
                  <a:pt x="1077086" y="203200"/>
                </a:lnTo>
                <a:lnTo>
                  <a:pt x="1072896" y="215900"/>
                </a:lnTo>
                <a:lnTo>
                  <a:pt x="1108582" y="215900"/>
                </a:lnTo>
                <a:lnTo>
                  <a:pt x="1111630" y="203200"/>
                </a:lnTo>
                <a:close/>
              </a:path>
              <a:path w="1198879" h="1371600">
                <a:moveTo>
                  <a:pt x="937895" y="190500"/>
                </a:moveTo>
                <a:lnTo>
                  <a:pt x="930909" y="190500"/>
                </a:lnTo>
                <a:lnTo>
                  <a:pt x="929766" y="203200"/>
                </a:lnTo>
                <a:lnTo>
                  <a:pt x="938910" y="203200"/>
                </a:lnTo>
                <a:lnTo>
                  <a:pt x="937895" y="190500"/>
                </a:lnTo>
                <a:close/>
              </a:path>
              <a:path w="1198879" h="1371600">
                <a:moveTo>
                  <a:pt x="1118997" y="190500"/>
                </a:moveTo>
                <a:lnTo>
                  <a:pt x="1085341" y="190500"/>
                </a:lnTo>
                <a:lnTo>
                  <a:pt x="1081151" y="203200"/>
                </a:lnTo>
                <a:lnTo>
                  <a:pt x="1117091" y="203200"/>
                </a:lnTo>
                <a:lnTo>
                  <a:pt x="1118997" y="190500"/>
                </a:lnTo>
                <a:close/>
              </a:path>
              <a:path w="1198879" h="1371600">
                <a:moveTo>
                  <a:pt x="1002029" y="177800"/>
                </a:moveTo>
                <a:lnTo>
                  <a:pt x="967231" y="177800"/>
                </a:lnTo>
                <a:lnTo>
                  <a:pt x="968658" y="190500"/>
                </a:lnTo>
                <a:lnTo>
                  <a:pt x="1004443" y="190500"/>
                </a:lnTo>
                <a:lnTo>
                  <a:pt x="1002029" y="177800"/>
                </a:lnTo>
                <a:close/>
              </a:path>
              <a:path w="1198879" h="1371600">
                <a:moveTo>
                  <a:pt x="1123314" y="177800"/>
                </a:moveTo>
                <a:lnTo>
                  <a:pt x="1093470" y="177800"/>
                </a:lnTo>
                <a:lnTo>
                  <a:pt x="1088644" y="190500"/>
                </a:lnTo>
                <a:lnTo>
                  <a:pt x="1122426" y="190500"/>
                </a:lnTo>
                <a:lnTo>
                  <a:pt x="1123314" y="177800"/>
                </a:lnTo>
                <a:close/>
              </a:path>
              <a:path w="1198879" h="1371600">
                <a:moveTo>
                  <a:pt x="997203" y="152400"/>
                </a:moveTo>
                <a:lnTo>
                  <a:pt x="969136" y="152400"/>
                </a:lnTo>
                <a:lnTo>
                  <a:pt x="967517" y="165100"/>
                </a:lnTo>
                <a:lnTo>
                  <a:pt x="966660" y="165100"/>
                </a:lnTo>
                <a:lnTo>
                  <a:pt x="966565" y="177800"/>
                </a:lnTo>
                <a:lnTo>
                  <a:pt x="998093" y="177800"/>
                </a:lnTo>
                <a:lnTo>
                  <a:pt x="996314" y="165100"/>
                </a:lnTo>
                <a:lnTo>
                  <a:pt x="997203" y="152400"/>
                </a:lnTo>
                <a:close/>
              </a:path>
              <a:path w="1198879" h="1371600">
                <a:moveTo>
                  <a:pt x="1121536" y="165100"/>
                </a:moveTo>
                <a:lnTo>
                  <a:pt x="1099311" y="165100"/>
                </a:lnTo>
                <a:lnTo>
                  <a:pt x="1098296" y="177800"/>
                </a:lnTo>
                <a:lnTo>
                  <a:pt x="1122933" y="177800"/>
                </a:lnTo>
                <a:lnTo>
                  <a:pt x="1121536" y="165100"/>
                </a:lnTo>
                <a:close/>
              </a:path>
              <a:path w="1198879" h="1371600">
                <a:moveTo>
                  <a:pt x="1009014" y="139700"/>
                </a:moveTo>
                <a:lnTo>
                  <a:pt x="974645" y="139700"/>
                </a:lnTo>
                <a:lnTo>
                  <a:pt x="971516" y="152400"/>
                </a:lnTo>
                <a:lnTo>
                  <a:pt x="999998" y="152400"/>
                </a:lnTo>
                <a:lnTo>
                  <a:pt x="1009014" y="139700"/>
                </a:lnTo>
                <a:close/>
              </a:path>
              <a:path w="1198879" h="1371600">
                <a:moveTo>
                  <a:pt x="1155573" y="139700"/>
                </a:moveTo>
                <a:lnTo>
                  <a:pt x="1137030" y="139700"/>
                </a:lnTo>
                <a:lnTo>
                  <a:pt x="1139825" y="152400"/>
                </a:lnTo>
                <a:lnTo>
                  <a:pt x="1153159" y="152400"/>
                </a:lnTo>
                <a:lnTo>
                  <a:pt x="1155573" y="139700"/>
                </a:lnTo>
                <a:close/>
              </a:path>
              <a:path w="1198879" h="1371600">
                <a:moveTo>
                  <a:pt x="1083309" y="127000"/>
                </a:moveTo>
                <a:lnTo>
                  <a:pt x="983106" y="127000"/>
                </a:lnTo>
                <a:lnTo>
                  <a:pt x="978513" y="139700"/>
                </a:lnTo>
                <a:lnTo>
                  <a:pt x="1084072" y="139700"/>
                </a:lnTo>
                <a:lnTo>
                  <a:pt x="1083309" y="127000"/>
                </a:lnTo>
                <a:close/>
              </a:path>
              <a:path w="1198879" h="1371600">
                <a:moveTo>
                  <a:pt x="1174877" y="127000"/>
                </a:moveTo>
                <a:lnTo>
                  <a:pt x="1125347" y="127000"/>
                </a:lnTo>
                <a:lnTo>
                  <a:pt x="1125854" y="139700"/>
                </a:lnTo>
                <a:lnTo>
                  <a:pt x="1168019" y="139700"/>
                </a:lnTo>
                <a:lnTo>
                  <a:pt x="1174877" y="127000"/>
                </a:lnTo>
                <a:close/>
              </a:path>
              <a:path w="1198879" h="1371600">
                <a:moveTo>
                  <a:pt x="1067748" y="114300"/>
                </a:moveTo>
                <a:lnTo>
                  <a:pt x="993901" y="114300"/>
                </a:lnTo>
                <a:lnTo>
                  <a:pt x="988468" y="127000"/>
                </a:lnTo>
                <a:lnTo>
                  <a:pt x="1073150" y="127000"/>
                </a:lnTo>
                <a:lnTo>
                  <a:pt x="1067748" y="114300"/>
                </a:lnTo>
                <a:close/>
              </a:path>
              <a:path w="1198879" h="1371600">
                <a:moveTo>
                  <a:pt x="1186560" y="114300"/>
                </a:moveTo>
                <a:lnTo>
                  <a:pt x="1145539" y="114300"/>
                </a:lnTo>
                <a:lnTo>
                  <a:pt x="1142110" y="127000"/>
                </a:lnTo>
                <a:lnTo>
                  <a:pt x="1181353" y="127000"/>
                </a:lnTo>
                <a:lnTo>
                  <a:pt x="1186560" y="114300"/>
                </a:lnTo>
                <a:close/>
              </a:path>
              <a:path w="1198879" h="1371600">
                <a:moveTo>
                  <a:pt x="1043304" y="101600"/>
                </a:moveTo>
                <a:lnTo>
                  <a:pt x="1012571" y="101600"/>
                </a:lnTo>
                <a:lnTo>
                  <a:pt x="1005077" y="114300"/>
                </a:lnTo>
                <a:lnTo>
                  <a:pt x="1050925" y="114300"/>
                </a:lnTo>
                <a:lnTo>
                  <a:pt x="1043304" y="101600"/>
                </a:lnTo>
                <a:close/>
              </a:path>
              <a:path w="1198879" h="1371600">
                <a:moveTo>
                  <a:pt x="1193673" y="101600"/>
                </a:moveTo>
                <a:lnTo>
                  <a:pt x="1159890" y="101600"/>
                </a:lnTo>
                <a:lnTo>
                  <a:pt x="1156461" y="114300"/>
                </a:lnTo>
                <a:lnTo>
                  <a:pt x="1190625" y="114300"/>
                </a:lnTo>
                <a:lnTo>
                  <a:pt x="1193673" y="101600"/>
                </a:lnTo>
                <a:close/>
              </a:path>
              <a:path w="1198879" h="1371600">
                <a:moveTo>
                  <a:pt x="1115949" y="88900"/>
                </a:moveTo>
                <a:lnTo>
                  <a:pt x="1076325" y="88900"/>
                </a:lnTo>
                <a:lnTo>
                  <a:pt x="1081024" y="101600"/>
                </a:lnTo>
                <a:lnTo>
                  <a:pt x="1111884" y="101600"/>
                </a:lnTo>
                <a:lnTo>
                  <a:pt x="1115949" y="88900"/>
                </a:lnTo>
                <a:close/>
              </a:path>
              <a:path w="1198879" h="1371600">
                <a:moveTo>
                  <a:pt x="1198245" y="88900"/>
                </a:moveTo>
                <a:lnTo>
                  <a:pt x="1166622" y="88900"/>
                </a:lnTo>
                <a:lnTo>
                  <a:pt x="1165859" y="101600"/>
                </a:lnTo>
                <a:lnTo>
                  <a:pt x="1196594" y="101600"/>
                </a:lnTo>
                <a:lnTo>
                  <a:pt x="1198245" y="88900"/>
                </a:lnTo>
                <a:close/>
              </a:path>
              <a:path w="1198879" h="1371600">
                <a:moveTo>
                  <a:pt x="1141729" y="76200"/>
                </a:moveTo>
                <a:lnTo>
                  <a:pt x="1062862" y="76200"/>
                </a:lnTo>
                <a:lnTo>
                  <a:pt x="1066546" y="88900"/>
                </a:lnTo>
                <a:lnTo>
                  <a:pt x="1138427" y="88900"/>
                </a:lnTo>
                <a:lnTo>
                  <a:pt x="1141729" y="76200"/>
                </a:lnTo>
                <a:close/>
              </a:path>
              <a:path w="1198879" h="1371600">
                <a:moveTo>
                  <a:pt x="1198879" y="76200"/>
                </a:moveTo>
                <a:lnTo>
                  <a:pt x="1163447" y="76200"/>
                </a:lnTo>
                <a:lnTo>
                  <a:pt x="1164844" y="88900"/>
                </a:lnTo>
                <a:lnTo>
                  <a:pt x="1198626" y="88900"/>
                </a:lnTo>
                <a:lnTo>
                  <a:pt x="1198879" y="76200"/>
                </a:lnTo>
                <a:close/>
              </a:path>
              <a:path w="1198879" h="1371600">
                <a:moveTo>
                  <a:pt x="1088516" y="50800"/>
                </a:moveTo>
                <a:lnTo>
                  <a:pt x="1056766" y="50800"/>
                </a:lnTo>
                <a:lnTo>
                  <a:pt x="1056639" y="63500"/>
                </a:lnTo>
                <a:lnTo>
                  <a:pt x="1057909" y="76200"/>
                </a:lnTo>
                <a:lnTo>
                  <a:pt x="1197736" y="76200"/>
                </a:lnTo>
                <a:lnTo>
                  <a:pt x="1192402" y="63500"/>
                </a:lnTo>
                <a:lnTo>
                  <a:pt x="1089405" y="63500"/>
                </a:lnTo>
                <a:lnTo>
                  <a:pt x="1088516" y="50800"/>
                </a:lnTo>
                <a:close/>
              </a:path>
              <a:path w="1198879" h="1371600">
                <a:moveTo>
                  <a:pt x="1188084" y="50800"/>
                </a:moveTo>
                <a:lnTo>
                  <a:pt x="1122552" y="50800"/>
                </a:lnTo>
                <a:lnTo>
                  <a:pt x="1115440" y="63500"/>
                </a:lnTo>
                <a:lnTo>
                  <a:pt x="1192402" y="63500"/>
                </a:lnTo>
                <a:lnTo>
                  <a:pt x="1188084" y="50800"/>
                </a:lnTo>
                <a:close/>
              </a:path>
              <a:path w="1198879" h="1371600">
                <a:moveTo>
                  <a:pt x="1099820" y="25400"/>
                </a:moveTo>
                <a:lnTo>
                  <a:pt x="1067307" y="25400"/>
                </a:lnTo>
                <a:lnTo>
                  <a:pt x="1063371" y="38100"/>
                </a:lnTo>
                <a:lnTo>
                  <a:pt x="1058036" y="50800"/>
                </a:lnTo>
                <a:lnTo>
                  <a:pt x="1087881" y="50800"/>
                </a:lnTo>
                <a:lnTo>
                  <a:pt x="1088898" y="38100"/>
                </a:lnTo>
                <a:lnTo>
                  <a:pt x="1096645" y="38100"/>
                </a:lnTo>
                <a:lnTo>
                  <a:pt x="1099820" y="25400"/>
                </a:lnTo>
                <a:close/>
              </a:path>
              <a:path w="1198879" h="1371600">
                <a:moveTo>
                  <a:pt x="1172972" y="38100"/>
                </a:moveTo>
                <a:lnTo>
                  <a:pt x="1146175" y="38100"/>
                </a:lnTo>
                <a:lnTo>
                  <a:pt x="1137793" y="50800"/>
                </a:lnTo>
                <a:lnTo>
                  <a:pt x="1177671" y="50800"/>
                </a:lnTo>
                <a:lnTo>
                  <a:pt x="1172972" y="38100"/>
                </a:lnTo>
                <a:close/>
              </a:path>
              <a:path w="1198879" h="1371600">
                <a:moveTo>
                  <a:pt x="1120902" y="12700"/>
                </a:moveTo>
                <a:lnTo>
                  <a:pt x="1075308" y="12700"/>
                </a:lnTo>
                <a:lnTo>
                  <a:pt x="1072641" y="25400"/>
                </a:lnTo>
                <a:lnTo>
                  <a:pt x="1118870" y="25400"/>
                </a:lnTo>
                <a:lnTo>
                  <a:pt x="1120902" y="12700"/>
                </a:lnTo>
                <a:close/>
              </a:path>
              <a:path w="1198879" h="1371600">
                <a:moveTo>
                  <a:pt x="1115440" y="0"/>
                </a:moveTo>
                <a:lnTo>
                  <a:pt x="1089532" y="0"/>
                </a:lnTo>
                <a:lnTo>
                  <a:pt x="1086738" y="12700"/>
                </a:lnTo>
                <a:lnTo>
                  <a:pt x="1117473" y="12700"/>
                </a:lnTo>
                <a:lnTo>
                  <a:pt x="11154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/>
          <p:nvPr/>
        </p:nvSpPr>
        <p:spPr>
          <a:xfrm>
            <a:off x="3515964" y="1664163"/>
            <a:ext cx="1560671" cy="693896"/>
          </a:xfrm>
          <a:custGeom>
            <a:avLst/>
            <a:gdLst/>
            <a:ahLst/>
            <a:cxnLst/>
            <a:rect l="l" t="t" r="r" b="b"/>
            <a:pathLst>
              <a:path w="2080895" h="925194">
                <a:moveTo>
                  <a:pt x="2080387" y="693860"/>
                </a:moveTo>
                <a:lnTo>
                  <a:pt x="1617852" y="693860"/>
                </a:lnTo>
                <a:lnTo>
                  <a:pt x="1909826" y="925127"/>
                </a:lnTo>
                <a:lnTo>
                  <a:pt x="2080387" y="693860"/>
                </a:lnTo>
                <a:close/>
              </a:path>
              <a:path w="2080895" h="925194">
                <a:moveTo>
                  <a:pt x="121095" y="0"/>
                </a:moveTo>
                <a:lnTo>
                  <a:pt x="60695" y="391"/>
                </a:lnTo>
                <a:lnTo>
                  <a:pt x="0" y="1710"/>
                </a:lnTo>
                <a:lnTo>
                  <a:pt x="61745" y="4014"/>
                </a:lnTo>
                <a:lnTo>
                  <a:pt x="122982" y="7262"/>
                </a:lnTo>
                <a:lnTo>
                  <a:pt x="183676" y="11438"/>
                </a:lnTo>
                <a:lnTo>
                  <a:pt x="243793" y="16529"/>
                </a:lnTo>
                <a:lnTo>
                  <a:pt x="303298" y="22522"/>
                </a:lnTo>
                <a:lnTo>
                  <a:pt x="362156" y="29403"/>
                </a:lnTo>
                <a:lnTo>
                  <a:pt x="420335" y="37158"/>
                </a:lnTo>
                <a:lnTo>
                  <a:pt x="477798" y="45774"/>
                </a:lnTo>
                <a:lnTo>
                  <a:pt x="534512" y="55236"/>
                </a:lnTo>
                <a:lnTo>
                  <a:pt x="590442" y="65531"/>
                </a:lnTo>
                <a:lnTo>
                  <a:pt x="645555" y="76646"/>
                </a:lnTo>
                <a:lnTo>
                  <a:pt x="699815" y="88566"/>
                </a:lnTo>
                <a:lnTo>
                  <a:pt x="753188" y="101279"/>
                </a:lnTo>
                <a:lnTo>
                  <a:pt x="805641" y="114769"/>
                </a:lnTo>
                <a:lnTo>
                  <a:pt x="857138" y="129025"/>
                </a:lnTo>
                <a:lnTo>
                  <a:pt x="907645" y="144031"/>
                </a:lnTo>
                <a:lnTo>
                  <a:pt x="957128" y="159774"/>
                </a:lnTo>
                <a:lnTo>
                  <a:pt x="1005553" y="176241"/>
                </a:lnTo>
                <a:lnTo>
                  <a:pt x="1052885" y="193418"/>
                </a:lnTo>
                <a:lnTo>
                  <a:pt x="1099089" y="211291"/>
                </a:lnTo>
                <a:lnTo>
                  <a:pt x="1144132" y="229847"/>
                </a:lnTo>
                <a:lnTo>
                  <a:pt x="1187979" y="249071"/>
                </a:lnTo>
                <a:lnTo>
                  <a:pt x="1230596" y="268951"/>
                </a:lnTo>
                <a:lnTo>
                  <a:pt x="1271948" y="289471"/>
                </a:lnTo>
                <a:lnTo>
                  <a:pt x="1312001" y="310620"/>
                </a:lnTo>
                <a:lnTo>
                  <a:pt x="1350721" y="332382"/>
                </a:lnTo>
                <a:lnTo>
                  <a:pt x="1388073" y="354745"/>
                </a:lnTo>
                <a:lnTo>
                  <a:pt x="1424023" y="377694"/>
                </a:lnTo>
                <a:lnTo>
                  <a:pt x="1458536" y="401217"/>
                </a:lnTo>
                <a:lnTo>
                  <a:pt x="1491579" y="425298"/>
                </a:lnTo>
                <a:lnTo>
                  <a:pt x="1523116" y="449925"/>
                </a:lnTo>
                <a:lnTo>
                  <a:pt x="1553114" y="475084"/>
                </a:lnTo>
                <a:lnTo>
                  <a:pt x="1581538" y="500761"/>
                </a:lnTo>
                <a:lnTo>
                  <a:pt x="1633527" y="553615"/>
                </a:lnTo>
                <a:lnTo>
                  <a:pt x="1678807" y="608378"/>
                </a:lnTo>
                <a:lnTo>
                  <a:pt x="1717105" y="664939"/>
                </a:lnTo>
                <a:lnTo>
                  <a:pt x="1733550" y="693860"/>
                </a:lnTo>
                <a:lnTo>
                  <a:pt x="1964817" y="693860"/>
                </a:lnTo>
                <a:lnTo>
                  <a:pt x="1930854" y="637529"/>
                </a:lnTo>
                <a:lnTo>
                  <a:pt x="1890106" y="582935"/>
                </a:lnTo>
                <a:lnTo>
                  <a:pt x="1842837" y="530171"/>
                </a:lnTo>
                <a:lnTo>
                  <a:pt x="1789315" y="479332"/>
                </a:lnTo>
                <a:lnTo>
                  <a:pt x="1729807" y="430510"/>
                </a:lnTo>
                <a:lnTo>
                  <a:pt x="1697891" y="406885"/>
                </a:lnTo>
                <a:lnTo>
                  <a:pt x="1664579" y="383801"/>
                </a:lnTo>
                <a:lnTo>
                  <a:pt x="1629904" y="361267"/>
                </a:lnTo>
                <a:lnTo>
                  <a:pt x="1593898" y="339297"/>
                </a:lnTo>
                <a:lnTo>
                  <a:pt x="1556596" y="317902"/>
                </a:lnTo>
                <a:lnTo>
                  <a:pt x="1518031" y="297094"/>
                </a:lnTo>
                <a:lnTo>
                  <a:pt x="1478236" y="276884"/>
                </a:lnTo>
                <a:lnTo>
                  <a:pt x="1437244" y="257284"/>
                </a:lnTo>
                <a:lnTo>
                  <a:pt x="1395089" y="238307"/>
                </a:lnTo>
                <a:lnTo>
                  <a:pt x="1351805" y="219963"/>
                </a:lnTo>
                <a:lnTo>
                  <a:pt x="1307424" y="202265"/>
                </a:lnTo>
                <a:lnTo>
                  <a:pt x="1261979" y="185224"/>
                </a:lnTo>
                <a:lnTo>
                  <a:pt x="1215505" y="168852"/>
                </a:lnTo>
                <a:lnTo>
                  <a:pt x="1168034" y="153161"/>
                </a:lnTo>
                <a:lnTo>
                  <a:pt x="1119600" y="138162"/>
                </a:lnTo>
                <a:lnTo>
                  <a:pt x="1070236" y="123868"/>
                </a:lnTo>
                <a:lnTo>
                  <a:pt x="1019976" y="110290"/>
                </a:lnTo>
                <a:lnTo>
                  <a:pt x="968853" y="97439"/>
                </a:lnTo>
                <a:lnTo>
                  <a:pt x="916900" y="85328"/>
                </a:lnTo>
                <a:lnTo>
                  <a:pt x="864150" y="73968"/>
                </a:lnTo>
                <a:lnTo>
                  <a:pt x="810637" y="63371"/>
                </a:lnTo>
                <a:lnTo>
                  <a:pt x="756394" y="53549"/>
                </a:lnTo>
                <a:lnTo>
                  <a:pt x="701455" y="44513"/>
                </a:lnTo>
                <a:lnTo>
                  <a:pt x="645853" y="36276"/>
                </a:lnTo>
                <a:lnTo>
                  <a:pt x="589621" y="28849"/>
                </a:lnTo>
                <a:lnTo>
                  <a:pt x="532793" y="22243"/>
                </a:lnTo>
                <a:lnTo>
                  <a:pt x="475402" y="16471"/>
                </a:lnTo>
                <a:lnTo>
                  <a:pt x="417480" y="11544"/>
                </a:lnTo>
                <a:lnTo>
                  <a:pt x="359063" y="7474"/>
                </a:lnTo>
                <a:lnTo>
                  <a:pt x="300182" y="4273"/>
                </a:lnTo>
                <a:lnTo>
                  <a:pt x="240872" y="1952"/>
                </a:lnTo>
                <a:lnTo>
                  <a:pt x="181165" y="524"/>
                </a:lnTo>
                <a:lnTo>
                  <a:pt x="12109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/>
          <p:nvPr/>
        </p:nvSpPr>
        <p:spPr>
          <a:xfrm>
            <a:off x="1996820" y="1664208"/>
            <a:ext cx="1605915" cy="693896"/>
          </a:xfrm>
          <a:custGeom>
            <a:avLst/>
            <a:gdLst/>
            <a:ahLst/>
            <a:cxnLst/>
            <a:rect l="l" t="t" r="r" b="b"/>
            <a:pathLst>
              <a:path w="2141220" h="925194">
                <a:moveTo>
                  <a:pt x="2141093" y="0"/>
                </a:moveTo>
                <a:lnTo>
                  <a:pt x="1909826" y="0"/>
                </a:lnTo>
                <a:lnTo>
                  <a:pt x="1846786" y="494"/>
                </a:lnTo>
                <a:lnTo>
                  <a:pt x="1784258" y="1967"/>
                </a:lnTo>
                <a:lnTo>
                  <a:pt x="1722271" y="4404"/>
                </a:lnTo>
                <a:lnTo>
                  <a:pt x="1660858" y="7789"/>
                </a:lnTo>
                <a:lnTo>
                  <a:pt x="1600050" y="12107"/>
                </a:lnTo>
                <a:lnTo>
                  <a:pt x="1539878" y="17342"/>
                </a:lnTo>
                <a:lnTo>
                  <a:pt x="1480374" y="23480"/>
                </a:lnTo>
                <a:lnTo>
                  <a:pt x="1421570" y="30506"/>
                </a:lnTo>
                <a:lnTo>
                  <a:pt x="1363497" y="38404"/>
                </a:lnTo>
                <a:lnTo>
                  <a:pt x="1306185" y="47158"/>
                </a:lnTo>
                <a:lnTo>
                  <a:pt x="1249668" y="56754"/>
                </a:lnTo>
                <a:lnTo>
                  <a:pt x="1193976" y="67177"/>
                </a:lnTo>
                <a:lnTo>
                  <a:pt x="1139140" y="78410"/>
                </a:lnTo>
                <a:lnTo>
                  <a:pt x="1085193" y="90440"/>
                </a:lnTo>
                <a:lnTo>
                  <a:pt x="1032165" y="103250"/>
                </a:lnTo>
                <a:lnTo>
                  <a:pt x="980088" y="116826"/>
                </a:lnTo>
                <a:lnTo>
                  <a:pt x="928994" y="131152"/>
                </a:lnTo>
                <a:lnTo>
                  <a:pt x="878914" y="146212"/>
                </a:lnTo>
                <a:lnTo>
                  <a:pt x="829879" y="161993"/>
                </a:lnTo>
                <a:lnTo>
                  <a:pt x="781921" y="178478"/>
                </a:lnTo>
                <a:lnTo>
                  <a:pt x="735072" y="195653"/>
                </a:lnTo>
                <a:lnTo>
                  <a:pt x="689362" y="213501"/>
                </a:lnTo>
                <a:lnTo>
                  <a:pt x="644824" y="232008"/>
                </a:lnTo>
                <a:lnTo>
                  <a:pt x="601488" y="251159"/>
                </a:lnTo>
                <a:lnTo>
                  <a:pt x="559387" y="270938"/>
                </a:lnTo>
                <a:lnTo>
                  <a:pt x="518551" y="291330"/>
                </a:lnTo>
                <a:lnTo>
                  <a:pt x="479013" y="312320"/>
                </a:lnTo>
                <a:lnTo>
                  <a:pt x="440803" y="333893"/>
                </a:lnTo>
                <a:lnTo>
                  <a:pt x="403953" y="356033"/>
                </a:lnTo>
                <a:lnTo>
                  <a:pt x="368495" y="378726"/>
                </a:lnTo>
                <a:lnTo>
                  <a:pt x="334459" y="401955"/>
                </a:lnTo>
                <a:lnTo>
                  <a:pt x="301878" y="425706"/>
                </a:lnTo>
                <a:lnTo>
                  <a:pt x="270783" y="449963"/>
                </a:lnTo>
                <a:lnTo>
                  <a:pt x="241206" y="474712"/>
                </a:lnTo>
                <a:lnTo>
                  <a:pt x="186729" y="525622"/>
                </a:lnTo>
                <a:lnTo>
                  <a:pt x="138698" y="578314"/>
                </a:lnTo>
                <a:lnTo>
                  <a:pt x="97367" y="632667"/>
                </a:lnTo>
                <a:lnTo>
                  <a:pt x="62986" y="688558"/>
                </a:lnTo>
                <a:lnTo>
                  <a:pt x="35807" y="745865"/>
                </a:lnTo>
                <a:lnTo>
                  <a:pt x="16082" y="804467"/>
                </a:lnTo>
                <a:lnTo>
                  <a:pt x="4062" y="864242"/>
                </a:lnTo>
                <a:lnTo>
                  <a:pt x="0" y="925067"/>
                </a:lnTo>
                <a:lnTo>
                  <a:pt x="231267" y="925067"/>
                </a:lnTo>
                <a:lnTo>
                  <a:pt x="232287" y="894531"/>
                </a:lnTo>
                <a:lnTo>
                  <a:pt x="235329" y="864242"/>
                </a:lnTo>
                <a:lnTo>
                  <a:pt x="247349" y="804467"/>
                </a:lnTo>
                <a:lnTo>
                  <a:pt x="267074" y="745865"/>
                </a:lnTo>
                <a:lnTo>
                  <a:pt x="294253" y="688558"/>
                </a:lnTo>
                <a:lnTo>
                  <a:pt x="328634" y="632667"/>
                </a:lnTo>
                <a:lnTo>
                  <a:pt x="369965" y="578314"/>
                </a:lnTo>
                <a:lnTo>
                  <a:pt x="417996" y="525622"/>
                </a:lnTo>
                <a:lnTo>
                  <a:pt x="472473" y="474712"/>
                </a:lnTo>
                <a:lnTo>
                  <a:pt x="502050" y="449963"/>
                </a:lnTo>
                <a:lnTo>
                  <a:pt x="533145" y="425706"/>
                </a:lnTo>
                <a:lnTo>
                  <a:pt x="565726" y="401955"/>
                </a:lnTo>
                <a:lnTo>
                  <a:pt x="599762" y="378726"/>
                </a:lnTo>
                <a:lnTo>
                  <a:pt x="635220" y="356033"/>
                </a:lnTo>
                <a:lnTo>
                  <a:pt x="672070" y="333893"/>
                </a:lnTo>
                <a:lnTo>
                  <a:pt x="710280" y="312320"/>
                </a:lnTo>
                <a:lnTo>
                  <a:pt x="749818" y="291330"/>
                </a:lnTo>
                <a:lnTo>
                  <a:pt x="790654" y="270938"/>
                </a:lnTo>
                <a:lnTo>
                  <a:pt x="832755" y="251159"/>
                </a:lnTo>
                <a:lnTo>
                  <a:pt x="876091" y="232008"/>
                </a:lnTo>
                <a:lnTo>
                  <a:pt x="920629" y="213501"/>
                </a:lnTo>
                <a:lnTo>
                  <a:pt x="966339" y="195653"/>
                </a:lnTo>
                <a:lnTo>
                  <a:pt x="1013188" y="178478"/>
                </a:lnTo>
                <a:lnTo>
                  <a:pt x="1061146" y="161993"/>
                </a:lnTo>
                <a:lnTo>
                  <a:pt x="1110181" y="146212"/>
                </a:lnTo>
                <a:lnTo>
                  <a:pt x="1160261" y="131152"/>
                </a:lnTo>
                <a:lnTo>
                  <a:pt x="1211355" y="116826"/>
                </a:lnTo>
                <a:lnTo>
                  <a:pt x="1263432" y="103250"/>
                </a:lnTo>
                <a:lnTo>
                  <a:pt x="1316460" y="90440"/>
                </a:lnTo>
                <a:lnTo>
                  <a:pt x="1370407" y="78410"/>
                </a:lnTo>
                <a:lnTo>
                  <a:pt x="1425243" y="67177"/>
                </a:lnTo>
                <a:lnTo>
                  <a:pt x="1480935" y="56754"/>
                </a:lnTo>
                <a:lnTo>
                  <a:pt x="1537452" y="47158"/>
                </a:lnTo>
                <a:lnTo>
                  <a:pt x="1594764" y="38404"/>
                </a:lnTo>
                <a:lnTo>
                  <a:pt x="1652837" y="30506"/>
                </a:lnTo>
                <a:lnTo>
                  <a:pt x="1711641" y="23480"/>
                </a:lnTo>
                <a:lnTo>
                  <a:pt x="1771145" y="17342"/>
                </a:lnTo>
                <a:lnTo>
                  <a:pt x="1831317" y="12107"/>
                </a:lnTo>
                <a:lnTo>
                  <a:pt x="1892125" y="7789"/>
                </a:lnTo>
                <a:lnTo>
                  <a:pt x="1953538" y="4404"/>
                </a:lnTo>
                <a:lnTo>
                  <a:pt x="2015525" y="1967"/>
                </a:lnTo>
                <a:lnTo>
                  <a:pt x="2078053" y="494"/>
                </a:lnTo>
                <a:lnTo>
                  <a:pt x="2141093" y="0"/>
                </a:lnTo>
                <a:close/>
              </a:path>
            </a:pathLst>
          </a:custGeom>
          <a:solidFill>
            <a:srgbClr val="487CAB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1996820" y="1664208"/>
            <a:ext cx="3079433" cy="693896"/>
          </a:xfrm>
          <a:custGeom>
            <a:avLst/>
            <a:gdLst/>
            <a:ahLst/>
            <a:cxnLst/>
            <a:rect l="l" t="t" r="r" b="b"/>
            <a:pathLst>
              <a:path w="4105909" h="925194">
                <a:moveTo>
                  <a:pt x="2141093" y="0"/>
                </a:moveTo>
                <a:lnTo>
                  <a:pt x="2078053" y="494"/>
                </a:lnTo>
                <a:lnTo>
                  <a:pt x="2015525" y="1967"/>
                </a:lnTo>
                <a:lnTo>
                  <a:pt x="1953538" y="4404"/>
                </a:lnTo>
                <a:lnTo>
                  <a:pt x="1892125" y="7789"/>
                </a:lnTo>
                <a:lnTo>
                  <a:pt x="1831317" y="12107"/>
                </a:lnTo>
                <a:lnTo>
                  <a:pt x="1771145" y="17342"/>
                </a:lnTo>
                <a:lnTo>
                  <a:pt x="1711641" y="23480"/>
                </a:lnTo>
                <a:lnTo>
                  <a:pt x="1652837" y="30506"/>
                </a:lnTo>
                <a:lnTo>
                  <a:pt x="1594764" y="38404"/>
                </a:lnTo>
                <a:lnTo>
                  <a:pt x="1537452" y="47158"/>
                </a:lnTo>
                <a:lnTo>
                  <a:pt x="1480935" y="56754"/>
                </a:lnTo>
                <a:lnTo>
                  <a:pt x="1425243" y="67177"/>
                </a:lnTo>
                <a:lnTo>
                  <a:pt x="1370407" y="78410"/>
                </a:lnTo>
                <a:lnTo>
                  <a:pt x="1316460" y="90440"/>
                </a:lnTo>
                <a:lnTo>
                  <a:pt x="1263432" y="103250"/>
                </a:lnTo>
                <a:lnTo>
                  <a:pt x="1211355" y="116826"/>
                </a:lnTo>
                <a:lnTo>
                  <a:pt x="1160261" y="131152"/>
                </a:lnTo>
                <a:lnTo>
                  <a:pt x="1110181" y="146212"/>
                </a:lnTo>
                <a:lnTo>
                  <a:pt x="1061146" y="161993"/>
                </a:lnTo>
                <a:lnTo>
                  <a:pt x="1013188" y="178478"/>
                </a:lnTo>
                <a:lnTo>
                  <a:pt x="966339" y="195653"/>
                </a:lnTo>
                <a:lnTo>
                  <a:pt x="920629" y="213501"/>
                </a:lnTo>
                <a:lnTo>
                  <a:pt x="876091" y="232008"/>
                </a:lnTo>
                <a:lnTo>
                  <a:pt x="832755" y="251159"/>
                </a:lnTo>
                <a:lnTo>
                  <a:pt x="790654" y="270938"/>
                </a:lnTo>
                <a:lnTo>
                  <a:pt x="749818" y="291330"/>
                </a:lnTo>
                <a:lnTo>
                  <a:pt x="710280" y="312320"/>
                </a:lnTo>
                <a:lnTo>
                  <a:pt x="672070" y="333893"/>
                </a:lnTo>
                <a:lnTo>
                  <a:pt x="635220" y="356033"/>
                </a:lnTo>
                <a:lnTo>
                  <a:pt x="599762" y="378726"/>
                </a:lnTo>
                <a:lnTo>
                  <a:pt x="565726" y="401955"/>
                </a:lnTo>
                <a:lnTo>
                  <a:pt x="533145" y="425706"/>
                </a:lnTo>
                <a:lnTo>
                  <a:pt x="502050" y="449963"/>
                </a:lnTo>
                <a:lnTo>
                  <a:pt x="472473" y="474712"/>
                </a:lnTo>
                <a:lnTo>
                  <a:pt x="417996" y="525622"/>
                </a:lnTo>
                <a:lnTo>
                  <a:pt x="369965" y="578314"/>
                </a:lnTo>
                <a:lnTo>
                  <a:pt x="328634" y="632667"/>
                </a:lnTo>
                <a:lnTo>
                  <a:pt x="294253" y="688558"/>
                </a:lnTo>
                <a:lnTo>
                  <a:pt x="267074" y="745865"/>
                </a:lnTo>
                <a:lnTo>
                  <a:pt x="247349" y="804467"/>
                </a:lnTo>
                <a:lnTo>
                  <a:pt x="235329" y="864242"/>
                </a:lnTo>
                <a:lnTo>
                  <a:pt x="231267" y="925067"/>
                </a:lnTo>
                <a:lnTo>
                  <a:pt x="0" y="925067"/>
                </a:lnTo>
                <a:lnTo>
                  <a:pt x="4062" y="864242"/>
                </a:lnTo>
                <a:lnTo>
                  <a:pt x="16082" y="804467"/>
                </a:lnTo>
                <a:lnTo>
                  <a:pt x="35807" y="745865"/>
                </a:lnTo>
                <a:lnTo>
                  <a:pt x="62986" y="688558"/>
                </a:lnTo>
                <a:lnTo>
                  <a:pt x="97367" y="632667"/>
                </a:lnTo>
                <a:lnTo>
                  <a:pt x="138698" y="578314"/>
                </a:lnTo>
                <a:lnTo>
                  <a:pt x="186729" y="525622"/>
                </a:lnTo>
                <a:lnTo>
                  <a:pt x="241206" y="474712"/>
                </a:lnTo>
                <a:lnTo>
                  <a:pt x="270783" y="449963"/>
                </a:lnTo>
                <a:lnTo>
                  <a:pt x="301878" y="425706"/>
                </a:lnTo>
                <a:lnTo>
                  <a:pt x="334459" y="401955"/>
                </a:lnTo>
                <a:lnTo>
                  <a:pt x="368495" y="378726"/>
                </a:lnTo>
                <a:lnTo>
                  <a:pt x="403953" y="356033"/>
                </a:lnTo>
                <a:lnTo>
                  <a:pt x="440803" y="333893"/>
                </a:lnTo>
                <a:lnTo>
                  <a:pt x="479013" y="312320"/>
                </a:lnTo>
                <a:lnTo>
                  <a:pt x="518551" y="291330"/>
                </a:lnTo>
                <a:lnTo>
                  <a:pt x="559387" y="270938"/>
                </a:lnTo>
                <a:lnTo>
                  <a:pt x="601488" y="251159"/>
                </a:lnTo>
                <a:lnTo>
                  <a:pt x="644824" y="232008"/>
                </a:lnTo>
                <a:lnTo>
                  <a:pt x="689362" y="213501"/>
                </a:lnTo>
                <a:lnTo>
                  <a:pt x="735072" y="195653"/>
                </a:lnTo>
                <a:lnTo>
                  <a:pt x="781921" y="178478"/>
                </a:lnTo>
                <a:lnTo>
                  <a:pt x="829879" y="161993"/>
                </a:lnTo>
                <a:lnTo>
                  <a:pt x="878914" y="146212"/>
                </a:lnTo>
                <a:lnTo>
                  <a:pt x="928994" y="131152"/>
                </a:lnTo>
                <a:lnTo>
                  <a:pt x="980088" y="116826"/>
                </a:lnTo>
                <a:lnTo>
                  <a:pt x="1032165" y="103250"/>
                </a:lnTo>
                <a:lnTo>
                  <a:pt x="1085193" y="90440"/>
                </a:lnTo>
                <a:lnTo>
                  <a:pt x="1139140" y="78410"/>
                </a:lnTo>
                <a:lnTo>
                  <a:pt x="1193976" y="67177"/>
                </a:lnTo>
                <a:lnTo>
                  <a:pt x="1249668" y="56754"/>
                </a:lnTo>
                <a:lnTo>
                  <a:pt x="1306185" y="47158"/>
                </a:lnTo>
                <a:lnTo>
                  <a:pt x="1363497" y="38404"/>
                </a:lnTo>
                <a:lnTo>
                  <a:pt x="1421570" y="30506"/>
                </a:lnTo>
                <a:lnTo>
                  <a:pt x="1480374" y="23480"/>
                </a:lnTo>
                <a:lnTo>
                  <a:pt x="1539878" y="17342"/>
                </a:lnTo>
                <a:lnTo>
                  <a:pt x="1600050" y="12107"/>
                </a:lnTo>
                <a:lnTo>
                  <a:pt x="1660858" y="7789"/>
                </a:lnTo>
                <a:lnTo>
                  <a:pt x="1722271" y="4404"/>
                </a:lnTo>
                <a:lnTo>
                  <a:pt x="1784258" y="1967"/>
                </a:lnTo>
                <a:lnTo>
                  <a:pt x="1846786" y="494"/>
                </a:lnTo>
                <a:lnTo>
                  <a:pt x="1909826" y="0"/>
                </a:lnTo>
                <a:lnTo>
                  <a:pt x="2141093" y="0"/>
                </a:lnTo>
                <a:lnTo>
                  <a:pt x="2203111" y="483"/>
                </a:lnTo>
                <a:lnTo>
                  <a:pt x="2264719" y="1923"/>
                </a:lnTo>
                <a:lnTo>
                  <a:pt x="2325881" y="4308"/>
                </a:lnTo>
                <a:lnTo>
                  <a:pt x="2386563" y="7624"/>
                </a:lnTo>
                <a:lnTo>
                  <a:pt x="2446730" y="11859"/>
                </a:lnTo>
                <a:lnTo>
                  <a:pt x="2506346" y="16998"/>
                </a:lnTo>
                <a:lnTo>
                  <a:pt x="2565376" y="23029"/>
                </a:lnTo>
                <a:lnTo>
                  <a:pt x="2623786" y="29938"/>
                </a:lnTo>
                <a:lnTo>
                  <a:pt x="2681540" y="37714"/>
                </a:lnTo>
                <a:lnTo>
                  <a:pt x="2738603" y="46341"/>
                </a:lnTo>
                <a:lnTo>
                  <a:pt x="2794941" y="55808"/>
                </a:lnTo>
                <a:lnTo>
                  <a:pt x="2850518" y="66100"/>
                </a:lnTo>
                <a:lnTo>
                  <a:pt x="2905300" y="77206"/>
                </a:lnTo>
                <a:lnTo>
                  <a:pt x="2959250" y="89111"/>
                </a:lnTo>
                <a:lnTo>
                  <a:pt x="3012335" y="101803"/>
                </a:lnTo>
                <a:lnTo>
                  <a:pt x="3064519" y="115269"/>
                </a:lnTo>
                <a:lnTo>
                  <a:pt x="3115767" y="129494"/>
                </a:lnTo>
                <a:lnTo>
                  <a:pt x="3166044" y="144467"/>
                </a:lnTo>
                <a:lnTo>
                  <a:pt x="3215315" y="160174"/>
                </a:lnTo>
                <a:lnTo>
                  <a:pt x="3263545" y="176602"/>
                </a:lnTo>
                <a:lnTo>
                  <a:pt x="3310699" y="193738"/>
                </a:lnTo>
                <a:lnTo>
                  <a:pt x="3356742" y="211568"/>
                </a:lnTo>
                <a:lnTo>
                  <a:pt x="3401639" y="230080"/>
                </a:lnTo>
                <a:lnTo>
                  <a:pt x="3445355" y="249260"/>
                </a:lnTo>
                <a:lnTo>
                  <a:pt x="3487855" y="269095"/>
                </a:lnTo>
                <a:lnTo>
                  <a:pt x="3529104" y="289573"/>
                </a:lnTo>
                <a:lnTo>
                  <a:pt x="3569066" y="310679"/>
                </a:lnTo>
                <a:lnTo>
                  <a:pt x="3607707" y="332401"/>
                </a:lnTo>
                <a:lnTo>
                  <a:pt x="3644992" y="354725"/>
                </a:lnTo>
                <a:lnTo>
                  <a:pt x="3680886" y="377639"/>
                </a:lnTo>
                <a:lnTo>
                  <a:pt x="3715353" y="401130"/>
                </a:lnTo>
                <a:lnTo>
                  <a:pt x="3748360" y="425183"/>
                </a:lnTo>
                <a:lnTo>
                  <a:pt x="3779869" y="449787"/>
                </a:lnTo>
                <a:lnTo>
                  <a:pt x="3809848" y="474927"/>
                </a:lnTo>
                <a:lnTo>
                  <a:pt x="3838259" y="500591"/>
                </a:lnTo>
                <a:lnTo>
                  <a:pt x="3890244" y="553438"/>
                </a:lnTo>
                <a:lnTo>
                  <a:pt x="3935542" y="608222"/>
                </a:lnTo>
                <a:lnTo>
                  <a:pt x="3973874" y="664838"/>
                </a:lnTo>
                <a:lnTo>
                  <a:pt x="3990340" y="693801"/>
                </a:lnTo>
                <a:lnTo>
                  <a:pt x="4105910" y="693801"/>
                </a:lnTo>
                <a:lnTo>
                  <a:pt x="3935349" y="925067"/>
                </a:lnTo>
                <a:lnTo>
                  <a:pt x="3643376" y="693801"/>
                </a:lnTo>
                <a:lnTo>
                  <a:pt x="3759073" y="693801"/>
                </a:lnTo>
                <a:lnTo>
                  <a:pt x="3742628" y="664880"/>
                </a:lnTo>
                <a:lnTo>
                  <a:pt x="3704330" y="608319"/>
                </a:lnTo>
                <a:lnTo>
                  <a:pt x="3659050" y="553556"/>
                </a:lnTo>
                <a:lnTo>
                  <a:pt x="3607061" y="500702"/>
                </a:lnTo>
                <a:lnTo>
                  <a:pt x="3578637" y="475025"/>
                </a:lnTo>
                <a:lnTo>
                  <a:pt x="3548639" y="449866"/>
                </a:lnTo>
                <a:lnTo>
                  <a:pt x="3517102" y="425239"/>
                </a:lnTo>
                <a:lnTo>
                  <a:pt x="3484059" y="401158"/>
                </a:lnTo>
                <a:lnTo>
                  <a:pt x="3449546" y="377635"/>
                </a:lnTo>
                <a:lnTo>
                  <a:pt x="3413596" y="354686"/>
                </a:lnTo>
                <a:lnTo>
                  <a:pt x="3376244" y="332323"/>
                </a:lnTo>
                <a:lnTo>
                  <a:pt x="3337524" y="310561"/>
                </a:lnTo>
                <a:lnTo>
                  <a:pt x="3297471" y="289412"/>
                </a:lnTo>
                <a:lnTo>
                  <a:pt x="3256119" y="268891"/>
                </a:lnTo>
                <a:lnTo>
                  <a:pt x="3213502" y="249012"/>
                </a:lnTo>
                <a:lnTo>
                  <a:pt x="3169655" y="229788"/>
                </a:lnTo>
                <a:lnTo>
                  <a:pt x="3124612" y="211232"/>
                </a:lnTo>
                <a:lnTo>
                  <a:pt x="3078408" y="193359"/>
                </a:lnTo>
                <a:lnTo>
                  <a:pt x="3031076" y="176182"/>
                </a:lnTo>
                <a:lnTo>
                  <a:pt x="2982651" y="159715"/>
                </a:lnTo>
                <a:lnTo>
                  <a:pt x="2933168" y="143972"/>
                </a:lnTo>
                <a:lnTo>
                  <a:pt x="2882661" y="128966"/>
                </a:lnTo>
                <a:lnTo>
                  <a:pt x="2831164" y="114710"/>
                </a:lnTo>
                <a:lnTo>
                  <a:pt x="2778711" y="101219"/>
                </a:lnTo>
                <a:lnTo>
                  <a:pt x="2725338" y="88507"/>
                </a:lnTo>
                <a:lnTo>
                  <a:pt x="2671078" y="76587"/>
                </a:lnTo>
                <a:lnTo>
                  <a:pt x="2615965" y="65472"/>
                </a:lnTo>
                <a:lnTo>
                  <a:pt x="2560035" y="55177"/>
                </a:lnTo>
                <a:lnTo>
                  <a:pt x="2503321" y="45714"/>
                </a:lnTo>
                <a:lnTo>
                  <a:pt x="2445858" y="37099"/>
                </a:lnTo>
                <a:lnTo>
                  <a:pt x="2387679" y="29344"/>
                </a:lnTo>
                <a:lnTo>
                  <a:pt x="2328821" y="22463"/>
                </a:lnTo>
                <a:lnTo>
                  <a:pt x="2269316" y="16470"/>
                </a:lnTo>
                <a:lnTo>
                  <a:pt x="2209199" y="11379"/>
                </a:lnTo>
                <a:lnTo>
                  <a:pt x="2148505" y="7202"/>
                </a:lnTo>
                <a:lnTo>
                  <a:pt x="2087268" y="3955"/>
                </a:lnTo>
                <a:lnTo>
                  <a:pt x="2025523" y="1650"/>
                </a:lnTo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7839455" y="1872275"/>
            <a:ext cx="859155" cy="830104"/>
          </a:xfrm>
          <a:custGeom>
            <a:avLst/>
            <a:gdLst/>
            <a:ahLst/>
            <a:cxnLst/>
            <a:rect l="l" t="t" r="r" b="b"/>
            <a:pathLst>
              <a:path w="1145540" h="1106805">
                <a:moveTo>
                  <a:pt x="615950" y="824937"/>
                </a:moveTo>
                <a:lnTo>
                  <a:pt x="896112" y="1106242"/>
                </a:lnTo>
                <a:lnTo>
                  <a:pt x="1145286" y="854782"/>
                </a:lnTo>
                <a:lnTo>
                  <a:pt x="1012951" y="847289"/>
                </a:lnTo>
                <a:lnTo>
                  <a:pt x="1010021" y="832430"/>
                </a:lnTo>
                <a:lnTo>
                  <a:pt x="748284" y="832430"/>
                </a:lnTo>
                <a:lnTo>
                  <a:pt x="615950" y="824937"/>
                </a:lnTo>
                <a:close/>
              </a:path>
              <a:path w="1145540" h="1106805">
                <a:moveTo>
                  <a:pt x="93180" y="0"/>
                </a:moveTo>
                <a:lnTo>
                  <a:pt x="46773" y="812"/>
                </a:lnTo>
                <a:lnTo>
                  <a:pt x="0" y="4136"/>
                </a:lnTo>
                <a:lnTo>
                  <a:pt x="45139" y="15016"/>
                </a:lnTo>
                <a:lnTo>
                  <a:pt x="89417" y="28199"/>
                </a:lnTo>
                <a:lnTo>
                  <a:pt x="132781" y="43628"/>
                </a:lnTo>
                <a:lnTo>
                  <a:pt x="175177" y="61244"/>
                </a:lnTo>
                <a:lnTo>
                  <a:pt x="216554" y="80988"/>
                </a:lnTo>
                <a:lnTo>
                  <a:pt x="256857" y="102802"/>
                </a:lnTo>
                <a:lnTo>
                  <a:pt x="296034" y="126626"/>
                </a:lnTo>
                <a:lnTo>
                  <a:pt x="334032" y="152403"/>
                </a:lnTo>
                <a:lnTo>
                  <a:pt x="370799" y="180073"/>
                </a:lnTo>
                <a:lnTo>
                  <a:pt x="406280" y="209577"/>
                </a:lnTo>
                <a:lnTo>
                  <a:pt x="440423" y="240858"/>
                </a:lnTo>
                <a:lnTo>
                  <a:pt x="473175" y="273857"/>
                </a:lnTo>
                <a:lnTo>
                  <a:pt x="504483" y="308514"/>
                </a:lnTo>
                <a:lnTo>
                  <a:pt x="534295" y="344771"/>
                </a:lnTo>
                <a:lnTo>
                  <a:pt x="562557" y="382570"/>
                </a:lnTo>
                <a:lnTo>
                  <a:pt x="589216" y="421851"/>
                </a:lnTo>
                <a:lnTo>
                  <a:pt x="614219" y="462557"/>
                </a:lnTo>
                <a:lnTo>
                  <a:pt x="637513" y="504628"/>
                </a:lnTo>
                <a:lnTo>
                  <a:pt x="659046" y="548006"/>
                </a:lnTo>
                <a:lnTo>
                  <a:pt x="678765" y="592632"/>
                </a:lnTo>
                <a:lnTo>
                  <a:pt x="696615" y="638447"/>
                </a:lnTo>
                <a:lnTo>
                  <a:pt x="712546" y="685393"/>
                </a:lnTo>
                <a:lnTo>
                  <a:pt x="726502" y="733412"/>
                </a:lnTo>
                <a:lnTo>
                  <a:pt x="738433" y="782444"/>
                </a:lnTo>
                <a:lnTo>
                  <a:pt x="748284" y="832430"/>
                </a:lnTo>
                <a:lnTo>
                  <a:pt x="1010021" y="832430"/>
                </a:lnTo>
                <a:lnTo>
                  <a:pt x="990917" y="747236"/>
                </a:lnTo>
                <a:lnTo>
                  <a:pt x="976828" y="698881"/>
                </a:lnTo>
                <a:lnTo>
                  <a:pt x="960771" y="651705"/>
                </a:lnTo>
                <a:lnTo>
                  <a:pt x="942805" y="605758"/>
                </a:lnTo>
                <a:lnTo>
                  <a:pt x="922989" y="561089"/>
                </a:lnTo>
                <a:lnTo>
                  <a:pt x="901383" y="517748"/>
                </a:lnTo>
                <a:lnTo>
                  <a:pt x="878045" y="475784"/>
                </a:lnTo>
                <a:lnTo>
                  <a:pt x="853036" y="435246"/>
                </a:lnTo>
                <a:lnTo>
                  <a:pt x="826415" y="396184"/>
                </a:lnTo>
                <a:lnTo>
                  <a:pt x="798240" y="358646"/>
                </a:lnTo>
                <a:lnTo>
                  <a:pt x="768572" y="322684"/>
                </a:lnTo>
                <a:lnTo>
                  <a:pt x="737469" y="288344"/>
                </a:lnTo>
                <a:lnTo>
                  <a:pt x="704992" y="255678"/>
                </a:lnTo>
                <a:lnTo>
                  <a:pt x="671199" y="224734"/>
                </a:lnTo>
                <a:lnTo>
                  <a:pt x="636149" y="195562"/>
                </a:lnTo>
                <a:lnTo>
                  <a:pt x="599903" y="168211"/>
                </a:lnTo>
                <a:lnTo>
                  <a:pt x="562518" y="142731"/>
                </a:lnTo>
                <a:lnTo>
                  <a:pt x="524056" y="119170"/>
                </a:lnTo>
                <a:lnTo>
                  <a:pt x="484575" y="97578"/>
                </a:lnTo>
                <a:lnTo>
                  <a:pt x="444134" y="78004"/>
                </a:lnTo>
                <a:lnTo>
                  <a:pt x="402792" y="60498"/>
                </a:lnTo>
                <a:lnTo>
                  <a:pt x="360610" y="45110"/>
                </a:lnTo>
                <a:lnTo>
                  <a:pt x="317646" y="31888"/>
                </a:lnTo>
                <a:lnTo>
                  <a:pt x="273960" y="20881"/>
                </a:lnTo>
                <a:lnTo>
                  <a:pt x="229611" y="12140"/>
                </a:lnTo>
                <a:lnTo>
                  <a:pt x="184659" y="5713"/>
                </a:lnTo>
                <a:lnTo>
                  <a:pt x="139162" y="1650"/>
                </a:lnTo>
                <a:lnTo>
                  <a:pt x="93180" y="0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/>
          <p:nvPr/>
        </p:nvSpPr>
        <p:spPr>
          <a:xfrm>
            <a:off x="6979824" y="1861111"/>
            <a:ext cx="959644" cy="766286"/>
          </a:xfrm>
          <a:custGeom>
            <a:avLst/>
            <a:gdLst/>
            <a:ahLst/>
            <a:cxnLst/>
            <a:rect l="l" t="t" r="r" b="b"/>
            <a:pathLst>
              <a:path w="1279525" h="1021714">
                <a:moveTo>
                  <a:pt x="969454" y="0"/>
                </a:moveTo>
                <a:lnTo>
                  <a:pt x="924840" y="930"/>
                </a:lnTo>
                <a:lnTo>
                  <a:pt x="880682" y="4113"/>
                </a:lnTo>
                <a:lnTo>
                  <a:pt x="837028" y="9500"/>
                </a:lnTo>
                <a:lnTo>
                  <a:pt x="793928" y="17042"/>
                </a:lnTo>
                <a:lnTo>
                  <a:pt x="751430" y="26692"/>
                </a:lnTo>
                <a:lnTo>
                  <a:pt x="709582" y="38402"/>
                </a:lnTo>
                <a:lnTo>
                  <a:pt x="668434" y="52122"/>
                </a:lnTo>
                <a:lnTo>
                  <a:pt x="628034" y="67805"/>
                </a:lnTo>
                <a:lnTo>
                  <a:pt x="588432" y="85402"/>
                </a:lnTo>
                <a:lnTo>
                  <a:pt x="549675" y="104865"/>
                </a:lnTo>
                <a:lnTo>
                  <a:pt x="511812" y="126147"/>
                </a:lnTo>
                <a:lnTo>
                  <a:pt x="474893" y="149197"/>
                </a:lnTo>
                <a:lnTo>
                  <a:pt x="438966" y="173970"/>
                </a:lnTo>
                <a:lnTo>
                  <a:pt x="404080" y="200415"/>
                </a:lnTo>
                <a:lnTo>
                  <a:pt x="370284" y="228485"/>
                </a:lnTo>
                <a:lnTo>
                  <a:pt x="337625" y="258131"/>
                </a:lnTo>
                <a:lnTo>
                  <a:pt x="306154" y="289306"/>
                </a:lnTo>
                <a:lnTo>
                  <a:pt x="275918" y="321960"/>
                </a:lnTo>
                <a:lnTo>
                  <a:pt x="246967" y="356047"/>
                </a:lnTo>
                <a:lnTo>
                  <a:pt x="219350" y="391517"/>
                </a:lnTo>
                <a:lnTo>
                  <a:pt x="193114" y="428321"/>
                </a:lnTo>
                <a:lnTo>
                  <a:pt x="168309" y="466413"/>
                </a:lnTo>
                <a:lnTo>
                  <a:pt x="144984" y="505744"/>
                </a:lnTo>
                <a:lnTo>
                  <a:pt x="123187" y="546264"/>
                </a:lnTo>
                <a:lnTo>
                  <a:pt x="102967" y="587927"/>
                </a:lnTo>
                <a:lnTo>
                  <a:pt x="84373" y="630684"/>
                </a:lnTo>
                <a:lnTo>
                  <a:pt x="67454" y="674486"/>
                </a:lnTo>
                <a:lnTo>
                  <a:pt x="52258" y="719285"/>
                </a:lnTo>
                <a:lnTo>
                  <a:pt x="38833" y="765033"/>
                </a:lnTo>
                <a:lnTo>
                  <a:pt x="27230" y="811683"/>
                </a:lnTo>
                <a:lnTo>
                  <a:pt x="17496" y="859184"/>
                </a:lnTo>
                <a:lnTo>
                  <a:pt x="9681" y="907490"/>
                </a:lnTo>
                <a:lnTo>
                  <a:pt x="3832" y="956551"/>
                </a:lnTo>
                <a:lnTo>
                  <a:pt x="0" y="1006321"/>
                </a:lnTo>
                <a:lnTo>
                  <a:pt x="264541" y="1021180"/>
                </a:lnTo>
                <a:lnTo>
                  <a:pt x="268383" y="971410"/>
                </a:lnTo>
                <a:lnTo>
                  <a:pt x="274241" y="922349"/>
                </a:lnTo>
                <a:lnTo>
                  <a:pt x="282064" y="874043"/>
                </a:lnTo>
                <a:lnTo>
                  <a:pt x="291805" y="826542"/>
                </a:lnTo>
                <a:lnTo>
                  <a:pt x="303414" y="779892"/>
                </a:lnTo>
                <a:lnTo>
                  <a:pt x="316843" y="734144"/>
                </a:lnTo>
                <a:lnTo>
                  <a:pt x="332044" y="689345"/>
                </a:lnTo>
                <a:lnTo>
                  <a:pt x="348966" y="645543"/>
                </a:lnTo>
                <a:lnTo>
                  <a:pt x="367562" y="602786"/>
                </a:lnTo>
                <a:lnTo>
                  <a:pt x="387784" y="561123"/>
                </a:lnTo>
                <a:lnTo>
                  <a:pt x="409582" y="520603"/>
                </a:lnTo>
                <a:lnTo>
                  <a:pt x="432907" y="481272"/>
                </a:lnTo>
                <a:lnTo>
                  <a:pt x="457711" y="443180"/>
                </a:lnTo>
                <a:lnTo>
                  <a:pt x="483946" y="406376"/>
                </a:lnTo>
                <a:lnTo>
                  <a:pt x="511562" y="370906"/>
                </a:lnTo>
                <a:lnTo>
                  <a:pt x="540511" y="336819"/>
                </a:lnTo>
                <a:lnTo>
                  <a:pt x="570744" y="304165"/>
                </a:lnTo>
                <a:lnTo>
                  <a:pt x="602212" y="272990"/>
                </a:lnTo>
                <a:lnTo>
                  <a:pt x="634868" y="243344"/>
                </a:lnTo>
                <a:lnTo>
                  <a:pt x="668661" y="215274"/>
                </a:lnTo>
                <a:lnTo>
                  <a:pt x="703544" y="188829"/>
                </a:lnTo>
                <a:lnTo>
                  <a:pt x="739467" y="164056"/>
                </a:lnTo>
                <a:lnTo>
                  <a:pt x="776383" y="141006"/>
                </a:lnTo>
                <a:lnTo>
                  <a:pt x="814242" y="119724"/>
                </a:lnTo>
                <a:lnTo>
                  <a:pt x="852995" y="100261"/>
                </a:lnTo>
                <a:lnTo>
                  <a:pt x="892594" y="82664"/>
                </a:lnTo>
                <a:lnTo>
                  <a:pt x="932990" y="66981"/>
                </a:lnTo>
                <a:lnTo>
                  <a:pt x="974135" y="53261"/>
                </a:lnTo>
                <a:lnTo>
                  <a:pt x="1015980" y="41551"/>
                </a:lnTo>
                <a:lnTo>
                  <a:pt x="1058476" y="31901"/>
                </a:lnTo>
                <a:lnTo>
                  <a:pt x="1101574" y="24359"/>
                </a:lnTo>
                <a:lnTo>
                  <a:pt x="1145226" y="18972"/>
                </a:lnTo>
                <a:lnTo>
                  <a:pt x="1189383" y="15789"/>
                </a:lnTo>
                <a:lnTo>
                  <a:pt x="1233996" y="14859"/>
                </a:lnTo>
                <a:lnTo>
                  <a:pt x="1254626" y="14859"/>
                </a:lnTo>
                <a:lnTo>
                  <a:pt x="1014476" y="1370"/>
                </a:lnTo>
                <a:lnTo>
                  <a:pt x="969454" y="0"/>
                </a:lnTo>
                <a:close/>
              </a:path>
              <a:path w="1279525" h="1021714">
                <a:moveTo>
                  <a:pt x="1254626" y="14859"/>
                </a:moveTo>
                <a:lnTo>
                  <a:pt x="1233996" y="14859"/>
                </a:lnTo>
                <a:lnTo>
                  <a:pt x="1279017" y="16229"/>
                </a:lnTo>
                <a:lnTo>
                  <a:pt x="1254626" y="14859"/>
                </a:lnTo>
                <a:close/>
              </a:path>
            </a:pathLst>
          </a:custGeom>
          <a:solidFill>
            <a:srgbClr val="B6C1A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/>
          <p:nvPr/>
        </p:nvSpPr>
        <p:spPr>
          <a:xfrm>
            <a:off x="3138677" y="1795652"/>
            <a:ext cx="1013841" cy="1141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/>
          <p:nvPr/>
        </p:nvSpPr>
        <p:spPr>
          <a:xfrm>
            <a:off x="7530084" y="1969390"/>
            <a:ext cx="706373" cy="7955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/>
          <p:nvPr/>
        </p:nvSpPr>
        <p:spPr>
          <a:xfrm>
            <a:off x="1663065" y="2872358"/>
            <a:ext cx="713423" cy="2176463"/>
          </a:xfrm>
          <a:custGeom>
            <a:avLst/>
            <a:gdLst/>
            <a:ahLst/>
            <a:cxnLst/>
            <a:rect l="l" t="t" r="r" b="b"/>
            <a:pathLst>
              <a:path w="951230" h="2901950">
                <a:moveTo>
                  <a:pt x="792480" y="0"/>
                </a:moveTo>
                <a:lnTo>
                  <a:pt x="158496" y="0"/>
                </a:lnTo>
                <a:lnTo>
                  <a:pt x="108411" y="8083"/>
                </a:lnTo>
                <a:lnTo>
                  <a:pt x="64904" y="30589"/>
                </a:lnTo>
                <a:lnTo>
                  <a:pt x="30589" y="64904"/>
                </a:lnTo>
                <a:lnTo>
                  <a:pt x="8083" y="108411"/>
                </a:lnTo>
                <a:lnTo>
                  <a:pt x="0" y="158496"/>
                </a:lnTo>
                <a:lnTo>
                  <a:pt x="0" y="2743200"/>
                </a:lnTo>
                <a:lnTo>
                  <a:pt x="8083" y="2793284"/>
                </a:lnTo>
                <a:lnTo>
                  <a:pt x="30589" y="2836791"/>
                </a:lnTo>
                <a:lnTo>
                  <a:pt x="64904" y="2871106"/>
                </a:lnTo>
                <a:lnTo>
                  <a:pt x="108411" y="2893612"/>
                </a:lnTo>
                <a:lnTo>
                  <a:pt x="158496" y="2901696"/>
                </a:lnTo>
                <a:lnTo>
                  <a:pt x="792480" y="2901696"/>
                </a:lnTo>
                <a:lnTo>
                  <a:pt x="842564" y="2893612"/>
                </a:lnTo>
                <a:lnTo>
                  <a:pt x="886071" y="2871106"/>
                </a:lnTo>
                <a:lnTo>
                  <a:pt x="920386" y="2836791"/>
                </a:lnTo>
                <a:lnTo>
                  <a:pt x="942892" y="2793284"/>
                </a:lnTo>
                <a:lnTo>
                  <a:pt x="950976" y="2743200"/>
                </a:lnTo>
                <a:lnTo>
                  <a:pt x="950976" y="158496"/>
                </a:lnTo>
                <a:lnTo>
                  <a:pt x="942892" y="108411"/>
                </a:lnTo>
                <a:lnTo>
                  <a:pt x="920386" y="64904"/>
                </a:lnTo>
                <a:lnTo>
                  <a:pt x="886071" y="30589"/>
                </a:lnTo>
                <a:lnTo>
                  <a:pt x="842564" y="8083"/>
                </a:lnTo>
                <a:lnTo>
                  <a:pt x="79248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/>
          <p:nvPr/>
        </p:nvSpPr>
        <p:spPr>
          <a:xfrm>
            <a:off x="1663065" y="2872358"/>
            <a:ext cx="713423" cy="2176463"/>
          </a:xfrm>
          <a:custGeom>
            <a:avLst/>
            <a:gdLst/>
            <a:ahLst/>
            <a:cxnLst/>
            <a:rect l="l" t="t" r="r" b="b"/>
            <a:pathLst>
              <a:path w="951230" h="2901950">
                <a:moveTo>
                  <a:pt x="0" y="158496"/>
                </a:moveTo>
                <a:lnTo>
                  <a:pt x="8083" y="108411"/>
                </a:lnTo>
                <a:lnTo>
                  <a:pt x="30589" y="64904"/>
                </a:lnTo>
                <a:lnTo>
                  <a:pt x="64904" y="30589"/>
                </a:lnTo>
                <a:lnTo>
                  <a:pt x="108411" y="8083"/>
                </a:lnTo>
                <a:lnTo>
                  <a:pt x="158496" y="0"/>
                </a:lnTo>
                <a:lnTo>
                  <a:pt x="792480" y="0"/>
                </a:lnTo>
                <a:lnTo>
                  <a:pt x="842564" y="8083"/>
                </a:lnTo>
                <a:lnTo>
                  <a:pt x="886071" y="30589"/>
                </a:lnTo>
                <a:lnTo>
                  <a:pt x="920386" y="64904"/>
                </a:lnTo>
                <a:lnTo>
                  <a:pt x="942892" y="108411"/>
                </a:lnTo>
                <a:lnTo>
                  <a:pt x="950976" y="158496"/>
                </a:lnTo>
                <a:lnTo>
                  <a:pt x="950976" y="2743200"/>
                </a:lnTo>
                <a:lnTo>
                  <a:pt x="942892" y="2793284"/>
                </a:lnTo>
                <a:lnTo>
                  <a:pt x="920386" y="2836791"/>
                </a:lnTo>
                <a:lnTo>
                  <a:pt x="886071" y="2871106"/>
                </a:lnTo>
                <a:lnTo>
                  <a:pt x="842564" y="2893612"/>
                </a:lnTo>
                <a:lnTo>
                  <a:pt x="792480" y="2901696"/>
                </a:lnTo>
                <a:lnTo>
                  <a:pt x="158496" y="2901696"/>
                </a:lnTo>
                <a:lnTo>
                  <a:pt x="108411" y="2893612"/>
                </a:lnTo>
                <a:lnTo>
                  <a:pt x="64904" y="2871106"/>
                </a:lnTo>
                <a:lnTo>
                  <a:pt x="30589" y="2836791"/>
                </a:lnTo>
                <a:lnTo>
                  <a:pt x="8083" y="2793284"/>
                </a:lnTo>
                <a:lnTo>
                  <a:pt x="0" y="2743200"/>
                </a:lnTo>
                <a:lnTo>
                  <a:pt x="0" y="158496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 txBox="1"/>
          <p:nvPr/>
        </p:nvSpPr>
        <p:spPr>
          <a:xfrm>
            <a:off x="1936528" y="2911316"/>
            <a:ext cx="165734" cy="208711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algn="ctr">
              <a:spcBef>
                <a:spcPts val="75"/>
              </a:spcBef>
            </a:pP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M  A  N  D  A  T  Á  R  I  A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459093" y="5404103"/>
            <a:ext cx="425195" cy="414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3" name="object 33"/>
          <p:cNvSpPr/>
          <p:nvPr/>
        </p:nvSpPr>
        <p:spPr>
          <a:xfrm>
            <a:off x="632079" y="857251"/>
            <a:ext cx="7972425" cy="7520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858012" y="857783"/>
            <a:ext cx="7404259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15" dirty="0"/>
              <a:t>Fluxo </a:t>
            </a:r>
            <a:r>
              <a:rPr spc="-4" dirty="0"/>
              <a:t>do Módulo de </a:t>
            </a:r>
            <a:r>
              <a:rPr spc="-30" dirty="0"/>
              <a:t>Transferências</a:t>
            </a:r>
            <a:r>
              <a:rPr spc="60" dirty="0"/>
              <a:t> </a:t>
            </a:r>
            <a:r>
              <a:rPr spc="-23" dirty="0"/>
              <a:t>Voluntárias</a:t>
            </a:r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198FEDF5-0CE0-477B-8495-9408C257F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43821" y="2161280"/>
            <a:ext cx="1174433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spc="-4" dirty="0">
                <a:latin typeface="Calibri"/>
                <a:cs typeface="Calibri"/>
              </a:rPr>
              <a:t>P</a:t>
            </a:r>
            <a:r>
              <a:rPr sz="2100" spc="-15" dirty="0">
                <a:latin typeface="Calibri"/>
                <a:cs typeface="Calibri"/>
              </a:rPr>
              <a:t>u</a:t>
            </a:r>
            <a:r>
              <a:rPr sz="2100" spc="-8" dirty="0">
                <a:latin typeface="Calibri"/>
                <a:cs typeface="Calibri"/>
              </a:rPr>
              <a:t>b</a:t>
            </a:r>
            <a:r>
              <a:rPr sz="2100" spc="-19" dirty="0">
                <a:latin typeface="Calibri"/>
                <a:cs typeface="Calibri"/>
              </a:rPr>
              <a:t>l</a:t>
            </a:r>
            <a:r>
              <a:rPr sz="2100" spc="-4" dirty="0">
                <a:latin typeface="Calibri"/>
                <a:cs typeface="Calibri"/>
              </a:rPr>
              <a:t>i</a:t>
            </a:r>
            <a:r>
              <a:rPr sz="2100" spc="-26" dirty="0">
                <a:latin typeface="Calibri"/>
                <a:cs typeface="Calibri"/>
              </a:rPr>
              <a:t>c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spc="-19" dirty="0">
                <a:latin typeface="Calibri"/>
                <a:cs typeface="Calibri"/>
              </a:rPr>
              <a:t>ç</a:t>
            </a:r>
            <a:r>
              <a:rPr sz="2100" spc="-4" dirty="0">
                <a:latin typeface="Calibri"/>
                <a:cs typeface="Calibri"/>
              </a:rPr>
              <a:t>ão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96238" y="938403"/>
            <a:ext cx="3049523" cy="7566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4497706" y="938403"/>
            <a:ext cx="553211" cy="7566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4602860" y="938403"/>
            <a:ext cx="897255" cy="7566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5052061" y="938403"/>
            <a:ext cx="618362" cy="7566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5298949" y="938403"/>
            <a:ext cx="2044826" cy="7566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099119" y="1016660"/>
            <a:ext cx="5020151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spc="-15" dirty="0"/>
              <a:t>Plataforma </a:t>
            </a:r>
            <a:r>
              <a:rPr sz="2700" spc="-8" dirty="0"/>
              <a:t>+Brasil-TV </a:t>
            </a:r>
            <a:r>
              <a:rPr sz="2700" dirty="0"/>
              <a:t>– </a:t>
            </a:r>
            <a:r>
              <a:rPr sz="2700" spc="-11" dirty="0"/>
              <a:t>Fluxo</a:t>
            </a:r>
            <a:r>
              <a:rPr sz="2700" spc="-53" dirty="0"/>
              <a:t> </a:t>
            </a:r>
            <a:r>
              <a:rPr sz="2700" spc="-15" dirty="0"/>
              <a:t>Geral</a:t>
            </a:r>
            <a:endParaRPr sz="2700"/>
          </a:p>
        </p:txBody>
      </p:sp>
      <p:sp>
        <p:nvSpPr>
          <p:cNvPr id="9" name="object 9"/>
          <p:cNvSpPr/>
          <p:nvPr/>
        </p:nvSpPr>
        <p:spPr>
          <a:xfrm>
            <a:off x="481204" y="2996946"/>
            <a:ext cx="2036921" cy="870109"/>
          </a:xfrm>
          <a:custGeom>
            <a:avLst/>
            <a:gdLst/>
            <a:ahLst/>
            <a:cxnLst/>
            <a:rect l="l" t="t" r="r" b="b"/>
            <a:pathLst>
              <a:path w="2715895" h="1160145">
                <a:moveTo>
                  <a:pt x="2522473" y="0"/>
                </a:moveTo>
                <a:lnTo>
                  <a:pt x="193293" y="0"/>
                </a:lnTo>
                <a:lnTo>
                  <a:pt x="148972" y="5102"/>
                </a:lnTo>
                <a:lnTo>
                  <a:pt x="108286" y="19637"/>
                </a:lnTo>
                <a:lnTo>
                  <a:pt x="72397" y="42447"/>
                </a:lnTo>
                <a:lnTo>
                  <a:pt x="42463" y="72375"/>
                </a:lnTo>
                <a:lnTo>
                  <a:pt x="19646" y="108264"/>
                </a:lnTo>
                <a:lnTo>
                  <a:pt x="5104" y="148956"/>
                </a:lnTo>
                <a:lnTo>
                  <a:pt x="0" y="193294"/>
                </a:lnTo>
                <a:lnTo>
                  <a:pt x="0" y="966470"/>
                </a:lnTo>
                <a:lnTo>
                  <a:pt x="5104" y="1010807"/>
                </a:lnTo>
                <a:lnTo>
                  <a:pt x="19646" y="1051499"/>
                </a:lnTo>
                <a:lnTo>
                  <a:pt x="42463" y="1087388"/>
                </a:lnTo>
                <a:lnTo>
                  <a:pt x="72397" y="1117316"/>
                </a:lnTo>
                <a:lnTo>
                  <a:pt x="108286" y="1140126"/>
                </a:lnTo>
                <a:lnTo>
                  <a:pt x="148972" y="1154661"/>
                </a:lnTo>
                <a:lnTo>
                  <a:pt x="193293" y="1159764"/>
                </a:lnTo>
                <a:lnTo>
                  <a:pt x="2522473" y="1159764"/>
                </a:lnTo>
                <a:lnTo>
                  <a:pt x="2566811" y="1154661"/>
                </a:lnTo>
                <a:lnTo>
                  <a:pt x="2607503" y="1140126"/>
                </a:lnTo>
                <a:lnTo>
                  <a:pt x="2643392" y="1117316"/>
                </a:lnTo>
                <a:lnTo>
                  <a:pt x="2673320" y="1087388"/>
                </a:lnTo>
                <a:lnTo>
                  <a:pt x="2696130" y="1051499"/>
                </a:lnTo>
                <a:lnTo>
                  <a:pt x="2710665" y="1010807"/>
                </a:lnTo>
                <a:lnTo>
                  <a:pt x="2715768" y="966470"/>
                </a:lnTo>
                <a:lnTo>
                  <a:pt x="2715768" y="193294"/>
                </a:lnTo>
                <a:lnTo>
                  <a:pt x="2710665" y="148956"/>
                </a:lnTo>
                <a:lnTo>
                  <a:pt x="2696130" y="108264"/>
                </a:lnTo>
                <a:lnTo>
                  <a:pt x="2673320" y="72375"/>
                </a:lnTo>
                <a:lnTo>
                  <a:pt x="2643392" y="42447"/>
                </a:lnTo>
                <a:lnTo>
                  <a:pt x="2607503" y="19637"/>
                </a:lnTo>
                <a:lnTo>
                  <a:pt x="2566811" y="5102"/>
                </a:lnTo>
                <a:lnTo>
                  <a:pt x="252247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481204" y="2996946"/>
            <a:ext cx="2036921" cy="870109"/>
          </a:xfrm>
          <a:custGeom>
            <a:avLst/>
            <a:gdLst/>
            <a:ahLst/>
            <a:cxnLst/>
            <a:rect l="l" t="t" r="r" b="b"/>
            <a:pathLst>
              <a:path w="2715895" h="1160145">
                <a:moveTo>
                  <a:pt x="0" y="193294"/>
                </a:moveTo>
                <a:lnTo>
                  <a:pt x="5104" y="148956"/>
                </a:lnTo>
                <a:lnTo>
                  <a:pt x="19646" y="108264"/>
                </a:lnTo>
                <a:lnTo>
                  <a:pt x="42463" y="72375"/>
                </a:lnTo>
                <a:lnTo>
                  <a:pt x="72397" y="42447"/>
                </a:lnTo>
                <a:lnTo>
                  <a:pt x="108286" y="19637"/>
                </a:lnTo>
                <a:lnTo>
                  <a:pt x="148972" y="5102"/>
                </a:lnTo>
                <a:lnTo>
                  <a:pt x="193293" y="0"/>
                </a:lnTo>
                <a:lnTo>
                  <a:pt x="2522473" y="0"/>
                </a:lnTo>
                <a:lnTo>
                  <a:pt x="2566811" y="5102"/>
                </a:lnTo>
                <a:lnTo>
                  <a:pt x="2607503" y="19637"/>
                </a:lnTo>
                <a:lnTo>
                  <a:pt x="2643392" y="42447"/>
                </a:lnTo>
                <a:lnTo>
                  <a:pt x="2673320" y="72375"/>
                </a:lnTo>
                <a:lnTo>
                  <a:pt x="2696130" y="108264"/>
                </a:lnTo>
                <a:lnTo>
                  <a:pt x="2710665" y="148956"/>
                </a:lnTo>
                <a:lnTo>
                  <a:pt x="2715768" y="193294"/>
                </a:lnTo>
                <a:lnTo>
                  <a:pt x="2715768" y="966470"/>
                </a:lnTo>
                <a:lnTo>
                  <a:pt x="2710665" y="1010807"/>
                </a:lnTo>
                <a:lnTo>
                  <a:pt x="2696130" y="1051499"/>
                </a:lnTo>
                <a:lnTo>
                  <a:pt x="2673320" y="1087388"/>
                </a:lnTo>
                <a:lnTo>
                  <a:pt x="2643392" y="1117316"/>
                </a:lnTo>
                <a:lnTo>
                  <a:pt x="2607503" y="1140126"/>
                </a:lnTo>
                <a:lnTo>
                  <a:pt x="2566811" y="1154661"/>
                </a:lnTo>
                <a:lnTo>
                  <a:pt x="2522473" y="1159764"/>
                </a:lnTo>
                <a:lnTo>
                  <a:pt x="193293" y="1159764"/>
                </a:lnTo>
                <a:lnTo>
                  <a:pt x="148972" y="1154661"/>
                </a:lnTo>
                <a:lnTo>
                  <a:pt x="108286" y="1140126"/>
                </a:lnTo>
                <a:lnTo>
                  <a:pt x="72397" y="1117316"/>
                </a:lnTo>
                <a:lnTo>
                  <a:pt x="42463" y="1087388"/>
                </a:lnTo>
                <a:lnTo>
                  <a:pt x="19646" y="1051499"/>
                </a:lnTo>
                <a:lnTo>
                  <a:pt x="5104" y="1010807"/>
                </a:lnTo>
                <a:lnTo>
                  <a:pt x="0" y="966470"/>
                </a:lnTo>
                <a:lnTo>
                  <a:pt x="0" y="193294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 txBox="1"/>
          <p:nvPr/>
        </p:nvSpPr>
        <p:spPr>
          <a:xfrm>
            <a:off x="675360" y="3220403"/>
            <a:ext cx="1650683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2400" spc="-8" dirty="0">
                <a:solidFill>
                  <a:srgbClr val="FFFFFF"/>
                </a:solidFill>
                <a:latin typeface="Calibri"/>
                <a:cs typeface="Calibri"/>
              </a:rPr>
              <a:t>CELEBRAÇÃO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91282" y="2996946"/>
            <a:ext cx="2231231" cy="870109"/>
          </a:xfrm>
          <a:custGeom>
            <a:avLst/>
            <a:gdLst/>
            <a:ahLst/>
            <a:cxnLst/>
            <a:rect l="l" t="t" r="r" b="b"/>
            <a:pathLst>
              <a:path w="2974975" h="1160145">
                <a:moveTo>
                  <a:pt x="2781553" y="0"/>
                </a:moveTo>
                <a:lnTo>
                  <a:pt x="193293" y="0"/>
                </a:lnTo>
                <a:lnTo>
                  <a:pt x="148956" y="5102"/>
                </a:lnTo>
                <a:lnTo>
                  <a:pt x="108264" y="19637"/>
                </a:lnTo>
                <a:lnTo>
                  <a:pt x="72375" y="42447"/>
                </a:lnTo>
                <a:lnTo>
                  <a:pt x="42447" y="72375"/>
                </a:lnTo>
                <a:lnTo>
                  <a:pt x="19637" y="108264"/>
                </a:lnTo>
                <a:lnTo>
                  <a:pt x="5102" y="148956"/>
                </a:lnTo>
                <a:lnTo>
                  <a:pt x="0" y="193294"/>
                </a:lnTo>
                <a:lnTo>
                  <a:pt x="0" y="966470"/>
                </a:lnTo>
                <a:lnTo>
                  <a:pt x="5102" y="1010807"/>
                </a:lnTo>
                <a:lnTo>
                  <a:pt x="19637" y="1051499"/>
                </a:lnTo>
                <a:lnTo>
                  <a:pt x="42447" y="1087388"/>
                </a:lnTo>
                <a:lnTo>
                  <a:pt x="72375" y="1117316"/>
                </a:lnTo>
                <a:lnTo>
                  <a:pt x="108264" y="1140126"/>
                </a:lnTo>
                <a:lnTo>
                  <a:pt x="148956" y="1154661"/>
                </a:lnTo>
                <a:lnTo>
                  <a:pt x="193293" y="1159764"/>
                </a:lnTo>
                <a:lnTo>
                  <a:pt x="2781553" y="1159764"/>
                </a:lnTo>
                <a:lnTo>
                  <a:pt x="2825891" y="1154661"/>
                </a:lnTo>
                <a:lnTo>
                  <a:pt x="2866583" y="1140126"/>
                </a:lnTo>
                <a:lnTo>
                  <a:pt x="2902472" y="1117316"/>
                </a:lnTo>
                <a:lnTo>
                  <a:pt x="2932400" y="1087388"/>
                </a:lnTo>
                <a:lnTo>
                  <a:pt x="2955210" y="1051499"/>
                </a:lnTo>
                <a:lnTo>
                  <a:pt x="2969745" y="1010807"/>
                </a:lnTo>
                <a:lnTo>
                  <a:pt x="2974847" y="966470"/>
                </a:lnTo>
                <a:lnTo>
                  <a:pt x="2974847" y="193294"/>
                </a:lnTo>
                <a:lnTo>
                  <a:pt x="2969745" y="148956"/>
                </a:lnTo>
                <a:lnTo>
                  <a:pt x="2955210" y="108264"/>
                </a:lnTo>
                <a:lnTo>
                  <a:pt x="2932400" y="72375"/>
                </a:lnTo>
                <a:lnTo>
                  <a:pt x="2902472" y="42447"/>
                </a:lnTo>
                <a:lnTo>
                  <a:pt x="2866583" y="19637"/>
                </a:lnTo>
                <a:lnTo>
                  <a:pt x="2825891" y="5102"/>
                </a:lnTo>
                <a:lnTo>
                  <a:pt x="278155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3391282" y="2996946"/>
            <a:ext cx="2231231" cy="870109"/>
          </a:xfrm>
          <a:custGeom>
            <a:avLst/>
            <a:gdLst/>
            <a:ahLst/>
            <a:cxnLst/>
            <a:rect l="l" t="t" r="r" b="b"/>
            <a:pathLst>
              <a:path w="2974975" h="1160145">
                <a:moveTo>
                  <a:pt x="0" y="193294"/>
                </a:moveTo>
                <a:lnTo>
                  <a:pt x="5102" y="148956"/>
                </a:lnTo>
                <a:lnTo>
                  <a:pt x="19637" y="108264"/>
                </a:lnTo>
                <a:lnTo>
                  <a:pt x="42447" y="72375"/>
                </a:lnTo>
                <a:lnTo>
                  <a:pt x="72375" y="42447"/>
                </a:lnTo>
                <a:lnTo>
                  <a:pt x="108264" y="19637"/>
                </a:lnTo>
                <a:lnTo>
                  <a:pt x="148956" y="5102"/>
                </a:lnTo>
                <a:lnTo>
                  <a:pt x="193293" y="0"/>
                </a:lnTo>
                <a:lnTo>
                  <a:pt x="2781553" y="0"/>
                </a:lnTo>
                <a:lnTo>
                  <a:pt x="2825891" y="5102"/>
                </a:lnTo>
                <a:lnTo>
                  <a:pt x="2866583" y="19637"/>
                </a:lnTo>
                <a:lnTo>
                  <a:pt x="2902472" y="42447"/>
                </a:lnTo>
                <a:lnTo>
                  <a:pt x="2932400" y="72375"/>
                </a:lnTo>
                <a:lnTo>
                  <a:pt x="2955210" y="108264"/>
                </a:lnTo>
                <a:lnTo>
                  <a:pt x="2969745" y="148956"/>
                </a:lnTo>
                <a:lnTo>
                  <a:pt x="2974847" y="193294"/>
                </a:lnTo>
                <a:lnTo>
                  <a:pt x="2974847" y="966470"/>
                </a:lnTo>
                <a:lnTo>
                  <a:pt x="2969745" y="1010807"/>
                </a:lnTo>
                <a:lnTo>
                  <a:pt x="2955210" y="1051499"/>
                </a:lnTo>
                <a:lnTo>
                  <a:pt x="2932400" y="1087388"/>
                </a:lnTo>
                <a:lnTo>
                  <a:pt x="2902472" y="1117316"/>
                </a:lnTo>
                <a:lnTo>
                  <a:pt x="2866583" y="1140126"/>
                </a:lnTo>
                <a:lnTo>
                  <a:pt x="2825891" y="1154661"/>
                </a:lnTo>
                <a:lnTo>
                  <a:pt x="2781553" y="1159764"/>
                </a:lnTo>
                <a:lnTo>
                  <a:pt x="193293" y="1159764"/>
                </a:lnTo>
                <a:lnTo>
                  <a:pt x="148956" y="1154661"/>
                </a:lnTo>
                <a:lnTo>
                  <a:pt x="108264" y="1140126"/>
                </a:lnTo>
                <a:lnTo>
                  <a:pt x="72375" y="1117316"/>
                </a:lnTo>
                <a:lnTo>
                  <a:pt x="42447" y="1087388"/>
                </a:lnTo>
                <a:lnTo>
                  <a:pt x="19637" y="1051499"/>
                </a:lnTo>
                <a:lnTo>
                  <a:pt x="5102" y="1010807"/>
                </a:lnTo>
                <a:lnTo>
                  <a:pt x="0" y="966470"/>
                </a:lnTo>
                <a:lnTo>
                  <a:pt x="0" y="193294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 txBox="1"/>
          <p:nvPr/>
        </p:nvSpPr>
        <p:spPr>
          <a:xfrm>
            <a:off x="3824097" y="3220403"/>
            <a:ext cx="1366361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2400" spc="-11" dirty="0">
                <a:solidFill>
                  <a:srgbClr val="FFFFFF"/>
                </a:solidFill>
                <a:latin typeface="Calibri"/>
                <a:cs typeface="Calibri"/>
              </a:rPr>
              <a:t>EXECUÇÃO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65392" y="2996946"/>
            <a:ext cx="2165985" cy="870109"/>
          </a:xfrm>
          <a:custGeom>
            <a:avLst/>
            <a:gdLst/>
            <a:ahLst/>
            <a:cxnLst/>
            <a:rect l="l" t="t" r="r" b="b"/>
            <a:pathLst>
              <a:path w="2887979" h="1160145">
                <a:moveTo>
                  <a:pt x="2694686" y="0"/>
                </a:moveTo>
                <a:lnTo>
                  <a:pt x="193294" y="0"/>
                </a:lnTo>
                <a:lnTo>
                  <a:pt x="148956" y="5102"/>
                </a:lnTo>
                <a:lnTo>
                  <a:pt x="108264" y="19637"/>
                </a:lnTo>
                <a:lnTo>
                  <a:pt x="72375" y="42447"/>
                </a:lnTo>
                <a:lnTo>
                  <a:pt x="42447" y="72375"/>
                </a:lnTo>
                <a:lnTo>
                  <a:pt x="19637" y="108264"/>
                </a:lnTo>
                <a:lnTo>
                  <a:pt x="5102" y="148956"/>
                </a:lnTo>
                <a:lnTo>
                  <a:pt x="0" y="193294"/>
                </a:lnTo>
                <a:lnTo>
                  <a:pt x="0" y="966470"/>
                </a:lnTo>
                <a:lnTo>
                  <a:pt x="5102" y="1010807"/>
                </a:lnTo>
                <a:lnTo>
                  <a:pt x="19637" y="1051499"/>
                </a:lnTo>
                <a:lnTo>
                  <a:pt x="42447" y="1087388"/>
                </a:lnTo>
                <a:lnTo>
                  <a:pt x="72375" y="1117316"/>
                </a:lnTo>
                <a:lnTo>
                  <a:pt x="108264" y="1140126"/>
                </a:lnTo>
                <a:lnTo>
                  <a:pt x="148956" y="1154661"/>
                </a:lnTo>
                <a:lnTo>
                  <a:pt x="193294" y="1159764"/>
                </a:lnTo>
                <a:lnTo>
                  <a:pt x="2694686" y="1159764"/>
                </a:lnTo>
                <a:lnTo>
                  <a:pt x="2739023" y="1154661"/>
                </a:lnTo>
                <a:lnTo>
                  <a:pt x="2779715" y="1140126"/>
                </a:lnTo>
                <a:lnTo>
                  <a:pt x="2815604" y="1117316"/>
                </a:lnTo>
                <a:lnTo>
                  <a:pt x="2845532" y="1087388"/>
                </a:lnTo>
                <a:lnTo>
                  <a:pt x="2868342" y="1051499"/>
                </a:lnTo>
                <a:lnTo>
                  <a:pt x="2882877" y="1010807"/>
                </a:lnTo>
                <a:lnTo>
                  <a:pt x="2887979" y="966470"/>
                </a:lnTo>
                <a:lnTo>
                  <a:pt x="2887979" y="193294"/>
                </a:lnTo>
                <a:lnTo>
                  <a:pt x="2882877" y="148956"/>
                </a:lnTo>
                <a:lnTo>
                  <a:pt x="2868342" y="108264"/>
                </a:lnTo>
                <a:lnTo>
                  <a:pt x="2845532" y="72375"/>
                </a:lnTo>
                <a:lnTo>
                  <a:pt x="2815604" y="42447"/>
                </a:lnTo>
                <a:lnTo>
                  <a:pt x="2779715" y="19637"/>
                </a:lnTo>
                <a:lnTo>
                  <a:pt x="2739023" y="5102"/>
                </a:lnTo>
                <a:lnTo>
                  <a:pt x="269468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6565392" y="2996946"/>
            <a:ext cx="2165985" cy="870109"/>
          </a:xfrm>
          <a:custGeom>
            <a:avLst/>
            <a:gdLst/>
            <a:ahLst/>
            <a:cxnLst/>
            <a:rect l="l" t="t" r="r" b="b"/>
            <a:pathLst>
              <a:path w="2887979" h="1160145">
                <a:moveTo>
                  <a:pt x="0" y="193294"/>
                </a:moveTo>
                <a:lnTo>
                  <a:pt x="5102" y="148956"/>
                </a:lnTo>
                <a:lnTo>
                  <a:pt x="19637" y="108264"/>
                </a:lnTo>
                <a:lnTo>
                  <a:pt x="42447" y="72375"/>
                </a:lnTo>
                <a:lnTo>
                  <a:pt x="72375" y="42447"/>
                </a:lnTo>
                <a:lnTo>
                  <a:pt x="108264" y="19637"/>
                </a:lnTo>
                <a:lnTo>
                  <a:pt x="148956" y="5102"/>
                </a:lnTo>
                <a:lnTo>
                  <a:pt x="193294" y="0"/>
                </a:lnTo>
                <a:lnTo>
                  <a:pt x="2694686" y="0"/>
                </a:lnTo>
                <a:lnTo>
                  <a:pt x="2739023" y="5102"/>
                </a:lnTo>
                <a:lnTo>
                  <a:pt x="2779715" y="19637"/>
                </a:lnTo>
                <a:lnTo>
                  <a:pt x="2815604" y="42447"/>
                </a:lnTo>
                <a:lnTo>
                  <a:pt x="2845532" y="72375"/>
                </a:lnTo>
                <a:lnTo>
                  <a:pt x="2868342" y="108264"/>
                </a:lnTo>
                <a:lnTo>
                  <a:pt x="2882877" y="148956"/>
                </a:lnTo>
                <a:lnTo>
                  <a:pt x="2887979" y="193294"/>
                </a:lnTo>
                <a:lnTo>
                  <a:pt x="2887979" y="966470"/>
                </a:lnTo>
                <a:lnTo>
                  <a:pt x="2882877" y="1010807"/>
                </a:lnTo>
                <a:lnTo>
                  <a:pt x="2868342" y="1051499"/>
                </a:lnTo>
                <a:lnTo>
                  <a:pt x="2845532" y="1087388"/>
                </a:lnTo>
                <a:lnTo>
                  <a:pt x="2815604" y="1117316"/>
                </a:lnTo>
                <a:lnTo>
                  <a:pt x="2779715" y="1140126"/>
                </a:lnTo>
                <a:lnTo>
                  <a:pt x="2739023" y="1154661"/>
                </a:lnTo>
                <a:lnTo>
                  <a:pt x="2694686" y="1159764"/>
                </a:lnTo>
                <a:lnTo>
                  <a:pt x="193294" y="1159764"/>
                </a:lnTo>
                <a:lnTo>
                  <a:pt x="148956" y="1154661"/>
                </a:lnTo>
                <a:lnTo>
                  <a:pt x="108264" y="1140126"/>
                </a:lnTo>
                <a:lnTo>
                  <a:pt x="72375" y="1117316"/>
                </a:lnTo>
                <a:lnTo>
                  <a:pt x="42447" y="1087388"/>
                </a:lnTo>
                <a:lnTo>
                  <a:pt x="19637" y="1051499"/>
                </a:lnTo>
                <a:lnTo>
                  <a:pt x="5102" y="1010807"/>
                </a:lnTo>
                <a:lnTo>
                  <a:pt x="0" y="966470"/>
                </a:lnTo>
                <a:lnTo>
                  <a:pt x="0" y="193294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 txBox="1"/>
          <p:nvPr/>
        </p:nvSpPr>
        <p:spPr>
          <a:xfrm>
            <a:off x="6714744" y="3037523"/>
            <a:ext cx="1868805" cy="74876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433388" marR="3810" indent="-424339">
              <a:spcBef>
                <a:spcPts val="79"/>
              </a:spcBef>
            </a:pPr>
            <a:r>
              <a:rPr sz="2400" spc="-34" dirty="0">
                <a:solidFill>
                  <a:srgbClr val="FFFFFF"/>
                </a:solidFill>
                <a:latin typeface="Calibri"/>
                <a:cs typeface="Calibri"/>
              </a:rPr>
              <a:t>PRESTAÇÃO </a:t>
            </a:r>
            <a:r>
              <a:rPr sz="2400" spc="-4" dirty="0">
                <a:solidFill>
                  <a:srgbClr val="FFFFFF"/>
                </a:solidFill>
                <a:latin typeface="Calibri"/>
                <a:cs typeface="Calibri"/>
              </a:rPr>
              <a:t>DE  </a:t>
            </a:r>
            <a:r>
              <a:rPr sz="2400" spc="-38" dirty="0">
                <a:solidFill>
                  <a:srgbClr val="FFFFFF"/>
                </a:solidFill>
                <a:latin typeface="Calibri"/>
                <a:cs typeface="Calibri"/>
              </a:rPr>
              <a:t>CONTAS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18028" y="3431285"/>
            <a:ext cx="873443" cy="0"/>
          </a:xfrm>
          <a:custGeom>
            <a:avLst/>
            <a:gdLst/>
            <a:ahLst/>
            <a:cxnLst/>
            <a:rect l="l" t="t" r="r" b="b"/>
            <a:pathLst>
              <a:path w="1164589">
                <a:moveTo>
                  <a:pt x="0" y="0"/>
                </a:moveTo>
                <a:lnTo>
                  <a:pt x="1164463" y="0"/>
                </a:lnTo>
              </a:path>
            </a:pathLst>
          </a:custGeom>
          <a:ln w="6096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5622417" y="3431285"/>
            <a:ext cx="942499" cy="0"/>
          </a:xfrm>
          <a:custGeom>
            <a:avLst/>
            <a:gdLst/>
            <a:ahLst/>
            <a:cxnLst/>
            <a:rect l="l" t="t" r="r" b="b"/>
            <a:pathLst>
              <a:path w="1256665">
                <a:moveTo>
                  <a:pt x="0" y="0"/>
                </a:moveTo>
                <a:lnTo>
                  <a:pt x="1256538" y="0"/>
                </a:lnTo>
              </a:path>
            </a:pathLst>
          </a:custGeom>
          <a:ln w="6096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2950083" y="2495169"/>
            <a:ext cx="283845" cy="938213"/>
          </a:xfrm>
          <a:custGeom>
            <a:avLst/>
            <a:gdLst/>
            <a:ahLst/>
            <a:cxnLst/>
            <a:rect l="l" t="t" r="r" b="b"/>
            <a:pathLst>
              <a:path w="378460" h="1250950">
                <a:moveTo>
                  <a:pt x="345159" y="24222"/>
                </a:moveTo>
                <a:lnTo>
                  <a:pt x="336128" y="33035"/>
                </a:lnTo>
                <a:lnTo>
                  <a:pt x="0" y="1247013"/>
                </a:lnTo>
                <a:lnTo>
                  <a:pt x="12191" y="1250442"/>
                </a:lnTo>
                <a:lnTo>
                  <a:pt x="348413" y="36578"/>
                </a:lnTo>
                <a:lnTo>
                  <a:pt x="345159" y="24222"/>
                </a:lnTo>
                <a:close/>
              </a:path>
              <a:path w="378460" h="1250950">
                <a:moveTo>
                  <a:pt x="354665" y="10413"/>
                </a:moveTo>
                <a:lnTo>
                  <a:pt x="342391" y="10413"/>
                </a:lnTo>
                <a:lnTo>
                  <a:pt x="354710" y="13843"/>
                </a:lnTo>
                <a:lnTo>
                  <a:pt x="348413" y="36578"/>
                </a:lnTo>
                <a:lnTo>
                  <a:pt x="365759" y="102488"/>
                </a:lnTo>
                <a:lnTo>
                  <a:pt x="369315" y="104394"/>
                </a:lnTo>
                <a:lnTo>
                  <a:pt x="376046" y="102616"/>
                </a:lnTo>
                <a:lnTo>
                  <a:pt x="378078" y="99187"/>
                </a:lnTo>
                <a:lnTo>
                  <a:pt x="377189" y="95758"/>
                </a:lnTo>
                <a:lnTo>
                  <a:pt x="354665" y="10413"/>
                </a:lnTo>
                <a:close/>
              </a:path>
              <a:path w="378460" h="1250950">
                <a:moveTo>
                  <a:pt x="351916" y="0"/>
                </a:moveTo>
                <a:lnTo>
                  <a:pt x="280923" y="69087"/>
                </a:lnTo>
                <a:lnTo>
                  <a:pt x="278383" y="71628"/>
                </a:lnTo>
                <a:lnTo>
                  <a:pt x="278383" y="75565"/>
                </a:lnTo>
                <a:lnTo>
                  <a:pt x="280923" y="78232"/>
                </a:lnTo>
                <a:lnTo>
                  <a:pt x="283336" y="80645"/>
                </a:lnTo>
                <a:lnTo>
                  <a:pt x="287273" y="80645"/>
                </a:lnTo>
                <a:lnTo>
                  <a:pt x="289813" y="78232"/>
                </a:lnTo>
                <a:lnTo>
                  <a:pt x="336128" y="33035"/>
                </a:lnTo>
                <a:lnTo>
                  <a:pt x="342391" y="10413"/>
                </a:lnTo>
                <a:lnTo>
                  <a:pt x="354665" y="10413"/>
                </a:lnTo>
                <a:lnTo>
                  <a:pt x="351916" y="0"/>
                </a:lnTo>
                <a:close/>
              </a:path>
              <a:path w="378460" h="1250950">
                <a:moveTo>
                  <a:pt x="354254" y="13716"/>
                </a:moveTo>
                <a:lnTo>
                  <a:pt x="342391" y="13716"/>
                </a:lnTo>
                <a:lnTo>
                  <a:pt x="352932" y="16637"/>
                </a:lnTo>
                <a:lnTo>
                  <a:pt x="345159" y="24222"/>
                </a:lnTo>
                <a:lnTo>
                  <a:pt x="348413" y="36578"/>
                </a:lnTo>
                <a:lnTo>
                  <a:pt x="354710" y="13843"/>
                </a:lnTo>
                <a:lnTo>
                  <a:pt x="354254" y="13716"/>
                </a:lnTo>
                <a:close/>
              </a:path>
              <a:path w="378460" h="1250950">
                <a:moveTo>
                  <a:pt x="342391" y="10413"/>
                </a:moveTo>
                <a:lnTo>
                  <a:pt x="336128" y="33035"/>
                </a:lnTo>
                <a:lnTo>
                  <a:pt x="345159" y="24222"/>
                </a:lnTo>
                <a:lnTo>
                  <a:pt x="342391" y="13716"/>
                </a:lnTo>
                <a:lnTo>
                  <a:pt x="354254" y="13716"/>
                </a:lnTo>
                <a:lnTo>
                  <a:pt x="342391" y="10413"/>
                </a:lnTo>
                <a:close/>
              </a:path>
              <a:path w="378460" h="1250950">
                <a:moveTo>
                  <a:pt x="342391" y="13716"/>
                </a:moveTo>
                <a:lnTo>
                  <a:pt x="345159" y="24222"/>
                </a:lnTo>
                <a:lnTo>
                  <a:pt x="352932" y="16637"/>
                </a:lnTo>
                <a:lnTo>
                  <a:pt x="342391" y="1371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6089999" y="3429667"/>
            <a:ext cx="413861" cy="1081564"/>
          </a:xfrm>
          <a:custGeom>
            <a:avLst/>
            <a:gdLst/>
            <a:ahLst/>
            <a:cxnLst/>
            <a:rect l="l" t="t" r="r" b="b"/>
            <a:pathLst>
              <a:path w="551815" h="1442085">
                <a:moveTo>
                  <a:pt x="462406" y="1366774"/>
                </a:moveTo>
                <a:lnTo>
                  <a:pt x="458470" y="1367155"/>
                </a:lnTo>
                <a:lnTo>
                  <a:pt x="456183" y="1369822"/>
                </a:lnTo>
                <a:lnTo>
                  <a:pt x="454025" y="1372616"/>
                </a:lnTo>
                <a:lnTo>
                  <a:pt x="454405" y="1376553"/>
                </a:lnTo>
                <a:lnTo>
                  <a:pt x="457073" y="1378839"/>
                </a:lnTo>
                <a:lnTo>
                  <a:pt x="533400" y="1442085"/>
                </a:lnTo>
                <a:lnTo>
                  <a:pt x="535119" y="1432433"/>
                </a:lnTo>
                <a:lnTo>
                  <a:pt x="523112" y="1432433"/>
                </a:lnTo>
                <a:lnTo>
                  <a:pt x="515005" y="1410300"/>
                </a:lnTo>
                <a:lnTo>
                  <a:pt x="462406" y="1366774"/>
                </a:lnTo>
                <a:close/>
              </a:path>
              <a:path w="551815" h="1442085">
                <a:moveTo>
                  <a:pt x="515005" y="1410300"/>
                </a:moveTo>
                <a:lnTo>
                  <a:pt x="523112" y="1432433"/>
                </a:lnTo>
                <a:lnTo>
                  <a:pt x="531981" y="1429131"/>
                </a:lnTo>
                <a:lnTo>
                  <a:pt x="522858" y="1429131"/>
                </a:lnTo>
                <a:lnTo>
                  <a:pt x="524774" y="1418389"/>
                </a:lnTo>
                <a:lnTo>
                  <a:pt x="515005" y="1410300"/>
                </a:lnTo>
                <a:close/>
              </a:path>
              <a:path w="551815" h="1442085">
                <a:moveTo>
                  <a:pt x="542290" y="1336421"/>
                </a:moveTo>
                <a:lnTo>
                  <a:pt x="538987" y="1338834"/>
                </a:lnTo>
                <a:lnTo>
                  <a:pt x="538352" y="1342263"/>
                </a:lnTo>
                <a:lnTo>
                  <a:pt x="526988" y="1405978"/>
                </a:lnTo>
                <a:lnTo>
                  <a:pt x="535051" y="1427988"/>
                </a:lnTo>
                <a:lnTo>
                  <a:pt x="523112" y="1432433"/>
                </a:lnTo>
                <a:lnTo>
                  <a:pt x="535119" y="1432433"/>
                </a:lnTo>
                <a:lnTo>
                  <a:pt x="550799" y="1344422"/>
                </a:lnTo>
                <a:lnTo>
                  <a:pt x="551433" y="1340993"/>
                </a:lnTo>
                <a:lnTo>
                  <a:pt x="549148" y="1337691"/>
                </a:lnTo>
                <a:lnTo>
                  <a:pt x="542290" y="1336421"/>
                </a:lnTo>
                <a:close/>
              </a:path>
              <a:path w="551815" h="1442085">
                <a:moveTo>
                  <a:pt x="524774" y="1418389"/>
                </a:moveTo>
                <a:lnTo>
                  <a:pt x="522858" y="1429131"/>
                </a:lnTo>
                <a:lnTo>
                  <a:pt x="533146" y="1425321"/>
                </a:lnTo>
                <a:lnTo>
                  <a:pt x="524774" y="1418389"/>
                </a:lnTo>
                <a:close/>
              </a:path>
              <a:path w="551815" h="1442085">
                <a:moveTo>
                  <a:pt x="526988" y="1405978"/>
                </a:moveTo>
                <a:lnTo>
                  <a:pt x="524774" y="1418389"/>
                </a:lnTo>
                <a:lnTo>
                  <a:pt x="533146" y="1425321"/>
                </a:lnTo>
                <a:lnTo>
                  <a:pt x="522858" y="1429131"/>
                </a:lnTo>
                <a:lnTo>
                  <a:pt x="531981" y="1429131"/>
                </a:lnTo>
                <a:lnTo>
                  <a:pt x="535051" y="1427988"/>
                </a:lnTo>
                <a:lnTo>
                  <a:pt x="526988" y="1405978"/>
                </a:lnTo>
                <a:close/>
              </a:path>
              <a:path w="551815" h="1442085">
                <a:moveTo>
                  <a:pt x="11937" y="0"/>
                </a:moveTo>
                <a:lnTo>
                  <a:pt x="0" y="4318"/>
                </a:lnTo>
                <a:lnTo>
                  <a:pt x="515005" y="1410300"/>
                </a:lnTo>
                <a:lnTo>
                  <a:pt x="524774" y="1418389"/>
                </a:lnTo>
                <a:lnTo>
                  <a:pt x="526988" y="1405978"/>
                </a:lnTo>
                <a:lnTo>
                  <a:pt x="1193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 txBox="1"/>
          <p:nvPr/>
        </p:nvSpPr>
        <p:spPr>
          <a:xfrm>
            <a:off x="6549484" y="4487761"/>
            <a:ext cx="1711643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spc="-4" dirty="0">
                <a:latin typeface="Calibri"/>
                <a:cs typeface="Calibri"/>
              </a:rPr>
              <a:t>Fim da</a:t>
            </a:r>
            <a:r>
              <a:rPr sz="2100" spc="-53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Vigência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53FABDE8-C3C0-4515-9163-9C8CE38417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0491" y="857251"/>
            <a:ext cx="2715768" cy="6240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3966209" y="857251"/>
            <a:ext cx="493776" cy="6240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4059936" y="857251"/>
            <a:ext cx="796670" cy="6240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4456557" y="857251"/>
            <a:ext cx="552069" cy="6240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4678299" y="857251"/>
            <a:ext cx="2755773" cy="6240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30514" y="874738"/>
            <a:ext cx="5404009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2400" spc="-11" dirty="0"/>
              <a:t>Plataforma </a:t>
            </a:r>
            <a:r>
              <a:rPr sz="2400" spc="-8" dirty="0"/>
              <a:t>+Brasil-TV </a:t>
            </a:r>
            <a:r>
              <a:rPr sz="2400" dirty="0"/>
              <a:t>– </a:t>
            </a:r>
            <a:r>
              <a:rPr sz="2400" spc="-26" dirty="0"/>
              <a:t>Atos</a:t>
            </a:r>
            <a:r>
              <a:rPr sz="2400" spc="-30" dirty="0"/>
              <a:t> </a:t>
            </a:r>
            <a:r>
              <a:rPr sz="2400" spc="-11" dirty="0"/>
              <a:t>Preparatórios</a:t>
            </a:r>
            <a:endParaRPr sz="2400"/>
          </a:p>
        </p:txBody>
      </p:sp>
      <p:sp>
        <p:nvSpPr>
          <p:cNvPr id="8" name="object 8"/>
          <p:cNvSpPr/>
          <p:nvPr/>
        </p:nvSpPr>
        <p:spPr>
          <a:xfrm>
            <a:off x="571" y="2922079"/>
            <a:ext cx="9144000" cy="44768"/>
          </a:xfrm>
          <a:custGeom>
            <a:avLst/>
            <a:gdLst/>
            <a:ahLst/>
            <a:cxnLst/>
            <a:rect l="l" t="t" r="r" b="b"/>
            <a:pathLst>
              <a:path w="12192000" h="59689">
                <a:moveTo>
                  <a:pt x="0" y="59436"/>
                </a:moveTo>
                <a:lnTo>
                  <a:pt x="12192000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324041" y="857821"/>
            <a:ext cx="0" cy="5142071"/>
          </a:xfrm>
          <a:custGeom>
            <a:avLst/>
            <a:gdLst/>
            <a:ahLst/>
            <a:cxnLst/>
            <a:rect l="l" t="t" r="r" b="b"/>
            <a:pathLst>
              <a:path h="6856095">
                <a:moveTo>
                  <a:pt x="0" y="0"/>
                </a:moveTo>
                <a:lnTo>
                  <a:pt x="0" y="6855678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 txBox="1"/>
          <p:nvPr/>
        </p:nvSpPr>
        <p:spPr>
          <a:xfrm>
            <a:off x="71399" y="4038315"/>
            <a:ext cx="234038" cy="129397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1785"/>
              </a:lnSpc>
            </a:pPr>
            <a:r>
              <a:rPr spc="-8" dirty="0">
                <a:solidFill>
                  <a:srgbClr val="FF0000"/>
                </a:solidFill>
                <a:latin typeface="Calibri"/>
                <a:cs typeface="Calibri"/>
              </a:rPr>
              <a:t>CONCEDENTE</a:t>
            </a:r>
            <a:endParaRPr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482" y="1391695"/>
            <a:ext cx="234038" cy="130778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1785"/>
              </a:lnSpc>
            </a:pPr>
            <a:r>
              <a:rPr spc="-8" dirty="0">
                <a:solidFill>
                  <a:srgbClr val="2D75B6"/>
                </a:solidFill>
                <a:latin typeface="Calibri"/>
                <a:cs typeface="Calibri"/>
              </a:rPr>
              <a:t>PROPONENTE</a:t>
            </a:r>
            <a:endParaRPr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8912" y="4286250"/>
            <a:ext cx="1832610" cy="461010"/>
          </a:xfrm>
          <a:custGeom>
            <a:avLst/>
            <a:gdLst/>
            <a:ahLst/>
            <a:cxnLst/>
            <a:rect l="l" t="t" r="r" b="b"/>
            <a:pathLst>
              <a:path w="2443480" h="614679">
                <a:moveTo>
                  <a:pt x="2340610" y="0"/>
                </a:moveTo>
                <a:lnTo>
                  <a:pt x="102362" y="0"/>
                </a:lnTo>
                <a:lnTo>
                  <a:pt x="62520" y="8046"/>
                </a:lnTo>
                <a:lnTo>
                  <a:pt x="29983" y="29987"/>
                </a:lnTo>
                <a:lnTo>
                  <a:pt x="8044" y="62525"/>
                </a:lnTo>
                <a:lnTo>
                  <a:pt x="0" y="102362"/>
                </a:lnTo>
                <a:lnTo>
                  <a:pt x="0" y="511810"/>
                </a:lnTo>
                <a:lnTo>
                  <a:pt x="8044" y="551646"/>
                </a:lnTo>
                <a:lnTo>
                  <a:pt x="29983" y="584184"/>
                </a:lnTo>
                <a:lnTo>
                  <a:pt x="62520" y="606125"/>
                </a:lnTo>
                <a:lnTo>
                  <a:pt x="102362" y="614172"/>
                </a:lnTo>
                <a:lnTo>
                  <a:pt x="2340610" y="614172"/>
                </a:lnTo>
                <a:lnTo>
                  <a:pt x="2380446" y="606125"/>
                </a:lnTo>
                <a:lnTo>
                  <a:pt x="2412984" y="584184"/>
                </a:lnTo>
                <a:lnTo>
                  <a:pt x="2434925" y="551646"/>
                </a:lnTo>
                <a:lnTo>
                  <a:pt x="2442972" y="511810"/>
                </a:lnTo>
                <a:lnTo>
                  <a:pt x="2442972" y="102362"/>
                </a:lnTo>
                <a:lnTo>
                  <a:pt x="2434925" y="62525"/>
                </a:lnTo>
                <a:lnTo>
                  <a:pt x="2412984" y="29987"/>
                </a:lnTo>
                <a:lnTo>
                  <a:pt x="2380446" y="8046"/>
                </a:lnTo>
                <a:lnTo>
                  <a:pt x="234061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438912" y="4286250"/>
            <a:ext cx="1832610" cy="461010"/>
          </a:xfrm>
          <a:custGeom>
            <a:avLst/>
            <a:gdLst/>
            <a:ahLst/>
            <a:cxnLst/>
            <a:rect l="l" t="t" r="r" b="b"/>
            <a:pathLst>
              <a:path w="2443480" h="614679">
                <a:moveTo>
                  <a:pt x="0" y="102362"/>
                </a:moveTo>
                <a:lnTo>
                  <a:pt x="8044" y="62525"/>
                </a:lnTo>
                <a:lnTo>
                  <a:pt x="29983" y="29987"/>
                </a:lnTo>
                <a:lnTo>
                  <a:pt x="62520" y="8046"/>
                </a:lnTo>
                <a:lnTo>
                  <a:pt x="102362" y="0"/>
                </a:lnTo>
                <a:lnTo>
                  <a:pt x="2340610" y="0"/>
                </a:lnTo>
                <a:lnTo>
                  <a:pt x="2380446" y="8046"/>
                </a:lnTo>
                <a:lnTo>
                  <a:pt x="2412984" y="29987"/>
                </a:lnTo>
                <a:lnTo>
                  <a:pt x="2434925" y="62525"/>
                </a:lnTo>
                <a:lnTo>
                  <a:pt x="2442972" y="102362"/>
                </a:lnTo>
                <a:lnTo>
                  <a:pt x="2442972" y="511810"/>
                </a:lnTo>
                <a:lnTo>
                  <a:pt x="2434925" y="551646"/>
                </a:lnTo>
                <a:lnTo>
                  <a:pt x="2412984" y="584184"/>
                </a:lnTo>
                <a:lnTo>
                  <a:pt x="2380446" y="606125"/>
                </a:lnTo>
                <a:lnTo>
                  <a:pt x="2340610" y="614172"/>
                </a:lnTo>
                <a:lnTo>
                  <a:pt x="102362" y="614172"/>
                </a:lnTo>
                <a:lnTo>
                  <a:pt x="62520" y="606125"/>
                </a:lnTo>
                <a:lnTo>
                  <a:pt x="29983" y="584184"/>
                </a:lnTo>
                <a:lnTo>
                  <a:pt x="8044" y="551646"/>
                </a:lnTo>
                <a:lnTo>
                  <a:pt x="0" y="511810"/>
                </a:lnTo>
                <a:lnTo>
                  <a:pt x="0" y="102362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 txBox="1"/>
          <p:nvPr/>
        </p:nvSpPr>
        <p:spPr>
          <a:xfrm>
            <a:off x="529970" y="4290403"/>
            <a:ext cx="1649730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CADASTRAR/DIVULGAR</a:t>
            </a:r>
            <a:endParaRPr sz="135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PROGRAMA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74111" y="1543050"/>
            <a:ext cx="1956911" cy="578644"/>
          </a:xfrm>
          <a:custGeom>
            <a:avLst/>
            <a:gdLst/>
            <a:ahLst/>
            <a:cxnLst/>
            <a:rect l="l" t="t" r="r" b="b"/>
            <a:pathLst>
              <a:path w="2609215" h="771525">
                <a:moveTo>
                  <a:pt x="2480563" y="0"/>
                </a:moveTo>
                <a:lnTo>
                  <a:pt x="128524" y="0"/>
                </a:lnTo>
                <a:lnTo>
                  <a:pt x="78491" y="10098"/>
                </a:lnTo>
                <a:lnTo>
                  <a:pt x="37639" y="37639"/>
                </a:lnTo>
                <a:lnTo>
                  <a:pt x="10098" y="78491"/>
                </a:lnTo>
                <a:lnTo>
                  <a:pt x="0" y="128524"/>
                </a:lnTo>
                <a:lnTo>
                  <a:pt x="0" y="642620"/>
                </a:lnTo>
                <a:lnTo>
                  <a:pt x="10098" y="692652"/>
                </a:lnTo>
                <a:lnTo>
                  <a:pt x="37639" y="733504"/>
                </a:lnTo>
                <a:lnTo>
                  <a:pt x="78491" y="761045"/>
                </a:lnTo>
                <a:lnTo>
                  <a:pt x="128524" y="771144"/>
                </a:lnTo>
                <a:lnTo>
                  <a:pt x="2480563" y="771144"/>
                </a:lnTo>
                <a:lnTo>
                  <a:pt x="2530596" y="761045"/>
                </a:lnTo>
                <a:lnTo>
                  <a:pt x="2571448" y="733504"/>
                </a:lnTo>
                <a:lnTo>
                  <a:pt x="2598989" y="692652"/>
                </a:lnTo>
                <a:lnTo>
                  <a:pt x="2609087" y="642620"/>
                </a:lnTo>
                <a:lnTo>
                  <a:pt x="2609087" y="128524"/>
                </a:lnTo>
                <a:lnTo>
                  <a:pt x="2598989" y="78491"/>
                </a:lnTo>
                <a:lnTo>
                  <a:pt x="2571448" y="37639"/>
                </a:lnTo>
                <a:lnTo>
                  <a:pt x="2530596" y="10098"/>
                </a:lnTo>
                <a:lnTo>
                  <a:pt x="248056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3174111" y="1543050"/>
            <a:ext cx="1956911" cy="578644"/>
          </a:xfrm>
          <a:custGeom>
            <a:avLst/>
            <a:gdLst/>
            <a:ahLst/>
            <a:cxnLst/>
            <a:rect l="l" t="t" r="r" b="b"/>
            <a:pathLst>
              <a:path w="2609215" h="771525">
                <a:moveTo>
                  <a:pt x="0" y="128524"/>
                </a:moveTo>
                <a:lnTo>
                  <a:pt x="10098" y="78491"/>
                </a:lnTo>
                <a:lnTo>
                  <a:pt x="37639" y="37639"/>
                </a:lnTo>
                <a:lnTo>
                  <a:pt x="78491" y="10098"/>
                </a:lnTo>
                <a:lnTo>
                  <a:pt x="128524" y="0"/>
                </a:lnTo>
                <a:lnTo>
                  <a:pt x="2480563" y="0"/>
                </a:lnTo>
                <a:lnTo>
                  <a:pt x="2530596" y="10098"/>
                </a:lnTo>
                <a:lnTo>
                  <a:pt x="2571448" y="37639"/>
                </a:lnTo>
                <a:lnTo>
                  <a:pt x="2598989" y="78491"/>
                </a:lnTo>
                <a:lnTo>
                  <a:pt x="2609087" y="128524"/>
                </a:lnTo>
                <a:lnTo>
                  <a:pt x="2609087" y="642620"/>
                </a:lnTo>
                <a:lnTo>
                  <a:pt x="2598989" y="692652"/>
                </a:lnTo>
                <a:lnTo>
                  <a:pt x="2571448" y="733504"/>
                </a:lnTo>
                <a:lnTo>
                  <a:pt x="2530596" y="761045"/>
                </a:lnTo>
                <a:lnTo>
                  <a:pt x="2480563" y="771144"/>
                </a:lnTo>
                <a:lnTo>
                  <a:pt x="128524" y="771144"/>
                </a:lnTo>
                <a:lnTo>
                  <a:pt x="78491" y="761045"/>
                </a:lnTo>
                <a:lnTo>
                  <a:pt x="37639" y="733504"/>
                </a:lnTo>
                <a:lnTo>
                  <a:pt x="10098" y="692652"/>
                </a:lnTo>
                <a:lnTo>
                  <a:pt x="0" y="642620"/>
                </a:lnTo>
                <a:lnTo>
                  <a:pt x="0" y="128524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 txBox="1"/>
          <p:nvPr/>
        </p:nvSpPr>
        <p:spPr>
          <a:xfrm>
            <a:off x="5938678" y="1502664"/>
            <a:ext cx="179451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1784509" algn="l"/>
              </a:tabLst>
            </a:pPr>
            <a:r>
              <a:rPr sz="1350" u="sng" dirty="0">
                <a:solidFill>
                  <a:srgbClr val="FFFFFF"/>
                </a:solidFill>
                <a:uFill>
                  <a:solidFill>
                    <a:srgbClr val="41709C"/>
                  </a:solidFill>
                </a:uFill>
                <a:latin typeface="Calibri"/>
                <a:cs typeface="Calibri"/>
              </a:rPr>
              <a:t> 	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17557" y="1502664"/>
            <a:ext cx="1671161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algn="ctr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ELABORA</a:t>
            </a: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/CA</a:t>
            </a:r>
            <a:r>
              <a:rPr sz="1350" spc="-19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AR  </a:t>
            </a:r>
            <a:r>
              <a:rPr sz="1350" spc="-23" dirty="0">
                <a:solidFill>
                  <a:srgbClr val="FFFFFF"/>
                </a:solidFill>
                <a:latin typeface="Calibri"/>
                <a:cs typeface="Calibri"/>
              </a:rPr>
              <a:t>PROPOSTA</a:t>
            </a:r>
            <a:endParaRPr sz="13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PLANO</a:t>
            </a:r>
            <a:r>
              <a:rPr sz="13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TRABALHO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46912" y="1609343"/>
            <a:ext cx="1832610" cy="594360"/>
          </a:xfrm>
          <a:custGeom>
            <a:avLst/>
            <a:gdLst/>
            <a:ahLst/>
            <a:cxnLst/>
            <a:rect l="l" t="t" r="r" b="b"/>
            <a:pathLst>
              <a:path w="2443480" h="792480">
                <a:moveTo>
                  <a:pt x="2310891" y="0"/>
                </a:moveTo>
                <a:lnTo>
                  <a:pt x="0" y="0"/>
                </a:lnTo>
                <a:lnTo>
                  <a:pt x="0" y="660400"/>
                </a:lnTo>
                <a:lnTo>
                  <a:pt x="132079" y="792480"/>
                </a:lnTo>
                <a:lnTo>
                  <a:pt x="2442972" y="792480"/>
                </a:lnTo>
                <a:lnTo>
                  <a:pt x="2442972" y="132080"/>
                </a:lnTo>
                <a:lnTo>
                  <a:pt x="2310891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446912" y="1609343"/>
            <a:ext cx="1832610" cy="594360"/>
          </a:xfrm>
          <a:custGeom>
            <a:avLst/>
            <a:gdLst/>
            <a:ahLst/>
            <a:cxnLst/>
            <a:rect l="l" t="t" r="r" b="b"/>
            <a:pathLst>
              <a:path w="2443480" h="792480">
                <a:moveTo>
                  <a:pt x="0" y="0"/>
                </a:moveTo>
                <a:lnTo>
                  <a:pt x="2310891" y="0"/>
                </a:lnTo>
                <a:lnTo>
                  <a:pt x="2442972" y="132080"/>
                </a:lnTo>
                <a:lnTo>
                  <a:pt x="2442972" y="792480"/>
                </a:lnTo>
                <a:lnTo>
                  <a:pt x="132079" y="792480"/>
                </a:lnTo>
                <a:lnTo>
                  <a:pt x="0" y="660400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 txBox="1"/>
          <p:nvPr/>
        </p:nvSpPr>
        <p:spPr>
          <a:xfrm>
            <a:off x="567462" y="1679791"/>
            <a:ext cx="1591151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350" spc="-19" dirty="0">
                <a:solidFill>
                  <a:srgbClr val="FFFFFF"/>
                </a:solidFill>
                <a:latin typeface="Calibri"/>
                <a:cs typeface="Calibri"/>
              </a:rPr>
              <a:t>CONSULTA/SELECIONA</a:t>
            </a:r>
            <a:endParaRPr sz="135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PROGRAMA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901308" y="1714500"/>
            <a:ext cx="1832610" cy="461010"/>
          </a:xfrm>
          <a:custGeom>
            <a:avLst/>
            <a:gdLst/>
            <a:ahLst/>
            <a:cxnLst/>
            <a:rect l="l" t="t" r="r" b="b"/>
            <a:pathLst>
              <a:path w="2443479" h="614680">
                <a:moveTo>
                  <a:pt x="2340610" y="0"/>
                </a:moveTo>
                <a:lnTo>
                  <a:pt x="102362" y="0"/>
                </a:lnTo>
                <a:lnTo>
                  <a:pt x="62525" y="8046"/>
                </a:lnTo>
                <a:lnTo>
                  <a:pt x="29987" y="29987"/>
                </a:lnTo>
                <a:lnTo>
                  <a:pt x="8046" y="62525"/>
                </a:lnTo>
                <a:lnTo>
                  <a:pt x="0" y="102362"/>
                </a:lnTo>
                <a:lnTo>
                  <a:pt x="0" y="511810"/>
                </a:lnTo>
                <a:lnTo>
                  <a:pt x="8046" y="551646"/>
                </a:lnTo>
                <a:lnTo>
                  <a:pt x="29987" y="584184"/>
                </a:lnTo>
                <a:lnTo>
                  <a:pt x="62525" y="606125"/>
                </a:lnTo>
                <a:lnTo>
                  <a:pt x="102362" y="614172"/>
                </a:lnTo>
                <a:lnTo>
                  <a:pt x="2340610" y="614172"/>
                </a:lnTo>
                <a:lnTo>
                  <a:pt x="2380446" y="606125"/>
                </a:lnTo>
                <a:lnTo>
                  <a:pt x="2412984" y="584184"/>
                </a:lnTo>
                <a:lnTo>
                  <a:pt x="2434925" y="551646"/>
                </a:lnTo>
                <a:lnTo>
                  <a:pt x="2442972" y="511810"/>
                </a:lnTo>
                <a:lnTo>
                  <a:pt x="2442972" y="102362"/>
                </a:lnTo>
                <a:lnTo>
                  <a:pt x="2434925" y="62525"/>
                </a:lnTo>
                <a:lnTo>
                  <a:pt x="2412984" y="29987"/>
                </a:lnTo>
                <a:lnTo>
                  <a:pt x="2380446" y="8046"/>
                </a:lnTo>
                <a:lnTo>
                  <a:pt x="234061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 txBox="1"/>
          <p:nvPr/>
        </p:nvSpPr>
        <p:spPr>
          <a:xfrm>
            <a:off x="6156007" y="1820895"/>
            <a:ext cx="132445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ENVIAR</a:t>
            </a:r>
            <a:r>
              <a:rPr sz="135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23" dirty="0">
                <a:solidFill>
                  <a:srgbClr val="FFFFFF"/>
                </a:solidFill>
                <a:latin typeface="Calibri"/>
                <a:cs typeface="Calibri"/>
              </a:rPr>
              <a:t>PROPOSTA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402587" y="3653027"/>
            <a:ext cx="1671161" cy="461010"/>
          </a:xfrm>
          <a:custGeom>
            <a:avLst/>
            <a:gdLst/>
            <a:ahLst/>
            <a:cxnLst/>
            <a:rect l="l" t="t" r="r" b="b"/>
            <a:pathLst>
              <a:path w="2228215" h="614679">
                <a:moveTo>
                  <a:pt x="2125726" y="0"/>
                </a:moveTo>
                <a:lnTo>
                  <a:pt x="102362" y="0"/>
                </a:lnTo>
                <a:lnTo>
                  <a:pt x="62525" y="8046"/>
                </a:lnTo>
                <a:lnTo>
                  <a:pt x="29987" y="29987"/>
                </a:lnTo>
                <a:lnTo>
                  <a:pt x="8046" y="62525"/>
                </a:lnTo>
                <a:lnTo>
                  <a:pt x="0" y="102362"/>
                </a:lnTo>
                <a:lnTo>
                  <a:pt x="0" y="511810"/>
                </a:lnTo>
                <a:lnTo>
                  <a:pt x="8046" y="551646"/>
                </a:lnTo>
                <a:lnTo>
                  <a:pt x="29987" y="584184"/>
                </a:lnTo>
                <a:lnTo>
                  <a:pt x="62525" y="606125"/>
                </a:lnTo>
                <a:lnTo>
                  <a:pt x="102362" y="614172"/>
                </a:lnTo>
                <a:lnTo>
                  <a:pt x="2125726" y="614172"/>
                </a:lnTo>
                <a:lnTo>
                  <a:pt x="2165562" y="606125"/>
                </a:lnTo>
                <a:lnTo>
                  <a:pt x="2198100" y="584184"/>
                </a:lnTo>
                <a:lnTo>
                  <a:pt x="2220041" y="551646"/>
                </a:lnTo>
                <a:lnTo>
                  <a:pt x="2228088" y="511810"/>
                </a:lnTo>
                <a:lnTo>
                  <a:pt x="2228088" y="102362"/>
                </a:lnTo>
                <a:lnTo>
                  <a:pt x="2220041" y="62525"/>
                </a:lnTo>
                <a:lnTo>
                  <a:pt x="2198100" y="29987"/>
                </a:lnTo>
                <a:lnTo>
                  <a:pt x="2165562" y="8046"/>
                </a:lnTo>
                <a:lnTo>
                  <a:pt x="212572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2402587" y="3653027"/>
            <a:ext cx="1671161" cy="461010"/>
          </a:xfrm>
          <a:custGeom>
            <a:avLst/>
            <a:gdLst/>
            <a:ahLst/>
            <a:cxnLst/>
            <a:rect l="l" t="t" r="r" b="b"/>
            <a:pathLst>
              <a:path w="2228215" h="614679">
                <a:moveTo>
                  <a:pt x="0" y="102362"/>
                </a:moveTo>
                <a:lnTo>
                  <a:pt x="8046" y="62525"/>
                </a:lnTo>
                <a:lnTo>
                  <a:pt x="29987" y="29987"/>
                </a:lnTo>
                <a:lnTo>
                  <a:pt x="62525" y="8046"/>
                </a:lnTo>
                <a:lnTo>
                  <a:pt x="102362" y="0"/>
                </a:lnTo>
                <a:lnTo>
                  <a:pt x="2125726" y="0"/>
                </a:lnTo>
                <a:lnTo>
                  <a:pt x="2165562" y="8046"/>
                </a:lnTo>
                <a:lnTo>
                  <a:pt x="2198100" y="29987"/>
                </a:lnTo>
                <a:lnTo>
                  <a:pt x="2220041" y="62525"/>
                </a:lnTo>
                <a:lnTo>
                  <a:pt x="2228088" y="102362"/>
                </a:lnTo>
                <a:lnTo>
                  <a:pt x="2228088" y="511810"/>
                </a:lnTo>
                <a:lnTo>
                  <a:pt x="2220041" y="551646"/>
                </a:lnTo>
                <a:lnTo>
                  <a:pt x="2198100" y="584184"/>
                </a:lnTo>
                <a:lnTo>
                  <a:pt x="2165562" y="606125"/>
                </a:lnTo>
                <a:lnTo>
                  <a:pt x="2125726" y="614172"/>
                </a:lnTo>
                <a:lnTo>
                  <a:pt x="102362" y="614172"/>
                </a:lnTo>
                <a:lnTo>
                  <a:pt x="62525" y="606125"/>
                </a:lnTo>
                <a:lnTo>
                  <a:pt x="29987" y="584184"/>
                </a:lnTo>
                <a:lnTo>
                  <a:pt x="8046" y="551646"/>
                </a:lnTo>
                <a:lnTo>
                  <a:pt x="0" y="511810"/>
                </a:lnTo>
                <a:lnTo>
                  <a:pt x="0" y="102362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 txBox="1"/>
          <p:nvPr/>
        </p:nvSpPr>
        <p:spPr>
          <a:xfrm>
            <a:off x="2533840" y="3657695"/>
            <a:ext cx="1408271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33851" marR="3810" indent="-324803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INICIAR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ANÁLISE</a:t>
            </a:r>
            <a:r>
              <a:rPr sz="1350" spc="-7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FFFFFF"/>
                </a:solidFill>
                <a:latin typeface="Calibri"/>
                <a:cs typeface="Calibri"/>
              </a:rPr>
              <a:t>DA  </a:t>
            </a:r>
            <a:r>
              <a:rPr sz="1350" spc="-23" dirty="0">
                <a:solidFill>
                  <a:srgbClr val="FFFFFF"/>
                </a:solidFill>
                <a:latin typeface="Calibri"/>
                <a:cs typeface="Calibri"/>
              </a:rPr>
              <a:t>PROPOSTA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402586" y="5207508"/>
            <a:ext cx="1773079" cy="461010"/>
          </a:xfrm>
          <a:custGeom>
            <a:avLst/>
            <a:gdLst/>
            <a:ahLst/>
            <a:cxnLst/>
            <a:rect l="l" t="t" r="r" b="b"/>
            <a:pathLst>
              <a:path w="2364104" h="614679">
                <a:moveTo>
                  <a:pt x="2261362" y="0"/>
                </a:moveTo>
                <a:lnTo>
                  <a:pt x="102362" y="0"/>
                </a:lnTo>
                <a:lnTo>
                  <a:pt x="62525" y="8044"/>
                </a:lnTo>
                <a:lnTo>
                  <a:pt x="29987" y="29983"/>
                </a:lnTo>
                <a:lnTo>
                  <a:pt x="8046" y="62520"/>
                </a:lnTo>
                <a:lnTo>
                  <a:pt x="0" y="102361"/>
                </a:lnTo>
                <a:lnTo>
                  <a:pt x="0" y="511809"/>
                </a:lnTo>
                <a:lnTo>
                  <a:pt x="8046" y="551651"/>
                </a:lnTo>
                <a:lnTo>
                  <a:pt x="29987" y="584188"/>
                </a:lnTo>
                <a:lnTo>
                  <a:pt x="62525" y="606127"/>
                </a:lnTo>
                <a:lnTo>
                  <a:pt x="102362" y="614171"/>
                </a:lnTo>
                <a:lnTo>
                  <a:pt x="2261362" y="614171"/>
                </a:lnTo>
                <a:lnTo>
                  <a:pt x="2301198" y="606127"/>
                </a:lnTo>
                <a:lnTo>
                  <a:pt x="2333736" y="584188"/>
                </a:lnTo>
                <a:lnTo>
                  <a:pt x="2355677" y="551651"/>
                </a:lnTo>
                <a:lnTo>
                  <a:pt x="2363724" y="511809"/>
                </a:lnTo>
                <a:lnTo>
                  <a:pt x="2363724" y="102361"/>
                </a:lnTo>
                <a:lnTo>
                  <a:pt x="2355677" y="62520"/>
                </a:lnTo>
                <a:lnTo>
                  <a:pt x="2333736" y="29983"/>
                </a:lnTo>
                <a:lnTo>
                  <a:pt x="2301198" y="8044"/>
                </a:lnTo>
                <a:lnTo>
                  <a:pt x="226136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/>
          <p:nvPr/>
        </p:nvSpPr>
        <p:spPr>
          <a:xfrm>
            <a:off x="2402586" y="5207508"/>
            <a:ext cx="1773079" cy="461010"/>
          </a:xfrm>
          <a:custGeom>
            <a:avLst/>
            <a:gdLst/>
            <a:ahLst/>
            <a:cxnLst/>
            <a:rect l="l" t="t" r="r" b="b"/>
            <a:pathLst>
              <a:path w="2364104" h="614679">
                <a:moveTo>
                  <a:pt x="0" y="102361"/>
                </a:moveTo>
                <a:lnTo>
                  <a:pt x="8046" y="62520"/>
                </a:lnTo>
                <a:lnTo>
                  <a:pt x="29987" y="29983"/>
                </a:lnTo>
                <a:lnTo>
                  <a:pt x="62525" y="8044"/>
                </a:lnTo>
                <a:lnTo>
                  <a:pt x="102362" y="0"/>
                </a:lnTo>
                <a:lnTo>
                  <a:pt x="2261362" y="0"/>
                </a:lnTo>
                <a:lnTo>
                  <a:pt x="2301198" y="8044"/>
                </a:lnTo>
                <a:lnTo>
                  <a:pt x="2333736" y="29983"/>
                </a:lnTo>
                <a:lnTo>
                  <a:pt x="2355677" y="62520"/>
                </a:lnTo>
                <a:lnTo>
                  <a:pt x="2363724" y="102361"/>
                </a:lnTo>
                <a:lnTo>
                  <a:pt x="2363724" y="511809"/>
                </a:lnTo>
                <a:lnTo>
                  <a:pt x="2355677" y="551651"/>
                </a:lnTo>
                <a:lnTo>
                  <a:pt x="2333736" y="584188"/>
                </a:lnTo>
                <a:lnTo>
                  <a:pt x="2301198" y="606127"/>
                </a:lnTo>
                <a:lnTo>
                  <a:pt x="2261362" y="614171"/>
                </a:lnTo>
                <a:lnTo>
                  <a:pt x="102362" y="614171"/>
                </a:lnTo>
                <a:lnTo>
                  <a:pt x="62525" y="606127"/>
                </a:lnTo>
                <a:lnTo>
                  <a:pt x="29987" y="584188"/>
                </a:lnTo>
                <a:lnTo>
                  <a:pt x="8046" y="551651"/>
                </a:lnTo>
                <a:lnTo>
                  <a:pt x="0" y="511809"/>
                </a:lnTo>
                <a:lnTo>
                  <a:pt x="0" y="102361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 txBox="1"/>
          <p:nvPr/>
        </p:nvSpPr>
        <p:spPr>
          <a:xfrm>
            <a:off x="2731579" y="5314797"/>
            <a:ext cx="111537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EMITE</a:t>
            </a:r>
            <a:r>
              <a:rPr sz="1350" spc="-3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23" dirty="0">
                <a:solidFill>
                  <a:srgbClr val="FFFFFF"/>
                </a:solidFill>
                <a:latin typeface="Calibri"/>
                <a:cs typeface="Calibri"/>
              </a:rPr>
              <a:t>PARECER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336541" y="3960494"/>
            <a:ext cx="2005965" cy="461010"/>
          </a:xfrm>
          <a:custGeom>
            <a:avLst/>
            <a:gdLst/>
            <a:ahLst/>
            <a:cxnLst/>
            <a:rect l="l" t="t" r="r" b="b"/>
            <a:pathLst>
              <a:path w="2674620" h="614679">
                <a:moveTo>
                  <a:pt x="2572258" y="0"/>
                </a:moveTo>
                <a:lnTo>
                  <a:pt x="102362" y="0"/>
                </a:lnTo>
                <a:lnTo>
                  <a:pt x="62525" y="8046"/>
                </a:lnTo>
                <a:lnTo>
                  <a:pt x="29987" y="29987"/>
                </a:lnTo>
                <a:lnTo>
                  <a:pt x="8046" y="62525"/>
                </a:lnTo>
                <a:lnTo>
                  <a:pt x="0" y="102362"/>
                </a:lnTo>
                <a:lnTo>
                  <a:pt x="0" y="511809"/>
                </a:lnTo>
                <a:lnTo>
                  <a:pt x="8046" y="551646"/>
                </a:lnTo>
                <a:lnTo>
                  <a:pt x="29987" y="584184"/>
                </a:lnTo>
                <a:lnTo>
                  <a:pt x="62525" y="606125"/>
                </a:lnTo>
                <a:lnTo>
                  <a:pt x="102362" y="614171"/>
                </a:lnTo>
                <a:lnTo>
                  <a:pt x="2572258" y="614171"/>
                </a:lnTo>
                <a:lnTo>
                  <a:pt x="2612094" y="606125"/>
                </a:lnTo>
                <a:lnTo>
                  <a:pt x="2644632" y="584184"/>
                </a:lnTo>
                <a:lnTo>
                  <a:pt x="2666573" y="551646"/>
                </a:lnTo>
                <a:lnTo>
                  <a:pt x="2674620" y="511809"/>
                </a:lnTo>
                <a:lnTo>
                  <a:pt x="2674620" y="102362"/>
                </a:lnTo>
                <a:lnTo>
                  <a:pt x="2666573" y="62525"/>
                </a:lnTo>
                <a:lnTo>
                  <a:pt x="2644632" y="29987"/>
                </a:lnTo>
                <a:lnTo>
                  <a:pt x="2612094" y="8046"/>
                </a:lnTo>
                <a:lnTo>
                  <a:pt x="25722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/>
          <p:nvPr/>
        </p:nvSpPr>
        <p:spPr>
          <a:xfrm>
            <a:off x="4336541" y="3960494"/>
            <a:ext cx="2005965" cy="461010"/>
          </a:xfrm>
          <a:custGeom>
            <a:avLst/>
            <a:gdLst/>
            <a:ahLst/>
            <a:cxnLst/>
            <a:rect l="l" t="t" r="r" b="b"/>
            <a:pathLst>
              <a:path w="2674620" h="614679">
                <a:moveTo>
                  <a:pt x="0" y="102362"/>
                </a:moveTo>
                <a:lnTo>
                  <a:pt x="8046" y="62525"/>
                </a:lnTo>
                <a:lnTo>
                  <a:pt x="29987" y="29987"/>
                </a:lnTo>
                <a:lnTo>
                  <a:pt x="62525" y="8046"/>
                </a:lnTo>
                <a:lnTo>
                  <a:pt x="102362" y="0"/>
                </a:lnTo>
                <a:lnTo>
                  <a:pt x="2572258" y="0"/>
                </a:lnTo>
                <a:lnTo>
                  <a:pt x="2612094" y="8046"/>
                </a:lnTo>
                <a:lnTo>
                  <a:pt x="2644632" y="29987"/>
                </a:lnTo>
                <a:lnTo>
                  <a:pt x="2666573" y="62525"/>
                </a:lnTo>
                <a:lnTo>
                  <a:pt x="2674620" y="102362"/>
                </a:lnTo>
                <a:lnTo>
                  <a:pt x="2674620" y="511809"/>
                </a:lnTo>
                <a:lnTo>
                  <a:pt x="2666573" y="551646"/>
                </a:lnTo>
                <a:lnTo>
                  <a:pt x="2644632" y="584184"/>
                </a:lnTo>
                <a:lnTo>
                  <a:pt x="2612094" y="606125"/>
                </a:lnTo>
                <a:lnTo>
                  <a:pt x="2572258" y="614171"/>
                </a:lnTo>
                <a:lnTo>
                  <a:pt x="102362" y="614171"/>
                </a:lnTo>
                <a:lnTo>
                  <a:pt x="62525" y="606125"/>
                </a:lnTo>
                <a:lnTo>
                  <a:pt x="29987" y="584184"/>
                </a:lnTo>
                <a:lnTo>
                  <a:pt x="8046" y="551646"/>
                </a:lnTo>
                <a:lnTo>
                  <a:pt x="0" y="511809"/>
                </a:lnTo>
                <a:lnTo>
                  <a:pt x="0" y="102362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 txBox="1"/>
          <p:nvPr/>
        </p:nvSpPr>
        <p:spPr>
          <a:xfrm>
            <a:off x="4571809" y="3964495"/>
            <a:ext cx="1536383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859" marR="3810" indent="-3810">
              <a:spcBef>
                <a:spcPts val="75"/>
              </a:spcBef>
            </a:pPr>
            <a:r>
              <a:rPr sz="1350" spc="-19" dirty="0">
                <a:solidFill>
                  <a:srgbClr val="FFFFFF"/>
                </a:solidFill>
                <a:latin typeface="Calibri"/>
                <a:cs typeface="Calibri"/>
              </a:rPr>
              <a:t>APROVAR PROPOSTA/  </a:t>
            </a: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PLANO DE</a:t>
            </a:r>
            <a:r>
              <a:rPr sz="1350" spc="-4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TRABALHO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694551" y="3134105"/>
            <a:ext cx="2262188" cy="1382078"/>
          </a:xfrm>
          <a:custGeom>
            <a:avLst/>
            <a:gdLst/>
            <a:ahLst/>
            <a:cxnLst/>
            <a:rect l="l" t="t" r="r" b="b"/>
            <a:pathLst>
              <a:path w="3016250" h="1842770">
                <a:moveTo>
                  <a:pt x="0" y="1842516"/>
                </a:moveTo>
                <a:lnTo>
                  <a:pt x="3015996" y="1842516"/>
                </a:lnTo>
                <a:lnTo>
                  <a:pt x="3015996" y="0"/>
                </a:lnTo>
                <a:lnTo>
                  <a:pt x="0" y="0"/>
                </a:lnTo>
                <a:lnTo>
                  <a:pt x="0" y="1842516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 txBox="1"/>
          <p:nvPr/>
        </p:nvSpPr>
        <p:spPr>
          <a:xfrm>
            <a:off x="6694551" y="3134105"/>
            <a:ext cx="2262188" cy="1310455"/>
          </a:xfrm>
          <a:prstGeom prst="rect">
            <a:avLst/>
          </a:prstGeom>
          <a:ln w="12192">
            <a:solidFill>
              <a:srgbClr val="41709C"/>
            </a:solidFill>
          </a:ln>
        </p:spPr>
        <p:txBody>
          <a:bodyPr vert="horz" wrap="square" lIns="0" tIns="63341" rIns="0" bIns="0" rtlCol="0">
            <a:spAutoFit/>
          </a:bodyPr>
          <a:lstStyle/>
          <a:p>
            <a:pPr marL="568166">
              <a:spcBef>
                <a:spcPts val="499"/>
              </a:spcBef>
            </a:pP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FORMALIZAÇÃO</a:t>
            </a:r>
            <a:endParaRPr sz="1350">
              <a:latin typeface="Calibri"/>
              <a:cs typeface="Calibri"/>
            </a:endParaRPr>
          </a:p>
          <a:p>
            <a:pPr marL="283845" indent="-215265">
              <a:buFont typeface="Arial"/>
              <a:buChar char="•"/>
              <a:tabLst>
                <a:tab pos="283845" algn="l"/>
                <a:tab pos="284321" algn="l"/>
              </a:tabLst>
            </a:pP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Gerar número </a:t>
            </a: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convênio</a:t>
            </a:r>
            <a:endParaRPr sz="1350">
              <a:latin typeface="Calibri"/>
              <a:cs typeface="Calibri"/>
            </a:endParaRPr>
          </a:p>
          <a:p>
            <a:pPr marL="283845" indent="-215265">
              <a:buFont typeface="Arial"/>
              <a:buChar char="•"/>
              <a:tabLst>
                <a:tab pos="283845" algn="l"/>
                <a:tab pos="284321" algn="l"/>
              </a:tabLst>
            </a:pP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UGTV</a:t>
            </a:r>
            <a:endParaRPr sz="1350">
              <a:latin typeface="Calibri"/>
              <a:cs typeface="Calibri"/>
            </a:endParaRPr>
          </a:p>
          <a:p>
            <a:pPr marL="283845" indent="-215265">
              <a:buFont typeface="Arial"/>
              <a:buChar char="•"/>
              <a:tabLst>
                <a:tab pos="283845" algn="l"/>
                <a:tab pos="284321" algn="l"/>
              </a:tabLst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Empenho</a:t>
            </a:r>
            <a:endParaRPr sz="1350">
              <a:latin typeface="Calibri"/>
              <a:cs typeface="Calibri"/>
            </a:endParaRPr>
          </a:p>
          <a:p>
            <a:pPr marL="283845" marR="689133" indent="-215265">
              <a:buFont typeface="Arial"/>
              <a:buChar char="•"/>
              <a:tabLst>
                <a:tab pos="283845" algn="l"/>
                <a:tab pos="284321" algn="l"/>
              </a:tabLst>
            </a:pP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Abertura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350" spc="-3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Conta  </a:t>
            </a:r>
            <a:r>
              <a:rPr sz="1350" spc="-11" dirty="0">
                <a:solidFill>
                  <a:srgbClr val="FFFFFF"/>
                </a:solidFill>
                <a:latin typeface="Calibri"/>
                <a:cs typeface="Calibri"/>
              </a:rPr>
              <a:t>Corrente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694551" y="4583430"/>
            <a:ext cx="2262188" cy="970458"/>
          </a:xfrm>
          <a:prstGeom prst="rect">
            <a:avLst/>
          </a:prstGeom>
          <a:solidFill>
            <a:srgbClr val="00AF50"/>
          </a:solidFill>
          <a:ln w="12192">
            <a:solidFill>
              <a:srgbClr val="41709C"/>
            </a:solidFill>
          </a:ln>
        </p:spPr>
        <p:txBody>
          <a:bodyPr vert="horz" wrap="square" lIns="0" tIns="138113" rIns="0" bIns="0" rtlCol="0">
            <a:spAutoFit/>
          </a:bodyPr>
          <a:lstStyle/>
          <a:p>
            <a:pPr marL="672464">
              <a:spcBef>
                <a:spcPts val="1088"/>
              </a:spcBef>
            </a:pP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CELEBRAÇÃO</a:t>
            </a:r>
            <a:endParaRPr sz="1350">
              <a:latin typeface="Calibri"/>
              <a:cs typeface="Calibri"/>
            </a:endParaRPr>
          </a:p>
          <a:p>
            <a:pPr marL="283845" indent="-215265">
              <a:buFont typeface="Arial"/>
              <a:buChar char="•"/>
              <a:tabLst>
                <a:tab pos="283845" algn="l"/>
                <a:tab pos="284321" algn="l"/>
              </a:tabLst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Assinar</a:t>
            </a:r>
            <a:endParaRPr sz="1350">
              <a:latin typeface="Calibri"/>
              <a:cs typeface="Calibri"/>
            </a:endParaRPr>
          </a:p>
          <a:p>
            <a:pPr marL="283845" indent="-215265">
              <a:buFont typeface="Arial"/>
              <a:buChar char="•"/>
              <a:tabLst>
                <a:tab pos="283845" algn="l"/>
                <a:tab pos="284321" algn="l"/>
              </a:tabLst>
            </a:pP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Publicar</a:t>
            </a:r>
            <a:endParaRPr sz="1350">
              <a:latin typeface="Calibri"/>
              <a:cs typeface="Calibri"/>
            </a:endParaRPr>
          </a:p>
          <a:p>
            <a:pPr marL="283845" indent="-215265">
              <a:spcBef>
                <a:spcPts val="4"/>
              </a:spcBef>
              <a:buFont typeface="Arial"/>
              <a:buChar char="•"/>
              <a:tabLst>
                <a:tab pos="283845" algn="l"/>
                <a:tab pos="284321" algn="l"/>
              </a:tabLst>
            </a:pPr>
            <a:r>
              <a:rPr sz="1350" spc="-11" dirty="0">
                <a:solidFill>
                  <a:srgbClr val="FFFFFF"/>
                </a:solidFill>
                <a:latin typeface="Calibri"/>
                <a:cs typeface="Calibri"/>
              </a:rPr>
              <a:t>Registrar </a:t>
            </a: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TV no</a:t>
            </a:r>
            <a:r>
              <a:rPr sz="13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SIAFI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323784" y="2203704"/>
            <a:ext cx="77629" cy="2083118"/>
          </a:xfrm>
          <a:custGeom>
            <a:avLst/>
            <a:gdLst/>
            <a:ahLst/>
            <a:cxnLst/>
            <a:rect l="l" t="t" r="r" b="b"/>
            <a:pathLst>
              <a:path w="103505" h="2777490">
                <a:moveTo>
                  <a:pt x="51895" y="25124"/>
                </a:moveTo>
                <a:lnTo>
                  <a:pt x="45498" y="36012"/>
                </a:lnTo>
                <a:lnTo>
                  <a:pt x="34543" y="2777109"/>
                </a:lnTo>
                <a:lnTo>
                  <a:pt x="47243" y="2777109"/>
                </a:lnTo>
                <a:lnTo>
                  <a:pt x="58198" y="36041"/>
                </a:lnTo>
                <a:lnTo>
                  <a:pt x="51895" y="25124"/>
                </a:lnTo>
                <a:close/>
              </a:path>
              <a:path w="103505" h="2777490">
                <a:moveTo>
                  <a:pt x="59261" y="12445"/>
                </a:moveTo>
                <a:lnTo>
                  <a:pt x="58293" y="12445"/>
                </a:lnTo>
                <a:lnTo>
                  <a:pt x="58198" y="36041"/>
                </a:lnTo>
                <a:lnTo>
                  <a:pt x="90551" y="92075"/>
                </a:lnTo>
                <a:lnTo>
                  <a:pt x="92329" y="95123"/>
                </a:lnTo>
                <a:lnTo>
                  <a:pt x="96266" y="96265"/>
                </a:lnTo>
                <a:lnTo>
                  <a:pt x="102362" y="92710"/>
                </a:lnTo>
                <a:lnTo>
                  <a:pt x="103378" y="88773"/>
                </a:lnTo>
                <a:lnTo>
                  <a:pt x="101600" y="85725"/>
                </a:lnTo>
                <a:lnTo>
                  <a:pt x="59261" y="12445"/>
                </a:lnTo>
                <a:close/>
              </a:path>
              <a:path w="103505" h="2777490">
                <a:moveTo>
                  <a:pt x="52070" y="0"/>
                </a:moveTo>
                <a:lnTo>
                  <a:pt x="1778" y="85343"/>
                </a:lnTo>
                <a:lnTo>
                  <a:pt x="0" y="88391"/>
                </a:lnTo>
                <a:lnTo>
                  <a:pt x="1016" y="92328"/>
                </a:lnTo>
                <a:lnTo>
                  <a:pt x="3937" y="94106"/>
                </a:lnTo>
                <a:lnTo>
                  <a:pt x="6985" y="95885"/>
                </a:lnTo>
                <a:lnTo>
                  <a:pt x="10922" y="94868"/>
                </a:lnTo>
                <a:lnTo>
                  <a:pt x="45482" y="36041"/>
                </a:lnTo>
                <a:lnTo>
                  <a:pt x="45593" y="12445"/>
                </a:lnTo>
                <a:lnTo>
                  <a:pt x="59261" y="12445"/>
                </a:lnTo>
                <a:lnTo>
                  <a:pt x="52070" y="0"/>
                </a:lnTo>
                <a:close/>
              </a:path>
              <a:path w="103505" h="2777490">
                <a:moveTo>
                  <a:pt x="58279" y="15748"/>
                </a:moveTo>
                <a:lnTo>
                  <a:pt x="57404" y="15748"/>
                </a:lnTo>
                <a:lnTo>
                  <a:pt x="51895" y="25124"/>
                </a:lnTo>
                <a:lnTo>
                  <a:pt x="58198" y="36041"/>
                </a:lnTo>
                <a:lnTo>
                  <a:pt x="58279" y="15748"/>
                </a:lnTo>
                <a:close/>
              </a:path>
              <a:path w="103505" h="2777490">
                <a:moveTo>
                  <a:pt x="58293" y="12445"/>
                </a:moveTo>
                <a:lnTo>
                  <a:pt x="45593" y="12445"/>
                </a:lnTo>
                <a:lnTo>
                  <a:pt x="45498" y="36012"/>
                </a:lnTo>
                <a:lnTo>
                  <a:pt x="51895" y="25124"/>
                </a:lnTo>
                <a:lnTo>
                  <a:pt x="46481" y="15748"/>
                </a:lnTo>
                <a:lnTo>
                  <a:pt x="58279" y="15748"/>
                </a:lnTo>
                <a:lnTo>
                  <a:pt x="58293" y="12445"/>
                </a:lnTo>
                <a:close/>
              </a:path>
              <a:path w="103505" h="2777490">
                <a:moveTo>
                  <a:pt x="57404" y="15748"/>
                </a:moveTo>
                <a:lnTo>
                  <a:pt x="46481" y="15748"/>
                </a:lnTo>
                <a:lnTo>
                  <a:pt x="51895" y="25124"/>
                </a:lnTo>
                <a:lnTo>
                  <a:pt x="57404" y="1574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7"/>
          <p:cNvSpPr/>
          <p:nvPr/>
        </p:nvSpPr>
        <p:spPr>
          <a:xfrm>
            <a:off x="2278762" y="1799082"/>
            <a:ext cx="895826" cy="112871"/>
          </a:xfrm>
          <a:custGeom>
            <a:avLst/>
            <a:gdLst/>
            <a:ahLst/>
            <a:cxnLst/>
            <a:rect l="l" t="t" r="r" b="b"/>
            <a:pathLst>
              <a:path w="1194435" h="150494">
                <a:moveTo>
                  <a:pt x="1157495" y="40821"/>
                </a:moveTo>
                <a:lnTo>
                  <a:pt x="0" y="137413"/>
                </a:lnTo>
                <a:lnTo>
                  <a:pt x="1015" y="149987"/>
                </a:lnTo>
                <a:lnTo>
                  <a:pt x="1158528" y="53517"/>
                </a:lnTo>
                <a:lnTo>
                  <a:pt x="1168887" y="46253"/>
                </a:lnTo>
                <a:lnTo>
                  <a:pt x="1157495" y="40821"/>
                </a:lnTo>
                <a:close/>
              </a:path>
              <a:path w="1194435" h="150494">
                <a:moveTo>
                  <a:pt x="1182864" y="38862"/>
                </a:moveTo>
                <a:lnTo>
                  <a:pt x="1180973" y="38862"/>
                </a:lnTo>
                <a:lnTo>
                  <a:pt x="1181989" y="51562"/>
                </a:lnTo>
                <a:lnTo>
                  <a:pt x="1158528" y="53517"/>
                </a:lnTo>
                <a:lnTo>
                  <a:pt x="1102614" y="92710"/>
                </a:lnTo>
                <a:lnTo>
                  <a:pt x="1101978" y="96647"/>
                </a:lnTo>
                <a:lnTo>
                  <a:pt x="1104011" y="99568"/>
                </a:lnTo>
                <a:lnTo>
                  <a:pt x="1106042" y="102362"/>
                </a:lnTo>
                <a:lnTo>
                  <a:pt x="1109979" y="103124"/>
                </a:lnTo>
                <a:lnTo>
                  <a:pt x="1112774" y="101091"/>
                </a:lnTo>
                <a:lnTo>
                  <a:pt x="1194053" y="44196"/>
                </a:lnTo>
                <a:lnTo>
                  <a:pt x="1182864" y="38862"/>
                </a:lnTo>
                <a:close/>
              </a:path>
              <a:path w="1194435" h="150494">
                <a:moveTo>
                  <a:pt x="1168887" y="46253"/>
                </a:moveTo>
                <a:lnTo>
                  <a:pt x="1158528" y="53517"/>
                </a:lnTo>
                <a:lnTo>
                  <a:pt x="1181989" y="51562"/>
                </a:lnTo>
                <a:lnTo>
                  <a:pt x="1181938" y="50926"/>
                </a:lnTo>
                <a:lnTo>
                  <a:pt x="1178687" y="50926"/>
                </a:lnTo>
                <a:lnTo>
                  <a:pt x="1168887" y="46253"/>
                </a:lnTo>
                <a:close/>
              </a:path>
              <a:path w="1194435" h="150494">
                <a:moveTo>
                  <a:pt x="1177798" y="40004"/>
                </a:moveTo>
                <a:lnTo>
                  <a:pt x="1168887" y="46253"/>
                </a:lnTo>
                <a:lnTo>
                  <a:pt x="1178687" y="50926"/>
                </a:lnTo>
                <a:lnTo>
                  <a:pt x="1177798" y="40004"/>
                </a:lnTo>
                <a:close/>
              </a:path>
              <a:path w="1194435" h="150494">
                <a:moveTo>
                  <a:pt x="1181064" y="40004"/>
                </a:moveTo>
                <a:lnTo>
                  <a:pt x="1177798" y="40004"/>
                </a:lnTo>
                <a:lnTo>
                  <a:pt x="1178687" y="50926"/>
                </a:lnTo>
                <a:lnTo>
                  <a:pt x="1181938" y="50926"/>
                </a:lnTo>
                <a:lnTo>
                  <a:pt x="1181064" y="40004"/>
                </a:lnTo>
                <a:close/>
              </a:path>
              <a:path w="1194435" h="150494">
                <a:moveTo>
                  <a:pt x="1180973" y="38862"/>
                </a:moveTo>
                <a:lnTo>
                  <a:pt x="1157495" y="40821"/>
                </a:lnTo>
                <a:lnTo>
                  <a:pt x="1168887" y="46253"/>
                </a:lnTo>
                <a:lnTo>
                  <a:pt x="1177798" y="40004"/>
                </a:lnTo>
                <a:lnTo>
                  <a:pt x="1181064" y="40004"/>
                </a:lnTo>
                <a:lnTo>
                  <a:pt x="1180973" y="38862"/>
                </a:lnTo>
                <a:close/>
              </a:path>
              <a:path w="1194435" h="150494">
                <a:moveTo>
                  <a:pt x="1101343" y="0"/>
                </a:moveTo>
                <a:lnTo>
                  <a:pt x="1097534" y="1397"/>
                </a:lnTo>
                <a:lnTo>
                  <a:pt x="1096137" y="4572"/>
                </a:lnTo>
                <a:lnTo>
                  <a:pt x="1094613" y="7747"/>
                </a:lnTo>
                <a:lnTo>
                  <a:pt x="1095882" y="11557"/>
                </a:lnTo>
                <a:lnTo>
                  <a:pt x="1099057" y="12953"/>
                </a:lnTo>
                <a:lnTo>
                  <a:pt x="1157495" y="40821"/>
                </a:lnTo>
                <a:lnTo>
                  <a:pt x="1180973" y="38862"/>
                </a:lnTo>
                <a:lnTo>
                  <a:pt x="1182864" y="38862"/>
                </a:lnTo>
                <a:lnTo>
                  <a:pt x="110134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8"/>
          <p:cNvSpPr/>
          <p:nvPr/>
        </p:nvSpPr>
        <p:spPr>
          <a:xfrm>
            <a:off x="5130260" y="1827562"/>
            <a:ext cx="771525" cy="146209"/>
          </a:xfrm>
          <a:custGeom>
            <a:avLst/>
            <a:gdLst/>
            <a:ahLst/>
            <a:cxnLst/>
            <a:rect l="l" t="t" r="r" b="b"/>
            <a:pathLst>
              <a:path w="1028700" h="194944">
                <a:moveTo>
                  <a:pt x="991676" y="157127"/>
                </a:moveTo>
                <a:lnTo>
                  <a:pt x="928497" y="182625"/>
                </a:lnTo>
                <a:lnTo>
                  <a:pt x="926846" y="186436"/>
                </a:lnTo>
                <a:lnTo>
                  <a:pt x="928243" y="189611"/>
                </a:lnTo>
                <a:lnTo>
                  <a:pt x="929512" y="192912"/>
                </a:lnTo>
                <a:lnTo>
                  <a:pt x="933196" y="194437"/>
                </a:lnTo>
                <a:lnTo>
                  <a:pt x="936498" y="193166"/>
                </a:lnTo>
                <a:lnTo>
                  <a:pt x="1017313" y="160527"/>
                </a:lnTo>
                <a:lnTo>
                  <a:pt x="1014983" y="160527"/>
                </a:lnTo>
                <a:lnTo>
                  <a:pt x="991676" y="157127"/>
                </a:lnTo>
                <a:close/>
              </a:path>
              <a:path w="1028700" h="194944">
                <a:moveTo>
                  <a:pt x="1003354" y="152414"/>
                </a:moveTo>
                <a:lnTo>
                  <a:pt x="991676" y="157127"/>
                </a:lnTo>
                <a:lnTo>
                  <a:pt x="1014983" y="160527"/>
                </a:lnTo>
                <a:lnTo>
                  <a:pt x="1015163" y="159258"/>
                </a:lnTo>
                <a:lnTo>
                  <a:pt x="1011935" y="159258"/>
                </a:lnTo>
                <a:lnTo>
                  <a:pt x="1003354" y="152414"/>
                </a:lnTo>
                <a:close/>
              </a:path>
              <a:path w="1028700" h="194944">
                <a:moveTo>
                  <a:pt x="948181" y="92075"/>
                </a:moveTo>
                <a:lnTo>
                  <a:pt x="944118" y="92583"/>
                </a:lnTo>
                <a:lnTo>
                  <a:pt x="941958" y="95376"/>
                </a:lnTo>
                <a:lnTo>
                  <a:pt x="939800" y="98043"/>
                </a:lnTo>
                <a:lnTo>
                  <a:pt x="940180" y="102108"/>
                </a:lnTo>
                <a:lnTo>
                  <a:pt x="942975" y="104266"/>
                </a:lnTo>
                <a:lnTo>
                  <a:pt x="993511" y="144565"/>
                </a:lnTo>
                <a:lnTo>
                  <a:pt x="1016761" y="147954"/>
                </a:lnTo>
                <a:lnTo>
                  <a:pt x="1014983" y="160527"/>
                </a:lnTo>
                <a:lnTo>
                  <a:pt x="1017313" y="160527"/>
                </a:lnTo>
                <a:lnTo>
                  <a:pt x="1028319" y="156083"/>
                </a:lnTo>
                <a:lnTo>
                  <a:pt x="950849" y="94361"/>
                </a:lnTo>
                <a:lnTo>
                  <a:pt x="948181" y="92075"/>
                </a:lnTo>
                <a:close/>
              </a:path>
              <a:path w="1028700" h="194944">
                <a:moveTo>
                  <a:pt x="1013459" y="148336"/>
                </a:moveTo>
                <a:lnTo>
                  <a:pt x="1003354" y="152414"/>
                </a:lnTo>
                <a:lnTo>
                  <a:pt x="1011935" y="159258"/>
                </a:lnTo>
                <a:lnTo>
                  <a:pt x="1013459" y="148336"/>
                </a:lnTo>
                <a:close/>
              </a:path>
              <a:path w="1028700" h="194944">
                <a:moveTo>
                  <a:pt x="1016708" y="148336"/>
                </a:moveTo>
                <a:lnTo>
                  <a:pt x="1013459" y="148336"/>
                </a:lnTo>
                <a:lnTo>
                  <a:pt x="1011935" y="159258"/>
                </a:lnTo>
                <a:lnTo>
                  <a:pt x="1015163" y="159258"/>
                </a:lnTo>
                <a:lnTo>
                  <a:pt x="1016708" y="148336"/>
                </a:lnTo>
                <a:close/>
              </a:path>
              <a:path w="1028700" h="194944">
                <a:moveTo>
                  <a:pt x="1777" y="0"/>
                </a:moveTo>
                <a:lnTo>
                  <a:pt x="0" y="12446"/>
                </a:lnTo>
                <a:lnTo>
                  <a:pt x="991676" y="157127"/>
                </a:lnTo>
                <a:lnTo>
                  <a:pt x="1003354" y="152414"/>
                </a:lnTo>
                <a:lnTo>
                  <a:pt x="993511" y="144565"/>
                </a:lnTo>
                <a:lnTo>
                  <a:pt x="1777" y="0"/>
                </a:lnTo>
                <a:close/>
              </a:path>
              <a:path w="1028700" h="194944">
                <a:moveTo>
                  <a:pt x="993511" y="144565"/>
                </a:moveTo>
                <a:lnTo>
                  <a:pt x="1003354" y="152414"/>
                </a:lnTo>
                <a:lnTo>
                  <a:pt x="1013459" y="148336"/>
                </a:lnTo>
                <a:lnTo>
                  <a:pt x="1016708" y="148336"/>
                </a:lnTo>
                <a:lnTo>
                  <a:pt x="1016761" y="147954"/>
                </a:lnTo>
                <a:lnTo>
                  <a:pt x="993511" y="144565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object 39"/>
          <p:cNvSpPr/>
          <p:nvPr/>
        </p:nvSpPr>
        <p:spPr>
          <a:xfrm>
            <a:off x="3263265" y="2128457"/>
            <a:ext cx="3587115" cy="1482566"/>
          </a:xfrm>
          <a:custGeom>
            <a:avLst/>
            <a:gdLst/>
            <a:ahLst/>
            <a:cxnLst/>
            <a:rect l="l" t="t" r="r" b="b"/>
            <a:pathLst>
              <a:path w="4782820" h="1976754">
                <a:moveTo>
                  <a:pt x="66420" y="1880362"/>
                </a:moveTo>
                <a:lnTo>
                  <a:pt x="62356" y="1880870"/>
                </a:lnTo>
                <a:lnTo>
                  <a:pt x="60325" y="1883664"/>
                </a:lnTo>
                <a:lnTo>
                  <a:pt x="0" y="1962277"/>
                </a:lnTo>
                <a:lnTo>
                  <a:pt x="101600" y="1976628"/>
                </a:lnTo>
                <a:lnTo>
                  <a:pt x="104775" y="1974215"/>
                </a:lnTo>
                <a:lnTo>
                  <a:pt x="105790" y="1967230"/>
                </a:lnTo>
                <a:lnTo>
                  <a:pt x="103377" y="1964055"/>
                </a:lnTo>
                <a:lnTo>
                  <a:pt x="99781" y="1963547"/>
                </a:lnTo>
                <a:lnTo>
                  <a:pt x="13842" y="1963547"/>
                </a:lnTo>
                <a:lnTo>
                  <a:pt x="9016" y="1951736"/>
                </a:lnTo>
                <a:lnTo>
                  <a:pt x="30937" y="1942764"/>
                </a:lnTo>
                <a:lnTo>
                  <a:pt x="72516" y="1888617"/>
                </a:lnTo>
                <a:lnTo>
                  <a:pt x="72008" y="1884680"/>
                </a:lnTo>
                <a:lnTo>
                  <a:pt x="66420" y="1880362"/>
                </a:lnTo>
                <a:close/>
              </a:path>
              <a:path w="4782820" h="1976754">
                <a:moveTo>
                  <a:pt x="30937" y="1942764"/>
                </a:moveTo>
                <a:lnTo>
                  <a:pt x="9016" y="1951736"/>
                </a:lnTo>
                <a:lnTo>
                  <a:pt x="13842" y="1963547"/>
                </a:lnTo>
                <a:lnTo>
                  <a:pt x="19117" y="1961388"/>
                </a:lnTo>
                <a:lnTo>
                  <a:pt x="16637" y="1961388"/>
                </a:lnTo>
                <a:lnTo>
                  <a:pt x="12572" y="1951228"/>
                </a:lnTo>
                <a:lnTo>
                  <a:pt x="24438" y="1951228"/>
                </a:lnTo>
                <a:lnTo>
                  <a:pt x="30937" y="1942764"/>
                </a:lnTo>
                <a:close/>
              </a:path>
              <a:path w="4782820" h="1976754">
                <a:moveTo>
                  <a:pt x="35892" y="1954522"/>
                </a:moveTo>
                <a:lnTo>
                  <a:pt x="13842" y="1963547"/>
                </a:lnTo>
                <a:lnTo>
                  <a:pt x="99781" y="1963547"/>
                </a:lnTo>
                <a:lnTo>
                  <a:pt x="35892" y="1954522"/>
                </a:lnTo>
                <a:close/>
              </a:path>
              <a:path w="4782820" h="1976754">
                <a:moveTo>
                  <a:pt x="12572" y="1951228"/>
                </a:moveTo>
                <a:lnTo>
                  <a:pt x="16637" y="1961388"/>
                </a:lnTo>
                <a:lnTo>
                  <a:pt x="23277" y="1952740"/>
                </a:lnTo>
                <a:lnTo>
                  <a:pt x="12572" y="1951228"/>
                </a:lnTo>
                <a:close/>
              </a:path>
              <a:path w="4782820" h="1976754">
                <a:moveTo>
                  <a:pt x="23277" y="1952740"/>
                </a:moveTo>
                <a:lnTo>
                  <a:pt x="16637" y="1961388"/>
                </a:lnTo>
                <a:lnTo>
                  <a:pt x="19117" y="1961388"/>
                </a:lnTo>
                <a:lnTo>
                  <a:pt x="35892" y="1954522"/>
                </a:lnTo>
                <a:lnTo>
                  <a:pt x="23277" y="1952740"/>
                </a:lnTo>
                <a:close/>
              </a:path>
              <a:path w="4782820" h="1976754">
                <a:moveTo>
                  <a:pt x="4777866" y="0"/>
                </a:moveTo>
                <a:lnTo>
                  <a:pt x="30937" y="1942764"/>
                </a:lnTo>
                <a:lnTo>
                  <a:pt x="23277" y="1952740"/>
                </a:lnTo>
                <a:lnTo>
                  <a:pt x="35892" y="1954522"/>
                </a:lnTo>
                <a:lnTo>
                  <a:pt x="4782693" y="11684"/>
                </a:lnTo>
                <a:lnTo>
                  <a:pt x="4777866" y="0"/>
                </a:lnTo>
                <a:close/>
              </a:path>
              <a:path w="4782820" h="1976754">
                <a:moveTo>
                  <a:pt x="24438" y="1951228"/>
                </a:moveTo>
                <a:lnTo>
                  <a:pt x="12572" y="1951228"/>
                </a:lnTo>
                <a:lnTo>
                  <a:pt x="23277" y="1952740"/>
                </a:lnTo>
                <a:lnTo>
                  <a:pt x="24438" y="195122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0" name="object 40"/>
          <p:cNvSpPr/>
          <p:nvPr/>
        </p:nvSpPr>
        <p:spPr>
          <a:xfrm>
            <a:off x="4172331" y="4454271"/>
            <a:ext cx="1178719" cy="987743"/>
          </a:xfrm>
          <a:custGeom>
            <a:avLst/>
            <a:gdLst/>
            <a:ahLst/>
            <a:cxnLst/>
            <a:rect l="l" t="t" r="r" b="b"/>
            <a:pathLst>
              <a:path w="1571625" h="1316989">
                <a:moveTo>
                  <a:pt x="1551943" y="16194"/>
                </a:moveTo>
                <a:lnTo>
                  <a:pt x="1539576" y="18306"/>
                </a:lnTo>
                <a:lnTo>
                  <a:pt x="0" y="1306931"/>
                </a:lnTo>
                <a:lnTo>
                  <a:pt x="8127" y="1316672"/>
                </a:lnTo>
                <a:lnTo>
                  <a:pt x="1547646" y="28133"/>
                </a:lnTo>
                <a:lnTo>
                  <a:pt x="1551943" y="16194"/>
                </a:lnTo>
                <a:close/>
              </a:path>
              <a:path w="1571625" h="1316989">
                <a:moveTo>
                  <a:pt x="1570224" y="3175"/>
                </a:moveTo>
                <a:lnTo>
                  <a:pt x="1557655" y="3175"/>
                </a:lnTo>
                <a:lnTo>
                  <a:pt x="1565783" y="12954"/>
                </a:lnTo>
                <a:lnTo>
                  <a:pt x="1547646" y="28133"/>
                </a:lnTo>
                <a:lnTo>
                  <a:pt x="1525777" y="88900"/>
                </a:lnTo>
                <a:lnTo>
                  <a:pt x="1524635" y="92202"/>
                </a:lnTo>
                <a:lnTo>
                  <a:pt x="1526286" y="95885"/>
                </a:lnTo>
                <a:lnTo>
                  <a:pt x="1532889" y="98171"/>
                </a:lnTo>
                <a:lnTo>
                  <a:pt x="1536572" y="96520"/>
                </a:lnTo>
                <a:lnTo>
                  <a:pt x="1537715" y="93218"/>
                </a:lnTo>
                <a:lnTo>
                  <a:pt x="1570224" y="3175"/>
                </a:lnTo>
                <a:close/>
              </a:path>
              <a:path w="1571625" h="1316989">
                <a:moveTo>
                  <a:pt x="1571370" y="0"/>
                </a:moveTo>
                <a:lnTo>
                  <a:pt x="1473581" y="16637"/>
                </a:lnTo>
                <a:lnTo>
                  <a:pt x="1470151" y="17272"/>
                </a:lnTo>
                <a:lnTo>
                  <a:pt x="1467865" y="20447"/>
                </a:lnTo>
                <a:lnTo>
                  <a:pt x="1468373" y="24003"/>
                </a:lnTo>
                <a:lnTo>
                  <a:pt x="1469009" y="27432"/>
                </a:lnTo>
                <a:lnTo>
                  <a:pt x="1472311" y="29718"/>
                </a:lnTo>
                <a:lnTo>
                  <a:pt x="1475739" y="29210"/>
                </a:lnTo>
                <a:lnTo>
                  <a:pt x="1539576" y="18306"/>
                </a:lnTo>
                <a:lnTo>
                  <a:pt x="1557655" y="3175"/>
                </a:lnTo>
                <a:lnTo>
                  <a:pt x="1570224" y="3175"/>
                </a:lnTo>
                <a:lnTo>
                  <a:pt x="1571370" y="0"/>
                </a:lnTo>
                <a:close/>
              </a:path>
              <a:path w="1571625" h="1316989">
                <a:moveTo>
                  <a:pt x="1559977" y="5969"/>
                </a:moveTo>
                <a:lnTo>
                  <a:pt x="1555622" y="5969"/>
                </a:lnTo>
                <a:lnTo>
                  <a:pt x="1562735" y="14351"/>
                </a:lnTo>
                <a:lnTo>
                  <a:pt x="1551943" y="16194"/>
                </a:lnTo>
                <a:lnTo>
                  <a:pt x="1547646" y="28133"/>
                </a:lnTo>
                <a:lnTo>
                  <a:pt x="1565783" y="12954"/>
                </a:lnTo>
                <a:lnTo>
                  <a:pt x="1559977" y="5969"/>
                </a:lnTo>
                <a:close/>
              </a:path>
              <a:path w="1571625" h="1316989">
                <a:moveTo>
                  <a:pt x="1557655" y="3175"/>
                </a:moveTo>
                <a:lnTo>
                  <a:pt x="1539576" y="18306"/>
                </a:lnTo>
                <a:lnTo>
                  <a:pt x="1551943" y="16194"/>
                </a:lnTo>
                <a:lnTo>
                  <a:pt x="1555622" y="5969"/>
                </a:lnTo>
                <a:lnTo>
                  <a:pt x="1559977" y="5969"/>
                </a:lnTo>
                <a:lnTo>
                  <a:pt x="1557655" y="3175"/>
                </a:lnTo>
                <a:close/>
              </a:path>
              <a:path w="1571625" h="1316989">
                <a:moveTo>
                  <a:pt x="1555622" y="5969"/>
                </a:moveTo>
                <a:lnTo>
                  <a:pt x="1551943" y="16194"/>
                </a:lnTo>
                <a:lnTo>
                  <a:pt x="1562735" y="14351"/>
                </a:lnTo>
                <a:lnTo>
                  <a:pt x="1555622" y="5969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1" name="object 41"/>
          <p:cNvSpPr/>
          <p:nvPr/>
        </p:nvSpPr>
        <p:spPr>
          <a:xfrm>
            <a:off x="3173825" y="4113658"/>
            <a:ext cx="89059" cy="1093946"/>
          </a:xfrm>
          <a:custGeom>
            <a:avLst/>
            <a:gdLst/>
            <a:ahLst/>
            <a:cxnLst/>
            <a:rect l="l" t="t" r="r" b="b"/>
            <a:pathLst>
              <a:path w="118745" h="1458595">
                <a:moveTo>
                  <a:pt x="7238" y="1361490"/>
                </a:moveTo>
                <a:lnTo>
                  <a:pt x="1143" y="1364945"/>
                </a:lnTo>
                <a:lnTo>
                  <a:pt x="0" y="1368818"/>
                </a:lnTo>
                <a:lnTo>
                  <a:pt x="1778" y="1371879"/>
                </a:lnTo>
                <a:lnTo>
                  <a:pt x="50673" y="1458061"/>
                </a:lnTo>
                <a:lnTo>
                  <a:pt x="58175" y="1445539"/>
                </a:lnTo>
                <a:lnTo>
                  <a:pt x="44450" y="1445399"/>
                </a:lnTo>
                <a:lnTo>
                  <a:pt x="44730" y="1421794"/>
                </a:lnTo>
                <a:lnTo>
                  <a:pt x="12827" y="1365605"/>
                </a:lnTo>
                <a:lnTo>
                  <a:pt x="11049" y="1362557"/>
                </a:lnTo>
                <a:lnTo>
                  <a:pt x="7238" y="1361490"/>
                </a:lnTo>
                <a:close/>
              </a:path>
              <a:path w="118745" h="1458595">
                <a:moveTo>
                  <a:pt x="44730" y="1421794"/>
                </a:moveTo>
                <a:lnTo>
                  <a:pt x="44450" y="1445399"/>
                </a:lnTo>
                <a:lnTo>
                  <a:pt x="57150" y="1445539"/>
                </a:lnTo>
                <a:lnTo>
                  <a:pt x="57188" y="1442326"/>
                </a:lnTo>
                <a:lnTo>
                  <a:pt x="45338" y="1442199"/>
                </a:lnTo>
                <a:lnTo>
                  <a:pt x="50975" y="1432793"/>
                </a:lnTo>
                <a:lnTo>
                  <a:pt x="44730" y="1421794"/>
                </a:lnTo>
                <a:close/>
              </a:path>
              <a:path w="118745" h="1458595">
                <a:moveTo>
                  <a:pt x="96393" y="1362544"/>
                </a:moveTo>
                <a:lnTo>
                  <a:pt x="92583" y="1363522"/>
                </a:lnTo>
                <a:lnTo>
                  <a:pt x="90678" y="1366532"/>
                </a:lnTo>
                <a:lnTo>
                  <a:pt x="57429" y="1422021"/>
                </a:lnTo>
                <a:lnTo>
                  <a:pt x="57150" y="1445539"/>
                </a:lnTo>
                <a:lnTo>
                  <a:pt x="58175" y="1445539"/>
                </a:lnTo>
                <a:lnTo>
                  <a:pt x="101600" y="1373060"/>
                </a:lnTo>
                <a:lnTo>
                  <a:pt x="103378" y="1370050"/>
                </a:lnTo>
                <a:lnTo>
                  <a:pt x="102488" y="1366151"/>
                </a:lnTo>
                <a:lnTo>
                  <a:pt x="96393" y="1362544"/>
                </a:lnTo>
                <a:close/>
              </a:path>
              <a:path w="118745" h="1458595">
                <a:moveTo>
                  <a:pt x="50975" y="1432793"/>
                </a:moveTo>
                <a:lnTo>
                  <a:pt x="45338" y="1442199"/>
                </a:lnTo>
                <a:lnTo>
                  <a:pt x="56387" y="1442326"/>
                </a:lnTo>
                <a:lnTo>
                  <a:pt x="50975" y="1432793"/>
                </a:lnTo>
                <a:close/>
              </a:path>
              <a:path w="118745" h="1458595">
                <a:moveTo>
                  <a:pt x="57429" y="1422021"/>
                </a:moveTo>
                <a:lnTo>
                  <a:pt x="50975" y="1432793"/>
                </a:lnTo>
                <a:lnTo>
                  <a:pt x="56387" y="1442326"/>
                </a:lnTo>
                <a:lnTo>
                  <a:pt x="57188" y="1442326"/>
                </a:lnTo>
                <a:lnTo>
                  <a:pt x="57429" y="1422021"/>
                </a:lnTo>
                <a:close/>
              </a:path>
              <a:path w="118745" h="1458595">
                <a:moveTo>
                  <a:pt x="67644" y="25282"/>
                </a:moveTo>
                <a:lnTo>
                  <a:pt x="61187" y="36061"/>
                </a:lnTo>
                <a:lnTo>
                  <a:pt x="44730" y="1421794"/>
                </a:lnTo>
                <a:lnTo>
                  <a:pt x="50975" y="1432793"/>
                </a:lnTo>
                <a:lnTo>
                  <a:pt x="57429" y="1422021"/>
                </a:lnTo>
                <a:lnTo>
                  <a:pt x="73886" y="36274"/>
                </a:lnTo>
                <a:lnTo>
                  <a:pt x="67644" y="25282"/>
                </a:lnTo>
                <a:close/>
              </a:path>
              <a:path w="118745" h="1458595">
                <a:moveTo>
                  <a:pt x="75012" y="12446"/>
                </a:moveTo>
                <a:lnTo>
                  <a:pt x="61468" y="12446"/>
                </a:lnTo>
                <a:lnTo>
                  <a:pt x="74168" y="12573"/>
                </a:lnTo>
                <a:lnTo>
                  <a:pt x="73886" y="36274"/>
                </a:lnTo>
                <a:lnTo>
                  <a:pt x="105791" y="92456"/>
                </a:lnTo>
                <a:lnTo>
                  <a:pt x="107569" y="95504"/>
                </a:lnTo>
                <a:lnTo>
                  <a:pt x="111379" y="96519"/>
                </a:lnTo>
                <a:lnTo>
                  <a:pt x="114427" y="94868"/>
                </a:lnTo>
                <a:lnTo>
                  <a:pt x="117475" y="93091"/>
                </a:lnTo>
                <a:lnTo>
                  <a:pt x="118618" y="89154"/>
                </a:lnTo>
                <a:lnTo>
                  <a:pt x="116840" y="86106"/>
                </a:lnTo>
                <a:lnTo>
                  <a:pt x="75012" y="12446"/>
                </a:lnTo>
                <a:close/>
              </a:path>
              <a:path w="118745" h="1458595">
                <a:moveTo>
                  <a:pt x="67945" y="0"/>
                </a:moveTo>
                <a:lnTo>
                  <a:pt x="17018" y="84962"/>
                </a:lnTo>
                <a:lnTo>
                  <a:pt x="15240" y="88011"/>
                </a:lnTo>
                <a:lnTo>
                  <a:pt x="16129" y="91948"/>
                </a:lnTo>
                <a:lnTo>
                  <a:pt x="22225" y="95504"/>
                </a:lnTo>
                <a:lnTo>
                  <a:pt x="26035" y="94487"/>
                </a:lnTo>
                <a:lnTo>
                  <a:pt x="27940" y="91567"/>
                </a:lnTo>
                <a:lnTo>
                  <a:pt x="61187" y="36061"/>
                </a:lnTo>
                <a:lnTo>
                  <a:pt x="61468" y="12446"/>
                </a:lnTo>
                <a:lnTo>
                  <a:pt x="75012" y="12446"/>
                </a:lnTo>
                <a:lnTo>
                  <a:pt x="67945" y="0"/>
                </a:lnTo>
                <a:close/>
              </a:path>
              <a:path w="118745" h="1458595">
                <a:moveTo>
                  <a:pt x="74130" y="15748"/>
                </a:moveTo>
                <a:lnTo>
                  <a:pt x="62230" y="15748"/>
                </a:lnTo>
                <a:lnTo>
                  <a:pt x="73279" y="15875"/>
                </a:lnTo>
                <a:lnTo>
                  <a:pt x="67644" y="25282"/>
                </a:lnTo>
                <a:lnTo>
                  <a:pt x="73886" y="36274"/>
                </a:lnTo>
                <a:lnTo>
                  <a:pt x="74130" y="15748"/>
                </a:lnTo>
                <a:close/>
              </a:path>
              <a:path w="118745" h="1458595">
                <a:moveTo>
                  <a:pt x="61468" y="12446"/>
                </a:moveTo>
                <a:lnTo>
                  <a:pt x="61187" y="36061"/>
                </a:lnTo>
                <a:lnTo>
                  <a:pt x="67644" y="25282"/>
                </a:lnTo>
                <a:lnTo>
                  <a:pt x="62230" y="15748"/>
                </a:lnTo>
                <a:lnTo>
                  <a:pt x="74130" y="15748"/>
                </a:lnTo>
                <a:lnTo>
                  <a:pt x="74168" y="12573"/>
                </a:lnTo>
                <a:lnTo>
                  <a:pt x="61468" y="12446"/>
                </a:lnTo>
                <a:close/>
              </a:path>
              <a:path w="118745" h="1458595">
                <a:moveTo>
                  <a:pt x="62230" y="15748"/>
                </a:moveTo>
                <a:lnTo>
                  <a:pt x="67644" y="25282"/>
                </a:lnTo>
                <a:lnTo>
                  <a:pt x="73279" y="15875"/>
                </a:lnTo>
                <a:lnTo>
                  <a:pt x="62230" y="1574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A603C30F-BAE6-41BC-BD85-546F53527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56C6AC-C463-A347-976D-C1D54DEC8CD4}"/>
              </a:ext>
            </a:extLst>
          </p:cNvPr>
          <p:cNvSpPr txBox="1"/>
          <p:nvPr/>
        </p:nvSpPr>
        <p:spPr>
          <a:xfrm>
            <a:off x="0" y="143435"/>
            <a:ext cx="6667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Captação de Recursos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7FE47D-497B-174B-B8CE-EFF05AFBB1C1}"/>
              </a:ext>
            </a:extLst>
          </p:cNvPr>
          <p:cNvSpPr txBox="1"/>
          <p:nvPr/>
        </p:nvSpPr>
        <p:spPr>
          <a:xfrm>
            <a:off x="0" y="2205318"/>
            <a:ext cx="8333509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14812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Criação da Rede de Multiplicadores de Conhecimento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0" b="1" i="0" u="none" strike="noStrike" kern="1200" cap="none" spc="0" normalizeH="0" baseline="0" noProof="0" dirty="0">
              <a:ln>
                <a:noFill/>
              </a:ln>
              <a:solidFill>
                <a:srgbClr val="14812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04D662D-00A9-2D44-B23A-07669EF1FA1C}"/>
              </a:ext>
            </a:extLst>
          </p:cNvPr>
          <p:cNvSpPr txBox="1"/>
          <p:nvPr/>
        </p:nvSpPr>
        <p:spPr>
          <a:xfrm>
            <a:off x="97536" y="3255263"/>
            <a:ext cx="90464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48D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Sensibilização para Criação da Rede;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48D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Papel dos Prefeitos no Processo de Captação de Recursos para a Gestão Municipal;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48D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papel da CNM e a disponibilização de ferramentas tecnológicas para auxiliar no Processo.</a:t>
            </a:r>
          </a:p>
        </p:txBody>
      </p:sp>
    </p:spTree>
    <p:extLst>
      <p:ext uri="{BB962C8B-B14F-4D97-AF65-F5344CB8AC3E}">
        <p14:creationId xmlns:p14="http://schemas.microsoft.com/office/powerpoint/2010/main" val="493535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6280357-B5D1-4CA8-BE44-F5B6E1A88C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15" t="25872" r="18196" b="14063"/>
          <a:stretch/>
        </p:blipFill>
        <p:spPr>
          <a:xfrm>
            <a:off x="704538" y="1244184"/>
            <a:ext cx="8439462" cy="439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65495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52310" y="5112639"/>
            <a:ext cx="1800225" cy="607219"/>
          </a:xfrm>
          <a:custGeom>
            <a:avLst/>
            <a:gdLst/>
            <a:ahLst/>
            <a:cxnLst/>
            <a:rect l="l" t="t" r="r" b="b"/>
            <a:pathLst>
              <a:path w="2400300" h="809625">
                <a:moveTo>
                  <a:pt x="0" y="809244"/>
                </a:moveTo>
                <a:lnTo>
                  <a:pt x="2400300" y="809244"/>
                </a:lnTo>
                <a:lnTo>
                  <a:pt x="2400300" y="0"/>
                </a:lnTo>
                <a:lnTo>
                  <a:pt x="0" y="0"/>
                </a:lnTo>
                <a:lnTo>
                  <a:pt x="0" y="8092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7052310" y="5112639"/>
            <a:ext cx="1800225" cy="607219"/>
          </a:xfrm>
          <a:custGeom>
            <a:avLst/>
            <a:gdLst/>
            <a:ahLst/>
            <a:cxnLst/>
            <a:rect l="l" t="t" r="r" b="b"/>
            <a:pathLst>
              <a:path w="2400300" h="809625">
                <a:moveTo>
                  <a:pt x="0" y="809244"/>
                </a:moveTo>
                <a:lnTo>
                  <a:pt x="2400300" y="809244"/>
                </a:lnTo>
                <a:lnTo>
                  <a:pt x="2400300" y="0"/>
                </a:lnTo>
                <a:lnTo>
                  <a:pt x="0" y="0"/>
                </a:lnTo>
                <a:lnTo>
                  <a:pt x="0" y="809244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413765" y="1952243"/>
            <a:ext cx="958215" cy="577215"/>
          </a:xfrm>
          <a:custGeom>
            <a:avLst/>
            <a:gdLst/>
            <a:ahLst/>
            <a:cxnLst/>
            <a:rect l="l" t="t" r="r" b="b"/>
            <a:pathLst>
              <a:path w="1277620" h="769619">
                <a:moveTo>
                  <a:pt x="1148842" y="0"/>
                </a:moveTo>
                <a:lnTo>
                  <a:pt x="128270" y="0"/>
                </a:lnTo>
                <a:lnTo>
                  <a:pt x="78341" y="10076"/>
                </a:lnTo>
                <a:lnTo>
                  <a:pt x="37569" y="37560"/>
                </a:lnTo>
                <a:lnTo>
                  <a:pt x="10080" y="78331"/>
                </a:lnTo>
                <a:lnTo>
                  <a:pt x="0" y="128270"/>
                </a:lnTo>
                <a:lnTo>
                  <a:pt x="0" y="641350"/>
                </a:lnTo>
                <a:lnTo>
                  <a:pt x="10080" y="691288"/>
                </a:lnTo>
                <a:lnTo>
                  <a:pt x="37569" y="732059"/>
                </a:lnTo>
                <a:lnTo>
                  <a:pt x="78341" y="759543"/>
                </a:lnTo>
                <a:lnTo>
                  <a:pt x="128270" y="769620"/>
                </a:lnTo>
                <a:lnTo>
                  <a:pt x="1148842" y="769620"/>
                </a:lnTo>
                <a:lnTo>
                  <a:pt x="1198780" y="759543"/>
                </a:lnTo>
                <a:lnTo>
                  <a:pt x="1239551" y="732059"/>
                </a:lnTo>
                <a:lnTo>
                  <a:pt x="1267035" y="691288"/>
                </a:lnTo>
                <a:lnTo>
                  <a:pt x="1277112" y="641350"/>
                </a:lnTo>
                <a:lnTo>
                  <a:pt x="1277112" y="128270"/>
                </a:lnTo>
                <a:lnTo>
                  <a:pt x="1267035" y="78331"/>
                </a:lnTo>
                <a:lnTo>
                  <a:pt x="1239551" y="37560"/>
                </a:lnTo>
                <a:lnTo>
                  <a:pt x="1198780" y="10076"/>
                </a:lnTo>
                <a:lnTo>
                  <a:pt x="114884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413765" y="1952243"/>
            <a:ext cx="958215" cy="577215"/>
          </a:xfrm>
          <a:custGeom>
            <a:avLst/>
            <a:gdLst/>
            <a:ahLst/>
            <a:cxnLst/>
            <a:rect l="l" t="t" r="r" b="b"/>
            <a:pathLst>
              <a:path w="1277620" h="769619">
                <a:moveTo>
                  <a:pt x="0" y="128270"/>
                </a:moveTo>
                <a:lnTo>
                  <a:pt x="10080" y="78331"/>
                </a:lnTo>
                <a:lnTo>
                  <a:pt x="37569" y="37560"/>
                </a:lnTo>
                <a:lnTo>
                  <a:pt x="78341" y="10076"/>
                </a:lnTo>
                <a:lnTo>
                  <a:pt x="128270" y="0"/>
                </a:lnTo>
                <a:lnTo>
                  <a:pt x="1148842" y="0"/>
                </a:lnTo>
                <a:lnTo>
                  <a:pt x="1198780" y="10076"/>
                </a:lnTo>
                <a:lnTo>
                  <a:pt x="1239551" y="37560"/>
                </a:lnTo>
                <a:lnTo>
                  <a:pt x="1267035" y="78331"/>
                </a:lnTo>
                <a:lnTo>
                  <a:pt x="1277112" y="128270"/>
                </a:lnTo>
                <a:lnTo>
                  <a:pt x="1277112" y="641350"/>
                </a:lnTo>
                <a:lnTo>
                  <a:pt x="1267035" y="691288"/>
                </a:lnTo>
                <a:lnTo>
                  <a:pt x="1239551" y="732059"/>
                </a:lnTo>
                <a:lnTo>
                  <a:pt x="1198780" y="759543"/>
                </a:lnTo>
                <a:lnTo>
                  <a:pt x="1148842" y="769620"/>
                </a:lnTo>
                <a:lnTo>
                  <a:pt x="128270" y="769620"/>
                </a:lnTo>
                <a:lnTo>
                  <a:pt x="78341" y="759543"/>
                </a:lnTo>
                <a:lnTo>
                  <a:pt x="37569" y="732059"/>
                </a:lnTo>
                <a:lnTo>
                  <a:pt x="10080" y="691288"/>
                </a:lnTo>
                <a:lnTo>
                  <a:pt x="0" y="641350"/>
                </a:lnTo>
                <a:lnTo>
                  <a:pt x="0" y="128270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500939" y="2039874"/>
            <a:ext cx="782479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54769">
              <a:spcBef>
                <a:spcPts val="71"/>
              </a:spcBef>
            </a:pPr>
            <a:r>
              <a:rPr sz="1200" spc="-8" dirty="0">
                <a:solidFill>
                  <a:srgbClr val="FFFFFF"/>
                </a:solidFill>
                <a:latin typeface="Calibri"/>
                <a:cs typeface="Calibri"/>
              </a:rPr>
              <a:t>PROCESSO  </a:t>
            </a:r>
            <a:r>
              <a:rPr sz="1200" spc="-4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00" spc="-4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srgbClr val="FFFFFF"/>
                </a:solidFill>
                <a:latin typeface="Calibri"/>
                <a:cs typeface="Calibri"/>
              </a:rPr>
              <a:t>COMPRA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482" y="1506718"/>
            <a:ext cx="234038" cy="130778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1785"/>
              </a:lnSpc>
            </a:pPr>
            <a:r>
              <a:rPr spc="-8" dirty="0">
                <a:solidFill>
                  <a:srgbClr val="2D75B6"/>
                </a:solidFill>
                <a:latin typeface="Calibri"/>
                <a:cs typeface="Calibri"/>
              </a:rPr>
              <a:t>CONVENENTE</a:t>
            </a:r>
            <a:endParaRPr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399" y="4038315"/>
            <a:ext cx="234038" cy="129397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1785"/>
              </a:lnSpc>
            </a:pPr>
            <a:r>
              <a:rPr spc="-8" dirty="0">
                <a:solidFill>
                  <a:srgbClr val="FF0000"/>
                </a:solidFill>
                <a:latin typeface="Calibri"/>
                <a:cs typeface="Calibri"/>
              </a:rPr>
              <a:t>CONCEDENTE</a:t>
            </a:r>
            <a:endParaRPr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57375" y="1415034"/>
            <a:ext cx="1371600" cy="409575"/>
          </a:xfrm>
          <a:custGeom>
            <a:avLst/>
            <a:gdLst/>
            <a:ahLst/>
            <a:cxnLst/>
            <a:rect l="l" t="t" r="r" b="b"/>
            <a:pathLst>
              <a:path w="1828800" h="546100">
                <a:moveTo>
                  <a:pt x="1737867" y="0"/>
                </a:moveTo>
                <a:lnTo>
                  <a:pt x="90931" y="0"/>
                </a:lnTo>
                <a:lnTo>
                  <a:pt x="55560" y="7153"/>
                </a:lnTo>
                <a:lnTo>
                  <a:pt x="26654" y="26654"/>
                </a:lnTo>
                <a:lnTo>
                  <a:pt x="7153" y="55560"/>
                </a:lnTo>
                <a:lnTo>
                  <a:pt x="0" y="90932"/>
                </a:lnTo>
                <a:lnTo>
                  <a:pt x="0" y="454660"/>
                </a:lnTo>
                <a:lnTo>
                  <a:pt x="7153" y="490031"/>
                </a:lnTo>
                <a:lnTo>
                  <a:pt x="26654" y="518937"/>
                </a:lnTo>
                <a:lnTo>
                  <a:pt x="55560" y="538438"/>
                </a:lnTo>
                <a:lnTo>
                  <a:pt x="90931" y="545591"/>
                </a:lnTo>
                <a:lnTo>
                  <a:pt x="1737867" y="545591"/>
                </a:lnTo>
                <a:lnTo>
                  <a:pt x="1773239" y="538438"/>
                </a:lnTo>
                <a:lnTo>
                  <a:pt x="1802145" y="518937"/>
                </a:lnTo>
                <a:lnTo>
                  <a:pt x="1821646" y="490031"/>
                </a:lnTo>
                <a:lnTo>
                  <a:pt x="1828800" y="454660"/>
                </a:lnTo>
                <a:lnTo>
                  <a:pt x="1828800" y="90932"/>
                </a:lnTo>
                <a:lnTo>
                  <a:pt x="1821646" y="55560"/>
                </a:lnTo>
                <a:lnTo>
                  <a:pt x="1802145" y="26654"/>
                </a:lnTo>
                <a:lnTo>
                  <a:pt x="1773239" y="7153"/>
                </a:lnTo>
                <a:lnTo>
                  <a:pt x="1737867" y="0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1857375" y="1415034"/>
            <a:ext cx="1371600" cy="409575"/>
          </a:xfrm>
          <a:custGeom>
            <a:avLst/>
            <a:gdLst/>
            <a:ahLst/>
            <a:cxnLst/>
            <a:rect l="l" t="t" r="r" b="b"/>
            <a:pathLst>
              <a:path w="1828800" h="546100">
                <a:moveTo>
                  <a:pt x="0" y="90932"/>
                </a:moveTo>
                <a:lnTo>
                  <a:pt x="7153" y="55560"/>
                </a:lnTo>
                <a:lnTo>
                  <a:pt x="26654" y="26654"/>
                </a:lnTo>
                <a:lnTo>
                  <a:pt x="55560" y="7153"/>
                </a:lnTo>
                <a:lnTo>
                  <a:pt x="90931" y="0"/>
                </a:lnTo>
                <a:lnTo>
                  <a:pt x="1737867" y="0"/>
                </a:lnTo>
                <a:lnTo>
                  <a:pt x="1773239" y="7153"/>
                </a:lnTo>
                <a:lnTo>
                  <a:pt x="1802145" y="26654"/>
                </a:lnTo>
                <a:lnTo>
                  <a:pt x="1821646" y="55560"/>
                </a:lnTo>
                <a:lnTo>
                  <a:pt x="1828800" y="90932"/>
                </a:lnTo>
                <a:lnTo>
                  <a:pt x="1828800" y="454660"/>
                </a:lnTo>
                <a:lnTo>
                  <a:pt x="1821646" y="490031"/>
                </a:lnTo>
                <a:lnTo>
                  <a:pt x="1802145" y="518937"/>
                </a:lnTo>
                <a:lnTo>
                  <a:pt x="1773239" y="538438"/>
                </a:lnTo>
                <a:lnTo>
                  <a:pt x="1737867" y="545591"/>
                </a:lnTo>
                <a:lnTo>
                  <a:pt x="90931" y="545591"/>
                </a:lnTo>
                <a:lnTo>
                  <a:pt x="55560" y="538438"/>
                </a:lnTo>
                <a:lnTo>
                  <a:pt x="26654" y="518937"/>
                </a:lnTo>
                <a:lnTo>
                  <a:pt x="7153" y="490031"/>
                </a:lnTo>
                <a:lnTo>
                  <a:pt x="0" y="454660"/>
                </a:lnTo>
                <a:lnTo>
                  <a:pt x="0" y="90932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2074545" y="4974336"/>
            <a:ext cx="938689" cy="544354"/>
          </a:xfrm>
          <a:custGeom>
            <a:avLst/>
            <a:gdLst/>
            <a:ahLst/>
            <a:cxnLst/>
            <a:rect l="l" t="t" r="r" b="b"/>
            <a:pathLst>
              <a:path w="1251585" h="725804">
                <a:moveTo>
                  <a:pt x="1130300" y="0"/>
                </a:moveTo>
                <a:lnTo>
                  <a:pt x="120903" y="0"/>
                </a:lnTo>
                <a:lnTo>
                  <a:pt x="73830" y="9497"/>
                </a:lnTo>
                <a:lnTo>
                  <a:pt x="35401" y="35401"/>
                </a:lnTo>
                <a:lnTo>
                  <a:pt x="9497" y="73830"/>
                </a:lnTo>
                <a:lnTo>
                  <a:pt x="0" y="120903"/>
                </a:lnTo>
                <a:lnTo>
                  <a:pt x="0" y="604519"/>
                </a:lnTo>
                <a:lnTo>
                  <a:pt x="9497" y="651582"/>
                </a:lnTo>
                <a:lnTo>
                  <a:pt x="35401" y="690013"/>
                </a:lnTo>
                <a:lnTo>
                  <a:pt x="73830" y="715923"/>
                </a:lnTo>
                <a:lnTo>
                  <a:pt x="120903" y="725423"/>
                </a:lnTo>
                <a:lnTo>
                  <a:pt x="1130300" y="725423"/>
                </a:lnTo>
                <a:lnTo>
                  <a:pt x="1177373" y="715923"/>
                </a:lnTo>
                <a:lnTo>
                  <a:pt x="1215802" y="690013"/>
                </a:lnTo>
                <a:lnTo>
                  <a:pt x="1241706" y="651582"/>
                </a:lnTo>
                <a:lnTo>
                  <a:pt x="1251203" y="604519"/>
                </a:lnTo>
                <a:lnTo>
                  <a:pt x="1251203" y="120903"/>
                </a:lnTo>
                <a:lnTo>
                  <a:pt x="1241706" y="73830"/>
                </a:lnTo>
                <a:lnTo>
                  <a:pt x="1215802" y="35401"/>
                </a:lnTo>
                <a:lnTo>
                  <a:pt x="1177373" y="9497"/>
                </a:lnTo>
                <a:lnTo>
                  <a:pt x="1130300" y="0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2074545" y="4974336"/>
            <a:ext cx="938689" cy="544354"/>
          </a:xfrm>
          <a:custGeom>
            <a:avLst/>
            <a:gdLst/>
            <a:ahLst/>
            <a:cxnLst/>
            <a:rect l="l" t="t" r="r" b="b"/>
            <a:pathLst>
              <a:path w="1251585" h="725804">
                <a:moveTo>
                  <a:pt x="0" y="120903"/>
                </a:moveTo>
                <a:lnTo>
                  <a:pt x="9497" y="73830"/>
                </a:lnTo>
                <a:lnTo>
                  <a:pt x="35401" y="35401"/>
                </a:lnTo>
                <a:lnTo>
                  <a:pt x="73830" y="9497"/>
                </a:lnTo>
                <a:lnTo>
                  <a:pt x="120903" y="0"/>
                </a:lnTo>
                <a:lnTo>
                  <a:pt x="1130300" y="0"/>
                </a:lnTo>
                <a:lnTo>
                  <a:pt x="1177373" y="9497"/>
                </a:lnTo>
                <a:lnTo>
                  <a:pt x="1215802" y="35401"/>
                </a:lnTo>
                <a:lnTo>
                  <a:pt x="1241706" y="73830"/>
                </a:lnTo>
                <a:lnTo>
                  <a:pt x="1251203" y="120903"/>
                </a:lnTo>
                <a:lnTo>
                  <a:pt x="1251203" y="604519"/>
                </a:lnTo>
                <a:lnTo>
                  <a:pt x="1241706" y="651582"/>
                </a:lnTo>
                <a:lnTo>
                  <a:pt x="1215802" y="690013"/>
                </a:lnTo>
                <a:lnTo>
                  <a:pt x="1177373" y="715923"/>
                </a:lnTo>
                <a:lnTo>
                  <a:pt x="1130300" y="725423"/>
                </a:lnTo>
                <a:lnTo>
                  <a:pt x="120903" y="725423"/>
                </a:lnTo>
                <a:lnTo>
                  <a:pt x="73830" y="715923"/>
                </a:lnTo>
                <a:lnTo>
                  <a:pt x="35401" y="690013"/>
                </a:lnTo>
                <a:lnTo>
                  <a:pt x="9497" y="651582"/>
                </a:lnTo>
                <a:lnTo>
                  <a:pt x="0" y="604519"/>
                </a:lnTo>
                <a:lnTo>
                  <a:pt x="0" y="120903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 txBox="1"/>
          <p:nvPr/>
        </p:nvSpPr>
        <p:spPr>
          <a:xfrm>
            <a:off x="2237804" y="5020360"/>
            <a:ext cx="611981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350" spc="-109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ASSE</a:t>
            </a:r>
            <a:endParaRPr sz="135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$$$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96411" y="2064258"/>
            <a:ext cx="977265" cy="377190"/>
          </a:xfrm>
          <a:custGeom>
            <a:avLst/>
            <a:gdLst/>
            <a:ahLst/>
            <a:cxnLst/>
            <a:rect l="l" t="t" r="r" b="b"/>
            <a:pathLst>
              <a:path w="1303020" h="502919">
                <a:moveTo>
                  <a:pt x="1219200" y="0"/>
                </a:moveTo>
                <a:lnTo>
                  <a:pt x="83820" y="0"/>
                </a:lnTo>
                <a:lnTo>
                  <a:pt x="51167" y="6578"/>
                </a:lnTo>
                <a:lnTo>
                  <a:pt x="24526" y="24526"/>
                </a:lnTo>
                <a:lnTo>
                  <a:pt x="6578" y="51167"/>
                </a:lnTo>
                <a:lnTo>
                  <a:pt x="0" y="83819"/>
                </a:lnTo>
                <a:lnTo>
                  <a:pt x="0" y="419100"/>
                </a:lnTo>
                <a:lnTo>
                  <a:pt x="6578" y="451752"/>
                </a:lnTo>
                <a:lnTo>
                  <a:pt x="24526" y="478393"/>
                </a:lnTo>
                <a:lnTo>
                  <a:pt x="51167" y="496341"/>
                </a:lnTo>
                <a:lnTo>
                  <a:pt x="83820" y="502919"/>
                </a:lnTo>
                <a:lnTo>
                  <a:pt x="1219200" y="502919"/>
                </a:lnTo>
                <a:lnTo>
                  <a:pt x="1251852" y="496341"/>
                </a:lnTo>
                <a:lnTo>
                  <a:pt x="1278493" y="478393"/>
                </a:lnTo>
                <a:lnTo>
                  <a:pt x="1296441" y="451752"/>
                </a:lnTo>
                <a:lnTo>
                  <a:pt x="1303020" y="419100"/>
                </a:lnTo>
                <a:lnTo>
                  <a:pt x="1303020" y="83819"/>
                </a:lnTo>
                <a:lnTo>
                  <a:pt x="1296441" y="51167"/>
                </a:lnTo>
                <a:lnTo>
                  <a:pt x="1278493" y="24526"/>
                </a:lnTo>
                <a:lnTo>
                  <a:pt x="1251852" y="6578"/>
                </a:lnTo>
                <a:lnTo>
                  <a:pt x="121920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3296411" y="2064258"/>
            <a:ext cx="977265" cy="377190"/>
          </a:xfrm>
          <a:custGeom>
            <a:avLst/>
            <a:gdLst/>
            <a:ahLst/>
            <a:cxnLst/>
            <a:rect l="l" t="t" r="r" b="b"/>
            <a:pathLst>
              <a:path w="1303020" h="502919">
                <a:moveTo>
                  <a:pt x="0" y="83819"/>
                </a:moveTo>
                <a:lnTo>
                  <a:pt x="6578" y="51167"/>
                </a:lnTo>
                <a:lnTo>
                  <a:pt x="24526" y="24526"/>
                </a:lnTo>
                <a:lnTo>
                  <a:pt x="51167" y="6578"/>
                </a:lnTo>
                <a:lnTo>
                  <a:pt x="83820" y="0"/>
                </a:lnTo>
                <a:lnTo>
                  <a:pt x="1219200" y="0"/>
                </a:lnTo>
                <a:lnTo>
                  <a:pt x="1251852" y="6578"/>
                </a:lnTo>
                <a:lnTo>
                  <a:pt x="1278493" y="24526"/>
                </a:lnTo>
                <a:lnTo>
                  <a:pt x="1296441" y="51167"/>
                </a:lnTo>
                <a:lnTo>
                  <a:pt x="1303020" y="83819"/>
                </a:lnTo>
                <a:lnTo>
                  <a:pt x="1303020" y="419100"/>
                </a:lnTo>
                <a:lnTo>
                  <a:pt x="1296441" y="451752"/>
                </a:lnTo>
                <a:lnTo>
                  <a:pt x="1278493" y="478393"/>
                </a:lnTo>
                <a:lnTo>
                  <a:pt x="1251852" y="496341"/>
                </a:lnTo>
                <a:lnTo>
                  <a:pt x="1219200" y="502919"/>
                </a:lnTo>
                <a:lnTo>
                  <a:pt x="83820" y="502919"/>
                </a:lnTo>
                <a:lnTo>
                  <a:pt x="51167" y="496341"/>
                </a:lnTo>
                <a:lnTo>
                  <a:pt x="24526" y="478393"/>
                </a:lnTo>
                <a:lnTo>
                  <a:pt x="6578" y="451752"/>
                </a:lnTo>
                <a:lnTo>
                  <a:pt x="0" y="419100"/>
                </a:lnTo>
                <a:lnTo>
                  <a:pt x="0" y="83819"/>
                </a:lnTo>
                <a:close/>
              </a:path>
            </a:pathLst>
          </a:custGeom>
          <a:ln w="12191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 txBox="1"/>
          <p:nvPr/>
        </p:nvSpPr>
        <p:spPr>
          <a:xfrm>
            <a:off x="3373945" y="2129028"/>
            <a:ext cx="78771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1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ONT</a:t>
            </a: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350" spc="-109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50" spc="-38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62047" y="2779775"/>
            <a:ext cx="2787015" cy="455295"/>
          </a:xfrm>
          <a:custGeom>
            <a:avLst/>
            <a:gdLst/>
            <a:ahLst/>
            <a:cxnLst/>
            <a:rect l="l" t="t" r="r" b="b"/>
            <a:pathLst>
              <a:path w="3716020" h="607060">
                <a:moveTo>
                  <a:pt x="3614420" y="0"/>
                </a:moveTo>
                <a:lnTo>
                  <a:pt x="101091" y="0"/>
                </a:lnTo>
                <a:lnTo>
                  <a:pt x="61721" y="7937"/>
                </a:lnTo>
                <a:lnTo>
                  <a:pt x="29590" y="29590"/>
                </a:lnTo>
                <a:lnTo>
                  <a:pt x="7937" y="61722"/>
                </a:lnTo>
                <a:lnTo>
                  <a:pt x="0" y="101092"/>
                </a:lnTo>
                <a:lnTo>
                  <a:pt x="0" y="505460"/>
                </a:lnTo>
                <a:lnTo>
                  <a:pt x="7937" y="544830"/>
                </a:lnTo>
                <a:lnTo>
                  <a:pt x="29591" y="576961"/>
                </a:lnTo>
                <a:lnTo>
                  <a:pt x="61722" y="598614"/>
                </a:lnTo>
                <a:lnTo>
                  <a:pt x="101091" y="606552"/>
                </a:lnTo>
                <a:lnTo>
                  <a:pt x="3614420" y="606552"/>
                </a:lnTo>
                <a:lnTo>
                  <a:pt x="3653790" y="598614"/>
                </a:lnTo>
                <a:lnTo>
                  <a:pt x="3685921" y="576961"/>
                </a:lnTo>
                <a:lnTo>
                  <a:pt x="3707574" y="544830"/>
                </a:lnTo>
                <a:lnTo>
                  <a:pt x="3715511" y="505460"/>
                </a:lnTo>
                <a:lnTo>
                  <a:pt x="3715511" y="101092"/>
                </a:lnTo>
                <a:lnTo>
                  <a:pt x="3707574" y="61722"/>
                </a:lnTo>
                <a:lnTo>
                  <a:pt x="3685921" y="29590"/>
                </a:lnTo>
                <a:lnTo>
                  <a:pt x="3653790" y="7937"/>
                </a:lnTo>
                <a:lnTo>
                  <a:pt x="361442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2662047" y="2779775"/>
            <a:ext cx="2787015" cy="455295"/>
          </a:xfrm>
          <a:custGeom>
            <a:avLst/>
            <a:gdLst/>
            <a:ahLst/>
            <a:cxnLst/>
            <a:rect l="l" t="t" r="r" b="b"/>
            <a:pathLst>
              <a:path w="3716020" h="607060">
                <a:moveTo>
                  <a:pt x="0" y="101092"/>
                </a:moveTo>
                <a:lnTo>
                  <a:pt x="7937" y="61722"/>
                </a:lnTo>
                <a:lnTo>
                  <a:pt x="29590" y="29590"/>
                </a:lnTo>
                <a:lnTo>
                  <a:pt x="61721" y="7937"/>
                </a:lnTo>
                <a:lnTo>
                  <a:pt x="101091" y="0"/>
                </a:lnTo>
                <a:lnTo>
                  <a:pt x="3614420" y="0"/>
                </a:lnTo>
                <a:lnTo>
                  <a:pt x="3653790" y="7937"/>
                </a:lnTo>
                <a:lnTo>
                  <a:pt x="3685921" y="29590"/>
                </a:lnTo>
                <a:lnTo>
                  <a:pt x="3707574" y="61722"/>
                </a:lnTo>
                <a:lnTo>
                  <a:pt x="3715511" y="101092"/>
                </a:lnTo>
                <a:lnTo>
                  <a:pt x="3715511" y="505460"/>
                </a:lnTo>
                <a:lnTo>
                  <a:pt x="3707574" y="544830"/>
                </a:lnTo>
                <a:lnTo>
                  <a:pt x="3685921" y="576961"/>
                </a:lnTo>
                <a:lnTo>
                  <a:pt x="3653790" y="598614"/>
                </a:lnTo>
                <a:lnTo>
                  <a:pt x="3614420" y="606552"/>
                </a:lnTo>
                <a:lnTo>
                  <a:pt x="101091" y="606552"/>
                </a:lnTo>
                <a:lnTo>
                  <a:pt x="61722" y="598614"/>
                </a:lnTo>
                <a:lnTo>
                  <a:pt x="29591" y="576961"/>
                </a:lnTo>
                <a:lnTo>
                  <a:pt x="7937" y="544830"/>
                </a:lnTo>
                <a:lnTo>
                  <a:pt x="0" y="505460"/>
                </a:lnTo>
                <a:lnTo>
                  <a:pt x="0" y="101092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 txBox="1"/>
          <p:nvPr/>
        </p:nvSpPr>
        <p:spPr>
          <a:xfrm>
            <a:off x="2842737" y="2884075"/>
            <a:ext cx="242554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GERAR </a:t>
            </a:r>
            <a:r>
              <a:rPr sz="1350" spc="-19" dirty="0">
                <a:solidFill>
                  <a:srgbClr val="FFFFFF"/>
                </a:solidFill>
                <a:latin typeface="Calibri"/>
                <a:cs typeface="Calibri"/>
              </a:rPr>
              <a:t>RELATÓRIOS </a:t>
            </a:r>
            <a:r>
              <a:rPr sz="1350" spc="-11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350" spc="-4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EXECUÇÃO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972050" y="2037969"/>
            <a:ext cx="1175385" cy="476726"/>
          </a:xfrm>
          <a:custGeom>
            <a:avLst/>
            <a:gdLst/>
            <a:ahLst/>
            <a:cxnLst/>
            <a:rect l="l" t="t" r="r" b="b"/>
            <a:pathLst>
              <a:path w="1567179" h="635635">
                <a:moveTo>
                  <a:pt x="1460753" y="0"/>
                </a:moveTo>
                <a:lnTo>
                  <a:pt x="105918" y="0"/>
                </a:lnTo>
                <a:lnTo>
                  <a:pt x="64668" y="8316"/>
                </a:lnTo>
                <a:lnTo>
                  <a:pt x="31003" y="31003"/>
                </a:lnTo>
                <a:lnTo>
                  <a:pt x="8316" y="64668"/>
                </a:lnTo>
                <a:lnTo>
                  <a:pt x="0" y="105918"/>
                </a:lnTo>
                <a:lnTo>
                  <a:pt x="0" y="529590"/>
                </a:lnTo>
                <a:lnTo>
                  <a:pt x="8316" y="570839"/>
                </a:lnTo>
                <a:lnTo>
                  <a:pt x="31003" y="604504"/>
                </a:lnTo>
                <a:lnTo>
                  <a:pt x="64668" y="627191"/>
                </a:lnTo>
                <a:lnTo>
                  <a:pt x="105918" y="635508"/>
                </a:lnTo>
                <a:lnTo>
                  <a:pt x="1460753" y="635508"/>
                </a:lnTo>
                <a:lnTo>
                  <a:pt x="1502003" y="627191"/>
                </a:lnTo>
                <a:lnTo>
                  <a:pt x="1535668" y="604504"/>
                </a:lnTo>
                <a:lnTo>
                  <a:pt x="1558355" y="570839"/>
                </a:lnTo>
                <a:lnTo>
                  <a:pt x="1566672" y="529590"/>
                </a:lnTo>
                <a:lnTo>
                  <a:pt x="1566672" y="105918"/>
                </a:lnTo>
                <a:lnTo>
                  <a:pt x="1558355" y="64668"/>
                </a:lnTo>
                <a:lnTo>
                  <a:pt x="1535668" y="31003"/>
                </a:lnTo>
                <a:lnTo>
                  <a:pt x="1502003" y="8316"/>
                </a:lnTo>
                <a:lnTo>
                  <a:pt x="146075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4972050" y="2037969"/>
            <a:ext cx="1175385" cy="476726"/>
          </a:xfrm>
          <a:custGeom>
            <a:avLst/>
            <a:gdLst/>
            <a:ahLst/>
            <a:cxnLst/>
            <a:rect l="l" t="t" r="r" b="b"/>
            <a:pathLst>
              <a:path w="1567179" h="635635">
                <a:moveTo>
                  <a:pt x="0" y="105918"/>
                </a:moveTo>
                <a:lnTo>
                  <a:pt x="8316" y="64668"/>
                </a:lnTo>
                <a:lnTo>
                  <a:pt x="31003" y="31003"/>
                </a:lnTo>
                <a:lnTo>
                  <a:pt x="64668" y="8316"/>
                </a:lnTo>
                <a:lnTo>
                  <a:pt x="105918" y="0"/>
                </a:lnTo>
                <a:lnTo>
                  <a:pt x="1460753" y="0"/>
                </a:lnTo>
                <a:lnTo>
                  <a:pt x="1502003" y="8316"/>
                </a:lnTo>
                <a:lnTo>
                  <a:pt x="1535668" y="31003"/>
                </a:lnTo>
                <a:lnTo>
                  <a:pt x="1558355" y="64668"/>
                </a:lnTo>
                <a:lnTo>
                  <a:pt x="1566672" y="105918"/>
                </a:lnTo>
                <a:lnTo>
                  <a:pt x="1566672" y="529590"/>
                </a:lnTo>
                <a:lnTo>
                  <a:pt x="1558355" y="570839"/>
                </a:lnTo>
                <a:lnTo>
                  <a:pt x="1535668" y="604504"/>
                </a:lnTo>
                <a:lnTo>
                  <a:pt x="1502003" y="627191"/>
                </a:lnTo>
                <a:lnTo>
                  <a:pt x="1460753" y="635508"/>
                </a:lnTo>
                <a:lnTo>
                  <a:pt x="105918" y="635508"/>
                </a:lnTo>
                <a:lnTo>
                  <a:pt x="64668" y="627191"/>
                </a:lnTo>
                <a:lnTo>
                  <a:pt x="31003" y="604504"/>
                </a:lnTo>
                <a:lnTo>
                  <a:pt x="8316" y="570839"/>
                </a:lnTo>
                <a:lnTo>
                  <a:pt x="0" y="529590"/>
                </a:lnTo>
                <a:lnTo>
                  <a:pt x="0" y="105918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 txBox="1"/>
          <p:nvPr/>
        </p:nvSpPr>
        <p:spPr>
          <a:xfrm>
            <a:off x="5054918" y="2049970"/>
            <a:ext cx="971550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CU</a:t>
            </a: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350" spc="-4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O  </a:t>
            </a: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LIQUIDAÇÃO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822568" y="2084833"/>
            <a:ext cx="1105376" cy="312419"/>
          </a:xfrm>
          <a:custGeom>
            <a:avLst/>
            <a:gdLst/>
            <a:ahLst/>
            <a:cxnLst/>
            <a:rect l="l" t="t" r="r" b="b"/>
            <a:pathLst>
              <a:path w="1473834" h="416560">
                <a:moveTo>
                  <a:pt x="1404366" y="0"/>
                </a:moveTo>
                <a:lnTo>
                  <a:pt x="69342" y="0"/>
                </a:lnTo>
                <a:lnTo>
                  <a:pt x="42326" y="5441"/>
                </a:lnTo>
                <a:lnTo>
                  <a:pt x="20288" y="20288"/>
                </a:lnTo>
                <a:lnTo>
                  <a:pt x="5441" y="42326"/>
                </a:lnTo>
                <a:lnTo>
                  <a:pt x="0" y="69341"/>
                </a:lnTo>
                <a:lnTo>
                  <a:pt x="0" y="346710"/>
                </a:lnTo>
                <a:lnTo>
                  <a:pt x="5441" y="373725"/>
                </a:lnTo>
                <a:lnTo>
                  <a:pt x="20288" y="395763"/>
                </a:lnTo>
                <a:lnTo>
                  <a:pt x="42326" y="410610"/>
                </a:lnTo>
                <a:lnTo>
                  <a:pt x="69342" y="416051"/>
                </a:lnTo>
                <a:lnTo>
                  <a:pt x="1404366" y="416051"/>
                </a:lnTo>
                <a:lnTo>
                  <a:pt x="1431381" y="410610"/>
                </a:lnTo>
                <a:lnTo>
                  <a:pt x="1453419" y="395763"/>
                </a:lnTo>
                <a:lnTo>
                  <a:pt x="1468266" y="373725"/>
                </a:lnTo>
                <a:lnTo>
                  <a:pt x="1473708" y="346710"/>
                </a:lnTo>
                <a:lnTo>
                  <a:pt x="1473708" y="69341"/>
                </a:lnTo>
                <a:lnTo>
                  <a:pt x="1468266" y="42326"/>
                </a:lnTo>
                <a:lnTo>
                  <a:pt x="1453419" y="20288"/>
                </a:lnTo>
                <a:lnTo>
                  <a:pt x="1431381" y="5441"/>
                </a:lnTo>
                <a:lnTo>
                  <a:pt x="140436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6822568" y="2084833"/>
            <a:ext cx="1105376" cy="312419"/>
          </a:xfrm>
          <a:custGeom>
            <a:avLst/>
            <a:gdLst/>
            <a:ahLst/>
            <a:cxnLst/>
            <a:rect l="l" t="t" r="r" b="b"/>
            <a:pathLst>
              <a:path w="1473834" h="416560">
                <a:moveTo>
                  <a:pt x="0" y="69341"/>
                </a:moveTo>
                <a:lnTo>
                  <a:pt x="5441" y="42326"/>
                </a:lnTo>
                <a:lnTo>
                  <a:pt x="20288" y="20288"/>
                </a:lnTo>
                <a:lnTo>
                  <a:pt x="42326" y="5441"/>
                </a:lnTo>
                <a:lnTo>
                  <a:pt x="69342" y="0"/>
                </a:lnTo>
                <a:lnTo>
                  <a:pt x="1404366" y="0"/>
                </a:lnTo>
                <a:lnTo>
                  <a:pt x="1431381" y="5441"/>
                </a:lnTo>
                <a:lnTo>
                  <a:pt x="1453419" y="20288"/>
                </a:lnTo>
                <a:lnTo>
                  <a:pt x="1468266" y="42326"/>
                </a:lnTo>
                <a:lnTo>
                  <a:pt x="1473708" y="69341"/>
                </a:lnTo>
                <a:lnTo>
                  <a:pt x="1473708" y="346710"/>
                </a:lnTo>
                <a:lnTo>
                  <a:pt x="1468266" y="373725"/>
                </a:lnTo>
                <a:lnTo>
                  <a:pt x="1453419" y="395763"/>
                </a:lnTo>
                <a:lnTo>
                  <a:pt x="1431381" y="410610"/>
                </a:lnTo>
                <a:lnTo>
                  <a:pt x="1404366" y="416051"/>
                </a:lnTo>
                <a:lnTo>
                  <a:pt x="69342" y="416051"/>
                </a:lnTo>
                <a:lnTo>
                  <a:pt x="42326" y="410610"/>
                </a:lnTo>
                <a:lnTo>
                  <a:pt x="20288" y="395763"/>
                </a:lnTo>
                <a:lnTo>
                  <a:pt x="5441" y="373725"/>
                </a:lnTo>
                <a:lnTo>
                  <a:pt x="0" y="346710"/>
                </a:lnTo>
                <a:lnTo>
                  <a:pt x="0" y="69341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 txBox="1"/>
          <p:nvPr/>
        </p:nvSpPr>
        <p:spPr>
          <a:xfrm>
            <a:off x="6898101" y="2117598"/>
            <a:ext cx="93392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0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350" spc="-1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GAM</a:t>
            </a: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350" spc="-38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633847" y="2802636"/>
            <a:ext cx="2453164" cy="391001"/>
          </a:xfrm>
          <a:custGeom>
            <a:avLst/>
            <a:gdLst/>
            <a:ahLst/>
            <a:cxnLst/>
            <a:rect l="l" t="t" r="r" b="b"/>
            <a:pathLst>
              <a:path w="3270884" h="521335">
                <a:moveTo>
                  <a:pt x="3183635" y="0"/>
                </a:moveTo>
                <a:lnTo>
                  <a:pt x="86868" y="0"/>
                </a:lnTo>
                <a:lnTo>
                  <a:pt x="53042" y="6822"/>
                </a:lnTo>
                <a:lnTo>
                  <a:pt x="25431" y="25431"/>
                </a:lnTo>
                <a:lnTo>
                  <a:pt x="6822" y="53042"/>
                </a:lnTo>
                <a:lnTo>
                  <a:pt x="0" y="86867"/>
                </a:lnTo>
                <a:lnTo>
                  <a:pt x="0" y="434339"/>
                </a:lnTo>
                <a:lnTo>
                  <a:pt x="6822" y="468165"/>
                </a:lnTo>
                <a:lnTo>
                  <a:pt x="25431" y="495776"/>
                </a:lnTo>
                <a:lnTo>
                  <a:pt x="53042" y="514385"/>
                </a:lnTo>
                <a:lnTo>
                  <a:pt x="86868" y="521207"/>
                </a:lnTo>
                <a:lnTo>
                  <a:pt x="3183635" y="521207"/>
                </a:lnTo>
                <a:lnTo>
                  <a:pt x="3217461" y="514385"/>
                </a:lnTo>
                <a:lnTo>
                  <a:pt x="3245072" y="495776"/>
                </a:lnTo>
                <a:lnTo>
                  <a:pt x="3263681" y="468165"/>
                </a:lnTo>
                <a:lnTo>
                  <a:pt x="3270504" y="434339"/>
                </a:lnTo>
                <a:lnTo>
                  <a:pt x="3270504" y="86867"/>
                </a:lnTo>
                <a:lnTo>
                  <a:pt x="3263681" y="53042"/>
                </a:lnTo>
                <a:lnTo>
                  <a:pt x="3245072" y="25431"/>
                </a:lnTo>
                <a:lnTo>
                  <a:pt x="3217461" y="6822"/>
                </a:lnTo>
                <a:lnTo>
                  <a:pt x="3183635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/>
          <p:nvPr/>
        </p:nvSpPr>
        <p:spPr>
          <a:xfrm>
            <a:off x="571" y="3279838"/>
            <a:ext cx="9144000" cy="44768"/>
          </a:xfrm>
          <a:custGeom>
            <a:avLst/>
            <a:gdLst/>
            <a:ahLst/>
            <a:cxnLst/>
            <a:rect l="l" t="t" r="r" b="b"/>
            <a:pathLst>
              <a:path w="12192000" h="59689">
                <a:moveTo>
                  <a:pt x="0" y="59436"/>
                </a:moveTo>
                <a:lnTo>
                  <a:pt x="12192000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 txBox="1"/>
          <p:nvPr/>
        </p:nvSpPr>
        <p:spPr>
          <a:xfrm>
            <a:off x="5664104" y="2772060"/>
            <a:ext cx="2392680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964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REGISTRAR/ENVIAR</a:t>
            </a:r>
            <a:r>
              <a:rPr sz="1350" spc="-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23" dirty="0">
                <a:solidFill>
                  <a:srgbClr val="FFFFFF"/>
                </a:solidFill>
                <a:latin typeface="Calibri"/>
                <a:cs typeface="Calibri"/>
              </a:rPr>
              <a:t>PRESTAÇÃO</a:t>
            </a:r>
            <a:endParaRPr sz="1350">
              <a:latin typeface="Calibri"/>
              <a:cs typeface="Calibri"/>
            </a:endParaRPr>
          </a:p>
          <a:p>
            <a:pPr marL="9525">
              <a:tabLst>
                <a:tab pos="801529" algn="l"/>
                <a:tab pos="2382679" algn="l"/>
              </a:tabLst>
            </a:pPr>
            <a:r>
              <a:rPr sz="1350" u="sng" dirty="0">
                <a:solidFill>
                  <a:srgbClr val="FFFFFF"/>
                </a:solidFill>
                <a:uFill>
                  <a:solidFill>
                    <a:srgbClr val="41709C"/>
                  </a:solidFill>
                </a:uFill>
                <a:latin typeface="Calibri"/>
                <a:cs typeface="Calibri"/>
              </a:rPr>
              <a:t> 	</a:t>
            </a:r>
            <a:r>
              <a:rPr sz="1350" u="sng" spc="-4" dirty="0">
                <a:solidFill>
                  <a:srgbClr val="FFFFFF"/>
                </a:solidFill>
                <a:uFill>
                  <a:solidFill>
                    <a:srgbClr val="41709C"/>
                  </a:solidFill>
                </a:uFill>
                <a:latin typeface="Calibri"/>
                <a:cs typeface="Calibri"/>
              </a:rPr>
              <a:t>DE</a:t>
            </a:r>
            <a:r>
              <a:rPr sz="1350" u="sng" spc="-68" dirty="0">
                <a:solidFill>
                  <a:srgbClr val="FFFFFF"/>
                </a:solidFill>
                <a:uFill>
                  <a:solidFill>
                    <a:srgbClr val="41709C"/>
                  </a:solidFill>
                </a:uFill>
                <a:latin typeface="Calibri"/>
                <a:cs typeface="Calibri"/>
              </a:rPr>
              <a:t> </a:t>
            </a:r>
            <a:r>
              <a:rPr sz="1350" u="sng" spc="-23" dirty="0">
                <a:solidFill>
                  <a:srgbClr val="FFFFFF"/>
                </a:solidFill>
                <a:uFill>
                  <a:solidFill>
                    <a:srgbClr val="41709C"/>
                  </a:solidFill>
                </a:uFill>
                <a:latin typeface="Calibri"/>
                <a:cs typeface="Calibri"/>
              </a:rPr>
              <a:t>CONTAS	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24041" y="857821"/>
            <a:ext cx="0" cy="5142071"/>
          </a:xfrm>
          <a:custGeom>
            <a:avLst/>
            <a:gdLst/>
            <a:ahLst/>
            <a:cxnLst/>
            <a:rect l="l" t="t" r="r" b="b"/>
            <a:pathLst>
              <a:path h="6856095">
                <a:moveTo>
                  <a:pt x="0" y="0"/>
                </a:moveTo>
                <a:lnTo>
                  <a:pt x="0" y="6855678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/>
          <p:nvPr/>
        </p:nvSpPr>
        <p:spPr>
          <a:xfrm>
            <a:off x="1228725" y="4307966"/>
            <a:ext cx="845820" cy="362426"/>
          </a:xfrm>
          <a:custGeom>
            <a:avLst/>
            <a:gdLst/>
            <a:ahLst/>
            <a:cxnLst/>
            <a:rect l="l" t="t" r="r" b="b"/>
            <a:pathLst>
              <a:path w="1127760" h="483235">
                <a:moveTo>
                  <a:pt x="1047242" y="0"/>
                </a:moveTo>
                <a:lnTo>
                  <a:pt x="80518" y="0"/>
                </a:lnTo>
                <a:lnTo>
                  <a:pt x="49184" y="6330"/>
                </a:lnTo>
                <a:lnTo>
                  <a:pt x="23590" y="23590"/>
                </a:lnTo>
                <a:lnTo>
                  <a:pt x="6330" y="49184"/>
                </a:lnTo>
                <a:lnTo>
                  <a:pt x="0" y="80518"/>
                </a:lnTo>
                <a:lnTo>
                  <a:pt x="0" y="402590"/>
                </a:lnTo>
                <a:lnTo>
                  <a:pt x="6330" y="433923"/>
                </a:lnTo>
                <a:lnTo>
                  <a:pt x="23590" y="459517"/>
                </a:lnTo>
                <a:lnTo>
                  <a:pt x="49184" y="476777"/>
                </a:lnTo>
                <a:lnTo>
                  <a:pt x="80518" y="483108"/>
                </a:lnTo>
                <a:lnTo>
                  <a:pt x="1047242" y="483108"/>
                </a:lnTo>
                <a:lnTo>
                  <a:pt x="1078575" y="476777"/>
                </a:lnTo>
                <a:lnTo>
                  <a:pt x="1104169" y="459517"/>
                </a:lnTo>
                <a:lnTo>
                  <a:pt x="1121429" y="433923"/>
                </a:lnTo>
                <a:lnTo>
                  <a:pt x="1127760" y="402590"/>
                </a:lnTo>
                <a:lnTo>
                  <a:pt x="1127760" y="80518"/>
                </a:lnTo>
                <a:lnTo>
                  <a:pt x="1121429" y="49184"/>
                </a:lnTo>
                <a:lnTo>
                  <a:pt x="1104169" y="23590"/>
                </a:lnTo>
                <a:lnTo>
                  <a:pt x="1078575" y="6330"/>
                </a:lnTo>
                <a:lnTo>
                  <a:pt x="104724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/>
          <p:nvPr/>
        </p:nvSpPr>
        <p:spPr>
          <a:xfrm>
            <a:off x="1228725" y="4307966"/>
            <a:ext cx="845820" cy="362426"/>
          </a:xfrm>
          <a:custGeom>
            <a:avLst/>
            <a:gdLst/>
            <a:ahLst/>
            <a:cxnLst/>
            <a:rect l="l" t="t" r="r" b="b"/>
            <a:pathLst>
              <a:path w="1127760" h="483235">
                <a:moveTo>
                  <a:pt x="0" y="80518"/>
                </a:moveTo>
                <a:lnTo>
                  <a:pt x="6330" y="49184"/>
                </a:lnTo>
                <a:lnTo>
                  <a:pt x="23590" y="23590"/>
                </a:lnTo>
                <a:lnTo>
                  <a:pt x="49184" y="6330"/>
                </a:lnTo>
                <a:lnTo>
                  <a:pt x="80518" y="0"/>
                </a:lnTo>
                <a:lnTo>
                  <a:pt x="1047242" y="0"/>
                </a:lnTo>
                <a:lnTo>
                  <a:pt x="1078575" y="6330"/>
                </a:lnTo>
                <a:lnTo>
                  <a:pt x="1104169" y="23590"/>
                </a:lnTo>
                <a:lnTo>
                  <a:pt x="1121429" y="49184"/>
                </a:lnTo>
                <a:lnTo>
                  <a:pt x="1127760" y="80518"/>
                </a:lnTo>
                <a:lnTo>
                  <a:pt x="1127760" y="402590"/>
                </a:lnTo>
                <a:lnTo>
                  <a:pt x="1121429" y="433923"/>
                </a:lnTo>
                <a:lnTo>
                  <a:pt x="1104169" y="459517"/>
                </a:lnTo>
                <a:lnTo>
                  <a:pt x="1078575" y="476777"/>
                </a:lnTo>
                <a:lnTo>
                  <a:pt x="1047242" y="483108"/>
                </a:lnTo>
                <a:lnTo>
                  <a:pt x="80518" y="483108"/>
                </a:lnTo>
                <a:lnTo>
                  <a:pt x="49184" y="476777"/>
                </a:lnTo>
                <a:lnTo>
                  <a:pt x="23590" y="459517"/>
                </a:lnTo>
                <a:lnTo>
                  <a:pt x="6330" y="433923"/>
                </a:lnTo>
                <a:lnTo>
                  <a:pt x="0" y="402590"/>
                </a:lnTo>
                <a:lnTo>
                  <a:pt x="0" y="80518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 txBox="1"/>
          <p:nvPr/>
        </p:nvSpPr>
        <p:spPr>
          <a:xfrm>
            <a:off x="1401128" y="4365879"/>
            <a:ext cx="50292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ACEITE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48081" y="2529458"/>
            <a:ext cx="30480" cy="1954530"/>
          </a:xfrm>
          <a:custGeom>
            <a:avLst/>
            <a:gdLst/>
            <a:ahLst/>
            <a:cxnLst/>
            <a:rect l="l" t="t" r="r" b="b"/>
            <a:pathLst>
              <a:path w="40640" h="2606040">
                <a:moveTo>
                  <a:pt x="0" y="0"/>
                </a:moveTo>
                <a:lnTo>
                  <a:pt x="40106" y="2605659"/>
                </a:lnTo>
              </a:path>
            </a:pathLst>
          </a:custGeom>
          <a:ln w="6096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676608" y="4459796"/>
            <a:ext cx="502920" cy="57150"/>
          </a:xfrm>
          <a:custGeom>
            <a:avLst/>
            <a:gdLst/>
            <a:ahLst/>
            <a:cxnLst/>
            <a:rect l="l" t="t" r="r" b="b"/>
            <a:pathLst>
              <a:path w="670560" h="76200">
                <a:moveTo>
                  <a:pt x="594296" y="0"/>
                </a:moveTo>
                <a:lnTo>
                  <a:pt x="593978" y="31752"/>
                </a:lnTo>
                <a:lnTo>
                  <a:pt x="606615" y="31876"/>
                </a:lnTo>
                <a:lnTo>
                  <a:pt x="606615" y="44576"/>
                </a:lnTo>
                <a:lnTo>
                  <a:pt x="593850" y="44576"/>
                </a:lnTo>
                <a:lnTo>
                  <a:pt x="593534" y="76199"/>
                </a:lnTo>
                <a:lnTo>
                  <a:pt x="658393" y="44576"/>
                </a:lnTo>
                <a:lnTo>
                  <a:pt x="606615" y="44576"/>
                </a:lnTo>
                <a:lnTo>
                  <a:pt x="658651" y="44451"/>
                </a:lnTo>
                <a:lnTo>
                  <a:pt x="670115" y="38861"/>
                </a:lnTo>
                <a:lnTo>
                  <a:pt x="594296" y="0"/>
                </a:lnTo>
                <a:close/>
              </a:path>
              <a:path w="670560" h="76200">
                <a:moveTo>
                  <a:pt x="593978" y="31752"/>
                </a:moveTo>
                <a:lnTo>
                  <a:pt x="593851" y="44451"/>
                </a:lnTo>
                <a:lnTo>
                  <a:pt x="606615" y="44576"/>
                </a:lnTo>
                <a:lnTo>
                  <a:pt x="606615" y="31876"/>
                </a:lnTo>
                <a:lnTo>
                  <a:pt x="593978" y="31752"/>
                </a:lnTo>
                <a:close/>
              </a:path>
              <a:path w="670560" h="76200">
                <a:moveTo>
                  <a:pt x="127" y="25907"/>
                </a:moveTo>
                <a:lnTo>
                  <a:pt x="0" y="38607"/>
                </a:lnTo>
                <a:lnTo>
                  <a:pt x="593851" y="44451"/>
                </a:lnTo>
                <a:lnTo>
                  <a:pt x="593978" y="31752"/>
                </a:lnTo>
                <a:lnTo>
                  <a:pt x="127" y="2590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/>
          <p:nvPr/>
        </p:nvSpPr>
        <p:spPr>
          <a:xfrm>
            <a:off x="1450466" y="2684907"/>
            <a:ext cx="874395" cy="392430"/>
          </a:xfrm>
          <a:custGeom>
            <a:avLst/>
            <a:gdLst/>
            <a:ahLst/>
            <a:cxnLst/>
            <a:rect l="l" t="t" r="r" b="b"/>
            <a:pathLst>
              <a:path w="1165860" h="523239">
                <a:moveTo>
                  <a:pt x="1078738" y="0"/>
                </a:moveTo>
                <a:lnTo>
                  <a:pt x="87121" y="0"/>
                </a:lnTo>
                <a:lnTo>
                  <a:pt x="53203" y="6844"/>
                </a:lnTo>
                <a:lnTo>
                  <a:pt x="25511" y="25511"/>
                </a:lnTo>
                <a:lnTo>
                  <a:pt x="6844" y="53203"/>
                </a:lnTo>
                <a:lnTo>
                  <a:pt x="0" y="87122"/>
                </a:lnTo>
                <a:lnTo>
                  <a:pt x="0" y="435610"/>
                </a:lnTo>
                <a:lnTo>
                  <a:pt x="6844" y="469528"/>
                </a:lnTo>
                <a:lnTo>
                  <a:pt x="25511" y="497220"/>
                </a:lnTo>
                <a:lnTo>
                  <a:pt x="53203" y="515887"/>
                </a:lnTo>
                <a:lnTo>
                  <a:pt x="87121" y="522732"/>
                </a:lnTo>
                <a:lnTo>
                  <a:pt x="1078738" y="522732"/>
                </a:lnTo>
                <a:lnTo>
                  <a:pt x="1112656" y="515887"/>
                </a:lnTo>
                <a:lnTo>
                  <a:pt x="1140348" y="497220"/>
                </a:lnTo>
                <a:lnTo>
                  <a:pt x="1159015" y="469528"/>
                </a:lnTo>
                <a:lnTo>
                  <a:pt x="1165860" y="435610"/>
                </a:lnTo>
                <a:lnTo>
                  <a:pt x="1165860" y="87122"/>
                </a:lnTo>
                <a:lnTo>
                  <a:pt x="1159015" y="53203"/>
                </a:lnTo>
                <a:lnTo>
                  <a:pt x="1140348" y="25511"/>
                </a:lnTo>
                <a:lnTo>
                  <a:pt x="1112656" y="6844"/>
                </a:lnTo>
                <a:lnTo>
                  <a:pt x="107873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6" name="object 36"/>
          <p:cNvSpPr/>
          <p:nvPr/>
        </p:nvSpPr>
        <p:spPr>
          <a:xfrm>
            <a:off x="1450466" y="2684907"/>
            <a:ext cx="874395" cy="392430"/>
          </a:xfrm>
          <a:custGeom>
            <a:avLst/>
            <a:gdLst/>
            <a:ahLst/>
            <a:cxnLst/>
            <a:rect l="l" t="t" r="r" b="b"/>
            <a:pathLst>
              <a:path w="1165860" h="523239">
                <a:moveTo>
                  <a:pt x="0" y="87122"/>
                </a:moveTo>
                <a:lnTo>
                  <a:pt x="6844" y="53203"/>
                </a:lnTo>
                <a:lnTo>
                  <a:pt x="25511" y="25511"/>
                </a:lnTo>
                <a:lnTo>
                  <a:pt x="53203" y="6844"/>
                </a:lnTo>
                <a:lnTo>
                  <a:pt x="87121" y="0"/>
                </a:lnTo>
                <a:lnTo>
                  <a:pt x="1078738" y="0"/>
                </a:lnTo>
                <a:lnTo>
                  <a:pt x="1112656" y="6844"/>
                </a:lnTo>
                <a:lnTo>
                  <a:pt x="1140348" y="25511"/>
                </a:lnTo>
                <a:lnTo>
                  <a:pt x="1159015" y="53203"/>
                </a:lnTo>
                <a:lnTo>
                  <a:pt x="1165860" y="87122"/>
                </a:lnTo>
                <a:lnTo>
                  <a:pt x="1165860" y="435610"/>
                </a:lnTo>
                <a:lnTo>
                  <a:pt x="1159015" y="469528"/>
                </a:lnTo>
                <a:lnTo>
                  <a:pt x="1140348" y="497220"/>
                </a:lnTo>
                <a:lnTo>
                  <a:pt x="1112656" y="515887"/>
                </a:lnTo>
                <a:lnTo>
                  <a:pt x="1078738" y="522732"/>
                </a:lnTo>
                <a:lnTo>
                  <a:pt x="87121" y="522732"/>
                </a:lnTo>
                <a:lnTo>
                  <a:pt x="53203" y="515887"/>
                </a:lnTo>
                <a:lnTo>
                  <a:pt x="25511" y="497220"/>
                </a:lnTo>
                <a:lnTo>
                  <a:pt x="6844" y="469528"/>
                </a:lnTo>
                <a:lnTo>
                  <a:pt x="0" y="435610"/>
                </a:lnTo>
                <a:lnTo>
                  <a:pt x="0" y="87122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7"/>
          <p:cNvSpPr txBox="1"/>
          <p:nvPr/>
        </p:nvSpPr>
        <p:spPr>
          <a:xfrm>
            <a:off x="1584008" y="2757869"/>
            <a:ext cx="60769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JU</a:t>
            </a:r>
            <a:r>
              <a:rPr sz="1350" spc="-1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350" spc="-1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885950" y="3171826"/>
            <a:ext cx="57150" cy="1135856"/>
          </a:xfrm>
          <a:custGeom>
            <a:avLst/>
            <a:gdLst/>
            <a:ahLst/>
            <a:cxnLst/>
            <a:rect l="l" t="t" r="r" b="b"/>
            <a:pathLst>
              <a:path w="76200" h="1514475">
                <a:moveTo>
                  <a:pt x="44450" y="63500"/>
                </a:moveTo>
                <a:lnTo>
                  <a:pt x="31750" y="63500"/>
                </a:lnTo>
                <a:lnTo>
                  <a:pt x="31750" y="1514094"/>
                </a:lnTo>
                <a:lnTo>
                  <a:pt x="44450" y="1514094"/>
                </a:lnTo>
                <a:lnTo>
                  <a:pt x="44450" y="63500"/>
                </a:lnTo>
                <a:close/>
              </a:path>
              <a:path w="76200" h="151447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51447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object 39"/>
          <p:cNvSpPr/>
          <p:nvPr/>
        </p:nvSpPr>
        <p:spPr>
          <a:xfrm>
            <a:off x="2476310" y="1828228"/>
            <a:ext cx="0" cy="3115628"/>
          </a:xfrm>
          <a:custGeom>
            <a:avLst/>
            <a:gdLst/>
            <a:ahLst/>
            <a:cxnLst/>
            <a:rect l="l" t="t" r="r" b="b"/>
            <a:pathLst>
              <a:path h="4154170">
                <a:moveTo>
                  <a:pt x="0" y="0"/>
                </a:moveTo>
                <a:lnTo>
                  <a:pt x="0" y="4153662"/>
                </a:lnTo>
              </a:path>
            </a:pathLst>
          </a:custGeom>
          <a:ln w="28956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0" name="object 40"/>
          <p:cNvSpPr/>
          <p:nvPr/>
        </p:nvSpPr>
        <p:spPr>
          <a:xfrm>
            <a:off x="1371601" y="2221135"/>
            <a:ext cx="1857851" cy="57150"/>
          </a:xfrm>
          <a:custGeom>
            <a:avLst/>
            <a:gdLst/>
            <a:ahLst/>
            <a:cxnLst/>
            <a:rect l="l" t="t" r="r" b="b"/>
            <a:pathLst>
              <a:path w="2477135" h="76200">
                <a:moveTo>
                  <a:pt x="2400554" y="0"/>
                </a:moveTo>
                <a:lnTo>
                  <a:pt x="2400394" y="31818"/>
                </a:lnTo>
                <a:lnTo>
                  <a:pt x="2413127" y="31876"/>
                </a:lnTo>
                <a:lnTo>
                  <a:pt x="2413127" y="44576"/>
                </a:lnTo>
                <a:lnTo>
                  <a:pt x="2400331" y="44576"/>
                </a:lnTo>
                <a:lnTo>
                  <a:pt x="2400173" y="76200"/>
                </a:lnTo>
                <a:lnTo>
                  <a:pt x="2464270" y="44576"/>
                </a:lnTo>
                <a:lnTo>
                  <a:pt x="2413127" y="44576"/>
                </a:lnTo>
                <a:lnTo>
                  <a:pt x="2464390" y="44517"/>
                </a:lnTo>
                <a:lnTo>
                  <a:pt x="2476627" y="38481"/>
                </a:lnTo>
                <a:lnTo>
                  <a:pt x="2400554" y="0"/>
                </a:lnTo>
                <a:close/>
              </a:path>
              <a:path w="2477135" h="76200">
                <a:moveTo>
                  <a:pt x="2400394" y="31818"/>
                </a:moveTo>
                <a:lnTo>
                  <a:pt x="2400331" y="44517"/>
                </a:lnTo>
                <a:lnTo>
                  <a:pt x="2413127" y="44576"/>
                </a:lnTo>
                <a:lnTo>
                  <a:pt x="2413127" y="31876"/>
                </a:lnTo>
                <a:lnTo>
                  <a:pt x="2400394" y="31818"/>
                </a:lnTo>
                <a:close/>
              </a:path>
              <a:path w="2477135" h="76200">
                <a:moveTo>
                  <a:pt x="0" y="20700"/>
                </a:moveTo>
                <a:lnTo>
                  <a:pt x="0" y="33400"/>
                </a:lnTo>
                <a:lnTo>
                  <a:pt x="2400331" y="44517"/>
                </a:lnTo>
                <a:lnTo>
                  <a:pt x="2400394" y="31818"/>
                </a:lnTo>
                <a:lnTo>
                  <a:pt x="0" y="207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1" name="object 41"/>
          <p:cNvSpPr/>
          <p:nvPr/>
        </p:nvSpPr>
        <p:spPr>
          <a:xfrm>
            <a:off x="4273677" y="2224278"/>
            <a:ext cx="677227" cy="57150"/>
          </a:xfrm>
          <a:custGeom>
            <a:avLst/>
            <a:gdLst/>
            <a:ahLst/>
            <a:cxnLst/>
            <a:rect l="l" t="t" r="r" b="b"/>
            <a:pathLst>
              <a:path w="902970" h="76200">
                <a:moveTo>
                  <a:pt x="826262" y="0"/>
                </a:moveTo>
                <a:lnTo>
                  <a:pt x="826262" y="76200"/>
                </a:lnTo>
                <a:lnTo>
                  <a:pt x="889762" y="44450"/>
                </a:lnTo>
                <a:lnTo>
                  <a:pt x="839088" y="44450"/>
                </a:lnTo>
                <a:lnTo>
                  <a:pt x="839088" y="31750"/>
                </a:lnTo>
                <a:lnTo>
                  <a:pt x="889762" y="31750"/>
                </a:lnTo>
                <a:lnTo>
                  <a:pt x="826262" y="0"/>
                </a:lnTo>
                <a:close/>
              </a:path>
              <a:path w="902970" h="76200">
                <a:moveTo>
                  <a:pt x="826262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826262" y="44450"/>
                </a:lnTo>
                <a:lnTo>
                  <a:pt x="826262" y="31750"/>
                </a:lnTo>
                <a:close/>
              </a:path>
              <a:path w="902970" h="76200">
                <a:moveTo>
                  <a:pt x="889762" y="31750"/>
                </a:moveTo>
                <a:lnTo>
                  <a:pt x="839088" y="31750"/>
                </a:lnTo>
                <a:lnTo>
                  <a:pt x="839088" y="44450"/>
                </a:lnTo>
                <a:lnTo>
                  <a:pt x="889762" y="44450"/>
                </a:lnTo>
                <a:lnTo>
                  <a:pt x="902462" y="38100"/>
                </a:lnTo>
                <a:lnTo>
                  <a:pt x="889762" y="3175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2" name="object 42"/>
          <p:cNvSpPr/>
          <p:nvPr/>
        </p:nvSpPr>
        <p:spPr>
          <a:xfrm>
            <a:off x="6168771" y="2224278"/>
            <a:ext cx="632460" cy="57150"/>
          </a:xfrm>
          <a:custGeom>
            <a:avLst/>
            <a:gdLst/>
            <a:ahLst/>
            <a:cxnLst/>
            <a:rect l="l" t="t" r="r" b="b"/>
            <a:pathLst>
              <a:path w="843279" h="76200">
                <a:moveTo>
                  <a:pt x="766952" y="0"/>
                </a:moveTo>
                <a:lnTo>
                  <a:pt x="766952" y="76200"/>
                </a:lnTo>
                <a:lnTo>
                  <a:pt x="830452" y="44450"/>
                </a:lnTo>
                <a:lnTo>
                  <a:pt x="779652" y="44450"/>
                </a:lnTo>
                <a:lnTo>
                  <a:pt x="779652" y="31750"/>
                </a:lnTo>
                <a:lnTo>
                  <a:pt x="830452" y="31750"/>
                </a:lnTo>
                <a:lnTo>
                  <a:pt x="766952" y="0"/>
                </a:lnTo>
                <a:close/>
              </a:path>
              <a:path w="843279" h="76200">
                <a:moveTo>
                  <a:pt x="766952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766952" y="44450"/>
                </a:lnTo>
                <a:lnTo>
                  <a:pt x="766952" y="31750"/>
                </a:lnTo>
                <a:close/>
              </a:path>
              <a:path w="843279" h="76200">
                <a:moveTo>
                  <a:pt x="830452" y="31750"/>
                </a:moveTo>
                <a:lnTo>
                  <a:pt x="779652" y="31750"/>
                </a:lnTo>
                <a:lnTo>
                  <a:pt x="779652" y="44450"/>
                </a:lnTo>
                <a:lnTo>
                  <a:pt x="830452" y="44450"/>
                </a:lnTo>
                <a:lnTo>
                  <a:pt x="843152" y="38100"/>
                </a:lnTo>
                <a:lnTo>
                  <a:pt x="830452" y="3175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3" name="object 43"/>
          <p:cNvSpPr/>
          <p:nvPr/>
        </p:nvSpPr>
        <p:spPr>
          <a:xfrm>
            <a:off x="2662047" y="3449574"/>
            <a:ext cx="5424963" cy="489585"/>
          </a:xfrm>
          <a:custGeom>
            <a:avLst/>
            <a:gdLst/>
            <a:ahLst/>
            <a:cxnLst/>
            <a:rect l="l" t="t" r="r" b="b"/>
            <a:pathLst>
              <a:path w="7233284" h="652779">
                <a:moveTo>
                  <a:pt x="7124192" y="0"/>
                </a:moveTo>
                <a:lnTo>
                  <a:pt x="108712" y="0"/>
                </a:lnTo>
                <a:lnTo>
                  <a:pt x="66383" y="8538"/>
                </a:lnTo>
                <a:lnTo>
                  <a:pt x="31829" y="31829"/>
                </a:lnTo>
                <a:lnTo>
                  <a:pt x="8538" y="66383"/>
                </a:lnTo>
                <a:lnTo>
                  <a:pt x="0" y="108712"/>
                </a:lnTo>
                <a:lnTo>
                  <a:pt x="0" y="543559"/>
                </a:lnTo>
                <a:lnTo>
                  <a:pt x="8538" y="585888"/>
                </a:lnTo>
                <a:lnTo>
                  <a:pt x="31829" y="620442"/>
                </a:lnTo>
                <a:lnTo>
                  <a:pt x="66383" y="643733"/>
                </a:lnTo>
                <a:lnTo>
                  <a:pt x="108712" y="652271"/>
                </a:lnTo>
                <a:lnTo>
                  <a:pt x="7124192" y="652271"/>
                </a:lnTo>
                <a:lnTo>
                  <a:pt x="7166520" y="643733"/>
                </a:lnTo>
                <a:lnTo>
                  <a:pt x="7201074" y="620442"/>
                </a:lnTo>
                <a:lnTo>
                  <a:pt x="7224365" y="585888"/>
                </a:lnTo>
                <a:lnTo>
                  <a:pt x="7232904" y="543559"/>
                </a:lnTo>
                <a:lnTo>
                  <a:pt x="7232904" y="108712"/>
                </a:lnTo>
                <a:lnTo>
                  <a:pt x="7224365" y="66383"/>
                </a:lnTo>
                <a:lnTo>
                  <a:pt x="7201074" y="31829"/>
                </a:lnTo>
                <a:lnTo>
                  <a:pt x="7166520" y="8538"/>
                </a:lnTo>
                <a:lnTo>
                  <a:pt x="7124192" y="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44"/>
          <p:cNvSpPr/>
          <p:nvPr/>
        </p:nvSpPr>
        <p:spPr>
          <a:xfrm>
            <a:off x="2662047" y="3449574"/>
            <a:ext cx="5424963" cy="489585"/>
          </a:xfrm>
          <a:custGeom>
            <a:avLst/>
            <a:gdLst/>
            <a:ahLst/>
            <a:cxnLst/>
            <a:rect l="l" t="t" r="r" b="b"/>
            <a:pathLst>
              <a:path w="7233284" h="652779">
                <a:moveTo>
                  <a:pt x="0" y="108712"/>
                </a:moveTo>
                <a:lnTo>
                  <a:pt x="8538" y="66383"/>
                </a:lnTo>
                <a:lnTo>
                  <a:pt x="31829" y="31829"/>
                </a:lnTo>
                <a:lnTo>
                  <a:pt x="66383" y="8538"/>
                </a:lnTo>
                <a:lnTo>
                  <a:pt x="108712" y="0"/>
                </a:lnTo>
                <a:lnTo>
                  <a:pt x="7124192" y="0"/>
                </a:lnTo>
                <a:lnTo>
                  <a:pt x="7166520" y="8538"/>
                </a:lnTo>
                <a:lnTo>
                  <a:pt x="7201074" y="31829"/>
                </a:lnTo>
                <a:lnTo>
                  <a:pt x="7224365" y="66383"/>
                </a:lnTo>
                <a:lnTo>
                  <a:pt x="7232904" y="108712"/>
                </a:lnTo>
                <a:lnTo>
                  <a:pt x="7232904" y="543559"/>
                </a:lnTo>
                <a:lnTo>
                  <a:pt x="7224365" y="585888"/>
                </a:lnTo>
                <a:lnTo>
                  <a:pt x="7201074" y="620442"/>
                </a:lnTo>
                <a:lnTo>
                  <a:pt x="7166520" y="643733"/>
                </a:lnTo>
                <a:lnTo>
                  <a:pt x="7124192" y="652271"/>
                </a:lnTo>
                <a:lnTo>
                  <a:pt x="108712" y="652271"/>
                </a:lnTo>
                <a:lnTo>
                  <a:pt x="66383" y="643733"/>
                </a:lnTo>
                <a:lnTo>
                  <a:pt x="31829" y="620442"/>
                </a:lnTo>
                <a:lnTo>
                  <a:pt x="8538" y="585888"/>
                </a:lnTo>
                <a:lnTo>
                  <a:pt x="0" y="543559"/>
                </a:lnTo>
                <a:lnTo>
                  <a:pt x="0" y="108712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5" name="object 45"/>
          <p:cNvSpPr txBox="1"/>
          <p:nvPr/>
        </p:nvSpPr>
        <p:spPr>
          <a:xfrm>
            <a:off x="4055173" y="3571304"/>
            <a:ext cx="263842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5" dirty="0">
                <a:solidFill>
                  <a:srgbClr val="FFFFFF"/>
                </a:solidFill>
                <a:latin typeface="Calibri"/>
                <a:cs typeface="Calibri"/>
              </a:rPr>
              <a:t>ACOMPANHAMENTO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35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FISCALIZAÇÃO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692908" y="4179950"/>
            <a:ext cx="1125855" cy="428625"/>
          </a:xfrm>
          <a:custGeom>
            <a:avLst/>
            <a:gdLst/>
            <a:ahLst/>
            <a:cxnLst/>
            <a:rect l="l" t="t" r="r" b="b"/>
            <a:pathLst>
              <a:path w="1501139" h="571500">
                <a:moveTo>
                  <a:pt x="1405889" y="0"/>
                </a:moveTo>
                <a:lnTo>
                  <a:pt x="95250" y="0"/>
                </a:lnTo>
                <a:lnTo>
                  <a:pt x="58185" y="7489"/>
                </a:lnTo>
                <a:lnTo>
                  <a:pt x="27908" y="27908"/>
                </a:lnTo>
                <a:lnTo>
                  <a:pt x="7489" y="58185"/>
                </a:lnTo>
                <a:lnTo>
                  <a:pt x="0" y="95249"/>
                </a:lnTo>
                <a:lnTo>
                  <a:pt x="0" y="476249"/>
                </a:lnTo>
                <a:lnTo>
                  <a:pt x="7489" y="513314"/>
                </a:lnTo>
                <a:lnTo>
                  <a:pt x="27908" y="543591"/>
                </a:lnTo>
                <a:lnTo>
                  <a:pt x="58185" y="564010"/>
                </a:lnTo>
                <a:lnTo>
                  <a:pt x="95250" y="571499"/>
                </a:lnTo>
                <a:lnTo>
                  <a:pt x="1405889" y="571499"/>
                </a:lnTo>
                <a:lnTo>
                  <a:pt x="1442954" y="564010"/>
                </a:lnTo>
                <a:lnTo>
                  <a:pt x="1473231" y="543591"/>
                </a:lnTo>
                <a:lnTo>
                  <a:pt x="1493650" y="513314"/>
                </a:lnTo>
                <a:lnTo>
                  <a:pt x="1501139" y="476249"/>
                </a:lnTo>
                <a:lnTo>
                  <a:pt x="1501139" y="95249"/>
                </a:lnTo>
                <a:lnTo>
                  <a:pt x="1493650" y="58185"/>
                </a:lnTo>
                <a:lnTo>
                  <a:pt x="1473231" y="27908"/>
                </a:lnTo>
                <a:lnTo>
                  <a:pt x="1442954" y="7489"/>
                </a:lnTo>
                <a:lnTo>
                  <a:pt x="140588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7" name="object 47"/>
          <p:cNvSpPr/>
          <p:nvPr/>
        </p:nvSpPr>
        <p:spPr>
          <a:xfrm>
            <a:off x="2692908" y="4179950"/>
            <a:ext cx="1125855" cy="428625"/>
          </a:xfrm>
          <a:custGeom>
            <a:avLst/>
            <a:gdLst/>
            <a:ahLst/>
            <a:cxnLst/>
            <a:rect l="l" t="t" r="r" b="b"/>
            <a:pathLst>
              <a:path w="1501139" h="571500">
                <a:moveTo>
                  <a:pt x="0" y="95249"/>
                </a:moveTo>
                <a:lnTo>
                  <a:pt x="7489" y="58185"/>
                </a:lnTo>
                <a:lnTo>
                  <a:pt x="27908" y="27908"/>
                </a:lnTo>
                <a:lnTo>
                  <a:pt x="58185" y="7489"/>
                </a:lnTo>
                <a:lnTo>
                  <a:pt x="95250" y="0"/>
                </a:lnTo>
                <a:lnTo>
                  <a:pt x="1405889" y="0"/>
                </a:lnTo>
                <a:lnTo>
                  <a:pt x="1442954" y="7489"/>
                </a:lnTo>
                <a:lnTo>
                  <a:pt x="1473231" y="27908"/>
                </a:lnTo>
                <a:lnTo>
                  <a:pt x="1493650" y="58185"/>
                </a:lnTo>
                <a:lnTo>
                  <a:pt x="1501139" y="95249"/>
                </a:lnTo>
                <a:lnTo>
                  <a:pt x="1501139" y="476249"/>
                </a:lnTo>
                <a:lnTo>
                  <a:pt x="1493650" y="513314"/>
                </a:lnTo>
                <a:lnTo>
                  <a:pt x="1473231" y="543591"/>
                </a:lnTo>
                <a:lnTo>
                  <a:pt x="1442954" y="564010"/>
                </a:lnTo>
                <a:lnTo>
                  <a:pt x="1405889" y="571499"/>
                </a:lnTo>
                <a:lnTo>
                  <a:pt x="95250" y="571499"/>
                </a:lnTo>
                <a:lnTo>
                  <a:pt x="58185" y="564010"/>
                </a:lnTo>
                <a:lnTo>
                  <a:pt x="27908" y="543591"/>
                </a:lnTo>
                <a:lnTo>
                  <a:pt x="7489" y="513314"/>
                </a:lnTo>
                <a:lnTo>
                  <a:pt x="0" y="476249"/>
                </a:lnTo>
                <a:lnTo>
                  <a:pt x="0" y="95249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8" name="object 48"/>
          <p:cNvSpPr txBox="1"/>
          <p:nvPr/>
        </p:nvSpPr>
        <p:spPr>
          <a:xfrm>
            <a:off x="2784920" y="4168330"/>
            <a:ext cx="941546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85725" marR="3810" indent="-76676">
              <a:spcBef>
                <a:spcPts val="75"/>
              </a:spcBef>
            </a:pP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ANÁLISE</a:t>
            </a:r>
            <a:r>
              <a:rPr sz="1350" spc="-8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DOS  </a:t>
            </a: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REGISTROS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071366" y="4178808"/>
            <a:ext cx="1327309" cy="468630"/>
          </a:xfrm>
          <a:custGeom>
            <a:avLst/>
            <a:gdLst/>
            <a:ahLst/>
            <a:cxnLst/>
            <a:rect l="l" t="t" r="r" b="b"/>
            <a:pathLst>
              <a:path w="1769745" h="624839">
                <a:moveTo>
                  <a:pt x="1665223" y="0"/>
                </a:moveTo>
                <a:lnTo>
                  <a:pt x="104139" y="0"/>
                </a:lnTo>
                <a:lnTo>
                  <a:pt x="63597" y="8181"/>
                </a:lnTo>
                <a:lnTo>
                  <a:pt x="30495" y="30495"/>
                </a:lnTo>
                <a:lnTo>
                  <a:pt x="8181" y="63597"/>
                </a:lnTo>
                <a:lnTo>
                  <a:pt x="0" y="104139"/>
                </a:lnTo>
                <a:lnTo>
                  <a:pt x="0" y="520699"/>
                </a:lnTo>
                <a:lnTo>
                  <a:pt x="8181" y="561242"/>
                </a:lnTo>
                <a:lnTo>
                  <a:pt x="30495" y="594344"/>
                </a:lnTo>
                <a:lnTo>
                  <a:pt x="63597" y="616658"/>
                </a:lnTo>
                <a:lnTo>
                  <a:pt x="104139" y="624839"/>
                </a:lnTo>
                <a:lnTo>
                  <a:pt x="1665223" y="624839"/>
                </a:lnTo>
                <a:lnTo>
                  <a:pt x="1705766" y="616658"/>
                </a:lnTo>
                <a:lnTo>
                  <a:pt x="1738868" y="594344"/>
                </a:lnTo>
                <a:lnTo>
                  <a:pt x="1761182" y="561242"/>
                </a:lnTo>
                <a:lnTo>
                  <a:pt x="1769364" y="520699"/>
                </a:lnTo>
                <a:lnTo>
                  <a:pt x="1769364" y="104139"/>
                </a:lnTo>
                <a:lnTo>
                  <a:pt x="1761182" y="63597"/>
                </a:lnTo>
                <a:lnTo>
                  <a:pt x="1738868" y="30495"/>
                </a:lnTo>
                <a:lnTo>
                  <a:pt x="1705766" y="8181"/>
                </a:lnTo>
                <a:lnTo>
                  <a:pt x="166522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0" name="object 50"/>
          <p:cNvSpPr/>
          <p:nvPr/>
        </p:nvSpPr>
        <p:spPr>
          <a:xfrm>
            <a:off x="4071366" y="4178808"/>
            <a:ext cx="1327309" cy="468630"/>
          </a:xfrm>
          <a:custGeom>
            <a:avLst/>
            <a:gdLst/>
            <a:ahLst/>
            <a:cxnLst/>
            <a:rect l="l" t="t" r="r" b="b"/>
            <a:pathLst>
              <a:path w="1769745" h="624839">
                <a:moveTo>
                  <a:pt x="0" y="104139"/>
                </a:moveTo>
                <a:lnTo>
                  <a:pt x="8181" y="63597"/>
                </a:lnTo>
                <a:lnTo>
                  <a:pt x="30495" y="30495"/>
                </a:lnTo>
                <a:lnTo>
                  <a:pt x="63597" y="8181"/>
                </a:lnTo>
                <a:lnTo>
                  <a:pt x="104139" y="0"/>
                </a:lnTo>
                <a:lnTo>
                  <a:pt x="1665223" y="0"/>
                </a:lnTo>
                <a:lnTo>
                  <a:pt x="1705766" y="8181"/>
                </a:lnTo>
                <a:lnTo>
                  <a:pt x="1738868" y="30495"/>
                </a:lnTo>
                <a:lnTo>
                  <a:pt x="1761182" y="63597"/>
                </a:lnTo>
                <a:lnTo>
                  <a:pt x="1769364" y="104139"/>
                </a:lnTo>
                <a:lnTo>
                  <a:pt x="1769364" y="520699"/>
                </a:lnTo>
                <a:lnTo>
                  <a:pt x="1761182" y="561242"/>
                </a:lnTo>
                <a:lnTo>
                  <a:pt x="1738868" y="594344"/>
                </a:lnTo>
                <a:lnTo>
                  <a:pt x="1705766" y="616658"/>
                </a:lnTo>
                <a:lnTo>
                  <a:pt x="1665223" y="624839"/>
                </a:lnTo>
                <a:lnTo>
                  <a:pt x="104139" y="624839"/>
                </a:lnTo>
                <a:lnTo>
                  <a:pt x="63597" y="616658"/>
                </a:lnTo>
                <a:lnTo>
                  <a:pt x="30495" y="594344"/>
                </a:lnTo>
                <a:lnTo>
                  <a:pt x="8181" y="561242"/>
                </a:lnTo>
                <a:lnTo>
                  <a:pt x="0" y="520699"/>
                </a:lnTo>
                <a:lnTo>
                  <a:pt x="0" y="104139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1" name="object 51"/>
          <p:cNvSpPr txBox="1"/>
          <p:nvPr/>
        </p:nvSpPr>
        <p:spPr>
          <a:xfrm>
            <a:off x="4304633" y="4155091"/>
            <a:ext cx="861536" cy="4943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indent="953" algn="ctr">
              <a:spcBef>
                <a:spcPts val="75"/>
              </a:spcBef>
            </a:pPr>
            <a:r>
              <a:rPr sz="1050" dirty="0">
                <a:solidFill>
                  <a:srgbClr val="FFFFFF"/>
                </a:solidFill>
                <a:latin typeface="Calibri"/>
                <a:cs typeface="Calibri"/>
              </a:rPr>
              <a:t>ANÁLISE </a:t>
            </a:r>
            <a:r>
              <a:rPr sz="1050" spc="-4" dirty="0">
                <a:solidFill>
                  <a:srgbClr val="FFFFFF"/>
                </a:solidFill>
                <a:latin typeface="Calibri"/>
                <a:cs typeface="Calibri"/>
              </a:rPr>
              <a:t>DOS  </a:t>
            </a:r>
            <a:r>
              <a:rPr sz="1050" spc="-15" dirty="0">
                <a:solidFill>
                  <a:srgbClr val="FFFFFF"/>
                </a:solidFill>
                <a:latin typeface="Calibri"/>
                <a:cs typeface="Calibri"/>
              </a:rPr>
              <a:t>RELATÓRIOS</a:t>
            </a:r>
            <a:r>
              <a:rPr sz="1050" spc="-6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FFFFFF"/>
                </a:solidFill>
                <a:latin typeface="Calibri"/>
                <a:cs typeface="Calibri"/>
              </a:rPr>
              <a:t>DE  EXECUÇÃO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590412" y="4191381"/>
            <a:ext cx="1078230" cy="468630"/>
          </a:xfrm>
          <a:custGeom>
            <a:avLst/>
            <a:gdLst/>
            <a:ahLst/>
            <a:cxnLst/>
            <a:rect l="l" t="t" r="r" b="b"/>
            <a:pathLst>
              <a:path w="1437640" h="624839">
                <a:moveTo>
                  <a:pt x="1332992" y="0"/>
                </a:moveTo>
                <a:lnTo>
                  <a:pt x="104140" y="0"/>
                </a:lnTo>
                <a:lnTo>
                  <a:pt x="63597" y="8181"/>
                </a:lnTo>
                <a:lnTo>
                  <a:pt x="30495" y="30495"/>
                </a:lnTo>
                <a:lnTo>
                  <a:pt x="8181" y="63597"/>
                </a:lnTo>
                <a:lnTo>
                  <a:pt x="0" y="104140"/>
                </a:lnTo>
                <a:lnTo>
                  <a:pt x="0" y="520700"/>
                </a:lnTo>
                <a:lnTo>
                  <a:pt x="8181" y="561242"/>
                </a:lnTo>
                <a:lnTo>
                  <a:pt x="30495" y="594344"/>
                </a:lnTo>
                <a:lnTo>
                  <a:pt x="63597" y="616658"/>
                </a:lnTo>
                <a:lnTo>
                  <a:pt x="104140" y="624840"/>
                </a:lnTo>
                <a:lnTo>
                  <a:pt x="1332992" y="624840"/>
                </a:lnTo>
                <a:lnTo>
                  <a:pt x="1373534" y="616658"/>
                </a:lnTo>
                <a:lnTo>
                  <a:pt x="1406636" y="594344"/>
                </a:lnTo>
                <a:lnTo>
                  <a:pt x="1428950" y="561242"/>
                </a:lnTo>
                <a:lnTo>
                  <a:pt x="1437132" y="520700"/>
                </a:lnTo>
                <a:lnTo>
                  <a:pt x="1437132" y="104140"/>
                </a:lnTo>
                <a:lnTo>
                  <a:pt x="1428950" y="63597"/>
                </a:lnTo>
                <a:lnTo>
                  <a:pt x="1406636" y="30495"/>
                </a:lnTo>
                <a:lnTo>
                  <a:pt x="1373534" y="8181"/>
                </a:lnTo>
                <a:lnTo>
                  <a:pt x="133299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3" name="object 53"/>
          <p:cNvSpPr/>
          <p:nvPr/>
        </p:nvSpPr>
        <p:spPr>
          <a:xfrm>
            <a:off x="5590412" y="4191381"/>
            <a:ext cx="1078230" cy="468630"/>
          </a:xfrm>
          <a:custGeom>
            <a:avLst/>
            <a:gdLst/>
            <a:ahLst/>
            <a:cxnLst/>
            <a:rect l="l" t="t" r="r" b="b"/>
            <a:pathLst>
              <a:path w="1437640" h="624839">
                <a:moveTo>
                  <a:pt x="0" y="104140"/>
                </a:moveTo>
                <a:lnTo>
                  <a:pt x="8181" y="63597"/>
                </a:lnTo>
                <a:lnTo>
                  <a:pt x="30495" y="30495"/>
                </a:lnTo>
                <a:lnTo>
                  <a:pt x="63597" y="8181"/>
                </a:lnTo>
                <a:lnTo>
                  <a:pt x="104140" y="0"/>
                </a:lnTo>
                <a:lnTo>
                  <a:pt x="1332992" y="0"/>
                </a:lnTo>
                <a:lnTo>
                  <a:pt x="1373534" y="8181"/>
                </a:lnTo>
                <a:lnTo>
                  <a:pt x="1406636" y="30495"/>
                </a:lnTo>
                <a:lnTo>
                  <a:pt x="1428950" y="63597"/>
                </a:lnTo>
                <a:lnTo>
                  <a:pt x="1437132" y="104140"/>
                </a:lnTo>
                <a:lnTo>
                  <a:pt x="1437132" y="520700"/>
                </a:lnTo>
                <a:lnTo>
                  <a:pt x="1428950" y="561242"/>
                </a:lnTo>
                <a:lnTo>
                  <a:pt x="1406636" y="594344"/>
                </a:lnTo>
                <a:lnTo>
                  <a:pt x="1373534" y="616658"/>
                </a:lnTo>
                <a:lnTo>
                  <a:pt x="1332992" y="624840"/>
                </a:lnTo>
                <a:lnTo>
                  <a:pt x="104140" y="624840"/>
                </a:lnTo>
                <a:lnTo>
                  <a:pt x="63597" y="616658"/>
                </a:lnTo>
                <a:lnTo>
                  <a:pt x="30495" y="594344"/>
                </a:lnTo>
                <a:lnTo>
                  <a:pt x="8181" y="561242"/>
                </a:lnTo>
                <a:lnTo>
                  <a:pt x="0" y="520700"/>
                </a:lnTo>
                <a:lnTo>
                  <a:pt x="0" y="104140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4" name="object 54"/>
          <p:cNvSpPr txBox="1"/>
          <p:nvPr/>
        </p:nvSpPr>
        <p:spPr>
          <a:xfrm>
            <a:off x="5683092" y="4199668"/>
            <a:ext cx="892969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10001">
              <a:spcBef>
                <a:spcPts val="75"/>
              </a:spcBef>
            </a:pPr>
            <a:r>
              <a:rPr sz="1350" spc="-19" dirty="0">
                <a:solidFill>
                  <a:srgbClr val="FFFFFF"/>
                </a:solidFill>
                <a:latin typeface="Calibri"/>
                <a:cs typeface="Calibri"/>
              </a:rPr>
              <a:t>RELATÓRIOS  </a:t>
            </a: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350" spc="-4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FFFFFF"/>
                </a:solidFill>
                <a:latin typeface="Calibri"/>
                <a:cs typeface="Calibri"/>
              </a:rPr>
              <a:t>VISTORIA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860286" y="4183380"/>
            <a:ext cx="1230154" cy="458629"/>
          </a:xfrm>
          <a:custGeom>
            <a:avLst/>
            <a:gdLst/>
            <a:ahLst/>
            <a:cxnLst/>
            <a:rect l="l" t="t" r="r" b="b"/>
            <a:pathLst>
              <a:path w="1640204" h="611504">
                <a:moveTo>
                  <a:pt x="1537970" y="0"/>
                </a:moveTo>
                <a:lnTo>
                  <a:pt x="101853" y="0"/>
                </a:lnTo>
                <a:lnTo>
                  <a:pt x="62204" y="8002"/>
                </a:lnTo>
                <a:lnTo>
                  <a:pt x="29829" y="29829"/>
                </a:lnTo>
                <a:lnTo>
                  <a:pt x="8002" y="62204"/>
                </a:lnTo>
                <a:lnTo>
                  <a:pt x="0" y="101854"/>
                </a:lnTo>
                <a:lnTo>
                  <a:pt x="0" y="509270"/>
                </a:lnTo>
                <a:lnTo>
                  <a:pt x="8002" y="548919"/>
                </a:lnTo>
                <a:lnTo>
                  <a:pt x="29829" y="581294"/>
                </a:lnTo>
                <a:lnTo>
                  <a:pt x="62204" y="603121"/>
                </a:lnTo>
                <a:lnTo>
                  <a:pt x="101853" y="611124"/>
                </a:lnTo>
                <a:lnTo>
                  <a:pt x="1537970" y="611124"/>
                </a:lnTo>
                <a:lnTo>
                  <a:pt x="1577619" y="603121"/>
                </a:lnTo>
                <a:lnTo>
                  <a:pt x="1609994" y="581294"/>
                </a:lnTo>
                <a:lnTo>
                  <a:pt x="1631821" y="548919"/>
                </a:lnTo>
                <a:lnTo>
                  <a:pt x="1639824" y="509270"/>
                </a:lnTo>
                <a:lnTo>
                  <a:pt x="1639824" y="101854"/>
                </a:lnTo>
                <a:lnTo>
                  <a:pt x="1631821" y="62204"/>
                </a:lnTo>
                <a:lnTo>
                  <a:pt x="1609994" y="29829"/>
                </a:lnTo>
                <a:lnTo>
                  <a:pt x="1577619" y="8002"/>
                </a:lnTo>
                <a:lnTo>
                  <a:pt x="153797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6" name="object 56"/>
          <p:cNvSpPr/>
          <p:nvPr/>
        </p:nvSpPr>
        <p:spPr>
          <a:xfrm>
            <a:off x="6860286" y="4183380"/>
            <a:ext cx="1230154" cy="458629"/>
          </a:xfrm>
          <a:custGeom>
            <a:avLst/>
            <a:gdLst/>
            <a:ahLst/>
            <a:cxnLst/>
            <a:rect l="l" t="t" r="r" b="b"/>
            <a:pathLst>
              <a:path w="1640204" h="611504">
                <a:moveTo>
                  <a:pt x="0" y="101854"/>
                </a:moveTo>
                <a:lnTo>
                  <a:pt x="8002" y="62204"/>
                </a:lnTo>
                <a:lnTo>
                  <a:pt x="29829" y="29829"/>
                </a:lnTo>
                <a:lnTo>
                  <a:pt x="62204" y="8002"/>
                </a:lnTo>
                <a:lnTo>
                  <a:pt x="101853" y="0"/>
                </a:lnTo>
                <a:lnTo>
                  <a:pt x="1537970" y="0"/>
                </a:lnTo>
                <a:lnTo>
                  <a:pt x="1577619" y="8002"/>
                </a:lnTo>
                <a:lnTo>
                  <a:pt x="1609994" y="29829"/>
                </a:lnTo>
                <a:lnTo>
                  <a:pt x="1631821" y="62204"/>
                </a:lnTo>
                <a:lnTo>
                  <a:pt x="1639824" y="101854"/>
                </a:lnTo>
                <a:lnTo>
                  <a:pt x="1639824" y="509270"/>
                </a:lnTo>
                <a:lnTo>
                  <a:pt x="1631821" y="548919"/>
                </a:lnTo>
                <a:lnTo>
                  <a:pt x="1609994" y="581294"/>
                </a:lnTo>
                <a:lnTo>
                  <a:pt x="1577619" y="603121"/>
                </a:lnTo>
                <a:lnTo>
                  <a:pt x="1537970" y="611124"/>
                </a:lnTo>
                <a:lnTo>
                  <a:pt x="101853" y="611124"/>
                </a:lnTo>
                <a:lnTo>
                  <a:pt x="62204" y="603121"/>
                </a:lnTo>
                <a:lnTo>
                  <a:pt x="29829" y="581294"/>
                </a:lnTo>
                <a:lnTo>
                  <a:pt x="8002" y="548919"/>
                </a:lnTo>
                <a:lnTo>
                  <a:pt x="0" y="509270"/>
                </a:lnTo>
                <a:lnTo>
                  <a:pt x="0" y="101854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7" name="object 57"/>
          <p:cNvSpPr txBox="1"/>
          <p:nvPr/>
        </p:nvSpPr>
        <p:spPr>
          <a:xfrm>
            <a:off x="7150227" y="4154196"/>
            <a:ext cx="652939" cy="49484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 indent="-1905" algn="ctr">
              <a:spcBef>
                <a:spcPts val="79"/>
              </a:spcBef>
            </a:pPr>
            <a:r>
              <a:rPr sz="1050" dirty="0">
                <a:solidFill>
                  <a:srgbClr val="FFFFFF"/>
                </a:solidFill>
                <a:latin typeface="Calibri"/>
                <a:cs typeface="Calibri"/>
              </a:rPr>
              <a:t>ANÁLISE  </a:t>
            </a:r>
            <a:r>
              <a:rPr sz="1050" spc="-8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0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050" spc="-1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50" spc="-8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050" spc="-83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050" spc="-8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50" spc="-4" dirty="0">
                <a:solidFill>
                  <a:srgbClr val="FFFFFF"/>
                </a:solidFill>
                <a:latin typeface="Calibri"/>
                <a:cs typeface="Calibri"/>
              </a:rPr>
              <a:t>Ç</a:t>
            </a:r>
            <a:r>
              <a:rPr sz="1050" spc="-8" dirty="0">
                <a:solidFill>
                  <a:srgbClr val="FFFFFF"/>
                </a:solidFill>
                <a:latin typeface="Calibri"/>
                <a:cs typeface="Calibri"/>
              </a:rPr>
              <a:t>Ã</a:t>
            </a:r>
            <a:r>
              <a:rPr sz="1050" dirty="0">
                <a:solidFill>
                  <a:srgbClr val="FFFFFF"/>
                </a:solidFill>
                <a:latin typeface="Calibri"/>
                <a:cs typeface="Calibri"/>
              </a:rPr>
              <a:t>O  </a:t>
            </a:r>
            <a:r>
              <a:rPr sz="1050" spc="-19" dirty="0">
                <a:solidFill>
                  <a:srgbClr val="FFFFFF"/>
                </a:solidFill>
                <a:latin typeface="Calibri"/>
                <a:cs typeface="Calibri"/>
              </a:rPr>
              <a:t>CONTAS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333362" y="4904613"/>
            <a:ext cx="1753553" cy="680085"/>
          </a:xfrm>
          <a:custGeom>
            <a:avLst/>
            <a:gdLst/>
            <a:ahLst/>
            <a:cxnLst/>
            <a:rect l="l" t="t" r="r" b="b"/>
            <a:pathLst>
              <a:path w="2338070" h="906779">
                <a:moveTo>
                  <a:pt x="2186686" y="0"/>
                </a:moveTo>
                <a:lnTo>
                  <a:pt x="151130" y="0"/>
                </a:lnTo>
                <a:lnTo>
                  <a:pt x="103371" y="7707"/>
                </a:lnTo>
                <a:lnTo>
                  <a:pt x="61886" y="29167"/>
                </a:lnTo>
                <a:lnTo>
                  <a:pt x="29167" y="61886"/>
                </a:lnTo>
                <a:lnTo>
                  <a:pt x="7707" y="103371"/>
                </a:lnTo>
                <a:lnTo>
                  <a:pt x="0" y="151129"/>
                </a:lnTo>
                <a:lnTo>
                  <a:pt x="0" y="755649"/>
                </a:lnTo>
                <a:lnTo>
                  <a:pt x="7707" y="803417"/>
                </a:lnTo>
                <a:lnTo>
                  <a:pt x="29167" y="844904"/>
                </a:lnTo>
                <a:lnTo>
                  <a:pt x="61886" y="877619"/>
                </a:lnTo>
                <a:lnTo>
                  <a:pt x="103371" y="899075"/>
                </a:lnTo>
                <a:lnTo>
                  <a:pt x="151130" y="906779"/>
                </a:lnTo>
                <a:lnTo>
                  <a:pt x="2186686" y="906779"/>
                </a:lnTo>
                <a:lnTo>
                  <a:pt x="2234444" y="899075"/>
                </a:lnTo>
                <a:lnTo>
                  <a:pt x="2275929" y="877619"/>
                </a:lnTo>
                <a:lnTo>
                  <a:pt x="2308648" y="844904"/>
                </a:lnTo>
                <a:lnTo>
                  <a:pt x="2330108" y="803417"/>
                </a:lnTo>
                <a:lnTo>
                  <a:pt x="2337816" y="755649"/>
                </a:lnTo>
                <a:lnTo>
                  <a:pt x="2337816" y="151129"/>
                </a:lnTo>
                <a:lnTo>
                  <a:pt x="2330108" y="103371"/>
                </a:lnTo>
                <a:lnTo>
                  <a:pt x="2308648" y="61886"/>
                </a:lnTo>
                <a:lnTo>
                  <a:pt x="2275929" y="29167"/>
                </a:lnTo>
                <a:lnTo>
                  <a:pt x="2234444" y="7707"/>
                </a:lnTo>
                <a:lnTo>
                  <a:pt x="2186686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9" name="object 59"/>
          <p:cNvSpPr/>
          <p:nvPr/>
        </p:nvSpPr>
        <p:spPr>
          <a:xfrm>
            <a:off x="6333362" y="4904613"/>
            <a:ext cx="1753553" cy="680085"/>
          </a:xfrm>
          <a:custGeom>
            <a:avLst/>
            <a:gdLst/>
            <a:ahLst/>
            <a:cxnLst/>
            <a:rect l="l" t="t" r="r" b="b"/>
            <a:pathLst>
              <a:path w="2338070" h="906779">
                <a:moveTo>
                  <a:pt x="0" y="151129"/>
                </a:moveTo>
                <a:lnTo>
                  <a:pt x="7707" y="103371"/>
                </a:lnTo>
                <a:lnTo>
                  <a:pt x="29167" y="61886"/>
                </a:lnTo>
                <a:lnTo>
                  <a:pt x="61886" y="29167"/>
                </a:lnTo>
                <a:lnTo>
                  <a:pt x="103371" y="7707"/>
                </a:lnTo>
                <a:lnTo>
                  <a:pt x="151130" y="0"/>
                </a:lnTo>
                <a:lnTo>
                  <a:pt x="2186686" y="0"/>
                </a:lnTo>
                <a:lnTo>
                  <a:pt x="2234444" y="7707"/>
                </a:lnTo>
                <a:lnTo>
                  <a:pt x="2275929" y="29167"/>
                </a:lnTo>
                <a:lnTo>
                  <a:pt x="2308648" y="61886"/>
                </a:lnTo>
                <a:lnTo>
                  <a:pt x="2330108" y="103371"/>
                </a:lnTo>
                <a:lnTo>
                  <a:pt x="2337816" y="151129"/>
                </a:lnTo>
                <a:lnTo>
                  <a:pt x="2337816" y="755649"/>
                </a:lnTo>
                <a:lnTo>
                  <a:pt x="2330108" y="803417"/>
                </a:lnTo>
                <a:lnTo>
                  <a:pt x="2308648" y="844904"/>
                </a:lnTo>
                <a:lnTo>
                  <a:pt x="2275929" y="877619"/>
                </a:lnTo>
                <a:lnTo>
                  <a:pt x="2234444" y="899075"/>
                </a:lnTo>
                <a:lnTo>
                  <a:pt x="2186686" y="906779"/>
                </a:lnTo>
                <a:lnTo>
                  <a:pt x="151130" y="906779"/>
                </a:lnTo>
                <a:lnTo>
                  <a:pt x="103371" y="899075"/>
                </a:lnTo>
                <a:lnTo>
                  <a:pt x="61886" y="877619"/>
                </a:lnTo>
                <a:lnTo>
                  <a:pt x="29167" y="844904"/>
                </a:lnTo>
                <a:lnTo>
                  <a:pt x="7707" y="803417"/>
                </a:lnTo>
                <a:lnTo>
                  <a:pt x="0" y="755649"/>
                </a:lnTo>
                <a:lnTo>
                  <a:pt x="0" y="151129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0" name="object 60"/>
          <p:cNvSpPr txBox="1"/>
          <p:nvPr/>
        </p:nvSpPr>
        <p:spPr>
          <a:xfrm>
            <a:off x="6437471" y="4915890"/>
            <a:ext cx="154686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REGISTRA</a:t>
            </a:r>
            <a:r>
              <a:rPr sz="1350" spc="-3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23" dirty="0">
                <a:solidFill>
                  <a:srgbClr val="FFFFFF"/>
                </a:solidFill>
                <a:latin typeface="Calibri"/>
                <a:cs typeface="Calibri"/>
              </a:rPr>
              <a:t>PRESTAÇÃO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525482" y="5122088"/>
            <a:ext cx="137064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23" dirty="0">
                <a:solidFill>
                  <a:srgbClr val="FFFFFF"/>
                </a:solidFill>
                <a:latin typeface="Calibri"/>
                <a:cs typeface="Calibri"/>
              </a:rPr>
              <a:t>CONTAS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SICONV</a:t>
            </a:r>
            <a:r>
              <a:rPr sz="1350" spc="-3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029736" y="5327828"/>
            <a:ext cx="36290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SIAFI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8270748" y="5606415"/>
            <a:ext cx="873443" cy="394335"/>
          </a:xfrm>
          <a:custGeom>
            <a:avLst/>
            <a:gdLst/>
            <a:ahLst/>
            <a:cxnLst/>
            <a:rect l="l" t="t" r="r" b="b"/>
            <a:pathLst>
              <a:path w="1164590" h="525779">
                <a:moveTo>
                  <a:pt x="1074927" y="0"/>
                </a:moveTo>
                <a:lnTo>
                  <a:pt x="89407" y="0"/>
                </a:lnTo>
                <a:lnTo>
                  <a:pt x="54596" y="7026"/>
                </a:lnTo>
                <a:lnTo>
                  <a:pt x="26177" y="26187"/>
                </a:lnTo>
                <a:lnTo>
                  <a:pt x="7022" y="54606"/>
                </a:lnTo>
                <a:lnTo>
                  <a:pt x="0" y="89407"/>
                </a:lnTo>
                <a:lnTo>
                  <a:pt x="0" y="447038"/>
                </a:lnTo>
                <a:lnTo>
                  <a:pt x="7022" y="481840"/>
                </a:lnTo>
                <a:lnTo>
                  <a:pt x="26177" y="510260"/>
                </a:lnTo>
                <a:lnTo>
                  <a:pt x="49190" y="525776"/>
                </a:lnTo>
                <a:lnTo>
                  <a:pt x="1115145" y="525776"/>
                </a:lnTo>
                <a:lnTo>
                  <a:pt x="1138158" y="510260"/>
                </a:lnTo>
                <a:lnTo>
                  <a:pt x="1157313" y="481840"/>
                </a:lnTo>
                <a:lnTo>
                  <a:pt x="1164335" y="447038"/>
                </a:lnTo>
                <a:lnTo>
                  <a:pt x="1164335" y="89407"/>
                </a:lnTo>
                <a:lnTo>
                  <a:pt x="1157313" y="54606"/>
                </a:lnTo>
                <a:lnTo>
                  <a:pt x="1138158" y="26187"/>
                </a:lnTo>
                <a:lnTo>
                  <a:pt x="1109739" y="7026"/>
                </a:lnTo>
                <a:lnTo>
                  <a:pt x="1074927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4" name="object 64"/>
          <p:cNvSpPr/>
          <p:nvPr/>
        </p:nvSpPr>
        <p:spPr>
          <a:xfrm>
            <a:off x="8270748" y="5606415"/>
            <a:ext cx="873443" cy="394335"/>
          </a:xfrm>
          <a:custGeom>
            <a:avLst/>
            <a:gdLst/>
            <a:ahLst/>
            <a:cxnLst/>
            <a:rect l="l" t="t" r="r" b="b"/>
            <a:pathLst>
              <a:path w="1164590" h="525779">
                <a:moveTo>
                  <a:pt x="0" y="89407"/>
                </a:moveTo>
                <a:lnTo>
                  <a:pt x="7022" y="54606"/>
                </a:lnTo>
                <a:lnTo>
                  <a:pt x="26177" y="26187"/>
                </a:lnTo>
                <a:lnTo>
                  <a:pt x="54596" y="7026"/>
                </a:lnTo>
                <a:lnTo>
                  <a:pt x="89407" y="0"/>
                </a:lnTo>
                <a:lnTo>
                  <a:pt x="1074927" y="0"/>
                </a:lnTo>
                <a:lnTo>
                  <a:pt x="1109739" y="7026"/>
                </a:lnTo>
                <a:lnTo>
                  <a:pt x="1138158" y="26187"/>
                </a:lnTo>
                <a:lnTo>
                  <a:pt x="1157313" y="54606"/>
                </a:lnTo>
                <a:lnTo>
                  <a:pt x="1164335" y="89407"/>
                </a:lnTo>
                <a:lnTo>
                  <a:pt x="1164335" y="447038"/>
                </a:lnTo>
                <a:lnTo>
                  <a:pt x="1157313" y="481840"/>
                </a:lnTo>
                <a:lnTo>
                  <a:pt x="1138158" y="510260"/>
                </a:lnTo>
                <a:lnTo>
                  <a:pt x="1115145" y="525776"/>
                </a:lnTo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5" name="object 65"/>
          <p:cNvSpPr/>
          <p:nvPr/>
        </p:nvSpPr>
        <p:spPr>
          <a:xfrm>
            <a:off x="8270748" y="5673471"/>
            <a:ext cx="37148" cy="327660"/>
          </a:xfrm>
          <a:custGeom>
            <a:avLst/>
            <a:gdLst/>
            <a:ahLst/>
            <a:cxnLst/>
            <a:rect l="l" t="t" r="r" b="b"/>
            <a:pathLst>
              <a:path w="49529" h="436879">
                <a:moveTo>
                  <a:pt x="49190" y="436368"/>
                </a:moveTo>
                <a:lnTo>
                  <a:pt x="26177" y="420852"/>
                </a:lnTo>
                <a:lnTo>
                  <a:pt x="7022" y="392432"/>
                </a:lnTo>
                <a:lnTo>
                  <a:pt x="0" y="357630"/>
                </a:lnTo>
                <a:lnTo>
                  <a:pt x="0" y="0"/>
                </a:lnTo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6" name="object 66"/>
          <p:cNvSpPr txBox="1"/>
          <p:nvPr/>
        </p:nvSpPr>
        <p:spPr>
          <a:xfrm>
            <a:off x="8386954" y="5710048"/>
            <a:ext cx="642461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spc="-11" dirty="0">
                <a:solidFill>
                  <a:srgbClr val="FFFFFF"/>
                </a:solidFill>
                <a:latin typeface="Calibri"/>
                <a:cs typeface="Calibri"/>
              </a:rPr>
              <a:t>APROVADO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112639" y="5584699"/>
            <a:ext cx="845820" cy="413861"/>
          </a:xfrm>
          <a:custGeom>
            <a:avLst/>
            <a:gdLst/>
            <a:ahLst/>
            <a:cxnLst/>
            <a:rect l="l" t="t" r="r" b="b"/>
            <a:pathLst>
              <a:path w="1127759" h="551815">
                <a:moveTo>
                  <a:pt x="1035812" y="0"/>
                </a:moveTo>
                <a:lnTo>
                  <a:pt x="91948" y="0"/>
                </a:lnTo>
                <a:lnTo>
                  <a:pt x="56149" y="7224"/>
                </a:lnTo>
                <a:lnTo>
                  <a:pt x="26924" y="26928"/>
                </a:lnTo>
                <a:lnTo>
                  <a:pt x="7223" y="56155"/>
                </a:lnTo>
                <a:lnTo>
                  <a:pt x="0" y="91948"/>
                </a:lnTo>
                <a:lnTo>
                  <a:pt x="0" y="459737"/>
                </a:lnTo>
                <a:lnTo>
                  <a:pt x="7223" y="495528"/>
                </a:lnTo>
                <a:lnTo>
                  <a:pt x="26924" y="524755"/>
                </a:lnTo>
                <a:lnTo>
                  <a:pt x="56149" y="544461"/>
                </a:lnTo>
                <a:lnTo>
                  <a:pt x="91948" y="551687"/>
                </a:lnTo>
                <a:lnTo>
                  <a:pt x="1035812" y="551687"/>
                </a:lnTo>
                <a:lnTo>
                  <a:pt x="1071610" y="544461"/>
                </a:lnTo>
                <a:lnTo>
                  <a:pt x="1100835" y="524755"/>
                </a:lnTo>
                <a:lnTo>
                  <a:pt x="1120536" y="495528"/>
                </a:lnTo>
                <a:lnTo>
                  <a:pt x="1127759" y="459737"/>
                </a:lnTo>
                <a:lnTo>
                  <a:pt x="1127759" y="91948"/>
                </a:lnTo>
                <a:lnTo>
                  <a:pt x="1120536" y="56155"/>
                </a:lnTo>
                <a:lnTo>
                  <a:pt x="1100836" y="26928"/>
                </a:lnTo>
                <a:lnTo>
                  <a:pt x="1071610" y="7224"/>
                </a:lnTo>
                <a:lnTo>
                  <a:pt x="103581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8" name="object 68"/>
          <p:cNvSpPr/>
          <p:nvPr/>
        </p:nvSpPr>
        <p:spPr>
          <a:xfrm>
            <a:off x="5112639" y="5584699"/>
            <a:ext cx="845820" cy="413861"/>
          </a:xfrm>
          <a:custGeom>
            <a:avLst/>
            <a:gdLst/>
            <a:ahLst/>
            <a:cxnLst/>
            <a:rect l="l" t="t" r="r" b="b"/>
            <a:pathLst>
              <a:path w="1127759" h="551815">
                <a:moveTo>
                  <a:pt x="0" y="91948"/>
                </a:moveTo>
                <a:lnTo>
                  <a:pt x="7223" y="56155"/>
                </a:lnTo>
                <a:lnTo>
                  <a:pt x="26924" y="26928"/>
                </a:lnTo>
                <a:lnTo>
                  <a:pt x="56149" y="7224"/>
                </a:lnTo>
                <a:lnTo>
                  <a:pt x="91948" y="0"/>
                </a:lnTo>
                <a:lnTo>
                  <a:pt x="1035812" y="0"/>
                </a:lnTo>
                <a:lnTo>
                  <a:pt x="1071610" y="7224"/>
                </a:lnTo>
                <a:lnTo>
                  <a:pt x="1100836" y="26928"/>
                </a:lnTo>
                <a:lnTo>
                  <a:pt x="1120536" y="56155"/>
                </a:lnTo>
                <a:lnTo>
                  <a:pt x="1127759" y="91948"/>
                </a:lnTo>
                <a:lnTo>
                  <a:pt x="1127759" y="459737"/>
                </a:lnTo>
                <a:lnTo>
                  <a:pt x="1120536" y="495528"/>
                </a:lnTo>
                <a:lnTo>
                  <a:pt x="1100835" y="524755"/>
                </a:lnTo>
                <a:lnTo>
                  <a:pt x="1071610" y="544461"/>
                </a:lnTo>
                <a:lnTo>
                  <a:pt x="1035812" y="551687"/>
                </a:lnTo>
                <a:lnTo>
                  <a:pt x="91948" y="551687"/>
                </a:lnTo>
                <a:lnTo>
                  <a:pt x="56149" y="544461"/>
                </a:lnTo>
                <a:lnTo>
                  <a:pt x="26924" y="524755"/>
                </a:lnTo>
                <a:lnTo>
                  <a:pt x="7223" y="495528"/>
                </a:lnTo>
                <a:lnTo>
                  <a:pt x="0" y="459737"/>
                </a:lnTo>
                <a:lnTo>
                  <a:pt x="0" y="91948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9" name="object 69"/>
          <p:cNvSpPr txBox="1"/>
          <p:nvPr/>
        </p:nvSpPr>
        <p:spPr>
          <a:xfrm>
            <a:off x="5398198" y="5669127"/>
            <a:ext cx="27432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CE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3200400" y="3938777"/>
            <a:ext cx="57150" cy="240030"/>
          </a:xfrm>
          <a:custGeom>
            <a:avLst/>
            <a:gdLst/>
            <a:ahLst/>
            <a:cxnLst/>
            <a:rect l="l" t="t" r="r" b="b"/>
            <a:pathLst>
              <a:path w="76200" h="320039">
                <a:moveTo>
                  <a:pt x="31750" y="243586"/>
                </a:moveTo>
                <a:lnTo>
                  <a:pt x="0" y="243586"/>
                </a:lnTo>
                <a:lnTo>
                  <a:pt x="38100" y="319786"/>
                </a:lnTo>
                <a:lnTo>
                  <a:pt x="69850" y="256286"/>
                </a:lnTo>
                <a:lnTo>
                  <a:pt x="31750" y="256286"/>
                </a:lnTo>
                <a:lnTo>
                  <a:pt x="31750" y="243586"/>
                </a:lnTo>
                <a:close/>
              </a:path>
              <a:path w="76200" h="320039">
                <a:moveTo>
                  <a:pt x="44450" y="0"/>
                </a:moveTo>
                <a:lnTo>
                  <a:pt x="31750" y="0"/>
                </a:lnTo>
                <a:lnTo>
                  <a:pt x="31750" y="256286"/>
                </a:lnTo>
                <a:lnTo>
                  <a:pt x="44450" y="256286"/>
                </a:lnTo>
                <a:lnTo>
                  <a:pt x="44450" y="0"/>
                </a:lnTo>
                <a:close/>
              </a:path>
              <a:path w="76200" h="320039">
                <a:moveTo>
                  <a:pt x="76200" y="243586"/>
                </a:moveTo>
                <a:lnTo>
                  <a:pt x="44450" y="243586"/>
                </a:lnTo>
                <a:lnTo>
                  <a:pt x="44450" y="256286"/>
                </a:lnTo>
                <a:lnTo>
                  <a:pt x="69850" y="256286"/>
                </a:lnTo>
                <a:lnTo>
                  <a:pt x="76200" y="24358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1" name="object 71"/>
          <p:cNvSpPr/>
          <p:nvPr/>
        </p:nvSpPr>
        <p:spPr>
          <a:xfrm>
            <a:off x="4701158" y="3938777"/>
            <a:ext cx="57150" cy="240030"/>
          </a:xfrm>
          <a:custGeom>
            <a:avLst/>
            <a:gdLst/>
            <a:ahLst/>
            <a:cxnLst/>
            <a:rect l="l" t="t" r="r" b="b"/>
            <a:pathLst>
              <a:path w="76200" h="320039">
                <a:moveTo>
                  <a:pt x="31750" y="243586"/>
                </a:moveTo>
                <a:lnTo>
                  <a:pt x="0" y="243586"/>
                </a:lnTo>
                <a:lnTo>
                  <a:pt x="38100" y="319786"/>
                </a:lnTo>
                <a:lnTo>
                  <a:pt x="69850" y="256286"/>
                </a:lnTo>
                <a:lnTo>
                  <a:pt x="31750" y="256286"/>
                </a:lnTo>
                <a:lnTo>
                  <a:pt x="31750" y="243586"/>
                </a:lnTo>
                <a:close/>
              </a:path>
              <a:path w="76200" h="320039">
                <a:moveTo>
                  <a:pt x="44450" y="0"/>
                </a:moveTo>
                <a:lnTo>
                  <a:pt x="31750" y="0"/>
                </a:lnTo>
                <a:lnTo>
                  <a:pt x="31750" y="256286"/>
                </a:lnTo>
                <a:lnTo>
                  <a:pt x="44450" y="256286"/>
                </a:lnTo>
                <a:lnTo>
                  <a:pt x="44450" y="0"/>
                </a:lnTo>
                <a:close/>
              </a:path>
              <a:path w="76200" h="320039">
                <a:moveTo>
                  <a:pt x="76200" y="243586"/>
                </a:moveTo>
                <a:lnTo>
                  <a:pt x="44450" y="243586"/>
                </a:lnTo>
                <a:lnTo>
                  <a:pt x="44450" y="256286"/>
                </a:lnTo>
                <a:lnTo>
                  <a:pt x="69850" y="256286"/>
                </a:lnTo>
                <a:lnTo>
                  <a:pt x="76200" y="24358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2" name="object 72"/>
          <p:cNvSpPr/>
          <p:nvPr/>
        </p:nvSpPr>
        <p:spPr>
          <a:xfrm>
            <a:off x="6101333" y="3938777"/>
            <a:ext cx="57150" cy="240030"/>
          </a:xfrm>
          <a:custGeom>
            <a:avLst/>
            <a:gdLst/>
            <a:ahLst/>
            <a:cxnLst/>
            <a:rect l="l" t="t" r="r" b="b"/>
            <a:pathLst>
              <a:path w="76200" h="320039">
                <a:moveTo>
                  <a:pt x="31750" y="243586"/>
                </a:moveTo>
                <a:lnTo>
                  <a:pt x="0" y="243586"/>
                </a:lnTo>
                <a:lnTo>
                  <a:pt x="38100" y="319786"/>
                </a:lnTo>
                <a:lnTo>
                  <a:pt x="69850" y="256286"/>
                </a:lnTo>
                <a:lnTo>
                  <a:pt x="31750" y="256286"/>
                </a:lnTo>
                <a:lnTo>
                  <a:pt x="31750" y="243586"/>
                </a:lnTo>
                <a:close/>
              </a:path>
              <a:path w="76200" h="320039">
                <a:moveTo>
                  <a:pt x="44450" y="0"/>
                </a:moveTo>
                <a:lnTo>
                  <a:pt x="31750" y="0"/>
                </a:lnTo>
                <a:lnTo>
                  <a:pt x="31750" y="256286"/>
                </a:lnTo>
                <a:lnTo>
                  <a:pt x="44450" y="256286"/>
                </a:lnTo>
                <a:lnTo>
                  <a:pt x="44450" y="0"/>
                </a:lnTo>
                <a:close/>
              </a:path>
              <a:path w="76200" h="320039">
                <a:moveTo>
                  <a:pt x="76200" y="243586"/>
                </a:moveTo>
                <a:lnTo>
                  <a:pt x="44450" y="243586"/>
                </a:lnTo>
                <a:lnTo>
                  <a:pt x="44450" y="256286"/>
                </a:lnTo>
                <a:lnTo>
                  <a:pt x="69850" y="256286"/>
                </a:lnTo>
                <a:lnTo>
                  <a:pt x="76200" y="24358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3" name="object 73"/>
          <p:cNvSpPr/>
          <p:nvPr/>
        </p:nvSpPr>
        <p:spPr>
          <a:xfrm>
            <a:off x="7509510" y="3938777"/>
            <a:ext cx="57150" cy="240030"/>
          </a:xfrm>
          <a:custGeom>
            <a:avLst/>
            <a:gdLst/>
            <a:ahLst/>
            <a:cxnLst/>
            <a:rect l="l" t="t" r="r" b="b"/>
            <a:pathLst>
              <a:path w="76200" h="320039">
                <a:moveTo>
                  <a:pt x="31750" y="243586"/>
                </a:moveTo>
                <a:lnTo>
                  <a:pt x="0" y="243586"/>
                </a:lnTo>
                <a:lnTo>
                  <a:pt x="38100" y="319786"/>
                </a:lnTo>
                <a:lnTo>
                  <a:pt x="69850" y="256286"/>
                </a:lnTo>
                <a:lnTo>
                  <a:pt x="31750" y="256286"/>
                </a:lnTo>
                <a:lnTo>
                  <a:pt x="31750" y="243586"/>
                </a:lnTo>
                <a:close/>
              </a:path>
              <a:path w="76200" h="320039">
                <a:moveTo>
                  <a:pt x="44450" y="0"/>
                </a:moveTo>
                <a:lnTo>
                  <a:pt x="31750" y="0"/>
                </a:lnTo>
                <a:lnTo>
                  <a:pt x="31750" y="256286"/>
                </a:lnTo>
                <a:lnTo>
                  <a:pt x="44450" y="256286"/>
                </a:lnTo>
                <a:lnTo>
                  <a:pt x="44450" y="0"/>
                </a:lnTo>
                <a:close/>
              </a:path>
              <a:path w="76200" h="320039">
                <a:moveTo>
                  <a:pt x="76200" y="243586"/>
                </a:moveTo>
                <a:lnTo>
                  <a:pt x="44450" y="243586"/>
                </a:lnTo>
                <a:lnTo>
                  <a:pt x="44450" y="256286"/>
                </a:lnTo>
                <a:lnTo>
                  <a:pt x="69850" y="256286"/>
                </a:lnTo>
                <a:lnTo>
                  <a:pt x="76200" y="24358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4" name="object 74"/>
          <p:cNvSpPr/>
          <p:nvPr/>
        </p:nvSpPr>
        <p:spPr>
          <a:xfrm>
            <a:off x="7251192" y="4641723"/>
            <a:ext cx="57150" cy="240030"/>
          </a:xfrm>
          <a:custGeom>
            <a:avLst/>
            <a:gdLst/>
            <a:ahLst/>
            <a:cxnLst/>
            <a:rect l="l" t="t" r="r" b="b"/>
            <a:pathLst>
              <a:path w="76200" h="320039">
                <a:moveTo>
                  <a:pt x="31750" y="243586"/>
                </a:moveTo>
                <a:lnTo>
                  <a:pt x="0" y="243586"/>
                </a:lnTo>
                <a:lnTo>
                  <a:pt x="38100" y="319786"/>
                </a:lnTo>
                <a:lnTo>
                  <a:pt x="69850" y="256286"/>
                </a:lnTo>
                <a:lnTo>
                  <a:pt x="31750" y="256286"/>
                </a:lnTo>
                <a:lnTo>
                  <a:pt x="31750" y="243586"/>
                </a:lnTo>
                <a:close/>
              </a:path>
              <a:path w="76200" h="320039">
                <a:moveTo>
                  <a:pt x="44450" y="0"/>
                </a:moveTo>
                <a:lnTo>
                  <a:pt x="31750" y="0"/>
                </a:lnTo>
                <a:lnTo>
                  <a:pt x="31750" y="256286"/>
                </a:lnTo>
                <a:lnTo>
                  <a:pt x="44450" y="256286"/>
                </a:lnTo>
                <a:lnTo>
                  <a:pt x="44450" y="0"/>
                </a:lnTo>
                <a:close/>
              </a:path>
              <a:path w="76200" h="320039">
                <a:moveTo>
                  <a:pt x="76200" y="243586"/>
                </a:moveTo>
                <a:lnTo>
                  <a:pt x="44450" y="243586"/>
                </a:lnTo>
                <a:lnTo>
                  <a:pt x="44450" y="256286"/>
                </a:lnTo>
                <a:lnTo>
                  <a:pt x="69850" y="256286"/>
                </a:lnTo>
                <a:lnTo>
                  <a:pt x="76200" y="24358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5" name="object 75"/>
          <p:cNvSpPr/>
          <p:nvPr/>
        </p:nvSpPr>
        <p:spPr>
          <a:xfrm>
            <a:off x="8086725" y="5245227"/>
            <a:ext cx="558165" cy="8096"/>
          </a:xfrm>
          <a:custGeom>
            <a:avLst/>
            <a:gdLst/>
            <a:ahLst/>
            <a:cxnLst/>
            <a:rect l="l" t="t" r="r" b="b"/>
            <a:pathLst>
              <a:path w="744220" h="10795">
                <a:moveTo>
                  <a:pt x="0" y="0"/>
                </a:moveTo>
                <a:lnTo>
                  <a:pt x="744220" y="10515"/>
                </a:lnTo>
              </a:path>
            </a:pathLst>
          </a:custGeom>
          <a:ln w="6096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6" name="object 76"/>
          <p:cNvSpPr/>
          <p:nvPr/>
        </p:nvSpPr>
        <p:spPr>
          <a:xfrm>
            <a:off x="8593550" y="5252037"/>
            <a:ext cx="57150" cy="332423"/>
          </a:xfrm>
          <a:custGeom>
            <a:avLst/>
            <a:gdLst/>
            <a:ahLst/>
            <a:cxnLst/>
            <a:rect l="l" t="t" r="r" b="b"/>
            <a:pathLst>
              <a:path w="76200" h="443229">
                <a:moveTo>
                  <a:pt x="0" y="366064"/>
                </a:moveTo>
                <a:lnTo>
                  <a:pt x="37464" y="442607"/>
                </a:lnTo>
                <a:lnTo>
                  <a:pt x="69864" y="379158"/>
                </a:lnTo>
                <a:lnTo>
                  <a:pt x="44323" y="379158"/>
                </a:lnTo>
                <a:lnTo>
                  <a:pt x="31623" y="379056"/>
                </a:lnTo>
                <a:lnTo>
                  <a:pt x="31737" y="366350"/>
                </a:lnTo>
                <a:lnTo>
                  <a:pt x="0" y="366064"/>
                </a:lnTo>
                <a:close/>
              </a:path>
              <a:path w="76200" h="443229">
                <a:moveTo>
                  <a:pt x="31737" y="366350"/>
                </a:moveTo>
                <a:lnTo>
                  <a:pt x="31623" y="379056"/>
                </a:lnTo>
                <a:lnTo>
                  <a:pt x="44323" y="379158"/>
                </a:lnTo>
                <a:lnTo>
                  <a:pt x="44437" y="366464"/>
                </a:lnTo>
                <a:lnTo>
                  <a:pt x="31737" y="366350"/>
                </a:lnTo>
                <a:close/>
              </a:path>
              <a:path w="76200" h="443229">
                <a:moveTo>
                  <a:pt x="44437" y="366464"/>
                </a:moveTo>
                <a:lnTo>
                  <a:pt x="44323" y="379158"/>
                </a:lnTo>
                <a:lnTo>
                  <a:pt x="69864" y="379158"/>
                </a:lnTo>
                <a:lnTo>
                  <a:pt x="76200" y="366750"/>
                </a:lnTo>
                <a:lnTo>
                  <a:pt x="44437" y="366464"/>
                </a:lnTo>
                <a:close/>
              </a:path>
              <a:path w="76200" h="443229">
                <a:moveTo>
                  <a:pt x="35051" y="0"/>
                </a:moveTo>
                <a:lnTo>
                  <a:pt x="31737" y="366350"/>
                </a:lnTo>
                <a:lnTo>
                  <a:pt x="44437" y="366464"/>
                </a:lnTo>
                <a:lnTo>
                  <a:pt x="47751" y="114"/>
                </a:lnTo>
                <a:lnTo>
                  <a:pt x="35051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7" name="object 77"/>
          <p:cNvSpPr/>
          <p:nvPr/>
        </p:nvSpPr>
        <p:spPr>
          <a:xfrm>
            <a:off x="5535549" y="5245226"/>
            <a:ext cx="798671" cy="0"/>
          </a:xfrm>
          <a:custGeom>
            <a:avLst/>
            <a:gdLst/>
            <a:ahLst/>
            <a:cxnLst/>
            <a:rect l="l" t="t" r="r" b="b"/>
            <a:pathLst>
              <a:path w="1064895">
                <a:moveTo>
                  <a:pt x="1064641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8" name="object 78"/>
          <p:cNvSpPr/>
          <p:nvPr/>
        </p:nvSpPr>
        <p:spPr>
          <a:xfrm>
            <a:off x="5506973" y="5245226"/>
            <a:ext cx="57150" cy="273368"/>
          </a:xfrm>
          <a:custGeom>
            <a:avLst/>
            <a:gdLst/>
            <a:ahLst/>
            <a:cxnLst/>
            <a:rect l="l" t="t" r="r" b="b"/>
            <a:pathLst>
              <a:path w="76200" h="364489">
                <a:moveTo>
                  <a:pt x="31750" y="288124"/>
                </a:moveTo>
                <a:lnTo>
                  <a:pt x="0" y="288124"/>
                </a:lnTo>
                <a:lnTo>
                  <a:pt x="38100" y="364324"/>
                </a:lnTo>
                <a:lnTo>
                  <a:pt x="69850" y="300824"/>
                </a:lnTo>
                <a:lnTo>
                  <a:pt x="31750" y="300824"/>
                </a:lnTo>
                <a:lnTo>
                  <a:pt x="31750" y="288124"/>
                </a:lnTo>
                <a:close/>
              </a:path>
              <a:path w="76200" h="364489">
                <a:moveTo>
                  <a:pt x="44450" y="0"/>
                </a:moveTo>
                <a:lnTo>
                  <a:pt x="31750" y="0"/>
                </a:lnTo>
                <a:lnTo>
                  <a:pt x="31750" y="300824"/>
                </a:lnTo>
                <a:lnTo>
                  <a:pt x="44450" y="300824"/>
                </a:lnTo>
                <a:lnTo>
                  <a:pt x="44450" y="0"/>
                </a:lnTo>
                <a:close/>
              </a:path>
              <a:path w="76200" h="364489">
                <a:moveTo>
                  <a:pt x="76200" y="288124"/>
                </a:moveTo>
                <a:lnTo>
                  <a:pt x="44450" y="288124"/>
                </a:lnTo>
                <a:lnTo>
                  <a:pt x="44450" y="300824"/>
                </a:lnTo>
                <a:lnTo>
                  <a:pt x="69850" y="300824"/>
                </a:lnTo>
                <a:lnTo>
                  <a:pt x="76200" y="28812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9" name="object 79"/>
          <p:cNvSpPr txBox="1"/>
          <p:nvPr/>
        </p:nvSpPr>
        <p:spPr>
          <a:xfrm>
            <a:off x="8476774" y="4989042"/>
            <a:ext cx="22098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latin typeface="Calibri"/>
                <a:cs typeface="Calibri"/>
              </a:rPr>
              <a:t>OK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5385912" y="4989042"/>
            <a:ext cx="58150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NÃO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OK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941767" y="1199769"/>
            <a:ext cx="6477000" cy="62821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R="3810" algn="r">
              <a:lnSpc>
                <a:spcPts val="1661"/>
              </a:lnSpc>
              <a:spcBef>
                <a:spcPts val="79"/>
              </a:spcBef>
            </a:pPr>
            <a:r>
              <a:rPr sz="1500" spc="-8" dirty="0">
                <a:latin typeface="Calibri"/>
                <a:cs typeface="Calibri"/>
              </a:rPr>
              <a:t>Conforme </a:t>
            </a:r>
            <a:r>
              <a:rPr sz="1500" dirty="0">
                <a:latin typeface="Calibri"/>
                <a:cs typeface="Calibri"/>
              </a:rPr>
              <a:t>PI</a:t>
            </a:r>
            <a:r>
              <a:rPr sz="1500" spc="-53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424/2016</a:t>
            </a:r>
            <a:endParaRPr sz="1500">
              <a:latin typeface="Calibri"/>
              <a:cs typeface="Calibri"/>
            </a:endParaRPr>
          </a:p>
          <a:p>
            <a:pPr marR="5266849" algn="ctr">
              <a:lnSpc>
                <a:spcPts val="1481"/>
              </a:lnSpc>
            </a:pPr>
            <a:r>
              <a:rPr sz="1350" spc="-15" dirty="0">
                <a:solidFill>
                  <a:srgbClr val="FFFFFF"/>
                </a:solidFill>
                <a:latin typeface="Calibri"/>
                <a:cs typeface="Calibri"/>
              </a:rPr>
              <a:t>CONTRAPARTIDA</a:t>
            </a:r>
            <a:endParaRPr sz="1350">
              <a:latin typeface="Calibri"/>
              <a:cs typeface="Calibri"/>
            </a:endParaRPr>
          </a:p>
          <a:p>
            <a:pPr marR="5267801" algn="ctr"/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$$$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587502" y="857251"/>
            <a:ext cx="2715768" cy="611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3" name="object 83"/>
          <p:cNvSpPr/>
          <p:nvPr/>
        </p:nvSpPr>
        <p:spPr>
          <a:xfrm>
            <a:off x="2903220" y="857251"/>
            <a:ext cx="493775" cy="6115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4" name="object 84"/>
          <p:cNvSpPr/>
          <p:nvPr/>
        </p:nvSpPr>
        <p:spPr>
          <a:xfrm>
            <a:off x="2996947" y="857251"/>
            <a:ext cx="796670" cy="6115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5" name="object 85"/>
          <p:cNvSpPr/>
          <p:nvPr/>
        </p:nvSpPr>
        <p:spPr>
          <a:xfrm>
            <a:off x="3393567" y="857251"/>
            <a:ext cx="552068" cy="6115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6" name="object 86"/>
          <p:cNvSpPr/>
          <p:nvPr/>
        </p:nvSpPr>
        <p:spPr>
          <a:xfrm>
            <a:off x="3615308" y="857251"/>
            <a:ext cx="5152644" cy="6115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7" name="object 87"/>
          <p:cNvSpPr txBox="1">
            <a:spLocks noGrp="1"/>
          </p:cNvSpPr>
          <p:nvPr>
            <p:ph type="title"/>
          </p:nvPr>
        </p:nvSpPr>
        <p:spPr>
          <a:xfrm>
            <a:off x="767258" y="861403"/>
            <a:ext cx="7800499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2400" spc="-11" dirty="0"/>
              <a:t>Plataforma </a:t>
            </a:r>
            <a:r>
              <a:rPr sz="2400" spc="-4" dirty="0"/>
              <a:t>+Brasil-TV </a:t>
            </a:r>
            <a:r>
              <a:rPr sz="2400" dirty="0"/>
              <a:t>– </a:t>
            </a:r>
            <a:r>
              <a:rPr sz="2400" spc="-11" dirty="0"/>
              <a:t>Fluxo Execução </a:t>
            </a:r>
            <a:r>
              <a:rPr sz="2400" dirty="0"/>
              <a:t>e </a:t>
            </a:r>
            <a:r>
              <a:rPr sz="2400" spc="-11" dirty="0"/>
              <a:t>Prestação </a:t>
            </a:r>
            <a:r>
              <a:rPr sz="2400" dirty="0"/>
              <a:t>de</a:t>
            </a:r>
            <a:r>
              <a:rPr sz="2400" spc="-38" dirty="0"/>
              <a:t> </a:t>
            </a:r>
            <a:r>
              <a:rPr sz="2400" spc="-11" dirty="0"/>
              <a:t>Contas</a:t>
            </a:r>
            <a:endParaRPr sz="2400"/>
          </a:p>
        </p:txBody>
      </p:sp>
      <p:pic>
        <p:nvPicPr>
          <p:cNvPr id="88" name="Imagem 87">
            <a:extLst>
              <a:ext uri="{FF2B5EF4-FFF2-40B4-BE49-F238E27FC236}">
                <a16:creationId xmlns:a16="http://schemas.microsoft.com/office/drawing/2014/main" id="{A09B70BB-4C5F-4B5C-9FD9-99E006852A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4800" y="1498092"/>
            <a:ext cx="2706053" cy="113252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66700" marR="3810" indent="-257175">
              <a:spcBef>
                <a:spcPts val="71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  <a:tab pos="1404938" algn="l"/>
                <a:tab pos="1800701" algn="l"/>
              </a:tabLst>
            </a:pPr>
            <a:r>
              <a:rPr sz="2100" spc="-38" dirty="0">
                <a:latin typeface="Calibri"/>
                <a:cs typeface="Calibri"/>
              </a:rPr>
              <a:t>R</a:t>
            </a:r>
            <a:r>
              <a:rPr sz="2100" spc="-23" dirty="0">
                <a:latin typeface="Calibri"/>
                <a:cs typeface="Calibri"/>
              </a:rPr>
              <a:t>e</a:t>
            </a:r>
            <a:r>
              <a:rPr sz="2100" spc="-8" dirty="0">
                <a:latin typeface="Calibri"/>
                <a:cs typeface="Calibri"/>
              </a:rPr>
              <a:t>fl</a:t>
            </a:r>
            <a:r>
              <a:rPr sz="2100" spc="-23" dirty="0">
                <a:latin typeface="Calibri"/>
                <a:cs typeface="Calibri"/>
              </a:rPr>
              <a:t>e</a:t>
            </a:r>
            <a:r>
              <a:rPr sz="2100" spc="-34" dirty="0">
                <a:latin typeface="Calibri"/>
                <a:cs typeface="Calibri"/>
              </a:rPr>
              <a:t>t</a:t>
            </a:r>
            <a:r>
              <a:rPr sz="2100" spc="-4" dirty="0">
                <a:latin typeface="Calibri"/>
                <a:cs typeface="Calibri"/>
              </a:rPr>
              <a:t>em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as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polít</a:t>
            </a:r>
            <a:r>
              <a:rPr sz="2100" spc="-15" dirty="0">
                <a:latin typeface="Calibri"/>
                <a:cs typeface="Calibri"/>
              </a:rPr>
              <a:t>i</a:t>
            </a:r>
            <a:r>
              <a:rPr sz="2100" spc="-4" dirty="0">
                <a:latin typeface="Calibri"/>
                <a:cs typeface="Calibri"/>
              </a:rPr>
              <a:t>cas  </a:t>
            </a:r>
            <a:r>
              <a:rPr sz="2100" spc="-8" dirty="0">
                <a:latin typeface="Calibri"/>
                <a:cs typeface="Calibri"/>
              </a:rPr>
              <a:t>entidades</a:t>
            </a:r>
            <a:r>
              <a:rPr sz="2100" spc="4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federais</a:t>
            </a:r>
            <a:endParaRPr sz="2100">
              <a:latin typeface="Calibri"/>
              <a:cs typeface="Calibri"/>
            </a:endParaRPr>
          </a:p>
          <a:p>
            <a:pPr marL="266700" indent="-257175">
              <a:spcBef>
                <a:spcPts val="1208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  <a:tab pos="872014" algn="l"/>
              </a:tabLst>
            </a:pPr>
            <a:r>
              <a:rPr sz="2100" spc="-8" dirty="0">
                <a:latin typeface="Calibri"/>
                <a:cs typeface="Calibri"/>
              </a:rPr>
              <a:t>São	disponibilizados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07627" y="1498092"/>
            <a:ext cx="3800951" cy="114534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57150">
              <a:spcBef>
                <a:spcPts val="71"/>
              </a:spcBef>
              <a:tabLst>
                <a:tab pos="1106805" algn="l"/>
                <a:tab pos="1655445" algn="l"/>
                <a:tab pos="1947863" algn="l"/>
              </a:tabLst>
            </a:pPr>
            <a:r>
              <a:rPr sz="2100" spc="-8" dirty="0">
                <a:latin typeface="Calibri"/>
                <a:cs typeface="Calibri"/>
              </a:rPr>
              <a:t>públicas	</a:t>
            </a:r>
            <a:r>
              <a:rPr sz="2100" spc="-4" dirty="0">
                <a:latin typeface="Calibri"/>
                <a:cs typeface="Calibri"/>
              </a:rPr>
              <a:t>sob	a	</a:t>
            </a:r>
            <a:r>
              <a:rPr sz="2100" spc="-8" dirty="0">
                <a:latin typeface="Calibri"/>
                <a:cs typeface="Calibri"/>
              </a:rPr>
              <a:t>responsabilidade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9525">
              <a:spcBef>
                <a:spcPts val="1313"/>
              </a:spcBef>
              <a:tabLst>
                <a:tab pos="505778" algn="l"/>
                <a:tab pos="1572101" algn="l"/>
                <a:tab pos="2058829" algn="l"/>
              </a:tabLst>
            </a:pPr>
            <a:r>
              <a:rPr sz="2100" spc="-4" dirty="0">
                <a:latin typeface="Calibri"/>
                <a:cs typeface="Calibri"/>
              </a:rPr>
              <a:t>no	Módulo	de	</a:t>
            </a:r>
            <a:r>
              <a:rPr sz="2100" spc="-23" dirty="0">
                <a:latin typeface="Calibri"/>
                <a:cs typeface="Calibri"/>
              </a:rPr>
              <a:t>Transferências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18865" y="1498092"/>
            <a:ext cx="1722596" cy="114534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R="3810" algn="r">
              <a:spcBef>
                <a:spcPts val="71"/>
              </a:spcBef>
              <a:tabLst>
                <a:tab pos="548640" algn="l"/>
                <a:tab pos="1435417" algn="l"/>
              </a:tabLst>
            </a:pPr>
            <a:r>
              <a:rPr sz="2100" spc="-8" dirty="0">
                <a:latin typeface="Calibri"/>
                <a:cs typeface="Calibri"/>
              </a:rPr>
              <a:t>d</a:t>
            </a:r>
            <a:r>
              <a:rPr sz="2100" dirty="0">
                <a:latin typeface="Calibri"/>
                <a:cs typeface="Calibri"/>
              </a:rPr>
              <a:t>o</a:t>
            </a:r>
            <a:r>
              <a:rPr sz="2100" spc="-4" dirty="0">
                <a:latin typeface="Calibri"/>
                <a:cs typeface="Calibri"/>
              </a:rPr>
              <a:t>s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ó</a:t>
            </a:r>
            <a:r>
              <a:rPr sz="2100" spc="-34" dirty="0">
                <a:latin typeface="Calibri"/>
                <a:cs typeface="Calibri"/>
              </a:rPr>
              <a:t>r</a:t>
            </a:r>
            <a:r>
              <a:rPr sz="2100" spc="-38" dirty="0">
                <a:latin typeface="Calibri"/>
                <a:cs typeface="Calibri"/>
              </a:rPr>
              <a:t>g</a:t>
            </a:r>
            <a:r>
              <a:rPr sz="2100" spc="-4" dirty="0">
                <a:latin typeface="Calibri"/>
                <a:cs typeface="Calibri"/>
              </a:rPr>
              <a:t>ãos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e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R="5715" algn="r">
              <a:spcBef>
                <a:spcPts val="1313"/>
              </a:spcBef>
              <a:tabLst>
                <a:tab pos="1434465" algn="l"/>
              </a:tabLst>
            </a:pPr>
            <a:r>
              <a:rPr sz="2100" spc="-98" dirty="0">
                <a:latin typeface="Calibri"/>
                <a:cs typeface="Calibri"/>
              </a:rPr>
              <a:t>V</a:t>
            </a:r>
            <a:r>
              <a:rPr sz="2100" spc="-8" dirty="0">
                <a:latin typeface="Calibri"/>
                <a:cs typeface="Calibri"/>
              </a:rPr>
              <a:t>olu</a:t>
            </a:r>
            <a:r>
              <a:rPr sz="2100" spc="-26" dirty="0">
                <a:latin typeface="Calibri"/>
                <a:cs typeface="Calibri"/>
              </a:rPr>
              <a:t>n</a:t>
            </a:r>
            <a:r>
              <a:rPr sz="2100" spc="-34" dirty="0">
                <a:latin typeface="Calibri"/>
                <a:cs typeface="Calibri"/>
              </a:rPr>
              <a:t>t</a:t>
            </a:r>
            <a:r>
              <a:rPr sz="2100" spc="-4" dirty="0">
                <a:latin typeface="Calibri"/>
                <a:cs typeface="Calibri"/>
              </a:rPr>
              <a:t>ári</a:t>
            </a:r>
            <a:r>
              <a:rPr sz="2100" dirty="0">
                <a:latin typeface="Calibri"/>
                <a:cs typeface="Calibri"/>
              </a:rPr>
              <a:t>a</a:t>
            </a:r>
            <a:r>
              <a:rPr sz="2100" spc="-4" dirty="0">
                <a:latin typeface="Calibri"/>
                <a:cs typeface="Calibri"/>
              </a:rPr>
              <a:t>s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da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4801" y="2611336"/>
            <a:ext cx="8336756" cy="278169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66700" marR="3810">
              <a:spcBef>
                <a:spcPts val="71"/>
              </a:spcBef>
            </a:pPr>
            <a:r>
              <a:rPr sz="2100" spc="-15" dirty="0">
                <a:latin typeface="Calibri"/>
                <a:cs typeface="Calibri"/>
              </a:rPr>
              <a:t>Plataforma </a:t>
            </a:r>
            <a:r>
              <a:rPr sz="2100" spc="-11" dirty="0">
                <a:latin typeface="Calibri"/>
                <a:cs typeface="Calibri"/>
              </a:rPr>
              <a:t>+Brasil </a:t>
            </a:r>
            <a:r>
              <a:rPr sz="2100" spc="-8" dirty="0">
                <a:latin typeface="Calibri"/>
                <a:cs typeface="Calibri"/>
              </a:rPr>
              <a:t>anualmente </a:t>
            </a:r>
            <a:r>
              <a:rPr sz="2100" spc="-19" dirty="0">
                <a:latin typeface="Calibri"/>
                <a:cs typeface="Calibri"/>
              </a:rPr>
              <a:t>para </a:t>
            </a:r>
            <a:r>
              <a:rPr sz="2100" spc="-11" dirty="0">
                <a:latin typeface="Calibri"/>
                <a:cs typeface="Calibri"/>
              </a:rPr>
              <a:t>recebimento </a:t>
            </a:r>
            <a:r>
              <a:rPr sz="2100" spc="-8" dirty="0">
                <a:latin typeface="Calibri"/>
                <a:cs typeface="Calibri"/>
              </a:rPr>
              <a:t>de </a:t>
            </a:r>
            <a:r>
              <a:rPr sz="2100" spc="-11" dirty="0">
                <a:latin typeface="Calibri"/>
                <a:cs typeface="Calibri"/>
              </a:rPr>
              <a:t>propostas </a:t>
            </a:r>
            <a:r>
              <a:rPr sz="2100" spc="-8" dirty="0">
                <a:latin typeface="Calibri"/>
                <a:cs typeface="Calibri"/>
              </a:rPr>
              <a:t>que </a:t>
            </a:r>
            <a:r>
              <a:rPr sz="2100" spc="-11" dirty="0">
                <a:latin typeface="Calibri"/>
                <a:cs typeface="Calibri"/>
              </a:rPr>
              <a:t>devem  </a:t>
            </a:r>
            <a:r>
              <a:rPr sz="2100" spc="-8" dirty="0">
                <a:latin typeface="Calibri"/>
                <a:cs typeface="Calibri"/>
              </a:rPr>
              <a:t>seguir </a:t>
            </a:r>
            <a:r>
              <a:rPr sz="2100" spc="-4" dirty="0">
                <a:latin typeface="Calibri"/>
                <a:cs typeface="Calibri"/>
              </a:rPr>
              <a:t>as </a:t>
            </a:r>
            <a:r>
              <a:rPr sz="2100" spc="-11" dirty="0">
                <a:latin typeface="Calibri"/>
                <a:cs typeface="Calibri"/>
              </a:rPr>
              <a:t>diretrizes </a:t>
            </a:r>
            <a:r>
              <a:rPr sz="2100" spc="-8" dirty="0">
                <a:latin typeface="Calibri"/>
                <a:cs typeface="Calibri"/>
              </a:rPr>
              <a:t>apontadas por cada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Concedente</a:t>
            </a:r>
            <a:endParaRPr sz="2100">
              <a:latin typeface="Calibri"/>
              <a:cs typeface="Calibri"/>
            </a:endParaRPr>
          </a:p>
          <a:p>
            <a:pPr marL="266700" marR="4763" indent="-257175">
              <a:spcBef>
                <a:spcPts val="1200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  <a:tab pos="756761" algn="l"/>
                <a:tab pos="1344454" algn="l"/>
                <a:tab pos="2181225" algn="l"/>
                <a:tab pos="2644140" algn="l"/>
                <a:tab pos="3342799" algn="l"/>
                <a:tab pos="4648200" algn="l"/>
                <a:tab pos="5184457" algn="l"/>
                <a:tab pos="5973128" algn="l"/>
                <a:tab pos="6536531" algn="l"/>
                <a:tab pos="8081010" algn="l"/>
              </a:tabLst>
            </a:pPr>
            <a:r>
              <a:rPr sz="2100" spc="-8" dirty="0">
                <a:latin typeface="Calibri"/>
                <a:cs typeface="Calibri"/>
              </a:rPr>
              <a:t>N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aba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an</a:t>
            </a:r>
            <a:r>
              <a:rPr sz="2100" spc="-41" dirty="0">
                <a:latin typeface="Calibri"/>
                <a:cs typeface="Calibri"/>
              </a:rPr>
              <a:t>e</a:t>
            </a:r>
            <a:r>
              <a:rPr sz="2100" spc="-60" dirty="0">
                <a:latin typeface="Calibri"/>
                <a:cs typeface="Calibri"/>
              </a:rPr>
              <a:t>x</a:t>
            </a:r>
            <a:r>
              <a:rPr sz="2100" spc="-4" dirty="0">
                <a:latin typeface="Calibri"/>
                <a:cs typeface="Calibri"/>
              </a:rPr>
              <a:t>o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d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19" dirty="0">
                <a:latin typeface="Calibri"/>
                <a:cs typeface="Calibri"/>
              </a:rPr>
              <a:t>c</a:t>
            </a:r>
            <a:r>
              <a:rPr sz="2100" spc="-4" dirty="0">
                <a:latin typeface="Calibri"/>
                <a:cs typeface="Calibri"/>
              </a:rPr>
              <a:t>ada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P</a:t>
            </a:r>
            <a:r>
              <a:rPr sz="2100" spc="-38" dirty="0">
                <a:latin typeface="Calibri"/>
                <a:cs typeface="Calibri"/>
              </a:rPr>
              <a:t>r</a:t>
            </a:r>
            <a:r>
              <a:rPr sz="2100" spc="-8" dirty="0">
                <a:latin typeface="Calibri"/>
                <a:cs typeface="Calibri"/>
              </a:rPr>
              <a:t>og</a:t>
            </a:r>
            <a:r>
              <a:rPr sz="2100" spc="-49" dirty="0">
                <a:latin typeface="Calibri"/>
                <a:cs typeface="Calibri"/>
              </a:rPr>
              <a:t>r</a:t>
            </a:r>
            <a:r>
              <a:rPr sz="2100" spc="-4" dirty="0">
                <a:latin typeface="Calibri"/>
                <a:cs typeface="Calibri"/>
              </a:rPr>
              <a:t>ama,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em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19" dirty="0">
                <a:latin typeface="Calibri"/>
                <a:cs typeface="Calibri"/>
              </a:rPr>
              <a:t>g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spc="-53" dirty="0">
                <a:latin typeface="Calibri"/>
                <a:cs typeface="Calibri"/>
              </a:rPr>
              <a:t>r</a:t>
            </a:r>
            <a:r>
              <a:rPr sz="2100" spc="-4" dirty="0">
                <a:latin typeface="Calibri"/>
                <a:cs typeface="Calibri"/>
              </a:rPr>
              <a:t>al,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sã</a:t>
            </a:r>
            <a:r>
              <a:rPr sz="2100" spc="-4" dirty="0">
                <a:latin typeface="Calibri"/>
                <a:cs typeface="Calibri"/>
              </a:rPr>
              <a:t>o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en</a:t>
            </a:r>
            <a:r>
              <a:rPr sz="2100" spc="-11" dirty="0">
                <a:latin typeface="Calibri"/>
                <a:cs typeface="Calibri"/>
              </a:rPr>
              <a:t>c</a:t>
            </a:r>
            <a:r>
              <a:rPr sz="2100" spc="-8" dirty="0">
                <a:latin typeface="Calibri"/>
                <a:cs typeface="Calibri"/>
              </a:rPr>
              <a:t>o</a:t>
            </a:r>
            <a:r>
              <a:rPr sz="2100" spc="-26" dirty="0">
                <a:latin typeface="Calibri"/>
                <a:cs typeface="Calibri"/>
              </a:rPr>
              <a:t>n</a:t>
            </a:r>
            <a:r>
              <a:rPr sz="2100" spc="-4" dirty="0">
                <a:latin typeface="Calibri"/>
                <a:cs typeface="Calibri"/>
              </a:rPr>
              <a:t>t</a:t>
            </a:r>
            <a:r>
              <a:rPr sz="2100" spc="-53" dirty="0">
                <a:latin typeface="Calibri"/>
                <a:cs typeface="Calibri"/>
              </a:rPr>
              <a:t>r</a:t>
            </a:r>
            <a:r>
              <a:rPr sz="2100" spc="4" dirty="0">
                <a:latin typeface="Calibri"/>
                <a:cs typeface="Calibri"/>
              </a:rPr>
              <a:t>a</a:t>
            </a:r>
            <a:r>
              <a:rPr sz="2100" spc="-8" dirty="0">
                <a:latin typeface="Calibri"/>
                <a:cs typeface="Calibri"/>
              </a:rPr>
              <a:t>do</a:t>
            </a:r>
            <a:r>
              <a:rPr sz="2100" spc="-4" dirty="0">
                <a:latin typeface="Calibri"/>
                <a:cs typeface="Calibri"/>
              </a:rPr>
              <a:t>s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os  </a:t>
            </a:r>
            <a:r>
              <a:rPr sz="2100" spc="-11" dirty="0">
                <a:latin typeface="Calibri"/>
                <a:cs typeface="Calibri"/>
              </a:rPr>
              <a:t>documentos orientadores </a:t>
            </a:r>
            <a:r>
              <a:rPr sz="2100" spc="-15" dirty="0">
                <a:latin typeface="Calibri"/>
                <a:cs typeface="Calibri"/>
              </a:rPr>
              <a:t>para </a:t>
            </a:r>
            <a:r>
              <a:rPr sz="2100" spc="-4" dirty="0">
                <a:latin typeface="Calibri"/>
                <a:cs typeface="Calibri"/>
              </a:rPr>
              <a:t>a </a:t>
            </a:r>
            <a:r>
              <a:rPr sz="2100" spc="-11" dirty="0">
                <a:latin typeface="Calibri"/>
                <a:cs typeface="Calibri"/>
              </a:rPr>
              <a:t>elaboração </a:t>
            </a:r>
            <a:r>
              <a:rPr sz="2100" spc="-8" dirty="0">
                <a:latin typeface="Calibri"/>
                <a:cs typeface="Calibri"/>
              </a:rPr>
              <a:t>das</a:t>
            </a:r>
            <a:r>
              <a:rPr sz="2100" spc="124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propostas</a:t>
            </a:r>
            <a:endParaRPr sz="2100">
              <a:latin typeface="Calibri"/>
              <a:cs typeface="Calibri"/>
            </a:endParaRPr>
          </a:p>
          <a:p>
            <a:pPr marL="266700" indent="-257175">
              <a:spcBef>
                <a:spcPts val="750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8" dirty="0">
                <a:latin typeface="Calibri"/>
                <a:cs typeface="Calibri"/>
              </a:rPr>
              <a:t>Modalidades </a:t>
            </a:r>
            <a:r>
              <a:rPr sz="2100" spc="-4" dirty="0">
                <a:latin typeface="Calibri"/>
                <a:cs typeface="Calibri"/>
              </a:rPr>
              <a:t>de</a:t>
            </a:r>
            <a:r>
              <a:rPr sz="2100" spc="45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Programas:</a:t>
            </a:r>
            <a:endParaRPr sz="2100">
              <a:latin typeface="Calibri"/>
              <a:cs typeface="Calibri"/>
            </a:endParaRPr>
          </a:p>
          <a:p>
            <a:pPr marL="352425" indent="-342900">
              <a:spcBef>
                <a:spcPts val="15"/>
              </a:spcBef>
              <a:buSzPct val="94230"/>
              <a:buChar char="-"/>
              <a:tabLst>
                <a:tab pos="351949" algn="l"/>
                <a:tab pos="352425" algn="l"/>
              </a:tabLst>
            </a:pPr>
            <a:r>
              <a:rPr sz="1950" spc="-11" dirty="0">
                <a:latin typeface="Calibri"/>
                <a:cs typeface="Calibri"/>
              </a:rPr>
              <a:t>Proposta</a:t>
            </a:r>
            <a:r>
              <a:rPr sz="1950" spc="-15" dirty="0">
                <a:latin typeface="Calibri"/>
                <a:cs typeface="Calibri"/>
              </a:rPr>
              <a:t> </a:t>
            </a:r>
            <a:r>
              <a:rPr sz="1950" spc="-8" dirty="0">
                <a:latin typeface="Calibri"/>
                <a:cs typeface="Calibri"/>
              </a:rPr>
              <a:t>voluntária</a:t>
            </a:r>
            <a:endParaRPr sz="1950">
              <a:latin typeface="Calibri"/>
              <a:cs typeface="Calibri"/>
            </a:endParaRPr>
          </a:p>
          <a:p>
            <a:pPr marL="352425" indent="-342900">
              <a:buSzPct val="94230"/>
              <a:buChar char="-"/>
              <a:tabLst>
                <a:tab pos="351949" algn="l"/>
                <a:tab pos="352425" algn="l"/>
              </a:tabLst>
            </a:pPr>
            <a:r>
              <a:rPr sz="1950" spc="-11" dirty="0">
                <a:latin typeface="Calibri"/>
                <a:cs typeface="Calibri"/>
              </a:rPr>
              <a:t>Proposta</a:t>
            </a:r>
            <a:r>
              <a:rPr sz="1950" spc="-15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emenda</a:t>
            </a:r>
            <a:endParaRPr sz="1950">
              <a:latin typeface="Calibri"/>
              <a:cs typeface="Calibri"/>
            </a:endParaRPr>
          </a:p>
          <a:p>
            <a:pPr marL="352425" indent="-342900">
              <a:buSzPct val="94230"/>
              <a:buChar char="-"/>
              <a:tabLst>
                <a:tab pos="351949" algn="l"/>
                <a:tab pos="352425" algn="l"/>
              </a:tabLst>
            </a:pPr>
            <a:r>
              <a:rPr sz="1950" spc="-11" dirty="0">
                <a:latin typeface="Calibri"/>
                <a:cs typeface="Calibri"/>
              </a:rPr>
              <a:t>Proposta</a:t>
            </a:r>
            <a:r>
              <a:rPr sz="1950" spc="-15" dirty="0">
                <a:latin typeface="Calibri"/>
                <a:cs typeface="Calibri"/>
              </a:rPr>
              <a:t> </a:t>
            </a:r>
            <a:r>
              <a:rPr sz="1950" spc="-4" dirty="0">
                <a:latin typeface="Calibri"/>
                <a:cs typeface="Calibri"/>
              </a:rPr>
              <a:t>específica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58717" y="857250"/>
            <a:ext cx="2177415" cy="8343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84651" y="940079"/>
            <a:ext cx="1701641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8" dirty="0"/>
              <a:t>P</a:t>
            </a:r>
            <a:r>
              <a:rPr spc="-49" dirty="0"/>
              <a:t>r</a:t>
            </a:r>
            <a:r>
              <a:rPr spc="-4" dirty="0"/>
              <a:t>og</a:t>
            </a:r>
            <a:r>
              <a:rPr spc="-71" dirty="0"/>
              <a:t>r</a:t>
            </a:r>
            <a:r>
              <a:rPr spc="-4" dirty="0"/>
              <a:t>am</a:t>
            </a:r>
            <a:r>
              <a:rPr spc="-15" dirty="0"/>
              <a:t>a</a:t>
            </a:r>
            <a:r>
              <a:rPr spc="-4" dirty="0"/>
              <a:t>s</a:t>
            </a:r>
          </a:p>
        </p:txBody>
      </p:sp>
      <p:sp>
        <p:nvSpPr>
          <p:cNvPr id="8" name="object 8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D3411CE-472E-4B74-95F2-13D1D83CE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1810" y="1305194"/>
            <a:ext cx="4143375" cy="4413868"/>
          </a:xfrm>
          <a:prstGeom prst="rect">
            <a:avLst/>
          </a:prstGeom>
        </p:spPr>
        <p:txBody>
          <a:bodyPr vert="horz" wrap="square" lIns="0" tIns="170021" rIns="0" bIns="0" rtlCol="0">
            <a:spAutoFit/>
          </a:bodyPr>
          <a:lstStyle/>
          <a:p>
            <a:pPr marL="266700" indent="-257175">
              <a:spcBef>
                <a:spcPts val="1339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8" dirty="0">
                <a:latin typeface="Calibri"/>
                <a:cs typeface="Calibri"/>
              </a:rPr>
              <a:t>Direcionada </a:t>
            </a:r>
            <a:r>
              <a:rPr sz="2100" spc="-4" dirty="0">
                <a:latin typeface="Calibri"/>
                <a:cs typeface="Calibri"/>
              </a:rPr>
              <a:t>a </a:t>
            </a:r>
            <a:r>
              <a:rPr sz="2100" spc="-8" dirty="0">
                <a:latin typeface="Calibri"/>
                <a:cs typeface="Calibri"/>
              </a:rPr>
              <a:t>um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programa</a:t>
            </a:r>
            <a:endParaRPr sz="2100">
              <a:latin typeface="Calibri"/>
              <a:cs typeface="Calibri"/>
            </a:endParaRPr>
          </a:p>
          <a:p>
            <a:pPr marL="266700" indent="-257175">
              <a:spcBef>
                <a:spcPts val="1264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23" dirty="0">
                <a:latin typeface="Calibri"/>
                <a:cs typeface="Calibri"/>
              </a:rPr>
              <a:t>Atentar </a:t>
            </a:r>
            <a:r>
              <a:rPr sz="2100" spc="-19" dirty="0">
                <a:latin typeface="Calibri"/>
                <a:cs typeface="Calibri"/>
              </a:rPr>
              <a:t>para </a:t>
            </a:r>
            <a:r>
              <a:rPr sz="2100" spc="-11" dirty="0">
                <a:latin typeface="Calibri"/>
                <a:cs typeface="Calibri"/>
              </a:rPr>
              <a:t>exigência </a:t>
            </a:r>
            <a:r>
              <a:rPr sz="2100" spc="-4" dirty="0">
                <a:latin typeface="Calibri"/>
                <a:cs typeface="Calibri"/>
              </a:rPr>
              <a:t>do</a:t>
            </a:r>
            <a:r>
              <a:rPr sz="2100" spc="68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programa</a:t>
            </a:r>
            <a:endParaRPr sz="2100">
              <a:latin typeface="Calibri"/>
              <a:cs typeface="Calibri"/>
            </a:endParaRPr>
          </a:p>
          <a:p>
            <a:pPr marL="266700" indent="-257175">
              <a:spcBef>
                <a:spcPts val="1260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11" dirty="0">
                <a:latin typeface="Calibri"/>
                <a:cs typeface="Calibri"/>
              </a:rPr>
              <a:t>Requisitos</a:t>
            </a:r>
            <a:r>
              <a:rPr sz="2100" spc="23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mínimos:</a:t>
            </a:r>
            <a:endParaRPr sz="2100">
              <a:latin typeface="Calibri"/>
              <a:cs typeface="Calibri"/>
            </a:endParaRPr>
          </a:p>
          <a:p>
            <a:pPr marL="1038225" lvl="1" indent="-343376">
              <a:spcBef>
                <a:spcPts val="1260"/>
              </a:spcBef>
              <a:buSzPct val="94642"/>
              <a:buFont typeface="Wingdings"/>
              <a:buChar char=""/>
              <a:tabLst>
                <a:tab pos="1038225" algn="l"/>
                <a:tab pos="1038701" algn="l"/>
              </a:tabLst>
            </a:pPr>
            <a:r>
              <a:rPr sz="2100" spc="-11" dirty="0">
                <a:latin typeface="Calibri"/>
                <a:cs typeface="Calibri"/>
              </a:rPr>
              <a:t>Objeto</a:t>
            </a:r>
            <a:endParaRPr sz="2100">
              <a:latin typeface="Calibri"/>
              <a:cs typeface="Calibri"/>
            </a:endParaRPr>
          </a:p>
          <a:p>
            <a:pPr marL="1038225" lvl="1" indent="-343376">
              <a:spcBef>
                <a:spcPts val="1260"/>
              </a:spcBef>
              <a:buSzPct val="94642"/>
              <a:buFont typeface="Wingdings"/>
              <a:buChar char=""/>
              <a:tabLst>
                <a:tab pos="1038225" algn="l"/>
                <a:tab pos="1038701" algn="l"/>
              </a:tabLst>
            </a:pPr>
            <a:r>
              <a:rPr sz="2100" spc="-26" dirty="0">
                <a:latin typeface="Calibri"/>
                <a:cs typeface="Calibri"/>
              </a:rPr>
              <a:t>Valor</a:t>
            </a:r>
            <a:endParaRPr sz="2100">
              <a:latin typeface="Calibri"/>
              <a:cs typeface="Calibri"/>
            </a:endParaRPr>
          </a:p>
          <a:p>
            <a:pPr marL="1038225" lvl="1" indent="-343376">
              <a:spcBef>
                <a:spcPts val="1264"/>
              </a:spcBef>
              <a:buSzPct val="94642"/>
              <a:buFont typeface="Wingdings"/>
              <a:buChar char=""/>
              <a:tabLst>
                <a:tab pos="1038225" algn="l"/>
                <a:tab pos="1038701" algn="l"/>
              </a:tabLst>
            </a:pPr>
            <a:r>
              <a:rPr sz="2100" spc="-15" dirty="0">
                <a:latin typeface="Calibri"/>
                <a:cs typeface="Calibri"/>
              </a:rPr>
              <a:t>Duração</a:t>
            </a:r>
            <a:endParaRPr sz="2100">
              <a:latin typeface="Calibri"/>
              <a:cs typeface="Calibri"/>
            </a:endParaRPr>
          </a:p>
          <a:p>
            <a:pPr marL="1038225" lvl="1" indent="-343376">
              <a:spcBef>
                <a:spcPts val="1260"/>
              </a:spcBef>
              <a:buSzPct val="94642"/>
              <a:buFont typeface="Wingdings"/>
              <a:buChar char=""/>
              <a:tabLst>
                <a:tab pos="1038225" algn="l"/>
                <a:tab pos="1038701" algn="l"/>
              </a:tabLst>
            </a:pPr>
            <a:r>
              <a:rPr sz="2100" spc="-11" dirty="0">
                <a:latin typeface="Calibri"/>
                <a:cs typeface="Calibri"/>
              </a:rPr>
              <a:t>Justificativa</a:t>
            </a:r>
            <a:endParaRPr sz="2100">
              <a:latin typeface="Calibri"/>
              <a:cs typeface="Calibri"/>
            </a:endParaRPr>
          </a:p>
          <a:p>
            <a:pPr marL="1038225" lvl="1" indent="-343376">
              <a:spcBef>
                <a:spcPts val="1260"/>
              </a:spcBef>
              <a:buSzPct val="94642"/>
              <a:buFont typeface="Wingdings"/>
              <a:buChar char=""/>
              <a:tabLst>
                <a:tab pos="1038225" algn="l"/>
                <a:tab pos="1038701" algn="l"/>
              </a:tabLst>
            </a:pPr>
            <a:r>
              <a:rPr sz="2100" spc="-4" dirty="0">
                <a:latin typeface="Calibri"/>
                <a:cs typeface="Calibri"/>
              </a:rPr>
              <a:t>Capacidade</a:t>
            </a:r>
            <a:r>
              <a:rPr sz="2100" spc="8" dirty="0">
                <a:latin typeface="Calibri"/>
                <a:cs typeface="Calibri"/>
              </a:rPr>
              <a:t> </a:t>
            </a:r>
            <a:r>
              <a:rPr sz="2100" spc="-34" dirty="0">
                <a:latin typeface="Calibri"/>
                <a:cs typeface="Calibri"/>
              </a:rPr>
              <a:t>Técnica</a:t>
            </a:r>
            <a:endParaRPr sz="2100">
              <a:latin typeface="Calibri"/>
              <a:cs typeface="Calibri"/>
            </a:endParaRPr>
          </a:p>
          <a:p>
            <a:pPr marL="1038225" lvl="1" indent="-343376">
              <a:spcBef>
                <a:spcPts val="1264"/>
              </a:spcBef>
              <a:buSzPct val="94642"/>
              <a:buFont typeface="Wingdings"/>
              <a:buChar char=""/>
              <a:tabLst>
                <a:tab pos="1038225" algn="l"/>
                <a:tab pos="1038701" algn="l"/>
              </a:tabLst>
            </a:pPr>
            <a:r>
              <a:rPr sz="2100" spc="-4" dirty="0">
                <a:latin typeface="Calibri"/>
                <a:cs typeface="Calibri"/>
              </a:rPr>
              <a:t>Agência de</a:t>
            </a:r>
            <a:r>
              <a:rPr sz="2100" spc="-11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relacionamento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22167" y="915543"/>
            <a:ext cx="1905380" cy="838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48576" y="1003135"/>
            <a:ext cx="1429226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19" dirty="0"/>
              <a:t>Proposta</a:t>
            </a:r>
          </a:p>
        </p:txBody>
      </p:sp>
      <p:sp>
        <p:nvSpPr>
          <p:cNvPr id="5" name="object 5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2EF6B06-FD01-4104-863E-A52764612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245" y="2311907"/>
            <a:ext cx="7582853" cy="225821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66700" indent="-257175">
              <a:spcBef>
                <a:spcPts val="71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11" dirty="0">
                <a:latin typeface="Calibri"/>
                <a:cs typeface="Calibri"/>
              </a:rPr>
              <a:t>Limites </a:t>
            </a:r>
            <a:r>
              <a:rPr sz="2100" spc="-8" dirty="0">
                <a:latin typeface="Calibri"/>
                <a:cs typeface="Calibri"/>
              </a:rPr>
              <a:t>estabelecidos pela </a:t>
            </a:r>
            <a:r>
              <a:rPr sz="2100" spc="-4" dirty="0">
                <a:latin typeface="Calibri"/>
                <a:cs typeface="Calibri"/>
              </a:rPr>
              <a:t>Lei de </a:t>
            </a:r>
            <a:r>
              <a:rPr sz="2100" spc="-15" dirty="0">
                <a:latin typeface="Calibri"/>
                <a:cs typeface="Calibri"/>
              </a:rPr>
              <a:t>Diretrizes </a:t>
            </a:r>
            <a:r>
              <a:rPr sz="2100" spc="-11" dirty="0">
                <a:latin typeface="Calibri"/>
                <a:cs typeface="Calibri"/>
              </a:rPr>
              <a:t>Orçamentária </a:t>
            </a:r>
            <a:r>
              <a:rPr sz="2100" spc="-4" dirty="0">
                <a:latin typeface="Calibri"/>
                <a:cs typeface="Calibri"/>
              </a:rPr>
              <a:t>de</a:t>
            </a:r>
            <a:r>
              <a:rPr sz="2100" spc="127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2019</a:t>
            </a:r>
            <a:endParaRPr sz="2100">
              <a:latin typeface="Calibri"/>
              <a:cs typeface="Calibri"/>
            </a:endParaRPr>
          </a:p>
          <a:p>
            <a:pPr>
              <a:spcBef>
                <a:spcPts val="19"/>
              </a:spcBef>
              <a:buFont typeface="Arial"/>
              <a:buChar char="•"/>
            </a:pPr>
            <a:endParaRPr sz="2175">
              <a:latin typeface="Times New Roman"/>
              <a:cs typeface="Times New Roman"/>
            </a:endParaRPr>
          </a:p>
          <a:p>
            <a:pPr marL="266700" indent="-257175">
              <a:buSzPct val="94642"/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4" dirty="0">
                <a:latin typeface="Calibri"/>
                <a:cs typeface="Calibri"/>
              </a:rPr>
              <a:t>Lei </a:t>
            </a:r>
            <a:r>
              <a:rPr sz="2100" spc="-8" dirty="0">
                <a:latin typeface="Calibri"/>
                <a:cs typeface="Calibri"/>
              </a:rPr>
              <a:t>13.707, </a:t>
            </a:r>
            <a:r>
              <a:rPr sz="2100" spc="-4" dirty="0">
                <a:latin typeface="Calibri"/>
                <a:cs typeface="Calibri"/>
              </a:rPr>
              <a:t>de 14 de </a:t>
            </a:r>
            <a:r>
              <a:rPr sz="2100" spc="-15" dirty="0">
                <a:latin typeface="Calibri"/>
                <a:cs typeface="Calibri"/>
              </a:rPr>
              <a:t>Agosto </a:t>
            </a:r>
            <a:r>
              <a:rPr sz="2100" spc="-4" dirty="0">
                <a:latin typeface="Calibri"/>
                <a:cs typeface="Calibri"/>
              </a:rPr>
              <a:t>de 2018 – </a:t>
            </a:r>
            <a:r>
              <a:rPr sz="2100" spc="-8" dirty="0">
                <a:latin typeface="Calibri"/>
                <a:cs typeface="Calibri"/>
              </a:rPr>
              <a:t>artigo</a:t>
            </a:r>
            <a:r>
              <a:rPr sz="2100" spc="165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78</a:t>
            </a:r>
            <a:endParaRPr sz="2100">
              <a:latin typeface="Calibri"/>
              <a:cs typeface="Calibri"/>
            </a:endParaRPr>
          </a:p>
          <a:p>
            <a:pPr marL="266700" marR="3810" indent="-257175">
              <a:lnSpc>
                <a:spcPts val="5040"/>
              </a:lnSpc>
              <a:spcBef>
                <a:spcPts val="589"/>
              </a:spcBef>
              <a:buSzPct val="94642"/>
              <a:buFont typeface="Arial"/>
              <a:buChar char="•"/>
              <a:tabLst>
                <a:tab pos="266224" algn="l"/>
                <a:tab pos="266700" algn="l"/>
                <a:tab pos="1131570" algn="l"/>
                <a:tab pos="2135505" algn="l"/>
                <a:tab pos="2487453" algn="l"/>
                <a:tab pos="3359468" algn="l"/>
                <a:tab pos="4374833" algn="l"/>
                <a:tab pos="5954554" algn="l"/>
                <a:tab pos="7199471" algn="l"/>
              </a:tabLst>
            </a:pPr>
            <a:r>
              <a:rPr sz="2100" spc="-8" dirty="0">
                <a:latin typeface="Calibri"/>
                <a:cs typeface="Calibri"/>
              </a:rPr>
              <a:t>Ó</a:t>
            </a:r>
            <a:r>
              <a:rPr sz="2100" spc="-41" dirty="0">
                <a:latin typeface="Calibri"/>
                <a:cs typeface="Calibri"/>
              </a:rPr>
              <a:t>r</a:t>
            </a:r>
            <a:r>
              <a:rPr sz="2100" spc="-38" dirty="0">
                <a:latin typeface="Calibri"/>
                <a:cs typeface="Calibri"/>
              </a:rPr>
              <a:t>g</a:t>
            </a:r>
            <a:r>
              <a:rPr sz="2100" spc="-4" dirty="0">
                <a:latin typeface="Calibri"/>
                <a:cs typeface="Calibri"/>
              </a:rPr>
              <a:t>ãos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P</a:t>
            </a:r>
            <a:r>
              <a:rPr sz="2100" dirty="0">
                <a:latin typeface="Calibri"/>
                <a:cs typeface="Calibri"/>
              </a:rPr>
              <a:t>ú</a:t>
            </a:r>
            <a:r>
              <a:rPr sz="2100" spc="-8" dirty="0">
                <a:latin typeface="Calibri"/>
                <a:cs typeface="Calibri"/>
              </a:rPr>
              <a:t>b</a:t>
            </a:r>
            <a:r>
              <a:rPr sz="2100" spc="-19" dirty="0">
                <a:latin typeface="Calibri"/>
                <a:cs typeface="Calibri"/>
              </a:rPr>
              <a:t>l</a:t>
            </a:r>
            <a:r>
              <a:rPr sz="2100" spc="-4" dirty="0">
                <a:latin typeface="Calibri"/>
                <a:cs typeface="Calibri"/>
              </a:rPr>
              <a:t>i</a:t>
            </a:r>
            <a:r>
              <a:rPr sz="2100" spc="-26" dirty="0">
                <a:latin typeface="Calibri"/>
                <a:cs typeface="Calibri"/>
              </a:rPr>
              <a:t>c</a:t>
            </a:r>
            <a:r>
              <a:rPr sz="2100" spc="4" dirty="0">
                <a:latin typeface="Calibri"/>
                <a:cs typeface="Calibri"/>
              </a:rPr>
              <a:t>o</a:t>
            </a:r>
            <a:r>
              <a:rPr sz="2100" spc="-4" dirty="0">
                <a:latin typeface="Calibri"/>
                <a:cs typeface="Calibri"/>
              </a:rPr>
              <a:t>s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s</a:t>
            </a:r>
            <a:r>
              <a:rPr sz="2100" spc="-4" dirty="0">
                <a:latin typeface="Calibri"/>
                <a:cs typeface="Calibri"/>
              </a:rPr>
              <a:t>ó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pode</a:t>
            </a:r>
            <a:r>
              <a:rPr sz="2100" spc="-4" dirty="0">
                <a:latin typeface="Calibri"/>
                <a:cs typeface="Calibri"/>
              </a:rPr>
              <a:t>m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o</a:t>
            </a:r>
            <a:r>
              <a:rPr sz="2100" spc="-53" dirty="0">
                <a:latin typeface="Calibri"/>
                <a:cs typeface="Calibri"/>
              </a:rPr>
              <a:t>f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spc="-38" dirty="0">
                <a:latin typeface="Calibri"/>
                <a:cs typeface="Calibri"/>
              </a:rPr>
              <a:t>r</a:t>
            </a:r>
            <a:r>
              <a:rPr sz="2100" spc="-4" dirty="0">
                <a:latin typeface="Calibri"/>
                <a:cs typeface="Calibri"/>
              </a:rPr>
              <a:t>ecer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19" dirty="0">
                <a:latin typeface="Calibri"/>
                <a:cs typeface="Calibri"/>
              </a:rPr>
              <a:t>c</a:t>
            </a:r>
            <a:r>
              <a:rPr sz="2100" spc="-8" dirty="0">
                <a:latin typeface="Calibri"/>
                <a:cs typeface="Calibri"/>
              </a:rPr>
              <a:t>o</a:t>
            </a:r>
            <a:r>
              <a:rPr sz="2100" spc="-26" dirty="0">
                <a:latin typeface="Calibri"/>
                <a:cs typeface="Calibri"/>
              </a:rPr>
              <a:t>n</a:t>
            </a:r>
            <a:r>
              <a:rPr sz="2100" spc="-4" dirty="0">
                <a:latin typeface="Calibri"/>
                <a:cs typeface="Calibri"/>
              </a:rPr>
              <a:t>t</a:t>
            </a:r>
            <a:r>
              <a:rPr sz="2100" spc="-56" dirty="0">
                <a:latin typeface="Calibri"/>
                <a:cs typeface="Calibri"/>
              </a:rPr>
              <a:t>r</a:t>
            </a:r>
            <a:r>
              <a:rPr sz="2100" spc="4" dirty="0">
                <a:latin typeface="Calibri"/>
                <a:cs typeface="Calibri"/>
              </a:rPr>
              <a:t>a</a:t>
            </a:r>
            <a:r>
              <a:rPr sz="2100" spc="-8" dirty="0">
                <a:latin typeface="Calibri"/>
                <a:cs typeface="Calibri"/>
              </a:rPr>
              <a:t>partid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f</a:t>
            </a:r>
            <a:r>
              <a:rPr sz="2100" spc="-11" dirty="0">
                <a:latin typeface="Calibri"/>
                <a:cs typeface="Calibri"/>
              </a:rPr>
              <a:t>i</a:t>
            </a:r>
            <a:r>
              <a:rPr sz="2100" spc="-8" dirty="0">
                <a:latin typeface="Calibri"/>
                <a:cs typeface="Calibri"/>
              </a:rPr>
              <a:t>nancei</a:t>
            </a:r>
            <a:r>
              <a:rPr sz="2100" spc="-56" dirty="0">
                <a:latin typeface="Calibri"/>
                <a:cs typeface="Calibri"/>
              </a:rPr>
              <a:t>r</a:t>
            </a:r>
            <a:r>
              <a:rPr sz="2100" spc="-4" dirty="0">
                <a:latin typeface="Calibri"/>
                <a:cs typeface="Calibri"/>
              </a:rPr>
              <a:t>a,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por  </a:t>
            </a:r>
            <a:r>
              <a:rPr sz="2100" spc="-23" dirty="0">
                <a:latin typeface="Calibri"/>
                <a:cs typeface="Calibri"/>
              </a:rPr>
              <a:t>força </a:t>
            </a:r>
            <a:r>
              <a:rPr sz="2100" spc="-4" dirty="0">
                <a:latin typeface="Calibri"/>
                <a:cs typeface="Calibri"/>
              </a:rPr>
              <a:t>da </a:t>
            </a:r>
            <a:r>
              <a:rPr sz="2100" spc="-8" dirty="0">
                <a:latin typeface="Calibri"/>
                <a:cs typeface="Calibri"/>
              </a:rPr>
              <a:t>LDO </a:t>
            </a:r>
            <a:r>
              <a:rPr sz="2100" spc="-4" dirty="0">
                <a:latin typeface="Calibri"/>
                <a:cs typeface="Calibri"/>
              </a:rPr>
              <a:t>– art. 78, </a:t>
            </a:r>
            <a:r>
              <a:rPr sz="2100" spc="-4" dirty="0">
                <a:latin typeface="Arial"/>
                <a:cs typeface="Arial"/>
              </a:rPr>
              <a:t>§</a:t>
            </a:r>
            <a:r>
              <a:rPr sz="2100" spc="-15" dirty="0">
                <a:latin typeface="Arial"/>
                <a:cs typeface="Arial"/>
              </a:rPr>
              <a:t> </a:t>
            </a:r>
            <a:r>
              <a:rPr sz="2100" spc="-4" dirty="0">
                <a:latin typeface="Calibri"/>
                <a:cs typeface="Calibri"/>
              </a:rPr>
              <a:t>1º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17929" y="1224154"/>
            <a:ext cx="2870073" cy="838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4091941" y="1224154"/>
            <a:ext cx="612647" cy="8389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4294250" y="1224154"/>
            <a:ext cx="3032379" cy="8389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43671" y="1311116"/>
            <a:ext cx="5131118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2383631" algn="l"/>
              </a:tabLst>
            </a:pPr>
            <a:r>
              <a:rPr spc="-11" dirty="0"/>
              <a:t>Contrapartida	</a:t>
            </a:r>
            <a:r>
              <a:rPr spc="-4" dirty="0"/>
              <a:t>- Lei</a:t>
            </a:r>
            <a:r>
              <a:rPr spc="-34" dirty="0"/>
              <a:t> </a:t>
            </a:r>
            <a:r>
              <a:rPr spc="-4" dirty="0"/>
              <a:t>13.707/2018</a:t>
            </a:r>
          </a:p>
        </p:txBody>
      </p:sp>
      <p:sp>
        <p:nvSpPr>
          <p:cNvPr id="7" name="object 7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97C6D2B-9E4F-43B2-8CD6-6B37A6B78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77416" y="981836"/>
            <a:ext cx="3067811" cy="838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4749166" y="981836"/>
            <a:ext cx="612647" cy="8389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4951477" y="981836"/>
            <a:ext cx="2073401" cy="8389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03538" y="1069238"/>
            <a:ext cx="4371499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15" dirty="0"/>
              <a:t>Portaria </a:t>
            </a:r>
            <a:r>
              <a:rPr spc="-4" dirty="0"/>
              <a:t>424/16 -</a:t>
            </a:r>
            <a:r>
              <a:rPr spc="4" dirty="0"/>
              <a:t> </a:t>
            </a:r>
            <a:r>
              <a:rPr spc="-11" dirty="0"/>
              <a:t>Inovações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79475" y="1948167"/>
            <a:ext cx="7769543" cy="331334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75" marR="5715" indent="-171450">
              <a:lnSpc>
                <a:spcPct val="120000"/>
              </a:lnSpc>
              <a:spcBef>
                <a:spcPts val="75"/>
              </a:spcBef>
              <a:buFont typeface="Arial"/>
              <a:buChar char="•"/>
              <a:tabLst>
                <a:tab pos="180975" algn="l"/>
                <a:tab pos="1373981" algn="l"/>
                <a:tab pos="2777966" algn="l"/>
                <a:tab pos="3630454" algn="l"/>
                <a:tab pos="4235291" algn="l"/>
                <a:tab pos="5510213" algn="l"/>
                <a:tab pos="6164104" algn="l"/>
              </a:tabLst>
            </a:pPr>
            <a:r>
              <a:rPr sz="2325" spc="-53" dirty="0">
                <a:latin typeface="Calibri"/>
                <a:cs typeface="Calibri"/>
              </a:rPr>
              <a:t>P</a:t>
            </a:r>
            <a:r>
              <a:rPr sz="2325" spc="-8" dirty="0">
                <a:latin typeface="Calibri"/>
                <a:cs typeface="Calibri"/>
              </a:rPr>
              <a:t>or</a:t>
            </a:r>
            <a:r>
              <a:rPr sz="2325" spc="-38" dirty="0">
                <a:latin typeface="Calibri"/>
                <a:cs typeface="Calibri"/>
              </a:rPr>
              <a:t>t</a:t>
            </a:r>
            <a:r>
              <a:rPr sz="2325" spc="-4" dirty="0">
                <a:latin typeface="Calibri"/>
                <a:cs typeface="Calibri"/>
              </a:rPr>
              <a:t>aria</a:t>
            </a:r>
            <a:r>
              <a:rPr sz="2325" dirty="0">
                <a:latin typeface="Calibri"/>
                <a:cs typeface="Calibri"/>
              </a:rPr>
              <a:t>	</a:t>
            </a:r>
            <a:r>
              <a:rPr sz="2325" spc="-4" dirty="0">
                <a:latin typeface="Calibri"/>
                <a:cs typeface="Calibri"/>
              </a:rPr>
              <a:t>424/2</a:t>
            </a:r>
            <a:r>
              <a:rPr sz="2325" spc="4" dirty="0">
                <a:latin typeface="Calibri"/>
                <a:cs typeface="Calibri"/>
              </a:rPr>
              <a:t>0</a:t>
            </a:r>
            <a:r>
              <a:rPr sz="2325" spc="-4" dirty="0">
                <a:latin typeface="Calibri"/>
                <a:cs typeface="Calibri"/>
              </a:rPr>
              <a:t>16</a:t>
            </a:r>
            <a:r>
              <a:rPr sz="2325" dirty="0">
                <a:latin typeface="Calibri"/>
                <a:cs typeface="Calibri"/>
              </a:rPr>
              <a:t>	</a:t>
            </a:r>
            <a:r>
              <a:rPr sz="2325" spc="-8" dirty="0">
                <a:latin typeface="Calibri"/>
                <a:cs typeface="Calibri"/>
              </a:rPr>
              <a:t>po</a:t>
            </a:r>
            <a:r>
              <a:rPr sz="2325" dirty="0">
                <a:latin typeface="Calibri"/>
                <a:cs typeface="Calibri"/>
              </a:rPr>
              <a:t>d</a:t>
            </a:r>
            <a:r>
              <a:rPr sz="2325" spc="-4" dirty="0">
                <a:latin typeface="Calibri"/>
                <a:cs typeface="Calibri"/>
              </a:rPr>
              <a:t>e</a:t>
            </a:r>
            <a:r>
              <a:rPr sz="2325" dirty="0">
                <a:latin typeface="Calibri"/>
                <a:cs typeface="Calibri"/>
              </a:rPr>
              <a:t>	</a:t>
            </a:r>
            <a:r>
              <a:rPr sz="2325" spc="-8" dirty="0">
                <a:latin typeface="Calibri"/>
                <a:cs typeface="Calibri"/>
              </a:rPr>
              <a:t>se</a:t>
            </a:r>
            <a:r>
              <a:rPr sz="2325" spc="-4" dirty="0">
                <a:latin typeface="Calibri"/>
                <a:cs typeface="Calibri"/>
              </a:rPr>
              <a:t>r</a:t>
            </a:r>
            <a:r>
              <a:rPr sz="2325" dirty="0">
                <a:latin typeface="Calibri"/>
                <a:cs typeface="Calibri"/>
              </a:rPr>
              <a:t>	</a:t>
            </a:r>
            <a:r>
              <a:rPr sz="2325" spc="-4" dirty="0">
                <a:latin typeface="Calibri"/>
                <a:cs typeface="Calibri"/>
              </a:rPr>
              <a:t>apli</a:t>
            </a:r>
            <a:r>
              <a:rPr sz="2325" spc="-23" dirty="0">
                <a:latin typeface="Calibri"/>
                <a:cs typeface="Calibri"/>
              </a:rPr>
              <a:t>c</a:t>
            </a:r>
            <a:r>
              <a:rPr sz="2325" spc="-38" dirty="0">
                <a:latin typeface="Calibri"/>
                <a:cs typeface="Calibri"/>
              </a:rPr>
              <a:t>á</a:t>
            </a:r>
            <a:r>
              <a:rPr sz="2325" spc="-26" dirty="0">
                <a:latin typeface="Calibri"/>
                <a:cs typeface="Calibri"/>
              </a:rPr>
              <a:t>v</a:t>
            </a:r>
            <a:r>
              <a:rPr sz="2325" spc="-4" dirty="0">
                <a:latin typeface="Calibri"/>
                <a:cs typeface="Calibri"/>
              </a:rPr>
              <a:t>el</a:t>
            </a:r>
            <a:r>
              <a:rPr sz="2325" dirty="0">
                <a:latin typeface="Calibri"/>
                <a:cs typeface="Calibri"/>
              </a:rPr>
              <a:t>	</a:t>
            </a:r>
            <a:r>
              <a:rPr sz="2325" spc="4" dirty="0">
                <a:latin typeface="Calibri"/>
                <a:cs typeface="Calibri"/>
              </a:rPr>
              <a:t>a</a:t>
            </a:r>
            <a:r>
              <a:rPr sz="2325" spc="-8" dirty="0">
                <a:latin typeface="Calibri"/>
                <a:cs typeface="Calibri"/>
              </a:rPr>
              <a:t>o</a:t>
            </a:r>
            <a:r>
              <a:rPr sz="2325" spc="-4" dirty="0">
                <a:latin typeface="Calibri"/>
                <a:cs typeface="Calibri"/>
              </a:rPr>
              <a:t>s</a:t>
            </a:r>
            <a:r>
              <a:rPr sz="2325" dirty="0">
                <a:latin typeface="Calibri"/>
                <a:cs typeface="Calibri"/>
              </a:rPr>
              <a:t>	</a:t>
            </a:r>
            <a:r>
              <a:rPr sz="2325" spc="-4" dirty="0">
                <a:latin typeface="Calibri"/>
                <a:cs typeface="Calibri"/>
              </a:rPr>
              <a:t>in</a:t>
            </a:r>
            <a:r>
              <a:rPr sz="2325" spc="-26" dirty="0">
                <a:latin typeface="Calibri"/>
                <a:cs typeface="Calibri"/>
              </a:rPr>
              <a:t>s</a:t>
            </a:r>
            <a:r>
              <a:rPr sz="2325" spc="-4" dirty="0">
                <a:latin typeface="Calibri"/>
                <a:cs typeface="Calibri"/>
              </a:rPr>
              <a:t>tr</a:t>
            </a:r>
            <a:r>
              <a:rPr sz="2325" dirty="0">
                <a:latin typeface="Calibri"/>
                <a:cs typeface="Calibri"/>
              </a:rPr>
              <a:t>u</a:t>
            </a:r>
            <a:r>
              <a:rPr sz="2325" spc="-4" dirty="0">
                <a:latin typeface="Calibri"/>
                <a:cs typeface="Calibri"/>
              </a:rPr>
              <a:t>me</a:t>
            </a:r>
            <a:r>
              <a:rPr sz="2325" spc="-23" dirty="0">
                <a:latin typeface="Calibri"/>
                <a:cs typeface="Calibri"/>
              </a:rPr>
              <a:t>n</a:t>
            </a:r>
            <a:r>
              <a:rPr sz="2325" spc="-38" dirty="0">
                <a:latin typeface="Calibri"/>
                <a:cs typeface="Calibri"/>
              </a:rPr>
              <a:t>t</a:t>
            </a:r>
            <a:r>
              <a:rPr sz="2325" spc="-8" dirty="0">
                <a:latin typeface="Calibri"/>
                <a:cs typeface="Calibri"/>
              </a:rPr>
              <a:t>os  </a:t>
            </a:r>
            <a:r>
              <a:rPr sz="2325" spc="-11" dirty="0">
                <a:latin typeface="Calibri"/>
                <a:cs typeface="Calibri"/>
              </a:rPr>
              <a:t>anteriores </a:t>
            </a:r>
            <a:r>
              <a:rPr sz="2325" spc="-4" dirty="0">
                <a:latin typeface="Calibri"/>
                <a:cs typeface="Calibri"/>
              </a:rPr>
              <a:t>à ela, naquilo </a:t>
            </a:r>
            <a:r>
              <a:rPr sz="2325" dirty="0">
                <a:latin typeface="Calibri"/>
                <a:cs typeface="Calibri"/>
              </a:rPr>
              <a:t>que </a:t>
            </a:r>
            <a:r>
              <a:rPr sz="2325" spc="-8" dirty="0">
                <a:latin typeface="Calibri"/>
                <a:cs typeface="Calibri"/>
              </a:rPr>
              <a:t>beneficiar </a:t>
            </a:r>
            <a:r>
              <a:rPr sz="2325" spc="-4" dirty="0">
                <a:latin typeface="Calibri"/>
                <a:cs typeface="Calibri"/>
              </a:rPr>
              <a:t>a </a:t>
            </a:r>
            <a:r>
              <a:rPr sz="2325" spc="-8" dirty="0">
                <a:latin typeface="Calibri"/>
                <a:cs typeface="Calibri"/>
              </a:rPr>
              <a:t>consecução </a:t>
            </a:r>
            <a:r>
              <a:rPr sz="2325" dirty="0">
                <a:latin typeface="Calibri"/>
                <a:cs typeface="Calibri"/>
              </a:rPr>
              <a:t>do</a:t>
            </a:r>
            <a:r>
              <a:rPr sz="2325" spc="23" dirty="0">
                <a:latin typeface="Calibri"/>
                <a:cs typeface="Calibri"/>
              </a:rPr>
              <a:t> </a:t>
            </a:r>
            <a:r>
              <a:rPr sz="2325" spc="-11" dirty="0">
                <a:latin typeface="Calibri"/>
                <a:cs typeface="Calibri"/>
              </a:rPr>
              <a:t>objeto</a:t>
            </a:r>
            <a:endParaRPr sz="2325">
              <a:latin typeface="Calibri"/>
              <a:cs typeface="Calibri"/>
            </a:endParaRPr>
          </a:p>
          <a:p>
            <a:pPr marL="180975" indent="-171450">
              <a:spcBef>
                <a:spcPts val="1304"/>
              </a:spcBef>
              <a:buFont typeface="Arial"/>
              <a:buChar char="•"/>
              <a:tabLst>
                <a:tab pos="180975" algn="l"/>
              </a:tabLst>
            </a:pPr>
            <a:r>
              <a:rPr sz="2325" spc="-11" dirty="0">
                <a:latin typeface="Calibri"/>
                <a:cs typeface="Calibri"/>
              </a:rPr>
              <a:t>Guarda</a:t>
            </a:r>
            <a:r>
              <a:rPr sz="2325" spc="161" dirty="0">
                <a:latin typeface="Calibri"/>
                <a:cs typeface="Calibri"/>
              </a:rPr>
              <a:t> </a:t>
            </a:r>
            <a:r>
              <a:rPr sz="2325" spc="-8" dirty="0">
                <a:latin typeface="Calibri"/>
                <a:cs typeface="Calibri"/>
              </a:rPr>
              <a:t>de</a:t>
            </a:r>
            <a:r>
              <a:rPr sz="2325" spc="146" dirty="0">
                <a:latin typeface="Calibri"/>
                <a:cs typeface="Calibri"/>
              </a:rPr>
              <a:t> </a:t>
            </a:r>
            <a:r>
              <a:rPr sz="2325" spc="-11" dirty="0">
                <a:latin typeface="Calibri"/>
                <a:cs typeface="Calibri"/>
              </a:rPr>
              <a:t>documentos</a:t>
            </a:r>
            <a:r>
              <a:rPr sz="2325" spc="158" dirty="0">
                <a:latin typeface="Calibri"/>
                <a:cs typeface="Calibri"/>
              </a:rPr>
              <a:t> </a:t>
            </a:r>
            <a:r>
              <a:rPr sz="2325" spc="-8" dirty="0">
                <a:latin typeface="Calibri"/>
                <a:cs typeface="Calibri"/>
              </a:rPr>
              <a:t>por</a:t>
            </a:r>
            <a:r>
              <a:rPr sz="2325" spc="158" dirty="0">
                <a:latin typeface="Calibri"/>
                <a:cs typeface="Calibri"/>
              </a:rPr>
              <a:t> </a:t>
            </a:r>
            <a:r>
              <a:rPr sz="2325" spc="-4" dirty="0">
                <a:latin typeface="Calibri"/>
                <a:cs typeface="Calibri"/>
              </a:rPr>
              <a:t>10</a:t>
            </a:r>
            <a:r>
              <a:rPr sz="2325" spc="153" dirty="0">
                <a:latin typeface="Calibri"/>
                <a:cs typeface="Calibri"/>
              </a:rPr>
              <a:t> </a:t>
            </a:r>
            <a:r>
              <a:rPr sz="2325" spc="-4" dirty="0">
                <a:latin typeface="Calibri"/>
                <a:cs typeface="Calibri"/>
              </a:rPr>
              <a:t>anos</a:t>
            </a:r>
            <a:r>
              <a:rPr sz="2325" spc="153" dirty="0">
                <a:latin typeface="Calibri"/>
                <a:cs typeface="Calibri"/>
              </a:rPr>
              <a:t> </a:t>
            </a:r>
            <a:r>
              <a:rPr sz="2325" spc="-4" dirty="0">
                <a:latin typeface="Calibri"/>
                <a:cs typeface="Calibri"/>
              </a:rPr>
              <a:t>a</a:t>
            </a:r>
            <a:r>
              <a:rPr sz="2325" spc="153" dirty="0">
                <a:latin typeface="Calibri"/>
                <a:cs typeface="Calibri"/>
              </a:rPr>
              <a:t> </a:t>
            </a:r>
            <a:r>
              <a:rPr sz="2325" spc="-15" dirty="0">
                <a:latin typeface="Calibri"/>
                <a:cs typeface="Calibri"/>
              </a:rPr>
              <a:t>contar</a:t>
            </a:r>
            <a:r>
              <a:rPr sz="2325" spc="146" dirty="0">
                <a:latin typeface="Calibri"/>
                <a:cs typeface="Calibri"/>
              </a:rPr>
              <a:t> </a:t>
            </a:r>
            <a:r>
              <a:rPr sz="2325" dirty="0">
                <a:latin typeface="Calibri"/>
                <a:cs typeface="Calibri"/>
              </a:rPr>
              <a:t>da</a:t>
            </a:r>
            <a:r>
              <a:rPr sz="2325" spc="153" dirty="0">
                <a:latin typeface="Calibri"/>
                <a:cs typeface="Calibri"/>
              </a:rPr>
              <a:t> </a:t>
            </a:r>
            <a:r>
              <a:rPr sz="2325" b="1" spc="-11" dirty="0">
                <a:latin typeface="Calibri"/>
                <a:cs typeface="Calibri"/>
              </a:rPr>
              <a:t>apresentação</a:t>
            </a:r>
            <a:endParaRPr sz="2325">
              <a:latin typeface="Calibri"/>
              <a:cs typeface="Calibri"/>
            </a:endParaRPr>
          </a:p>
          <a:p>
            <a:pPr marL="180975">
              <a:spcBef>
                <a:spcPts val="559"/>
              </a:spcBef>
            </a:pPr>
            <a:r>
              <a:rPr sz="2325" dirty="0">
                <a:latin typeface="Calibri"/>
                <a:cs typeface="Calibri"/>
              </a:rPr>
              <a:t>da </a:t>
            </a:r>
            <a:r>
              <a:rPr sz="2325" spc="-15" dirty="0">
                <a:latin typeface="Calibri"/>
                <a:cs typeface="Calibri"/>
              </a:rPr>
              <a:t>prestação </a:t>
            </a:r>
            <a:r>
              <a:rPr sz="2325" dirty="0">
                <a:latin typeface="Calibri"/>
                <a:cs typeface="Calibri"/>
              </a:rPr>
              <a:t>de</a:t>
            </a:r>
            <a:r>
              <a:rPr sz="2325" spc="4" dirty="0">
                <a:latin typeface="Calibri"/>
                <a:cs typeface="Calibri"/>
              </a:rPr>
              <a:t> </a:t>
            </a:r>
            <a:r>
              <a:rPr sz="2325" spc="-15" dirty="0">
                <a:latin typeface="Calibri"/>
                <a:cs typeface="Calibri"/>
              </a:rPr>
              <a:t>contas</a:t>
            </a:r>
            <a:endParaRPr sz="2325">
              <a:latin typeface="Calibri"/>
              <a:cs typeface="Calibri"/>
            </a:endParaRPr>
          </a:p>
          <a:p>
            <a:pPr marL="180975" marR="5239" indent="-171450">
              <a:lnSpc>
                <a:spcPct val="120000"/>
              </a:lnSpc>
              <a:spcBef>
                <a:spcPts val="758"/>
              </a:spcBef>
              <a:buFont typeface="Arial"/>
              <a:buChar char="•"/>
              <a:tabLst>
                <a:tab pos="180975" algn="l"/>
                <a:tab pos="1444942" algn="l"/>
                <a:tab pos="1768316" algn="l"/>
                <a:tab pos="2618899" algn="l"/>
                <a:tab pos="3088958" algn="l"/>
                <a:tab pos="4616291" algn="l"/>
                <a:tab pos="5502116" algn="l"/>
                <a:tab pos="5980748" algn="l"/>
                <a:tab pos="6744653" algn="l"/>
                <a:tab pos="7448550" algn="l"/>
              </a:tabLst>
            </a:pPr>
            <a:r>
              <a:rPr sz="2325" spc="-4" dirty="0">
                <a:latin typeface="Calibri"/>
                <a:cs typeface="Calibri"/>
              </a:rPr>
              <a:t>Aume</a:t>
            </a:r>
            <a:r>
              <a:rPr sz="2325" spc="-23" dirty="0">
                <a:latin typeface="Calibri"/>
                <a:cs typeface="Calibri"/>
              </a:rPr>
              <a:t>n</a:t>
            </a:r>
            <a:r>
              <a:rPr sz="2325" spc="-38" dirty="0">
                <a:latin typeface="Calibri"/>
                <a:cs typeface="Calibri"/>
              </a:rPr>
              <a:t>t</a:t>
            </a:r>
            <a:r>
              <a:rPr sz="2325" spc="-4" dirty="0">
                <a:latin typeface="Calibri"/>
                <a:cs typeface="Calibri"/>
              </a:rPr>
              <a:t>a</a:t>
            </a:r>
            <a:r>
              <a:rPr sz="2325" dirty="0">
                <a:latin typeface="Calibri"/>
                <a:cs typeface="Calibri"/>
              </a:rPr>
              <a:t>	</a:t>
            </a:r>
            <a:r>
              <a:rPr sz="2325" spc="-4" dirty="0">
                <a:latin typeface="Calibri"/>
                <a:cs typeface="Calibri"/>
              </a:rPr>
              <a:t>o</a:t>
            </a:r>
            <a:r>
              <a:rPr sz="2325" dirty="0">
                <a:latin typeface="Calibri"/>
                <a:cs typeface="Calibri"/>
              </a:rPr>
              <a:t>	</a:t>
            </a:r>
            <a:r>
              <a:rPr sz="2325" spc="-4" dirty="0">
                <a:latin typeface="Calibri"/>
                <a:cs typeface="Calibri"/>
              </a:rPr>
              <a:t>lim</a:t>
            </a:r>
            <a:r>
              <a:rPr sz="2325" dirty="0">
                <a:latin typeface="Calibri"/>
                <a:cs typeface="Calibri"/>
              </a:rPr>
              <a:t>i</a:t>
            </a:r>
            <a:r>
              <a:rPr sz="2325" spc="-26" dirty="0">
                <a:latin typeface="Calibri"/>
                <a:cs typeface="Calibri"/>
              </a:rPr>
              <a:t>t</a:t>
            </a:r>
            <a:r>
              <a:rPr sz="2325" spc="-4" dirty="0">
                <a:latin typeface="Calibri"/>
                <a:cs typeface="Calibri"/>
              </a:rPr>
              <a:t>e</a:t>
            </a:r>
            <a:r>
              <a:rPr sz="2325" dirty="0">
                <a:latin typeface="Calibri"/>
                <a:cs typeface="Calibri"/>
              </a:rPr>
              <a:t>	d</a:t>
            </a:r>
            <a:r>
              <a:rPr sz="2325" spc="-4" dirty="0">
                <a:latin typeface="Calibri"/>
                <a:cs typeface="Calibri"/>
              </a:rPr>
              <a:t>e</a:t>
            </a:r>
            <a:r>
              <a:rPr sz="2325" dirty="0">
                <a:latin typeface="Calibri"/>
                <a:cs typeface="Calibri"/>
              </a:rPr>
              <a:t>	</a:t>
            </a:r>
            <a:r>
              <a:rPr sz="2325" spc="-8" dirty="0">
                <a:latin typeface="Calibri"/>
                <a:cs typeface="Calibri"/>
              </a:rPr>
              <a:t>p</a:t>
            </a:r>
            <a:r>
              <a:rPr sz="2325" dirty="0">
                <a:latin typeface="Calibri"/>
                <a:cs typeface="Calibri"/>
              </a:rPr>
              <a:t>a</a:t>
            </a:r>
            <a:r>
              <a:rPr sz="2325" spc="-53" dirty="0">
                <a:latin typeface="Calibri"/>
                <a:cs typeface="Calibri"/>
              </a:rPr>
              <a:t>g</a:t>
            </a:r>
            <a:r>
              <a:rPr sz="2325" spc="-4" dirty="0">
                <a:latin typeface="Calibri"/>
                <a:cs typeface="Calibri"/>
              </a:rPr>
              <a:t>ame</a:t>
            </a:r>
            <a:r>
              <a:rPr sz="2325" spc="-19" dirty="0">
                <a:latin typeface="Calibri"/>
                <a:cs typeface="Calibri"/>
              </a:rPr>
              <a:t>n</a:t>
            </a:r>
            <a:r>
              <a:rPr sz="2325" spc="-26" dirty="0">
                <a:latin typeface="Calibri"/>
                <a:cs typeface="Calibri"/>
              </a:rPr>
              <a:t>t</a:t>
            </a:r>
            <a:r>
              <a:rPr sz="2325" spc="-4" dirty="0">
                <a:latin typeface="Calibri"/>
                <a:cs typeface="Calibri"/>
              </a:rPr>
              <a:t>o</a:t>
            </a:r>
            <a:r>
              <a:rPr sz="2325" dirty="0">
                <a:latin typeface="Calibri"/>
                <a:cs typeface="Calibri"/>
              </a:rPr>
              <a:t>	</a:t>
            </a:r>
            <a:r>
              <a:rPr sz="2325" spc="-8" dirty="0">
                <a:latin typeface="Calibri"/>
                <a:cs typeface="Calibri"/>
              </a:rPr>
              <a:t>di</a:t>
            </a:r>
            <a:r>
              <a:rPr sz="2325" spc="-34" dirty="0">
                <a:latin typeface="Calibri"/>
                <a:cs typeface="Calibri"/>
              </a:rPr>
              <a:t>r</a:t>
            </a:r>
            <a:r>
              <a:rPr sz="2325" spc="-19" dirty="0">
                <a:latin typeface="Calibri"/>
                <a:cs typeface="Calibri"/>
              </a:rPr>
              <a:t>e</a:t>
            </a:r>
            <a:r>
              <a:rPr sz="2325" spc="-38" dirty="0">
                <a:latin typeface="Calibri"/>
                <a:cs typeface="Calibri"/>
              </a:rPr>
              <a:t>t</a:t>
            </a:r>
            <a:r>
              <a:rPr sz="2325" spc="-4" dirty="0">
                <a:latin typeface="Calibri"/>
                <a:cs typeface="Calibri"/>
              </a:rPr>
              <a:t>o</a:t>
            </a:r>
            <a:r>
              <a:rPr sz="2325" dirty="0">
                <a:latin typeface="Calibri"/>
                <a:cs typeface="Calibri"/>
              </a:rPr>
              <a:t>	n</a:t>
            </a:r>
            <a:r>
              <a:rPr sz="2325" spc="-4" dirty="0">
                <a:latin typeface="Calibri"/>
                <a:cs typeface="Calibri"/>
              </a:rPr>
              <a:t>o</a:t>
            </a:r>
            <a:r>
              <a:rPr sz="2325" dirty="0">
                <a:latin typeface="Calibri"/>
                <a:cs typeface="Calibri"/>
              </a:rPr>
              <a:t>	</a:t>
            </a:r>
            <a:r>
              <a:rPr sz="2325" spc="-23" dirty="0">
                <a:latin typeface="Calibri"/>
                <a:cs typeface="Calibri"/>
              </a:rPr>
              <a:t>c</a:t>
            </a:r>
            <a:r>
              <a:rPr sz="2325" spc="-4" dirty="0">
                <a:latin typeface="Calibri"/>
                <a:cs typeface="Calibri"/>
              </a:rPr>
              <a:t>ai</a:t>
            </a:r>
            <a:r>
              <a:rPr sz="2325" spc="-49" dirty="0">
                <a:latin typeface="Calibri"/>
                <a:cs typeface="Calibri"/>
              </a:rPr>
              <a:t>x</a:t>
            </a:r>
            <a:r>
              <a:rPr sz="2325" spc="-4" dirty="0">
                <a:latin typeface="Calibri"/>
                <a:cs typeface="Calibri"/>
              </a:rPr>
              <a:t>a</a:t>
            </a:r>
            <a:r>
              <a:rPr sz="2325" dirty="0">
                <a:latin typeface="Calibri"/>
                <a:cs typeface="Calibri"/>
              </a:rPr>
              <a:t>	</a:t>
            </a:r>
            <a:r>
              <a:rPr sz="2325" spc="-8" dirty="0">
                <a:latin typeface="Calibri"/>
                <a:cs typeface="Calibri"/>
              </a:rPr>
              <a:t>p</a:t>
            </a:r>
            <a:r>
              <a:rPr sz="2325" dirty="0">
                <a:latin typeface="Calibri"/>
                <a:cs typeface="Calibri"/>
              </a:rPr>
              <a:t>a</a:t>
            </a:r>
            <a:r>
              <a:rPr sz="2325" spc="-53" dirty="0">
                <a:latin typeface="Calibri"/>
                <a:cs typeface="Calibri"/>
              </a:rPr>
              <a:t>r</a:t>
            </a:r>
            <a:r>
              <a:rPr sz="2325" spc="-4" dirty="0">
                <a:latin typeface="Calibri"/>
                <a:cs typeface="Calibri"/>
              </a:rPr>
              <a:t>a</a:t>
            </a:r>
            <a:r>
              <a:rPr sz="2325" dirty="0">
                <a:latin typeface="Calibri"/>
                <a:cs typeface="Calibri"/>
              </a:rPr>
              <a:t>	</a:t>
            </a:r>
            <a:r>
              <a:rPr sz="2325" spc="-8" dirty="0">
                <a:latin typeface="Calibri"/>
                <a:cs typeface="Calibri"/>
              </a:rPr>
              <a:t>R</a:t>
            </a:r>
            <a:r>
              <a:rPr sz="2325" spc="-4" dirty="0">
                <a:latin typeface="Calibri"/>
                <a:cs typeface="Calibri"/>
              </a:rPr>
              <a:t>$  1.200,00</a:t>
            </a:r>
            <a:endParaRPr sz="2325">
              <a:latin typeface="Calibri"/>
              <a:cs typeface="Calibri"/>
            </a:endParaRPr>
          </a:p>
          <a:p>
            <a:pPr marL="180975" indent="-171450">
              <a:spcBef>
                <a:spcPts val="1309"/>
              </a:spcBef>
              <a:buFont typeface="Arial"/>
              <a:buChar char="•"/>
              <a:tabLst>
                <a:tab pos="180975" algn="l"/>
              </a:tabLst>
            </a:pPr>
            <a:r>
              <a:rPr sz="2325" spc="-8" dirty="0">
                <a:latin typeface="Calibri"/>
                <a:cs typeface="Calibri"/>
              </a:rPr>
              <a:t>Definir fiscal </a:t>
            </a:r>
            <a:r>
              <a:rPr sz="2325" dirty="0">
                <a:latin typeface="Calibri"/>
                <a:cs typeface="Calibri"/>
              </a:rPr>
              <a:t>do </a:t>
            </a:r>
            <a:r>
              <a:rPr sz="2325" spc="-8" dirty="0">
                <a:latin typeface="Calibri"/>
                <a:cs typeface="Calibri"/>
              </a:rPr>
              <a:t>Concedente em </a:t>
            </a:r>
            <a:r>
              <a:rPr sz="2325" spc="-19" dirty="0">
                <a:latin typeface="Calibri"/>
                <a:cs typeface="Calibri"/>
              </a:rPr>
              <a:t>até </a:t>
            </a:r>
            <a:r>
              <a:rPr sz="2325" spc="-4" dirty="0">
                <a:latin typeface="Calibri"/>
                <a:cs typeface="Calibri"/>
              </a:rPr>
              <a:t>10</a:t>
            </a:r>
            <a:r>
              <a:rPr sz="2325" spc="45" dirty="0">
                <a:latin typeface="Calibri"/>
                <a:cs typeface="Calibri"/>
              </a:rPr>
              <a:t> </a:t>
            </a:r>
            <a:r>
              <a:rPr sz="2325" spc="-8" dirty="0">
                <a:latin typeface="Calibri"/>
                <a:cs typeface="Calibri"/>
              </a:rPr>
              <a:t>dias</a:t>
            </a:r>
            <a:endParaRPr sz="2325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03E397C-9FCC-46A7-ABAF-58EA6B397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3326" y="1256158"/>
            <a:ext cx="4820031" cy="838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5797296" y="1256158"/>
            <a:ext cx="685800" cy="8389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6071616" y="1256158"/>
            <a:ext cx="1625346" cy="8389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98784" y="1343082"/>
            <a:ext cx="5747385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15" dirty="0"/>
              <a:t>Alterações Portaria </a:t>
            </a:r>
            <a:r>
              <a:rPr spc="-4" dirty="0"/>
              <a:t>558/19 –</a:t>
            </a:r>
            <a:r>
              <a:rPr spc="41" dirty="0"/>
              <a:t> </a:t>
            </a:r>
            <a:r>
              <a:rPr spc="-4" dirty="0"/>
              <a:t>424/16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87704" y="2181568"/>
            <a:ext cx="7770495" cy="3109152"/>
          </a:xfrm>
          <a:prstGeom prst="rect">
            <a:avLst/>
          </a:prstGeom>
        </p:spPr>
        <p:txBody>
          <a:bodyPr vert="horz" wrap="square" lIns="0" tIns="67151" rIns="0" bIns="0" rtlCol="0">
            <a:spAutoFit/>
          </a:bodyPr>
          <a:lstStyle/>
          <a:p>
            <a:pPr marL="180975" marR="3810" indent="-171450" algn="just">
              <a:lnSpc>
                <a:spcPts val="1875"/>
              </a:lnSpc>
              <a:spcBef>
                <a:spcPts val="529"/>
              </a:spcBef>
              <a:buFont typeface="Arial"/>
              <a:buChar char="•"/>
              <a:tabLst>
                <a:tab pos="180975" algn="l"/>
              </a:tabLst>
            </a:pPr>
            <a:r>
              <a:rPr sz="1950" dirty="0">
                <a:latin typeface="Calibri"/>
                <a:cs typeface="Calibri"/>
              </a:rPr>
              <a:t>O </a:t>
            </a:r>
            <a:r>
              <a:rPr sz="1950" spc="-15" dirty="0">
                <a:latin typeface="Calibri"/>
                <a:cs typeface="Calibri"/>
              </a:rPr>
              <a:t>convenente </a:t>
            </a:r>
            <a:r>
              <a:rPr sz="1950" spc="-11" dirty="0">
                <a:latin typeface="Calibri"/>
                <a:cs typeface="Calibri"/>
              </a:rPr>
              <a:t>deve apresentar </a:t>
            </a:r>
            <a:r>
              <a:rPr sz="1950" spc="-4" dirty="0">
                <a:latin typeface="Calibri"/>
                <a:cs typeface="Calibri"/>
              </a:rPr>
              <a:t>plano </a:t>
            </a:r>
            <a:r>
              <a:rPr sz="1950" dirty="0">
                <a:latin typeface="Calibri"/>
                <a:cs typeface="Calibri"/>
              </a:rPr>
              <a:t>de </a:t>
            </a:r>
            <a:r>
              <a:rPr sz="1950" spc="-8" dirty="0">
                <a:latin typeface="Calibri"/>
                <a:cs typeface="Calibri"/>
              </a:rPr>
              <a:t>sustentabilidade </a:t>
            </a:r>
            <a:r>
              <a:rPr sz="1950" spc="-4" dirty="0">
                <a:latin typeface="Calibri"/>
                <a:cs typeface="Calibri"/>
              </a:rPr>
              <a:t>do  empreendimento </a:t>
            </a:r>
            <a:r>
              <a:rPr sz="1950" dirty="0">
                <a:latin typeface="Calibri"/>
                <a:cs typeface="Calibri"/>
              </a:rPr>
              <a:t>a </a:t>
            </a:r>
            <a:r>
              <a:rPr sz="1950" spc="-4" dirty="0">
                <a:latin typeface="Calibri"/>
                <a:cs typeface="Calibri"/>
              </a:rPr>
              <a:t>ser </a:t>
            </a:r>
            <a:r>
              <a:rPr sz="1950" spc="-8" dirty="0">
                <a:latin typeface="Calibri"/>
                <a:cs typeface="Calibri"/>
              </a:rPr>
              <a:t>realizado </a:t>
            </a:r>
            <a:r>
              <a:rPr sz="1950" spc="-4" dirty="0">
                <a:latin typeface="Calibri"/>
                <a:cs typeface="Calibri"/>
              </a:rPr>
              <a:t>ou equipamento </a:t>
            </a:r>
            <a:r>
              <a:rPr sz="1950" dirty="0">
                <a:latin typeface="Calibri"/>
                <a:cs typeface="Calibri"/>
              </a:rPr>
              <a:t>a </a:t>
            </a:r>
            <a:r>
              <a:rPr sz="1950" spc="-4" dirty="0">
                <a:latin typeface="Calibri"/>
                <a:cs typeface="Calibri"/>
              </a:rPr>
              <a:t>ser</a:t>
            </a:r>
            <a:r>
              <a:rPr sz="1950" spc="-101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adquirido;</a:t>
            </a:r>
            <a:endParaRPr sz="1950">
              <a:latin typeface="Calibri"/>
              <a:cs typeface="Calibri"/>
            </a:endParaRPr>
          </a:p>
          <a:p>
            <a:pPr marL="180975" marR="3810" indent="-171450" algn="just">
              <a:lnSpc>
                <a:spcPct val="80000"/>
              </a:lnSpc>
              <a:spcBef>
                <a:spcPts val="761"/>
              </a:spcBef>
              <a:buFont typeface="Arial"/>
              <a:buChar char="•"/>
              <a:tabLst>
                <a:tab pos="180975" algn="l"/>
              </a:tabLst>
            </a:pPr>
            <a:r>
              <a:rPr sz="1950" spc="-19" dirty="0">
                <a:latin typeface="Calibri"/>
                <a:cs typeface="Calibri"/>
              </a:rPr>
              <a:t>Vedado </a:t>
            </a:r>
            <a:r>
              <a:rPr sz="1950" spc="-8" dirty="0">
                <a:latin typeface="Calibri"/>
                <a:cs typeface="Calibri"/>
              </a:rPr>
              <a:t>celebração </a:t>
            </a:r>
            <a:r>
              <a:rPr sz="1950" spc="-4" dirty="0">
                <a:latin typeface="Calibri"/>
                <a:cs typeface="Calibri"/>
              </a:rPr>
              <a:t>de </a:t>
            </a:r>
            <a:r>
              <a:rPr sz="1950" spc="-15" dirty="0">
                <a:latin typeface="Calibri"/>
                <a:cs typeface="Calibri"/>
              </a:rPr>
              <a:t>contrato </a:t>
            </a:r>
            <a:r>
              <a:rPr sz="1950" spc="-8" dirty="0">
                <a:latin typeface="Calibri"/>
                <a:cs typeface="Calibri"/>
              </a:rPr>
              <a:t>de repasse </a:t>
            </a:r>
            <a:r>
              <a:rPr sz="1950" spc="-15" dirty="0">
                <a:latin typeface="Calibri"/>
                <a:cs typeface="Calibri"/>
              </a:rPr>
              <a:t>exclusivamente </a:t>
            </a:r>
            <a:r>
              <a:rPr sz="1950" spc="-11" dirty="0">
                <a:latin typeface="Calibri"/>
                <a:cs typeface="Calibri"/>
              </a:rPr>
              <a:t>para </a:t>
            </a:r>
            <a:r>
              <a:rPr sz="1950" spc="-15" dirty="0">
                <a:latin typeface="Calibri"/>
                <a:cs typeface="Calibri"/>
              </a:rPr>
              <a:t>execução  </a:t>
            </a:r>
            <a:r>
              <a:rPr sz="1950" dirty="0">
                <a:latin typeface="Calibri"/>
                <a:cs typeface="Calibri"/>
              </a:rPr>
              <a:t>de </a:t>
            </a:r>
            <a:r>
              <a:rPr sz="1950" spc="-4" dirty="0">
                <a:latin typeface="Calibri"/>
                <a:cs typeface="Calibri"/>
              </a:rPr>
              <a:t>custeio </a:t>
            </a:r>
            <a:r>
              <a:rPr sz="1950" dirty="0">
                <a:latin typeface="Calibri"/>
                <a:cs typeface="Calibri"/>
              </a:rPr>
              <a:t>e </a:t>
            </a:r>
            <a:r>
              <a:rPr sz="1950" spc="-4" dirty="0">
                <a:latin typeface="Calibri"/>
                <a:cs typeface="Calibri"/>
              </a:rPr>
              <a:t>aquisição de</a:t>
            </a:r>
            <a:r>
              <a:rPr sz="1950" spc="-64" dirty="0">
                <a:latin typeface="Calibri"/>
                <a:cs typeface="Calibri"/>
              </a:rPr>
              <a:t> </a:t>
            </a:r>
            <a:r>
              <a:rPr sz="1950" spc="-4" dirty="0">
                <a:latin typeface="Calibri"/>
                <a:cs typeface="Calibri"/>
              </a:rPr>
              <a:t>equipamentos;</a:t>
            </a:r>
            <a:endParaRPr sz="1950">
              <a:latin typeface="Calibri"/>
              <a:cs typeface="Calibri"/>
            </a:endParaRPr>
          </a:p>
          <a:p>
            <a:pPr marL="180975" marR="3810" indent="-171450" algn="just">
              <a:lnSpc>
                <a:spcPct val="80000"/>
              </a:lnSpc>
              <a:spcBef>
                <a:spcPts val="758"/>
              </a:spcBef>
              <a:buFont typeface="Arial"/>
              <a:buChar char="•"/>
              <a:tabLst>
                <a:tab pos="180975" algn="l"/>
              </a:tabLst>
            </a:pPr>
            <a:r>
              <a:rPr sz="1950" dirty="0">
                <a:latin typeface="Calibri"/>
                <a:cs typeface="Calibri"/>
              </a:rPr>
              <a:t>Nos </a:t>
            </a:r>
            <a:r>
              <a:rPr sz="1950" spc="-15" dirty="0">
                <a:latin typeface="Calibri"/>
                <a:cs typeface="Calibri"/>
              </a:rPr>
              <a:t>contratos </a:t>
            </a:r>
            <a:r>
              <a:rPr sz="1950" spc="-8" dirty="0">
                <a:latin typeface="Calibri"/>
                <a:cs typeface="Calibri"/>
              </a:rPr>
              <a:t>de repasse </a:t>
            </a:r>
            <a:r>
              <a:rPr sz="1950" dirty="0">
                <a:latin typeface="Calibri"/>
                <a:cs typeface="Calibri"/>
              </a:rPr>
              <a:t>a </a:t>
            </a:r>
            <a:r>
              <a:rPr sz="1950" spc="-8" dirty="0">
                <a:latin typeface="Calibri"/>
                <a:cs typeface="Calibri"/>
              </a:rPr>
              <a:t>contrapartida </a:t>
            </a:r>
            <a:r>
              <a:rPr sz="1950" spc="-11" dirty="0">
                <a:latin typeface="Calibri"/>
                <a:cs typeface="Calibri"/>
              </a:rPr>
              <a:t>será  </a:t>
            </a:r>
            <a:r>
              <a:rPr sz="1950" spc="-4" dirty="0">
                <a:latin typeface="Calibri"/>
                <a:cs typeface="Calibri"/>
              </a:rPr>
              <a:t>depositada </a:t>
            </a:r>
            <a:r>
              <a:rPr sz="1950" dirty="0">
                <a:latin typeface="Calibri"/>
                <a:cs typeface="Calibri"/>
              </a:rPr>
              <a:t>após o  </a:t>
            </a:r>
            <a:r>
              <a:rPr sz="1950" spc="-4" dirty="0">
                <a:latin typeface="Calibri"/>
                <a:cs typeface="Calibri"/>
              </a:rPr>
              <a:t>desbloqueio dos </a:t>
            </a:r>
            <a:r>
              <a:rPr sz="1950" spc="-11" dirty="0">
                <a:latin typeface="Calibri"/>
                <a:cs typeface="Calibri"/>
              </a:rPr>
              <a:t>recursos </a:t>
            </a:r>
            <a:r>
              <a:rPr sz="1950" spc="-4" dirty="0">
                <a:latin typeface="Calibri"/>
                <a:cs typeface="Calibri"/>
              </a:rPr>
              <a:t>pela mandatária </a:t>
            </a:r>
            <a:r>
              <a:rPr sz="1950" dirty="0">
                <a:latin typeface="Calibri"/>
                <a:cs typeface="Calibri"/>
              </a:rPr>
              <a:t>e </a:t>
            </a:r>
            <a:r>
              <a:rPr sz="1950" spc="-8" dirty="0">
                <a:latin typeface="Calibri"/>
                <a:cs typeface="Calibri"/>
              </a:rPr>
              <a:t>previamente </a:t>
            </a:r>
            <a:r>
              <a:rPr sz="1950" dirty="0">
                <a:latin typeface="Calibri"/>
                <a:cs typeface="Calibri"/>
              </a:rPr>
              <a:t>ao </a:t>
            </a:r>
            <a:r>
              <a:rPr sz="1950" spc="-11" dirty="0">
                <a:latin typeface="Calibri"/>
                <a:cs typeface="Calibri"/>
              </a:rPr>
              <a:t>pagamento  </a:t>
            </a:r>
            <a:r>
              <a:rPr sz="1950" spc="-4" dirty="0">
                <a:latin typeface="Calibri"/>
                <a:cs typeface="Calibri"/>
              </a:rPr>
              <a:t>dos</a:t>
            </a:r>
            <a:r>
              <a:rPr sz="1950" spc="-15" dirty="0">
                <a:latin typeface="Calibri"/>
                <a:cs typeface="Calibri"/>
              </a:rPr>
              <a:t> </a:t>
            </a:r>
            <a:r>
              <a:rPr sz="1950" spc="-8" dirty="0">
                <a:latin typeface="Calibri"/>
                <a:cs typeface="Calibri"/>
              </a:rPr>
              <a:t>fornecedores;</a:t>
            </a:r>
            <a:endParaRPr sz="1950">
              <a:latin typeface="Calibri"/>
              <a:cs typeface="Calibri"/>
            </a:endParaRPr>
          </a:p>
          <a:p>
            <a:pPr marL="180975" marR="5239" indent="-171450" algn="just">
              <a:lnSpc>
                <a:spcPct val="80000"/>
              </a:lnSpc>
              <a:spcBef>
                <a:spcPts val="746"/>
              </a:spcBef>
              <a:buFont typeface="Arial"/>
              <a:buChar char="•"/>
              <a:tabLst>
                <a:tab pos="180975" algn="l"/>
              </a:tabLst>
            </a:pPr>
            <a:r>
              <a:rPr sz="1950" spc="-8" dirty="0">
                <a:latin typeface="Calibri"/>
                <a:cs typeface="Calibri"/>
              </a:rPr>
              <a:t>Fixação </a:t>
            </a:r>
            <a:r>
              <a:rPr sz="1950" dirty="0">
                <a:latin typeface="Calibri"/>
                <a:cs typeface="Calibri"/>
              </a:rPr>
              <a:t>da </a:t>
            </a:r>
            <a:r>
              <a:rPr sz="1950" spc="-4" dirty="0">
                <a:latin typeface="Calibri"/>
                <a:cs typeface="Calibri"/>
              </a:rPr>
              <a:t>vigência limitada: </a:t>
            </a:r>
            <a:r>
              <a:rPr sz="1950" dirty="0">
                <a:latin typeface="Calibri"/>
                <a:cs typeface="Calibri"/>
              </a:rPr>
              <a:t>36 </a:t>
            </a:r>
            <a:r>
              <a:rPr sz="1950" spc="-4" dirty="0">
                <a:latin typeface="Calibri"/>
                <a:cs typeface="Calibri"/>
              </a:rPr>
              <a:t>meses </a:t>
            </a:r>
            <a:r>
              <a:rPr sz="1950" spc="-11" dirty="0">
                <a:latin typeface="Calibri"/>
                <a:cs typeface="Calibri"/>
              </a:rPr>
              <a:t>para </a:t>
            </a:r>
            <a:r>
              <a:rPr sz="1950" spc="-8" dirty="0">
                <a:latin typeface="Calibri"/>
                <a:cs typeface="Calibri"/>
              </a:rPr>
              <a:t>instrumentos níveis </a:t>
            </a:r>
            <a:r>
              <a:rPr sz="1950" dirty="0">
                <a:latin typeface="Calibri"/>
                <a:cs typeface="Calibri"/>
              </a:rPr>
              <a:t>I, </a:t>
            </a:r>
            <a:r>
              <a:rPr sz="1950" spc="4" dirty="0">
                <a:latin typeface="Calibri"/>
                <a:cs typeface="Calibri"/>
              </a:rPr>
              <a:t>I-A, </a:t>
            </a:r>
            <a:r>
              <a:rPr sz="1950" dirty="0">
                <a:latin typeface="Calibri"/>
                <a:cs typeface="Calibri"/>
              </a:rPr>
              <a:t>IV e  </a:t>
            </a:r>
            <a:r>
              <a:rPr sz="1950" spc="-53" dirty="0">
                <a:latin typeface="Calibri"/>
                <a:cs typeface="Calibri"/>
              </a:rPr>
              <a:t>V/ </a:t>
            </a:r>
            <a:r>
              <a:rPr sz="1950" spc="-8" dirty="0">
                <a:latin typeface="Calibri"/>
                <a:cs typeface="Calibri"/>
              </a:rPr>
              <a:t>48 meses </a:t>
            </a:r>
            <a:r>
              <a:rPr sz="1950" spc="-11" dirty="0">
                <a:latin typeface="Calibri"/>
                <a:cs typeface="Calibri"/>
              </a:rPr>
              <a:t>para </a:t>
            </a:r>
            <a:r>
              <a:rPr sz="1950" spc="-8" dirty="0">
                <a:latin typeface="Calibri"/>
                <a:cs typeface="Calibri"/>
              </a:rPr>
              <a:t>instrumentos nível II/ </a:t>
            </a:r>
            <a:r>
              <a:rPr sz="1950" dirty="0">
                <a:latin typeface="Calibri"/>
                <a:cs typeface="Calibri"/>
              </a:rPr>
              <a:t>60 </a:t>
            </a:r>
            <a:r>
              <a:rPr sz="1950" spc="-4" dirty="0">
                <a:latin typeface="Calibri"/>
                <a:cs typeface="Calibri"/>
              </a:rPr>
              <a:t>meses </a:t>
            </a:r>
            <a:r>
              <a:rPr sz="1950" spc="-11" dirty="0">
                <a:latin typeface="Calibri"/>
                <a:cs typeface="Calibri"/>
              </a:rPr>
              <a:t>para </a:t>
            </a:r>
            <a:r>
              <a:rPr sz="1950" spc="-8" dirty="0">
                <a:latin typeface="Calibri"/>
                <a:cs typeface="Calibri"/>
              </a:rPr>
              <a:t>instrumentos nível  </a:t>
            </a:r>
            <a:r>
              <a:rPr sz="1950" dirty="0">
                <a:latin typeface="Calibri"/>
                <a:cs typeface="Calibri"/>
              </a:rPr>
              <a:t>III;</a:t>
            </a:r>
            <a:endParaRPr sz="1950">
              <a:latin typeface="Calibri"/>
              <a:cs typeface="Calibri"/>
            </a:endParaRPr>
          </a:p>
          <a:p>
            <a:pPr marL="180975" indent="-171450">
              <a:spcBef>
                <a:spcPts val="278"/>
              </a:spcBef>
              <a:buFont typeface="Arial"/>
              <a:buChar char="•"/>
              <a:tabLst>
                <a:tab pos="180975" algn="l"/>
              </a:tabLst>
            </a:pPr>
            <a:r>
              <a:rPr sz="1950" dirty="0">
                <a:latin typeface="Calibri"/>
                <a:cs typeface="Calibri"/>
              </a:rPr>
              <a:t>Início do </a:t>
            </a:r>
            <a:r>
              <a:rPr sz="1950" spc="-8" dirty="0">
                <a:latin typeface="Calibri"/>
                <a:cs typeface="Calibri"/>
              </a:rPr>
              <a:t>processo licitatório </a:t>
            </a:r>
            <a:r>
              <a:rPr sz="1950" spc="-11" dirty="0">
                <a:latin typeface="Calibri"/>
                <a:cs typeface="Calibri"/>
              </a:rPr>
              <a:t>até </a:t>
            </a:r>
            <a:r>
              <a:rPr sz="1950" dirty="0">
                <a:latin typeface="Calibri"/>
                <a:cs typeface="Calibri"/>
              </a:rPr>
              <a:t>60 </a:t>
            </a:r>
            <a:r>
              <a:rPr sz="1950" spc="-4" dirty="0">
                <a:latin typeface="Calibri"/>
                <a:cs typeface="Calibri"/>
              </a:rPr>
              <a:t>dias </a:t>
            </a:r>
            <a:r>
              <a:rPr sz="1950" dirty="0">
                <a:latin typeface="Calibri"/>
                <a:cs typeface="Calibri"/>
              </a:rPr>
              <a:t>após a </a:t>
            </a:r>
            <a:r>
              <a:rPr sz="1950" spc="-4" dirty="0">
                <a:latin typeface="Calibri"/>
                <a:cs typeface="Calibri"/>
              </a:rPr>
              <a:t>assinatura </a:t>
            </a:r>
            <a:r>
              <a:rPr sz="1950" dirty="0">
                <a:latin typeface="Calibri"/>
                <a:cs typeface="Calibri"/>
              </a:rPr>
              <a:t>do</a:t>
            </a:r>
            <a:r>
              <a:rPr sz="1950" spc="-56" dirty="0">
                <a:latin typeface="Calibri"/>
                <a:cs typeface="Calibri"/>
              </a:rPr>
              <a:t> </a:t>
            </a:r>
            <a:r>
              <a:rPr sz="1950" spc="-4" dirty="0">
                <a:latin typeface="Calibri"/>
                <a:cs typeface="Calibri"/>
              </a:rPr>
              <a:t>instrumento</a:t>
            </a:r>
            <a:endParaRPr sz="1950">
              <a:latin typeface="Calibri"/>
              <a:cs typeface="Calibri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5E25A7C-0D53-41BB-BA9E-E6540000F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78633" y="981836"/>
            <a:ext cx="3654171" cy="838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04566" y="1069238"/>
            <a:ext cx="3176588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8" dirty="0"/>
              <a:t>Cláusula</a:t>
            </a:r>
            <a:r>
              <a:rPr spc="-19" dirty="0"/>
              <a:t> </a:t>
            </a:r>
            <a:r>
              <a:rPr spc="-8" dirty="0"/>
              <a:t>Suspensiva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7704" y="1786604"/>
            <a:ext cx="7767638" cy="3101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80975" indent="-171450">
              <a:spcBef>
                <a:spcPts val="79"/>
              </a:spcBef>
              <a:buFont typeface="Arial"/>
              <a:buChar char="•"/>
              <a:tabLst>
                <a:tab pos="180975" algn="l"/>
                <a:tab pos="1636871" algn="l"/>
                <a:tab pos="2039303" algn="l"/>
                <a:tab pos="3279934" algn="l"/>
                <a:tab pos="3689985" algn="l"/>
                <a:tab pos="5081588" algn="l"/>
                <a:tab pos="5660707" algn="l"/>
                <a:tab pos="7014686" algn="l"/>
              </a:tabLst>
            </a:pPr>
            <a:r>
              <a:rPr sz="1950" spc="-38" dirty="0">
                <a:latin typeface="Calibri"/>
                <a:cs typeface="Calibri"/>
              </a:rPr>
              <a:t>P</a:t>
            </a:r>
            <a:r>
              <a:rPr sz="1950" spc="-4" dirty="0">
                <a:latin typeface="Calibri"/>
                <a:cs typeface="Calibri"/>
              </a:rPr>
              <a:t>o</a:t>
            </a:r>
            <a:r>
              <a:rPr sz="1950" spc="-11" dirty="0">
                <a:latin typeface="Calibri"/>
                <a:cs typeface="Calibri"/>
              </a:rPr>
              <a:t>s</a:t>
            </a:r>
            <a:r>
              <a:rPr sz="1950" spc="-4" dirty="0">
                <a:latin typeface="Calibri"/>
                <a:cs typeface="Calibri"/>
              </a:rPr>
              <a:t>si</a:t>
            </a:r>
            <a:r>
              <a:rPr sz="1950" dirty="0">
                <a:latin typeface="Calibri"/>
                <a:cs typeface="Calibri"/>
              </a:rPr>
              <a:t>bilidade	</a:t>
            </a:r>
            <a:r>
              <a:rPr sz="1950" spc="-4" dirty="0">
                <a:latin typeface="Calibri"/>
                <a:cs typeface="Calibri"/>
              </a:rPr>
              <a:t>d</a:t>
            </a:r>
            <a:r>
              <a:rPr sz="1950" dirty="0">
                <a:latin typeface="Calibri"/>
                <a:cs typeface="Calibri"/>
              </a:rPr>
              <a:t>e	cele</a:t>
            </a:r>
            <a:r>
              <a:rPr sz="1950" spc="-8" dirty="0">
                <a:latin typeface="Calibri"/>
                <a:cs typeface="Calibri"/>
              </a:rPr>
              <a:t>b</a:t>
            </a:r>
            <a:r>
              <a:rPr sz="1950" spc="-34" dirty="0">
                <a:latin typeface="Calibri"/>
                <a:cs typeface="Calibri"/>
              </a:rPr>
              <a:t>r</a:t>
            </a:r>
            <a:r>
              <a:rPr sz="1950" dirty="0">
                <a:latin typeface="Calibri"/>
                <a:cs typeface="Calibri"/>
              </a:rPr>
              <a:t>a</a:t>
            </a:r>
            <a:r>
              <a:rPr sz="1950" spc="-15" dirty="0">
                <a:latin typeface="Calibri"/>
                <a:cs typeface="Calibri"/>
              </a:rPr>
              <a:t>ç</a:t>
            </a:r>
            <a:r>
              <a:rPr sz="1950" dirty="0">
                <a:latin typeface="Calibri"/>
                <a:cs typeface="Calibri"/>
              </a:rPr>
              <a:t>ão	</a:t>
            </a:r>
            <a:r>
              <a:rPr sz="1950" spc="-4" dirty="0">
                <a:latin typeface="Calibri"/>
                <a:cs typeface="Calibri"/>
              </a:rPr>
              <a:t>d</a:t>
            </a:r>
            <a:r>
              <a:rPr sz="1950" dirty="0">
                <a:latin typeface="Calibri"/>
                <a:cs typeface="Calibri"/>
              </a:rPr>
              <a:t>o	in</a:t>
            </a:r>
            <a:r>
              <a:rPr sz="1950" spc="-15" dirty="0">
                <a:latin typeface="Calibri"/>
                <a:cs typeface="Calibri"/>
              </a:rPr>
              <a:t>s</a:t>
            </a:r>
            <a:r>
              <a:rPr sz="1950" dirty="0">
                <a:latin typeface="Calibri"/>
                <a:cs typeface="Calibri"/>
              </a:rPr>
              <a:t>tru</a:t>
            </a:r>
            <a:r>
              <a:rPr sz="1950" spc="-19" dirty="0">
                <a:latin typeface="Calibri"/>
                <a:cs typeface="Calibri"/>
              </a:rPr>
              <a:t>m</a:t>
            </a:r>
            <a:r>
              <a:rPr sz="1950" dirty="0">
                <a:latin typeface="Calibri"/>
                <a:cs typeface="Calibri"/>
              </a:rPr>
              <a:t>e</a:t>
            </a:r>
            <a:r>
              <a:rPr sz="1950" spc="-19" dirty="0">
                <a:latin typeface="Calibri"/>
                <a:cs typeface="Calibri"/>
              </a:rPr>
              <a:t>nt</a:t>
            </a:r>
            <a:r>
              <a:rPr sz="1950" dirty="0">
                <a:latin typeface="Calibri"/>
                <a:cs typeface="Calibri"/>
              </a:rPr>
              <a:t>o	</a:t>
            </a:r>
            <a:r>
              <a:rPr sz="1950" spc="-19" dirty="0">
                <a:latin typeface="Calibri"/>
                <a:cs typeface="Calibri"/>
              </a:rPr>
              <a:t>c</a:t>
            </a:r>
            <a:r>
              <a:rPr sz="1950" spc="-4" dirty="0">
                <a:latin typeface="Calibri"/>
                <a:cs typeface="Calibri"/>
              </a:rPr>
              <a:t>o</a:t>
            </a:r>
            <a:r>
              <a:rPr sz="1950" dirty="0">
                <a:latin typeface="Calibri"/>
                <a:cs typeface="Calibri"/>
              </a:rPr>
              <a:t>m	</a:t>
            </a:r>
            <a:r>
              <a:rPr sz="1950" spc="-4" dirty="0">
                <a:latin typeface="Calibri"/>
                <a:cs typeface="Calibri"/>
              </a:rPr>
              <a:t>p</a:t>
            </a:r>
            <a:r>
              <a:rPr sz="1950" spc="-11" dirty="0">
                <a:latin typeface="Calibri"/>
                <a:cs typeface="Calibri"/>
              </a:rPr>
              <a:t>e</a:t>
            </a:r>
            <a:r>
              <a:rPr sz="1950" spc="-4" dirty="0">
                <a:latin typeface="Calibri"/>
                <a:cs typeface="Calibri"/>
              </a:rPr>
              <a:t>n</a:t>
            </a:r>
            <a:r>
              <a:rPr sz="1950" spc="-11" dirty="0">
                <a:latin typeface="Calibri"/>
                <a:cs typeface="Calibri"/>
              </a:rPr>
              <a:t>d</a:t>
            </a:r>
            <a:r>
              <a:rPr sz="1950" dirty="0">
                <a:latin typeface="Calibri"/>
                <a:cs typeface="Calibri"/>
              </a:rPr>
              <a:t>ê</a:t>
            </a:r>
            <a:r>
              <a:rPr sz="1950" spc="-11" dirty="0">
                <a:latin typeface="Calibri"/>
                <a:cs typeface="Calibri"/>
              </a:rPr>
              <a:t>n</a:t>
            </a:r>
            <a:r>
              <a:rPr sz="1950" dirty="0">
                <a:latin typeface="Calibri"/>
                <a:cs typeface="Calibri"/>
              </a:rPr>
              <a:t>c</a:t>
            </a:r>
            <a:r>
              <a:rPr sz="1950" spc="-8" dirty="0">
                <a:latin typeface="Calibri"/>
                <a:cs typeface="Calibri"/>
              </a:rPr>
              <a:t>i</a:t>
            </a:r>
            <a:r>
              <a:rPr sz="1950" dirty="0">
                <a:latin typeface="Calibri"/>
                <a:cs typeface="Calibri"/>
              </a:rPr>
              <a:t>as,	</a:t>
            </a:r>
            <a:r>
              <a:rPr sz="1950" spc="-4" dirty="0">
                <a:latin typeface="Calibri"/>
                <a:cs typeface="Calibri"/>
              </a:rPr>
              <a:t>fi</a:t>
            </a:r>
            <a:r>
              <a:rPr sz="1950" spc="-19" dirty="0">
                <a:latin typeface="Calibri"/>
                <a:cs typeface="Calibri"/>
              </a:rPr>
              <a:t>c</a:t>
            </a:r>
            <a:r>
              <a:rPr sz="1950" dirty="0">
                <a:latin typeface="Calibri"/>
                <a:cs typeface="Calibri"/>
              </a:rPr>
              <a:t>a</a:t>
            </a:r>
            <a:r>
              <a:rPr sz="1950" spc="-11" dirty="0">
                <a:latin typeface="Calibri"/>
                <a:cs typeface="Calibri"/>
              </a:rPr>
              <a:t>nd</a:t>
            </a:r>
            <a:r>
              <a:rPr sz="1950" dirty="0">
                <a:latin typeface="Calibri"/>
                <a:cs typeface="Calibri"/>
              </a:rPr>
              <a:t>o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7704" y="1988939"/>
            <a:ext cx="7769543" cy="2355613"/>
          </a:xfrm>
          <a:prstGeom prst="rect">
            <a:avLst/>
          </a:prstGeom>
        </p:spPr>
        <p:txBody>
          <a:bodyPr vert="horz" wrap="square" lIns="0" tIns="74771" rIns="0" bIns="0" rtlCol="0">
            <a:spAutoFit/>
          </a:bodyPr>
          <a:lstStyle/>
          <a:p>
            <a:pPr marL="180975">
              <a:spcBef>
                <a:spcPts val="589"/>
              </a:spcBef>
            </a:pPr>
            <a:r>
              <a:rPr sz="1950" spc="-4" dirty="0">
                <a:latin typeface="Calibri"/>
                <a:cs typeface="Calibri"/>
              </a:rPr>
              <a:t>condicionada </a:t>
            </a:r>
            <a:r>
              <a:rPr sz="1950" dirty="0">
                <a:latin typeface="Calibri"/>
                <a:cs typeface="Calibri"/>
              </a:rPr>
              <a:t>a </a:t>
            </a:r>
            <a:r>
              <a:rPr sz="1950" spc="-8" dirty="0">
                <a:latin typeface="Calibri"/>
                <a:cs typeface="Calibri"/>
              </a:rPr>
              <a:t>liberação </a:t>
            </a:r>
            <a:r>
              <a:rPr sz="1950" dirty="0">
                <a:latin typeface="Calibri"/>
                <a:cs typeface="Calibri"/>
              </a:rPr>
              <a:t>de </a:t>
            </a:r>
            <a:r>
              <a:rPr sz="1950" spc="-8" dirty="0">
                <a:latin typeface="Calibri"/>
                <a:cs typeface="Calibri"/>
              </a:rPr>
              <a:t>recursos </a:t>
            </a:r>
            <a:r>
              <a:rPr sz="1950" dirty="0">
                <a:latin typeface="Calibri"/>
                <a:cs typeface="Calibri"/>
              </a:rPr>
              <a:t>à </a:t>
            </a:r>
            <a:r>
              <a:rPr sz="1950" spc="-8" dirty="0">
                <a:latin typeface="Calibri"/>
                <a:cs typeface="Calibri"/>
              </a:rPr>
              <a:t>apresentação destes</a:t>
            </a:r>
            <a:r>
              <a:rPr sz="1950" spc="-68" dirty="0">
                <a:latin typeface="Calibri"/>
                <a:cs typeface="Calibri"/>
              </a:rPr>
              <a:t> </a:t>
            </a:r>
            <a:r>
              <a:rPr sz="1950" spc="-8" dirty="0">
                <a:latin typeface="Calibri"/>
                <a:cs typeface="Calibri"/>
              </a:rPr>
              <a:t>documentos.</a:t>
            </a:r>
            <a:endParaRPr sz="1950">
              <a:latin typeface="Calibri"/>
              <a:cs typeface="Calibri"/>
            </a:endParaRPr>
          </a:p>
          <a:p>
            <a:pPr marL="180975" indent="-171450">
              <a:spcBef>
                <a:spcPts val="514"/>
              </a:spcBef>
              <a:buFont typeface="Arial"/>
              <a:buChar char="•"/>
              <a:tabLst>
                <a:tab pos="180975" algn="l"/>
              </a:tabLst>
            </a:pPr>
            <a:r>
              <a:rPr sz="1950" spc="-4" dirty="0">
                <a:latin typeface="Calibri"/>
                <a:cs typeface="Calibri"/>
              </a:rPr>
              <a:t>Hipóteses:</a:t>
            </a:r>
            <a:endParaRPr sz="1950">
              <a:latin typeface="Calibri"/>
              <a:cs typeface="Calibri"/>
            </a:endParaRPr>
          </a:p>
          <a:p>
            <a:pPr marL="523875" lvl="1" indent="-171926">
              <a:spcBef>
                <a:spcPts val="146"/>
              </a:spcBef>
              <a:buFont typeface="Arial"/>
              <a:buChar char="•"/>
              <a:tabLst>
                <a:tab pos="524351" algn="l"/>
              </a:tabLst>
            </a:pPr>
            <a:r>
              <a:rPr sz="1950" spc="-11" dirty="0">
                <a:latin typeface="Calibri"/>
                <a:cs typeface="Calibri"/>
              </a:rPr>
              <a:t>Projeto</a:t>
            </a:r>
            <a:r>
              <a:rPr sz="1950" spc="-19" dirty="0">
                <a:latin typeface="Calibri"/>
                <a:cs typeface="Calibri"/>
              </a:rPr>
              <a:t> </a:t>
            </a:r>
            <a:r>
              <a:rPr sz="1950" spc="-4" dirty="0">
                <a:latin typeface="Calibri"/>
                <a:cs typeface="Calibri"/>
              </a:rPr>
              <a:t>Básico</a:t>
            </a:r>
            <a:endParaRPr sz="1950">
              <a:latin typeface="Calibri"/>
              <a:cs typeface="Calibri"/>
            </a:endParaRPr>
          </a:p>
          <a:p>
            <a:pPr marL="523875" lvl="1" indent="-171926">
              <a:spcBef>
                <a:spcPts val="143"/>
              </a:spcBef>
              <a:buFont typeface="Arial"/>
              <a:buChar char="•"/>
              <a:tabLst>
                <a:tab pos="524351" algn="l"/>
              </a:tabLst>
            </a:pPr>
            <a:r>
              <a:rPr sz="1950" spc="-34" dirty="0">
                <a:latin typeface="Calibri"/>
                <a:cs typeface="Calibri"/>
              </a:rPr>
              <a:t>Termo </a:t>
            </a:r>
            <a:r>
              <a:rPr sz="1950" dirty="0">
                <a:latin typeface="Calibri"/>
                <a:cs typeface="Calibri"/>
              </a:rPr>
              <a:t>de</a:t>
            </a:r>
            <a:r>
              <a:rPr sz="1950" spc="-4" dirty="0">
                <a:latin typeface="Calibri"/>
                <a:cs typeface="Calibri"/>
              </a:rPr>
              <a:t> </a:t>
            </a:r>
            <a:r>
              <a:rPr sz="1950" spc="-15" dirty="0">
                <a:latin typeface="Calibri"/>
                <a:cs typeface="Calibri"/>
              </a:rPr>
              <a:t>Referência</a:t>
            </a:r>
            <a:endParaRPr sz="1950">
              <a:latin typeface="Calibri"/>
              <a:cs typeface="Calibri"/>
            </a:endParaRPr>
          </a:p>
          <a:p>
            <a:pPr marL="523875" lvl="1" indent="-171926">
              <a:spcBef>
                <a:spcPts val="139"/>
              </a:spcBef>
              <a:buFont typeface="Arial"/>
              <a:buChar char="•"/>
              <a:tabLst>
                <a:tab pos="524351" algn="l"/>
              </a:tabLst>
            </a:pPr>
            <a:r>
              <a:rPr sz="1950" spc="-4" dirty="0">
                <a:latin typeface="Calibri"/>
                <a:cs typeface="Calibri"/>
              </a:rPr>
              <a:t>Licença</a:t>
            </a:r>
            <a:r>
              <a:rPr sz="1950" spc="-19" dirty="0">
                <a:latin typeface="Calibri"/>
                <a:cs typeface="Calibri"/>
              </a:rPr>
              <a:t> </a:t>
            </a:r>
            <a:r>
              <a:rPr sz="1950" spc="-4" dirty="0">
                <a:latin typeface="Calibri"/>
                <a:cs typeface="Calibri"/>
              </a:rPr>
              <a:t>Ambiental</a:t>
            </a:r>
            <a:endParaRPr sz="1950">
              <a:latin typeface="Calibri"/>
              <a:cs typeface="Calibri"/>
            </a:endParaRPr>
          </a:p>
          <a:p>
            <a:pPr marL="523875" lvl="1" indent="-171926">
              <a:spcBef>
                <a:spcPts val="143"/>
              </a:spcBef>
              <a:buFont typeface="Arial"/>
              <a:buChar char="•"/>
              <a:tabLst>
                <a:tab pos="524351" algn="l"/>
              </a:tabLst>
            </a:pPr>
            <a:r>
              <a:rPr sz="1950" spc="-4" dirty="0">
                <a:latin typeface="Calibri"/>
                <a:cs typeface="Calibri"/>
              </a:rPr>
              <a:t>Titularidade da</a:t>
            </a:r>
            <a:r>
              <a:rPr sz="1950" spc="-15" dirty="0">
                <a:latin typeface="Calibri"/>
                <a:cs typeface="Calibri"/>
              </a:rPr>
              <a:t> </a:t>
            </a:r>
            <a:r>
              <a:rPr sz="1950" spc="-8" dirty="0">
                <a:latin typeface="Calibri"/>
                <a:cs typeface="Calibri"/>
              </a:rPr>
              <a:t>área</a:t>
            </a:r>
            <a:endParaRPr sz="1950">
              <a:latin typeface="Calibri"/>
              <a:cs typeface="Calibri"/>
            </a:endParaRPr>
          </a:p>
          <a:p>
            <a:pPr marL="180975" indent="-171450">
              <a:spcBef>
                <a:spcPts val="514"/>
              </a:spcBef>
              <a:buFont typeface="Arial"/>
              <a:buChar char="•"/>
              <a:tabLst>
                <a:tab pos="180975" algn="l"/>
              </a:tabLst>
            </a:pPr>
            <a:r>
              <a:rPr sz="1950" spc="-15" dirty="0">
                <a:latin typeface="Calibri"/>
                <a:cs typeface="Calibri"/>
              </a:rPr>
              <a:t>Prazo:</a:t>
            </a:r>
            <a:r>
              <a:rPr sz="1950" spc="161" dirty="0">
                <a:latin typeface="Calibri"/>
                <a:cs typeface="Calibri"/>
              </a:rPr>
              <a:t> </a:t>
            </a:r>
            <a:r>
              <a:rPr sz="1950" spc="-15" dirty="0">
                <a:latin typeface="Calibri"/>
                <a:cs typeface="Calibri"/>
              </a:rPr>
              <a:t>deve</a:t>
            </a:r>
            <a:r>
              <a:rPr sz="1950" spc="153" dirty="0">
                <a:latin typeface="Calibri"/>
                <a:cs typeface="Calibri"/>
              </a:rPr>
              <a:t> </a:t>
            </a:r>
            <a:r>
              <a:rPr sz="1950" spc="-4" dirty="0">
                <a:latin typeface="Calibri"/>
                <a:cs typeface="Calibri"/>
              </a:rPr>
              <a:t>ser</a:t>
            </a:r>
            <a:r>
              <a:rPr sz="1950" spc="161" dirty="0">
                <a:latin typeface="Calibri"/>
                <a:cs typeface="Calibri"/>
              </a:rPr>
              <a:t> </a:t>
            </a:r>
            <a:r>
              <a:rPr sz="1950" spc="-11" dirty="0">
                <a:latin typeface="Calibri"/>
                <a:cs typeface="Calibri"/>
              </a:rPr>
              <a:t>fixado</a:t>
            </a:r>
            <a:r>
              <a:rPr sz="1950" spc="165" dirty="0">
                <a:latin typeface="Calibri"/>
                <a:cs typeface="Calibri"/>
              </a:rPr>
              <a:t> </a:t>
            </a:r>
            <a:r>
              <a:rPr sz="1950" spc="-4" dirty="0">
                <a:latin typeface="Calibri"/>
                <a:cs typeface="Calibri"/>
              </a:rPr>
              <a:t>no</a:t>
            </a:r>
            <a:r>
              <a:rPr sz="1950" spc="161" dirty="0">
                <a:latin typeface="Calibri"/>
                <a:cs typeface="Calibri"/>
              </a:rPr>
              <a:t> </a:t>
            </a:r>
            <a:r>
              <a:rPr sz="1950" spc="-8" dirty="0">
                <a:latin typeface="Calibri"/>
                <a:cs typeface="Calibri"/>
              </a:rPr>
              <a:t>instrumento</a:t>
            </a:r>
            <a:r>
              <a:rPr sz="1950" spc="150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e</a:t>
            </a:r>
            <a:r>
              <a:rPr sz="1950" spc="153" dirty="0">
                <a:latin typeface="Calibri"/>
                <a:cs typeface="Calibri"/>
              </a:rPr>
              <a:t> </a:t>
            </a:r>
            <a:r>
              <a:rPr sz="1950" spc="-4" dirty="0">
                <a:latin typeface="Calibri"/>
                <a:cs typeface="Calibri"/>
              </a:rPr>
              <a:t>não</a:t>
            </a:r>
            <a:r>
              <a:rPr sz="1950" spc="161" dirty="0">
                <a:latin typeface="Calibri"/>
                <a:cs typeface="Calibri"/>
              </a:rPr>
              <a:t> </a:t>
            </a:r>
            <a:r>
              <a:rPr sz="1950" spc="-8" dirty="0">
                <a:latin typeface="Calibri"/>
                <a:cs typeface="Calibri"/>
              </a:rPr>
              <a:t>poderá</a:t>
            </a:r>
            <a:r>
              <a:rPr sz="1950" spc="158" dirty="0">
                <a:latin typeface="Calibri"/>
                <a:cs typeface="Calibri"/>
              </a:rPr>
              <a:t> </a:t>
            </a:r>
            <a:r>
              <a:rPr sz="1950" spc="-15" dirty="0">
                <a:latin typeface="Calibri"/>
                <a:cs typeface="Calibri"/>
              </a:rPr>
              <a:t>exceder</a:t>
            </a:r>
            <a:r>
              <a:rPr sz="1950" spc="161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ao</a:t>
            </a:r>
            <a:r>
              <a:rPr sz="1950" spc="161" dirty="0">
                <a:latin typeface="Calibri"/>
                <a:cs typeface="Calibri"/>
              </a:rPr>
              <a:t> </a:t>
            </a:r>
            <a:r>
              <a:rPr sz="1950" spc="-4" dirty="0">
                <a:latin typeface="Calibri"/>
                <a:cs typeface="Calibri"/>
              </a:rPr>
              <a:t>dia</a:t>
            </a:r>
            <a:r>
              <a:rPr sz="1950" spc="165" dirty="0">
                <a:latin typeface="Calibri"/>
                <a:cs typeface="Calibri"/>
              </a:rPr>
              <a:t> </a:t>
            </a:r>
            <a:r>
              <a:rPr sz="1950" spc="-8" dirty="0">
                <a:latin typeface="Calibri"/>
                <a:cs typeface="Calibri"/>
              </a:rPr>
              <a:t>30</a:t>
            </a:r>
            <a:r>
              <a:rPr sz="1950" spc="153" dirty="0">
                <a:latin typeface="Calibri"/>
                <a:cs typeface="Calibri"/>
              </a:rPr>
              <a:t> </a:t>
            </a:r>
            <a:r>
              <a:rPr sz="1950" spc="-4" dirty="0">
                <a:latin typeface="Calibri"/>
                <a:cs typeface="Calibri"/>
              </a:rPr>
              <a:t>de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7704" y="4307586"/>
            <a:ext cx="7769543" cy="1215878"/>
          </a:xfrm>
          <a:prstGeom prst="rect">
            <a:avLst/>
          </a:prstGeom>
        </p:spPr>
        <p:txBody>
          <a:bodyPr vert="horz" wrap="square" lIns="0" tIns="43339" rIns="0" bIns="0" rtlCol="0">
            <a:spAutoFit/>
          </a:bodyPr>
          <a:lstStyle/>
          <a:p>
            <a:pPr marL="180975" marR="3810" algn="just">
              <a:lnSpc>
                <a:spcPts val="2108"/>
              </a:lnSpc>
              <a:spcBef>
                <a:spcPts val="341"/>
              </a:spcBef>
            </a:pPr>
            <a:r>
              <a:rPr sz="1950" spc="-8" dirty="0">
                <a:latin typeface="Calibri"/>
                <a:cs typeface="Calibri"/>
              </a:rPr>
              <a:t>novembro </a:t>
            </a:r>
            <a:r>
              <a:rPr sz="1950" spc="-4" dirty="0">
                <a:latin typeface="Calibri"/>
                <a:cs typeface="Calibri"/>
              </a:rPr>
              <a:t>do </a:t>
            </a:r>
            <a:r>
              <a:rPr sz="1950" spc="-15" dirty="0">
                <a:latin typeface="Calibri"/>
                <a:cs typeface="Calibri"/>
              </a:rPr>
              <a:t>exercício </a:t>
            </a:r>
            <a:r>
              <a:rPr sz="1950" spc="-11" dirty="0">
                <a:latin typeface="Calibri"/>
                <a:cs typeface="Calibri"/>
              </a:rPr>
              <a:t>seguinte </a:t>
            </a:r>
            <a:r>
              <a:rPr sz="1950" dirty="0">
                <a:latin typeface="Calibri"/>
                <a:cs typeface="Calibri"/>
              </a:rPr>
              <a:t>ao </a:t>
            </a:r>
            <a:r>
              <a:rPr sz="1950" spc="-8" dirty="0">
                <a:latin typeface="Calibri"/>
                <a:cs typeface="Calibri"/>
              </a:rPr>
              <a:t>da </a:t>
            </a:r>
            <a:r>
              <a:rPr sz="1950" dirty="0">
                <a:latin typeface="Calibri"/>
                <a:cs typeface="Calibri"/>
              </a:rPr>
              <a:t>sua </a:t>
            </a:r>
            <a:r>
              <a:rPr sz="1950" spc="-8" dirty="0">
                <a:latin typeface="Calibri"/>
                <a:cs typeface="Calibri"/>
              </a:rPr>
              <a:t>assinatura.  Instrumentos com Ministério </a:t>
            </a:r>
            <a:r>
              <a:rPr sz="1950" spc="-4" dirty="0">
                <a:latin typeface="Calibri"/>
                <a:cs typeface="Calibri"/>
              </a:rPr>
              <a:t>da Saúde, </a:t>
            </a:r>
            <a:r>
              <a:rPr sz="1950" spc="-19" dirty="0">
                <a:latin typeface="Calibri"/>
                <a:cs typeface="Calibri"/>
              </a:rPr>
              <a:t>prazo </a:t>
            </a:r>
            <a:r>
              <a:rPr sz="1950" spc="-4" dirty="0">
                <a:latin typeface="Calibri"/>
                <a:cs typeface="Calibri"/>
              </a:rPr>
              <a:t>de </a:t>
            </a:r>
            <a:r>
              <a:rPr sz="1950" spc="-15" dirty="0">
                <a:latin typeface="Calibri"/>
                <a:cs typeface="Calibri"/>
              </a:rPr>
              <a:t>até </a:t>
            </a:r>
            <a:r>
              <a:rPr sz="1950" spc="-4" dirty="0">
                <a:latin typeface="Calibri"/>
                <a:cs typeface="Calibri"/>
              </a:rPr>
              <a:t>24 </a:t>
            </a:r>
            <a:r>
              <a:rPr sz="1950" spc="-11" dirty="0">
                <a:latin typeface="Calibri"/>
                <a:cs typeface="Calibri"/>
              </a:rPr>
              <a:t>(vinte </a:t>
            </a:r>
            <a:r>
              <a:rPr sz="1950" dirty="0">
                <a:latin typeface="Calibri"/>
                <a:cs typeface="Calibri"/>
              </a:rPr>
              <a:t>e </a:t>
            </a:r>
            <a:r>
              <a:rPr sz="1950" spc="-11" dirty="0">
                <a:latin typeface="Calibri"/>
                <a:cs typeface="Calibri"/>
              </a:rPr>
              <a:t>quatro) </a:t>
            </a:r>
            <a:r>
              <a:rPr sz="1950" spc="416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meses </a:t>
            </a:r>
            <a:r>
              <a:rPr sz="1950" spc="-8" dirty="0">
                <a:latin typeface="Calibri"/>
                <a:cs typeface="Calibri"/>
              </a:rPr>
              <a:t>(Portaria</a:t>
            </a:r>
            <a:r>
              <a:rPr sz="1950" spc="-34" dirty="0">
                <a:latin typeface="Calibri"/>
                <a:cs typeface="Calibri"/>
              </a:rPr>
              <a:t> </a:t>
            </a:r>
            <a:r>
              <a:rPr sz="1950" spc="-4" dirty="0">
                <a:latin typeface="Calibri"/>
                <a:cs typeface="Calibri"/>
              </a:rPr>
              <a:t>558/19)</a:t>
            </a:r>
            <a:endParaRPr sz="1950">
              <a:latin typeface="Calibri"/>
              <a:cs typeface="Calibri"/>
            </a:endParaRPr>
          </a:p>
          <a:p>
            <a:pPr marL="180975" indent="-171450" algn="just">
              <a:spcBef>
                <a:spcPts val="488"/>
              </a:spcBef>
              <a:buFont typeface="Arial"/>
              <a:buChar char="•"/>
              <a:tabLst>
                <a:tab pos="180975" algn="l"/>
              </a:tabLst>
            </a:pPr>
            <a:r>
              <a:rPr sz="1950" spc="-4" dirty="0">
                <a:latin typeface="Calibri"/>
                <a:cs typeface="Calibri"/>
              </a:rPr>
              <a:t>Previsão: </a:t>
            </a:r>
            <a:r>
              <a:rPr sz="1950" dirty="0">
                <a:latin typeface="Calibri"/>
                <a:cs typeface="Calibri"/>
              </a:rPr>
              <a:t>Artigo 21, 23 e</a:t>
            </a:r>
            <a:r>
              <a:rPr sz="1950" spc="-60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24</a:t>
            </a:r>
            <a:endParaRPr sz="1950">
              <a:latin typeface="Calibri"/>
              <a:cs typeface="Calibri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08D3364-9265-438B-9673-0C3754A8F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4591" y="1074419"/>
            <a:ext cx="4299965" cy="838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60332" y="1161345"/>
            <a:ext cx="382524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11" dirty="0"/>
              <a:t>Escalonamento </a:t>
            </a:r>
            <a:r>
              <a:rPr spc="-4" dirty="0"/>
              <a:t>de</a:t>
            </a:r>
            <a:r>
              <a:rPr spc="4" dirty="0"/>
              <a:t> </a:t>
            </a:r>
            <a:r>
              <a:rPr spc="-34" dirty="0"/>
              <a:t>Valor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4513" y="2155508"/>
            <a:ext cx="6775133" cy="130276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37160" indent="-128111">
              <a:spcBef>
                <a:spcPts val="79"/>
              </a:spcBef>
              <a:buSzPct val="112500"/>
              <a:buFont typeface="Arial"/>
              <a:buChar char="•"/>
              <a:tabLst>
                <a:tab pos="137636" algn="l"/>
              </a:tabLst>
            </a:pPr>
            <a:r>
              <a:rPr sz="1500" b="1" spc="-8" dirty="0">
                <a:latin typeface="Calibri"/>
                <a:cs typeface="Calibri"/>
              </a:rPr>
              <a:t>Nível </a:t>
            </a:r>
            <a:r>
              <a:rPr sz="1500" b="1" dirty="0">
                <a:latin typeface="Calibri"/>
                <a:cs typeface="Calibri"/>
              </a:rPr>
              <a:t>I </a:t>
            </a:r>
            <a:r>
              <a:rPr sz="1500" dirty="0">
                <a:latin typeface="Calibri"/>
                <a:cs typeface="Calibri"/>
              </a:rPr>
              <a:t>- </a:t>
            </a:r>
            <a:r>
              <a:rPr sz="1500" spc="-8" dirty="0">
                <a:latin typeface="Calibri"/>
                <a:cs typeface="Calibri"/>
              </a:rPr>
              <a:t>Obra </a:t>
            </a:r>
            <a:r>
              <a:rPr sz="1500" dirty="0">
                <a:latin typeface="Calibri"/>
                <a:cs typeface="Calibri"/>
              </a:rPr>
              <a:t>e </a:t>
            </a:r>
            <a:r>
              <a:rPr sz="1500" spc="-4" dirty="0">
                <a:latin typeface="Calibri"/>
                <a:cs typeface="Calibri"/>
              </a:rPr>
              <a:t>serviços </a:t>
            </a:r>
            <a:r>
              <a:rPr sz="1500" dirty="0">
                <a:latin typeface="Calibri"/>
                <a:cs typeface="Calibri"/>
              </a:rPr>
              <a:t>de </a:t>
            </a:r>
            <a:r>
              <a:rPr sz="1500" spc="-4" dirty="0">
                <a:latin typeface="Calibri"/>
                <a:cs typeface="Calibri"/>
              </a:rPr>
              <a:t>engenharia </a:t>
            </a:r>
            <a:r>
              <a:rPr sz="1500" dirty="0">
                <a:latin typeface="Calibri"/>
                <a:cs typeface="Calibri"/>
              </a:rPr>
              <a:t>– R$ </a:t>
            </a:r>
            <a:r>
              <a:rPr sz="1500" spc="-4" dirty="0">
                <a:latin typeface="Calibri"/>
                <a:cs typeface="Calibri"/>
              </a:rPr>
              <a:t>250.000,00 </a:t>
            </a:r>
            <a:r>
              <a:rPr sz="1500" dirty="0">
                <a:latin typeface="Calibri"/>
                <a:cs typeface="Calibri"/>
              </a:rPr>
              <a:t>e </a:t>
            </a:r>
            <a:r>
              <a:rPr sz="1500" spc="-8" dirty="0">
                <a:latin typeface="Calibri"/>
                <a:cs typeface="Calibri"/>
              </a:rPr>
              <a:t>inferior </a:t>
            </a:r>
            <a:r>
              <a:rPr sz="1500" dirty="0">
                <a:latin typeface="Calibri"/>
                <a:cs typeface="Calibri"/>
              </a:rPr>
              <a:t>a R$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750.000,00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11"/>
              </a:spcBef>
              <a:buChar char="•"/>
            </a:pPr>
            <a:endParaRPr sz="2025">
              <a:latin typeface="Times New Roman"/>
              <a:cs typeface="Times New Roman"/>
            </a:endParaRPr>
          </a:p>
          <a:p>
            <a:pPr marL="114300" indent="-105251">
              <a:buSzPct val="95000"/>
              <a:buFont typeface="Arial"/>
              <a:buChar char="•"/>
              <a:tabLst>
                <a:tab pos="114776" algn="l"/>
              </a:tabLst>
            </a:pPr>
            <a:r>
              <a:rPr sz="1500" b="1" spc="-8" dirty="0">
                <a:latin typeface="Calibri"/>
                <a:cs typeface="Calibri"/>
              </a:rPr>
              <a:t>Nível </a:t>
            </a:r>
            <a:r>
              <a:rPr sz="1500" b="1" dirty="0">
                <a:latin typeface="Calibri"/>
                <a:cs typeface="Calibri"/>
              </a:rPr>
              <a:t>I A </a:t>
            </a:r>
            <a:r>
              <a:rPr sz="1500" dirty="0">
                <a:latin typeface="Calibri"/>
                <a:cs typeface="Calibri"/>
              </a:rPr>
              <a:t>– </a:t>
            </a:r>
            <a:r>
              <a:rPr sz="1500" spc="-8" dirty="0">
                <a:latin typeface="Calibri"/>
                <a:cs typeface="Calibri"/>
              </a:rPr>
              <a:t>Obra </a:t>
            </a:r>
            <a:r>
              <a:rPr sz="1500" dirty="0">
                <a:latin typeface="Calibri"/>
                <a:cs typeface="Calibri"/>
              </a:rPr>
              <a:t>e </a:t>
            </a:r>
            <a:r>
              <a:rPr sz="1500" spc="-4" dirty="0">
                <a:latin typeface="Calibri"/>
                <a:cs typeface="Calibri"/>
              </a:rPr>
              <a:t>serviços </a:t>
            </a:r>
            <a:r>
              <a:rPr sz="1500" dirty="0">
                <a:latin typeface="Calibri"/>
                <a:cs typeface="Calibri"/>
              </a:rPr>
              <a:t>de </a:t>
            </a:r>
            <a:r>
              <a:rPr sz="1500" spc="-4" dirty="0">
                <a:latin typeface="Calibri"/>
                <a:cs typeface="Calibri"/>
              </a:rPr>
              <a:t>engenharia </a:t>
            </a:r>
            <a:r>
              <a:rPr sz="1500" dirty="0">
                <a:latin typeface="Calibri"/>
                <a:cs typeface="Calibri"/>
              </a:rPr>
              <a:t>– R$ </a:t>
            </a:r>
            <a:r>
              <a:rPr sz="1500" spc="-4" dirty="0">
                <a:latin typeface="Calibri"/>
                <a:cs typeface="Calibri"/>
              </a:rPr>
              <a:t>750.00.00 </a:t>
            </a:r>
            <a:r>
              <a:rPr sz="1500" dirty="0">
                <a:latin typeface="Calibri"/>
                <a:cs typeface="Calibri"/>
              </a:rPr>
              <a:t>e </a:t>
            </a:r>
            <a:r>
              <a:rPr sz="1500" spc="-8" dirty="0">
                <a:latin typeface="Calibri"/>
                <a:cs typeface="Calibri"/>
              </a:rPr>
              <a:t>inferior </a:t>
            </a:r>
            <a:r>
              <a:rPr sz="1500" dirty="0">
                <a:latin typeface="Calibri"/>
                <a:cs typeface="Calibri"/>
              </a:rPr>
              <a:t>a R$</a:t>
            </a:r>
            <a:r>
              <a:rPr sz="1500" spc="41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1.500.000,00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4"/>
              </a:spcBef>
              <a:buChar char="•"/>
            </a:pPr>
            <a:endParaRPr sz="1875">
              <a:latin typeface="Times New Roman"/>
              <a:cs typeface="Times New Roman"/>
            </a:endParaRPr>
          </a:p>
          <a:p>
            <a:pPr marL="114300" indent="-105251">
              <a:buSzPct val="95000"/>
              <a:buFont typeface="Arial"/>
              <a:buChar char="•"/>
              <a:tabLst>
                <a:tab pos="114776" algn="l"/>
              </a:tabLst>
            </a:pPr>
            <a:r>
              <a:rPr sz="1500" b="1" spc="-8" dirty="0">
                <a:latin typeface="Calibri"/>
                <a:cs typeface="Calibri"/>
              </a:rPr>
              <a:t>Nível </a:t>
            </a:r>
            <a:r>
              <a:rPr sz="1500" b="1" dirty="0">
                <a:latin typeface="Calibri"/>
                <a:cs typeface="Calibri"/>
              </a:rPr>
              <a:t>II </a:t>
            </a:r>
            <a:r>
              <a:rPr sz="1500" dirty="0">
                <a:latin typeface="Calibri"/>
                <a:cs typeface="Calibri"/>
              </a:rPr>
              <a:t>- </a:t>
            </a:r>
            <a:r>
              <a:rPr sz="1500" spc="-8" dirty="0">
                <a:latin typeface="Calibri"/>
                <a:cs typeface="Calibri"/>
              </a:rPr>
              <a:t>Obra </a:t>
            </a:r>
            <a:r>
              <a:rPr sz="1500" dirty="0">
                <a:latin typeface="Calibri"/>
                <a:cs typeface="Calibri"/>
              </a:rPr>
              <a:t>e </a:t>
            </a:r>
            <a:r>
              <a:rPr sz="1500" spc="-4" dirty="0">
                <a:latin typeface="Calibri"/>
                <a:cs typeface="Calibri"/>
              </a:rPr>
              <a:t>serviços </a:t>
            </a:r>
            <a:r>
              <a:rPr sz="1500" dirty="0">
                <a:latin typeface="Calibri"/>
                <a:cs typeface="Calibri"/>
              </a:rPr>
              <a:t>de </a:t>
            </a:r>
            <a:r>
              <a:rPr sz="1500" spc="-4" dirty="0">
                <a:latin typeface="Calibri"/>
                <a:cs typeface="Calibri"/>
              </a:rPr>
              <a:t>engenharia </a:t>
            </a:r>
            <a:r>
              <a:rPr sz="1500" dirty="0">
                <a:latin typeface="Calibri"/>
                <a:cs typeface="Calibri"/>
              </a:rPr>
              <a:t>– R$ </a:t>
            </a:r>
            <a:r>
              <a:rPr sz="1500" spc="-4" dirty="0">
                <a:latin typeface="Calibri"/>
                <a:cs typeface="Calibri"/>
              </a:rPr>
              <a:t>1.500.000,00 </a:t>
            </a:r>
            <a:r>
              <a:rPr sz="1500" dirty="0">
                <a:latin typeface="Calibri"/>
                <a:cs typeface="Calibri"/>
              </a:rPr>
              <a:t>e </a:t>
            </a:r>
            <a:r>
              <a:rPr sz="1500" spc="-8" dirty="0">
                <a:latin typeface="Calibri"/>
                <a:cs typeface="Calibri"/>
              </a:rPr>
              <a:t>inferior </a:t>
            </a:r>
            <a:r>
              <a:rPr sz="1500" dirty="0">
                <a:latin typeface="Calibri"/>
                <a:cs typeface="Calibri"/>
              </a:rPr>
              <a:t>a R$</a:t>
            </a:r>
            <a:r>
              <a:rPr sz="1500" spc="53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5.000.000,00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4514" y="3687603"/>
            <a:ext cx="6041231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14300" indent="-105251">
              <a:spcBef>
                <a:spcPts val="75"/>
              </a:spcBef>
              <a:buSzPct val="95000"/>
              <a:buFont typeface="Arial"/>
              <a:buChar char="•"/>
              <a:tabLst>
                <a:tab pos="114776" algn="l"/>
              </a:tabLst>
            </a:pPr>
            <a:r>
              <a:rPr sz="1500" b="1" spc="-8" dirty="0">
                <a:latin typeface="Calibri"/>
                <a:cs typeface="Calibri"/>
              </a:rPr>
              <a:t>Nível </a:t>
            </a:r>
            <a:r>
              <a:rPr sz="1500" b="1" dirty="0">
                <a:latin typeface="Calibri"/>
                <a:cs typeface="Calibri"/>
              </a:rPr>
              <a:t>III </a:t>
            </a:r>
            <a:r>
              <a:rPr sz="1500" dirty="0">
                <a:latin typeface="Calibri"/>
                <a:cs typeface="Calibri"/>
              </a:rPr>
              <a:t>- </a:t>
            </a:r>
            <a:r>
              <a:rPr sz="1500" spc="-8" dirty="0">
                <a:latin typeface="Calibri"/>
                <a:cs typeface="Calibri"/>
              </a:rPr>
              <a:t>Obra </a:t>
            </a:r>
            <a:r>
              <a:rPr sz="1500" dirty="0">
                <a:latin typeface="Calibri"/>
                <a:cs typeface="Calibri"/>
              </a:rPr>
              <a:t>e </a:t>
            </a:r>
            <a:r>
              <a:rPr sz="1500" spc="-4" dirty="0">
                <a:latin typeface="Calibri"/>
                <a:cs typeface="Calibri"/>
              </a:rPr>
              <a:t>serviços </a:t>
            </a:r>
            <a:r>
              <a:rPr sz="1500" dirty="0">
                <a:latin typeface="Calibri"/>
                <a:cs typeface="Calibri"/>
              </a:rPr>
              <a:t>de </a:t>
            </a:r>
            <a:r>
              <a:rPr sz="1500" spc="-4" dirty="0">
                <a:latin typeface="Calibri"/>
                <a:cs typeface="Calibri"/>
              </a:rPr>
              <a:t>engenharia </a:t>
            </a:r>
            <a:r>
              <a:rPr sz="1500" dirty="0">
                <a:latin typeface="Calibri"/>
                <a:cs typeface="Calibri"/>
              </a:rPr>
              <a:t>– igual </a:t>
            </a:r>
            <a:r>
              <a:rPr sz="1500" spc="-4" dirty="0">
                <a:latin typeface="Calibri"/>
                <a:cs typeface="Calibri"/>
              </a:rPr>
              <a:t>ou </a:t>
            </a:r>
            <a:r>
              <a:rPr sz="1500" dirty="0">
                <a:latin typeface="Calibri"/>
                <a:cs typeface="Calibri"/>
              </a:rPr>
              <a:t>acima de R$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5.000.000,00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67653" y="3417665"/>
            <a:ext cx="928688" cy="356711"/>
          </a:xfrm>
          <a:custGeom>
            <a:avLst/>
            <a:gdLst/>
            <a:ahLst/>
            <a:cxnLst/>
            <a:rect l="l" t="t" r="r" b="b"/>
            <a:pathLst>
              <a:path w="1238250" h="475614">
                <a:moveTo>
                  <a:pt x="612648" y="462914"/>
                </a:moveTo>
                <a:lnTo>
                  <a:pt x="0" y="462914"/>
                </a:lnTo>
                <a:lnTo>
                  <a:pt x="0" y="475614"/>
                </a:lnTo>
                <a:lnTo>
                  <a:pt x="625348" y="475614"/>
                </a:lnTo>
                <a:lnTo>
                  <a:pt x="625348" y="469264"/>
                </a:lnTo>
                <a:lnTo>
                  <a:pt x="612648" y="469264"/>
                </a:lnTo>
                <a:lnTo>
                  <a:pt x="612648" y="462914"/>
                </a:lnTo>
                <a:close/>
              </a:path>
              <a:path w="1238250" h="475614">
                <a:moveTo>
                  <a:pt x="1202127" y="45338"/>
                </a:moveTo>
                <a:lnTo>
                  <a:pt x="612648" y="45338"/>
                </a:lnTo>
                <a:lnTo>
                  <a:pt x="612648" y="469264"/>
                </a:lnTo>
                <a:lnTo>
                  <a:pt x="618998" y="462914"/>
                </a:lnTo>
                <a:lnTo>
                  <a:pt x="625348" y="462914"/>
                </a:lnTo>
                <a:lnTo>
                  <a:pt x="625348" y="58038"/>
                </a:lnTo>
                <a:lnTo>
                  <a:pt x="618998" y="58038"/>
                </a:lnTo>
                <a:lnTo>
                  <a:pt x="625348" y="51688"/>
                </a:lnTo>
                <a:lnTo>
                  <a:pt x="1213013" y="51688"/>
                </a:lnTo>
                <a:lnTo>
                  <a:pt x="1202127" y="45338"/>
                </a:lnTo>
                <a:close/>
              </a:path>
              <a:path w="1238250" h="475614">
                <a:moveTo>
                  <a:pt x="625348" y="462914"/>
                </a:moveTo>
                <a:lnTo>
                  <a:pt x="618998" y="462914"/>
                </a:lnTo>
                <a:lnTo>
                  <a:pt x="612648" y="469264"/>
                </a:lnTo>
                <a:lnTo>
                  <a:pt x="625348" y="469264"/>
                </a:lnTo>
                <a:lnTo>
                  <a:pt x="625348" y="462914"/>
                </a:lnTo>
                <a:close/>
              </a:path>
              <a:path w="1238250" h="475614">
                <a:moveTo>
                  <a:pt x="1213013" y="51688"/>
                </a:moveTo>
                <a:lnTo>
                  <a:pt x="1143127" y="92455"/>
                </a:lnTo>
                <a:lnTo>
                  <a:pt x="1142111" y="96265"/>
                </a:lnTo>
                <a:lnTo>
                  <a:pt x="1145667" y="102362"/>
                </a:lnTo>
                <a:lnTo>
                  <a:pt x="1149477" y="103377"/>
                </a:lnTo>
                <a:lnTo>
                  <a:pt x="1227232" y="58038"/>
                </a:lnTo>
                <a:lnTo>
                  <a:pt x="1225550" y="58038"/>
                </a:lnTo>
                <a:lnTo>
                  <a:pt x="1225550" y="57150"/>
                </a:lnTo>
                <a:lnTo>
                  <a:pt x="1222375" y="57150"/>
                </a:lnTo>
                <a:lnTo>
                  <a:pt x="1213013" y="51688"/>
                </a:lnTo>
                <a:close/>
              </a:path>
              <a:path w="1238250" h="475614">
                <a:moveTo>
                  <a:pt x="625348" y="51688"/>
                </a:moveTo>
                <a:lnTo>
                  <a:pt x="618998" y="58038"/>
                </a:lnTo>
                <a:lnTo>
                  <a:pt x="625348" y="58038"/>
                </a:lnTo>
                <a:lnTo>
                  <a:pt x="625348" y="51688"/>
                </a:lnTo>
                <a:close/>
              </a:path>
              <a:path w="1238250" h="475614">
                <a:moveTo>
                  <a:pt x="1213013" y="51688"/>
                </a:moveTo>
                <a:lnTo>
                  <a:pt x="625348" y="51688"/>
                </a:lnTo>
                <a:lnTo>
                  <a:pt x="625348" y="58038"/>
                </a:lnTo>
                <a:lnTo>
                  <a:pt x="1202127" y="58038"/>
                </a:lnTo>
                <a:lnTo>
                  <a:pt x="1213013" y="51688"/>
                </a:lnTo>
                <a:close/>
              </a:path>
              <a:path w="1238250" h="475614">
                <a:moveTo>
                  <a:pt x="1227232" y="45338"/>
                </a:moveTo>
                <a:lnTo>
                  <a:pt x="1225550" y="45338"/>
                </a:lnTo>
                <a:lnTo>
                  <a:pt x="1225550" y="58038"/>
                </a:lnTo>
                <a:lnTo>
                  <a:pt x="1227232" y="58038"/>
                </a:lnTo>
                <a:lnTo>
                  <a:pt x="1238123" y="51688"/>
                </a:lnTo>
                <a:lnTo>
                  <a:pt x="1227232" y="45338"/>
                </a:lnTo>
                <a:close/>
              </a:path>
              <a:path w="1238250" h="475614">
                <a:moveTo>
                  <a:pt x="1222375" y="46227"/>
                </a:moveTo>
                <a:lnTo>
                  <a:pt x="1213013" y="51688"/>
                </a:lnTo>
                <a:lnTo>
                  <a:pt x="1222375" y="57150"/>
                </a:lnTo>
                <a:lnTo>
                  <a:pt x="1222375" y="46227"/>
                </a:lnTo>
                <a:close/>
              </a:path>
              <a:path w="1238250" h="475614">
                <a:moveTo>
                  <a:pt x="1225550" y="46227"/>
                </a:moveTo>
                <a:lnTo>
                  <a:pt x="1222375" y="46227"/>
                </a:lnTo>
                <a:lnTo>
                  <a:pt x="1222375" y="57150"/>
                </a:lnTo>
                <a:lnTo>
                  <a:pt x="1225550" y="57150"/>
                </a:lnTo>
                <a:lnTo>
                  <a:pt x="1225550" y="46227"/>
                </a:lnTo>
                <a:close/>
              </a:path>
              <a:path w="1238250" h="475614">
                <a:moveTo>
                  <a:pt x="1149477" y="0"/>
                </a:moveTo>
                <a:lnTo>
                  <a:pt x="1145667" y="1015"/>
                </a:lnTo>
                <a:lnTo>
                  <a:pt x="1142111" y="7112"/>
                </a:lnTo>
                <a:lnTo>
                  <a:pt x="1143127" y="10922"/>
                </a:lnTo>
                <a:lnTo>
                  <a:pt x="1213013" y="51688"/>
                </a:lnTo>
                <a:lnTo>
                  <a:pt x="1222375" y="46227"/>
                </a:lnTo>
                <a:lnTo>
                  <a:pt x="1225550" y="46227"/>
                </a:lnTo>
                <a:lnTo>
                  <a:pt x="1225550" y="45338"/>
                </a:lnTo>
                <a:lnTo>
                  <a:pt x="1227232" y="45338"/>
                </a:lnTo>
                <a:lnTo>
                  <a:pt x="11494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6375653" y="3764852"/>
            <a:ext cx="928688" cy="390049"/>
          </a:xfrm>
          <a:custGeom>
            <a:avLst/>
            <a:gdLst/>
            <a:ahLst/>
            <a:cxnLst/>
            <a:rect l="l" t="t" r="r" b="b"/>
            <a:pathLst>
              <a:path w="1238250" h="520064">
                <a:moveTo>
                  <a:pt x="1213013" y="467995"/>
                </a:moveTo>
                <a:lnTo>
                  <a:pt x="1143127" y="508762"/>
                </a:lnTo>
                <a:lnTo>
                  <a:pt x="1142110" y="512572"/>
                </a:lnTo>
                <a:lnTo>
                  <a:pt x="1145667" y="518668"/>
                </a:lnTo>
                <a:lnTo>
                  <a:pt x="1149477" y="519684"/>
                </a:lnTo>
                <a:lnTo>
                  <a:pt x="1227232" y="474345"/>
                </a:lnTo>
                <a:lnTo>
                  <a:pt x="1225550" y="474345"/>
                </a:lnTo>
                <a:lnTo>
                  <a:pt x="1225550" y="473456"/>
                </a:lnTo>
                <a:lnTo>
                  <a:pt x="1222375" y="473456"/>
                </a:lnTo>
                <a:lnTo>
                  <a:pt x="1213013" y="467995"/>
                </a:lnTo>
                <a:close/>
              </a:path>
              <a:path w="1238250" h="520064">
                <a:moveTo>
                  <a:pt x="612648" y="6350"/>
                </a:moveTo>
                <a:lnTo>
                  <a:pt x="612648" y="474345"/>
                </a:lnTo>
                <a:lnTo>
                  <a:pt x="1202127" y="474345"/>
                </a:lnTo>
                <a:lnTo>
                  <a:pt x="1213013" y="467995"/>
                </a:lnTo>
                <a:lnTo>
                  <a:pt x="625348" y="467995"/>
                </a:lnTo>
                <a:lnTo>
                  <a:pt x="618998" y="461645"/>
                </a:lnTo>
                <a:lnTo>
                  <a:pt x="625348" y="461645"/>
                </a:lnTo>
                <a:lnTo>
                  <a:pt x="625348" y="12700"/>
                </a:lnTo>
                <a:lnTo>
                  <a:pt x="618998" y="12700"/>
                </a:lnTo>
                <a:lnTo>
                  <a:pt x="612648" y="6350"/>
                </a:lnTo>
                <a:close/>
              </a:path>
              <a:path w="1238250" h="520064">
                <a:moveTo>
                  <a:pt x="1227232" y="461645"/>
                </a:moveTo>
                <a:lnTo>
                  <a:pt x="1225550" y="461645"/>
                </a:lnTo>
                <a:lnTo>
                  <a:pt x="1225550" y="474345"/>
                </a:lnTo>
                <a:lnTo>
                  <a:pt x="1227232" y="474345"/>
                </a:lnTo>
                <a:lnTo>
                  <a:pt x="1238123" y="467995"/>
                </a:lnTo>
                <a:lnTo>
                  <a:pt x="1227232" y="461645"/>
                </a:lnTo>
                <a:close/>
              </a:path>
              <a:path w="1238250" h="520064">
                <a:moveTo>
                  <a:pt x="1222375" y="462534"/>
                </a:moveTo>
                <a:lnTo>
                  <a:pt x="1213013" y="467995"/>
                </a:lnTo>
                <a:lnTo>
                  <a:pt x="1222375" y="473456"/>
                </a:lnTo>
                <a:lnTo>
                  <a:pt x="1222375" y="462534"/>
                </a:lnTo>
                <a:close/>
              </a:path>
              <a:path w="1238250" h="520064">
                <a:moveTo>
                  <a:pt x="1225550" y="462534"/>
                </a:moveTo>
                <a:lnTo>
                  <a:pt x="1222375" y="462534"/>
                </a:lnTo>
                <a:lnTo>
                  <a:pt x="1222375" y="473456"/>
                </a:lnTo>
                <a:lnTo>
                  <a:pt x="1225550" y="473456"/>
                </a:lnTo>
                <a:lnTo>
                  <a:pt x="1225550" y="462534"/>
                </a:lnTo>
                <a:close/>
              </a:path>
              <a:path w="1238250" h="520064">
                <a:moveTo>
                  <a:pt x="625348" y="461645"/>
                </a:moveTo>
                <a:lnTo>
                  <a:pt x="618998" y="461645"/>
                </a:lnTo>
                <a:lnTo>
                  <a:pt x="625348" y="467995"/>
                </a:lnTo>
                <a:lnTo>
                  <a:pt x="625348" y="461645"/>
                </a:lnTo>
                <a:close/>
              </a:path>
              <a:path w="1238250" h="520064">
                <a:moveTo>
                  <a:pt x="1202127" y="461645"/>
                </a:moveTo>
                <a:lnTo>
                  <a:pt x="625348" y="461645"/>
                </a:lnTo>
                <a:lnTo>
                  <a:pt x="625348" y="467995"/>
                </a:lnTo>
                <a:lnTo>
                  <a:pt x="1213013" y="467995"/>
                </a:lnTo>
                <a:lnTo>
                  <a:pt x="1202127" y="461645"/>
                </a:lnTo>
                <a:close/>
              </a:path>
              <a:path w="1238250" h="520064">
                <a:moveTo>
                  <a:pt x="1149477" y="416306"/>
                </a:moveTo>
                <a:lnTo>
                  <a:pt x="1145667" y="417322"/>
                </a:lnTo>
                <a:lnTo>
                  <a:pt x="1142110" y="423418"/>
                </a:lnTo>
                <a:lnTo>
                  <a:pt x="1143127" y="427228"/>
                </a:lnTo>
                <a:lnTo>
                  <a:pt x="1213013" y="467995"/>
                </a:lnTo>
                <a:lnTo>
                  <a:pt x="1222375" y="462534"/>
                </a:lnTo>
                <a:lnTo>
                  <a:pt x="1225550" y="462534"/>
                </a:lnTo>
                <a:lnTo>
                  <a:pt x="1225550" y="461645"/>
                </a:lnTo>
                <a:lnTo>
                  <a:pt x="1227232" y="461645"/>
                </a:lnTo>
                <a:lnTo>
                  <a:pt x="1149477" y="416306"/>
                </a:lnTo>
                <a:close/>
              </a:path>
              <a:path w="1238250" h="520064">
                <a:moveTo>
                  <a:pt x="625348" y="0"/>
                </a:moveTo>
                <a:lnTo>
                  <a:pt x="0" y="0"/>
                </a:lnTo>
                <a:lnTo>
                  <a:pt x="0" y="12700"/>
                </a:lnTo>
                <a:lnTo>
                  <a:pt x="612648" y="12700"/>
                </a:lnTo>
                <a:lnTo>
                  <a:pt x="612648" y="6350"/>
                </a:lnTo>
                <a:lnTo>
                  <a:pt x="625348" y="6350"/>
                </a:lnTo>
                <a:lnTo>
                  <a:pt x="625348" y="0"/>
                </a:lnTo>
                <a:close/>
              </a:path>
              <a:path w="1238250" h="520064">
                <a:moveTo>
                  <a:pt x="625348" y="6350"/>
                </a:moveTo>
                <a:lnTo>
                  <a:pt x="612648" y="6350"/>
                </a:lnTo>
                <a:lnTo>
                  <a:pt x="618998" y="12700"/>
                </a:lnTo>
                <a:lnTo>
                  <a:pt x="625348" y="12700"/>
                </a:lnTo>
                <a:lnTo>
                  <a:pt x="625348" y="63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6375653" y="3730848"/>
            <a:ext cx="928688" cy="77629"/>
          </a:xfrm>
          <a:custGeom>
            <a:avLst/>
            <a:gdLst/>
            <a:ahLst/>
            <a:cxnLst/>
            <a:rect l="l" t="t" r="r" b="b"/>
            <a:pathLst>
              <a:path w="1238250" h="103504">
                <a:moveTo>
                  <a:pt x="1213013" y="51689"/>
                </a:moveTo>
                <a:lnTo>
                  <a:pt x="1143127" y="92456"/>
                </a:lnTo>
                <a:lnTo>
                  <a:pt x="1142110" y="96266"/>
                </a:lnTo>
                <a:lnTo>
                  <a:pt x="1145667" y="102362"/>
                </a:lnTo>
                <a:lnTo>
                  <a:pt x="1149477" y="103378"/>
                </a:lnTo>
                <a:lnTo>
                  <a:pt x="1227232" y="58038"/>
                </a:lnTo>
                <a:lnTo>
                  <a:pt x="1225550" y="58038"/>
                </a:lnTo>
                <a:lnTo>
                  <a:pt x="1225550" y="57150"/>
                </a:lnTo>
                <a:lnTo>
                  <a:pt x="1222375" y="57150"/>
                </a:lnTo>
                <a:lnTo>
                  <a:pt x="1213013" y="51689"/>
                </a:lnTo>
                <a:close/>
              </a:path>
              <a:path w="1238250" h="103504">
                <a:moveTo>
                  <a:pt x="1202127" y="45338"/>
                </a:moveTo>
                <a:lnTo>
                  <a:pt x="0" y="45338"/>
                </a:lnTo>
                <a:lnTo>
                  <a:pt x="0" y="58038"/>
                </a:lnTo>
                <a:lnTo>
                  <a:pt x="1202127" y="58038"/>
                </a:lnTo>
                <a:lnTo>
                  <a:pt x="1213013" y="51689"/>
                </a:lnTo>
                <a:lnTo>
                  <a:pt x="1202127" y="45338"/>
                </a:lnTo>
                <a:close/>
              </a:path>
              <a:path w="1238250" h="103504">
                <a:moveTo>
                  <a:pt x="1227232" y="45338"/>
                </a:moveTo>
                <a:lnTo>
                  <a:pt x="1225550" y="45338"/>
                </a:lnTo>
                <a:lnTo>
                  <a:pt x="1225550" y="58038"/>
                </a:lnTo>
                <a:lnTo>
                  <a:pt x="1227232" y="58038"/>
                </a:lnTo>
                <a:lnTo>
                  <a:pt x="1238123" y="51689"/>
                </a:lnTo>
                <a:lnTo>
                  <a:pt x="1227232" y="45338"/>
                </a:lnTo>
                <a:close/>
              </a:path>
              <a:path w="1238250" h="103504">
                <a:moveTo>
                  <a:pt x="1222375" y="46228"/>
                </a:moveTo>
                <a:lnTo>
                  <a:pt x="1213013" y="51689"/>
                </a:lnTo>
                <a:lnTo>
                  <a:pt x="1222375" y="57150"/>
                </a:lnTo>
                <a:lnTo>
                  <a:pt x="1222375" y="46228"/>
                </a:lnTo>
                <a:close/>
              </a:path>
              <a:path w="1238250" h="103504">
                <a:moveTo>
                  <a:pt x="1225550" y="46228"/>
                </a:moveTo>
                <a:lnTo>
                  <a:pt x="1222375" y="46228"/>
                </a:lnTo>
                <a:lnTo>
                  <a:pt x="1222375" y="57150"/>
                </a:lnTo>
                <a:lnTo>
                  <a:pt x="1225550" y="57150"/>
                </a:lnTo>
                <a:lnTo>
                  <a:pt x="1225550" y="46228"/>
                </a:lnTo>
                <a:close/>
              </a:path>
              <a:path w="1238250" h="103504">
                <a:moveTo>
                  <a:pt x="1149477" y="0"/>
                </a:moveTo>
                <a:lnTo>
                  <a:pt x="1145667" y="1016"/>
                </a:lnTo>
                <a:lnTo>
                  <a:pt x="1142110" y="7112"/>
                </a:lnTo>
                <a:lnTo>
                  <a:pt x="1143127" y="10922"/>
                </a:lnTo>
                <a:lnTo>
                  <a:pt x="1213013" y="51689"/>
                </a:lnTo>
                <a:lnTo>
                  <a:pt x="1222375" y="46228"/>
                </a:lnTo>
                <a:lnTo>
                  <a:pt x="1225550" y="46228"/>
                </a:lnTo>
                <a:lnTo>
                  <a:pt x="1225550" y="45338"/>
                </a:lnTo>
                <a:lnTo>
                  <a:pt x="1227232" y="45338"/>
                </a:lnTo>
                <a:lnTo>
                  <a:pt x="11494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 txBox="1"/>
          <p:nvPr/>
        </p:nvSpPr>
        <p:spPr>
          <a:xfrm>
            <a:off x="7364635" y="3350419"/>
            <a:ext cx="125015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III A &lt; 20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milhões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55967" y="3673030"/>
            <a:ext cx="170688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III B 20 ≥ e &lt; 80</a:t>
            </a:r>
            <a:r>
              <a:rPr sz="1350" spc="-53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milhões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4513" y="3991927"/>
            <a:ext cx="8273415" cy="96500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algn="r">
              <a:lnSpc>
                <a:spcPts val="1594"/>
              </a:lnSpc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III C ≥ 80</a:t>
            </a:r>
            <a:r>
              <a:rPr sz="1350" spc="-71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milhões</a:t>
            </a:r>
            <a:endParaRPr sz="1350">
              <a:latin typeface="Calibri"/>
              <a:cs typeface="Calibri"/>
            </a:endParaRPr>
          </a:p>
          <a:p>
            <a:pPr marL="114300" indent="-105251">
              <a:lnSpc>
                <a:spcPts val="1774"/>
              </a:lnSpc>
              <a:buSzPct val="95000"/>
              <a:buFont typeface="Arial"/>
              <a:buChar char="•"/>
              <a:tabLst>
                <a:tab pos="114776" algn="l"/>
              </a:tabLst>
            </a:pPr>
            <a:r>
              <a:rPr sz="1500" b="1" spc="-8" dirty="0">
                <a:latin typeface="Calibri"/>
                <a:cs typeface="Calibri"/>
              </a:rPr>
              <a:t>Nível </a:t>
            </a:r>
            <a:r>
              <a:rPr sz="1500" b="1" dirty="0">
                <a:latin typeface="Calibri"/>
                <a:cs typeface="Calibri"/>
              </a:rPr>
              <a:t>IV </a:t>
            </a:r>
            <a:r>
              <a:rPr sz="1500" dirty="0">
                <a:latin typeface="Calibri"/>
                <a:cs typeface="Calibri"/>
              </a:rPr>
              <a:t>- </a:t>
            </a:r>
            <a:r>
              <a:rPr sz="1500" spc="-8" dirty="0">
                <a:latin typeface="Calibri"/>
                <a:cs typeface="Calibri"/>
              </a:rPr>
              <a:t>Custeio </a:t>
            </a:r>
            <a:r>
              <a:rPr sz="1500" spc="-4" dirty="0">
                <a:latin typeface="Calibri"/>
                <a:cs typeface="Calibri"/>
              </a:rPr>
              <a:t>ou aquisição </a:t>
            </a:r>
            <a:r>
              <a:rPr sz="1500" dirty="0">
                <a:latin typeface="Calibri"/>
                <a:cs typeface="Calibri"/>
              </a:rPr>
              <a:t>de </a:t>
            </a:r>
            <a:r>
              <a:rPr sz="1500" spc="-4" dirty="0">
                <a:latin typeface="Calibri"/>
                <a:cs typeface="Calibri"/>
              </a:rPr>
              <a:t>equipamentos </a:t>
            </a:r>
            <a:r>
              <a:rPr sz="1500" dirty="0">
                <a:latin typeface="Calibri"/>
                <a:cs typeface="Calibri"/>
              </a:rPr>
              <a:t>– R$ 100.000,00 e </a:t>
            </a:r>
            <a:r>
              <a:rPr sz="1500" spc="-8" dirty="0">
                <a:latin typeface="Calibri"/>
                <a:cs typeface="Calibri"/>
              </a:rPr>
              <a:t>inferior </a:t>
            </a:r>
            <a:r>
              <a:rPr sz="1500" dirty="0">
                <a:latin typeface="Calibri"/>
                <a:cs typeface="Calibri"/>
              </a:rPr>
              <a:t>a R$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1.000.000,00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4"/>
              </a:spcBef>
              <a:buFont typeface="Arial"/>
              <a:buChar char="•"/>
            </a:pPr>
            <a:endParaRPr sz="1875">
              <a:latin typeface="Times New Roman"/>
              <a:cs typeface="Times New Roman"/>
            </a:endParaRPr>
          </a:p>
          <a:p>
            <a:pPr marL="114300" indent="-105251">
              <a:buSzPct val="95000"/>
              <a:buFont typeface="Arial"/>
              <a:buChar char="•"/>
              <a:tabLst>
                <a:tab pos="114776" algn="l"/>
              </a:tabLst>
            </a:pPr>
            <a:r>
              <a:rPr sz="1500" b="1" spc="-8" dirty="0">
                <a:latin typeface="Calibri"/>
                <a:cs typeface="Calibri"/>
              </a:rPr>
              <a:t>Nível </a:t>
            </a:r>
            <a:r>
              <a:rPr sz="1500" b="1" dirty="0">
                <a:latin typeface="Calibri"/>
                <a:cs typeface="Calibri"/>
              </a:rPr>
              <a:t>V </a:t>
            </a:r>
            <a:r>
              <a:rPr sz="1500" dirty="0">
                <a:latin typeface="Calibri"/>
                <a:cs typeface="Calibri"/>
              </a:rPr>
              <a:t>- </a:t>
            </a:r>
            <a:r>
              <a:rPr sz="1500" spc="-8" dirty="0">
                <a:latin typeface="Calibri"/>
                <a:cs typeface="Calibri"/>
              </a:rPr>
              <a:t>Custeio </a:t>
            </a:r>
            <a:r>
              <a:rPr sz="1500" spc="-4" dirty="0">
                <a:latin typeface="Calibri"/>
                <a:cs typeface="Calibri"/>
              </a:rPr>
              <a:t>ou aquisição </a:t>
            </a:r>
            <a:r>
              <a:rPr sz="1500" dirty="0">
                <a:latin typeface="Calibri"/>
                <a:cs typeface="Calibri"/>
              </a:rPr>
              <a:t>de </a:t>
            </a:r>
            <a:r>
              <a:rPr sz="1500" spc="-4" dirty="0">
                <a:latin typeface="Calibri"/>
                <a:cs typeface="Calibri"/>
              </a:rPr>
              <a:t>equipamentos </a:t>
            </a:r>
            <a:r>
              <a:rPr sz="1500" dirty="0">
                <a:latin typeface="Calibri"/>
                <a:cs typeface="Calibri"/>
              </a:rPr>
              <a:t>– igual </a:t>
            </a:r>
            <a:r>
              <a:rPr sz="1500" spc="-4" dirty="0">
                <a:latin typeface="Calibri"/>
                <a:cs typeface="Calibri"/>
              </a:rPr>
              <a:t>ou superior </a:t>
            </a:r>
            <a:r>
              <a:rPr sz="1500" dirty="0">
                <a:latin typeface="Calibri"/>
                <a:cs typeface="Calibri"/>
              </a:rPr>
              <a:t>a R$ </a:t>
            </a:r>
            <a:r>
              <a:rPr sz="1500" spc="-4" dirty="0">
                <a:latin typeface="Calibri"/>
                <a:cs typeface="Calibri"/>
              </a:rPr>
              <a:t>1.000.000,00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5C18195-BE1D-4CCC-9261-00053FF24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25596" y="981836"/>
            <a:ext cx="1898523" cy="838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51338" y="1069238"/>
            <a:ext cx="1421606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56" dirty="0"/>
              <a:t>R</a:t>
            </a:r>
            <a:r>
              <a:rPr spc="-8" dirty="0"/>
              <a:t>ecu</a:t>
            </a:r>
            <a:r>
              <a:rPr spc="-41" dirty="0"/>
              <a:t>r</a:t>
            </a:r>
            <a:r>
              <a:rPr spc="-4" dirty="0"/>
              <a:t>sos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1246" y="1861585"/>
            <a:ext cx="7769066" cy="27685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75" marR="3810" indent="-171450">
              <a:lnSpc>
                <a:spcPct val="110000"/>
              </a:lnSpc>
              <a:spcBef>
                <a:spcPts val="75"/>
              </a:spcBef>
              <a:buFont typeface="Arial"/>
              <a:buChar char="•"/>
              <a:tabLst>
                <a:tab pos="180975" algn="l"/>
              </a:tabLst>
            </a:pPr>
            <a:r>
              <a:rPr sz="2100" spc="-4" dirty="0">
                <a:latin typeface="Calibri"/>
                <a:cs typeface="Calibri"/>
              </a:rPr>
              <a:t>Só </a:t>
            </a:r>
            <a:r>
              <a:rPr sz="2100" spc="-15" dirty="0">
                <a:latin typeface="Calibri"/>
                <a:cs typeface="Calibri"/>
              </a:rPr>
              <a:t>libera </a:t>
            </a:r>
            <a:r>
              <a:rPr sz="2100" spc="-4" dirty="0">
                <a:latin typeface="Calibri"/>
                <a:cs typeface="Calibri"/>
              </a:rPr>
              <a:t>a 1ª </a:t>
            </a:r>
            <a:r>
              <a:rPr sz="2100" spc="-8" dirty="0">
                <a:latin typeface="Calibri"/>
                <a:cs typeface="Calibri"/>
              </a:rPr>
              <a:t>parcela </a:t>
            </a:r>
            <a:r>
              <a:rPr sz="2100" spc="-4" dirty="0">
                <a:latin typeface="Calibri"/>
                <a:cs typeface="Calibri"/>
              </a:rPr>
              <a:t>(ou a </a:t>
            </a:r>
            <a:r>
              <a:rPr sz="2100" spc="-8" dirty="0">
                <a:latin typeface="Calibri"/>
                <a:cs typeface="Calibri"/>
              </a:rPr>
              <a:t>parcela única) </a:t>
            </a:r>
            <a:r>
              <a:rPr sz="2100" spc="-4" dirty="0">
                <a:latin typeface="Calibri"/>
                <a:cs typeface="Calibri"/>
              </a:rPr>
              <a:t>após a </a:t>
            </a:r>
            <a:r>
              <a:rPr sz="2100" spc="-8" dirty="0">
                <a:latin typeface="Calibri"/>
                <a:cs typeface="Calibri"/>
              </a:rPr>
              <a:t>licitação </a:t>
            </a:r>
            <a:r>
              <a:rPr sz="2100" spc="-4" dirty="0">
                <a:latin typeface="Calibri"/>
                <a:cs typeface="Calibri"/>
              </a:rPr>
              <a:t>ser </a:t>
            </a:r>
            <a:r>
              <a:rPr sz="2100" spc="-8" dirty="0">
                <a:latin typeface="Calibri"/>
                <a:cs typeface="Calibri"/>
              </a:rPr>
              <a:t>aceita  pelo</a:t>
            </a:r>
            <a:r>
              <a:rPr sz="2100" spc="11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Concedente;</a:t>
            </a:r>
            <a:endParaRPr sz="2100">
              <a:latin typeface="Calibri"/>
              <a:cs typeface="Calibri"/>
            </a:endParaRPr>
          </a:p>
          <a:p>
            <a:pPr marL="180975" indent="-171450">
              <a:spcBef>
                <a:spcPts val="1001"/>
              </a:spcBef>
              <a:buFont typeface="Arial"/>
              <a:buChar char="•"/>
              <a:tabLst>
                <a:tab pos="180975" algn="l"/>
              </a:tabLst>
            </a:pPr>
            <a:r>
              <a:rPr sz="2100" spc="-4" dirty="0">
                <a:latin typeface="Calibri"/>
                <a:cs typeface="Calibri"/>
              </a:rPr>
              <a:t>A </a:t>
            </a:r>
            <a:r>
              <a:rPr sz="2100" spc="-11" dirty="0">
                <a:latin typeface="Calibri"/>
                <a:cs typeface="Calibri"/>
              </a:rPr>
              <a:t>primeira </a:t>
            </a:r>
            <a:r>
              <a:rPr sz="2100" spc="-8" dirty="0">
                <a:latin typeface="Calibri"/>
                <a:cs typeface="Calibri"/>
              </a:rPr>
              <a:t>parcela não </a:t>
            </a:r>
            <a:r>
              <a:rPr sz="2100" spc="-15" dirty="0">
                <a:latin typeface="Calibri"/>
                <a:cs typeface="Calibri"/>
              </a:rPr>
              <a:t>poderá exceder</a:t>
            </a:r>
            <a:r>
              <a:rPr sz="2100" spc="105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20%;</a:t>
            </a:r>
            <a:endParaRPr sz="2100">
              <a:latin typeface="Calibri"/>
              <a:cs typeface="Calibri"/>
            </a:endParaRPr>
          </a:p>
          <a:p>
            <a:pPr marL="180975" marR="6668" indent="-171450">
              <a:lnSpc>
                <a:spcPct val="110100"/>
              </a:lnSpc>
              <a:spcBef>
                <a:spcPts val="754"/>
              </a:spcBef>
              <a:buFont typeface="Arial"/>
              <a:buChar char="•"/>
              <a:tabLst>
                <a:tab pos="180975" algn="l"/>
              </a:tabLst>
            </a:pPr>
            <a:r>
              <a:rPr sz="2100" spc="-8" dirty="0">
                <a:latin typeface="Calibri"/>
                <a:cs typeface="Calibri"/>
              </a:rPr>
              <a:t>Demais parcelas, </a:t>
            </a:r>
            <a:r>
              <a:rPr sz="2100" spc="-4" dirty="0">
                <a:latin typeface="Calibri"/>
                <a:cs typeface="Calibri"/>
              </a:rPr>
              <a:t>só </a:t>
            </a:r>
            <a:r>
              <a:rPr sz="2100" spc="-11" dirty="0">
                <a:latin typeface="Calibri"/>
                <a:cs typeface="Calibri"/>
              </a:rPr>
              <a:t>com </a:t>
            </a:r>
            <a:r>
              <a:rPr sz="2100" spc="-4" dirty="0">
                <a:latin typeface="Calibri"/>
                <a:cs typeface="Calibri"/>
              </a:rPr>
              <a:t>a </a:t>
            </a:r>
            <a:r>
              <a:rPr sz="2100" spc="-15" dirty="0">
                <a:latin typeface="Calibri"/>
                <a:cs typeface="Calibri"/>
              </a:rPr>
              <a:t>comprovação </a:t>
            </a:r>
            <a:r>
              <a:rPr sz="2100" spc="-8" dirty="0">
                <a:latin typeface="Calibri"/>
                <a:cs typeface="Calibri"/>
              </a:rPr>
              <a:t>mínima </a:t>
            </a:r>
            <a:r>
              <a:rPr sz="2100" spc="-4" dirty="0">
                <a:latin typeface="Calibri"/>
                <a:cs typeface="Calibri"/>
              </a:rPr>
              <a:t>de </a:t>
            </a:r>
            <a:r>
              <a:rPr sz="2100" spc="-15" dirty="0">
                <a:latin typeface="Calibri"/>
                <a:cs typeface="Calibri"/>
              </a:rPr>
              <a:t>execução </a:t>
            </a:r>
            <a:r>
              <a:rPr sz="2100" spc="-4" dirty="0">
                <a:latin typeface="Calibri"/>
                <a:cs typeface="Calibri"/>
              </a:rPr>
              <a:t>de </a:t>
            </a:r>
            <a:r>
              <a:rPr sz="2100" spc="-8" dirty="0">
                <a:latin typeface="Calibri"/>
                <a:cs typeface="Calibri"/>
              </a:rPr>
              <a:t>70%  das parcelas</a:t>
            </a:r>
            <a:r>
              <a:rPr sz="2100" spc="23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anteriores;</a:t>
            </a:r>
            <a:endParaRPr sz="2100">
              <a:latin typeface="Calibri"/>
              <a:cs typeface="Calibri"/>
            </a:endParaRPr>
          </a:p>
          <a:p>
            <a:pPr marL="180975" marR="3810" indent="-171450">
              <a:lnSpc>
                <a:spcPct val="110000"/>
              </a:lnSpc>
              <a:spcBef>
                <a:spcPts val="746"/>
              </a:spcBef>
              <a:buFont typeface="Arial"/>
              <a:buChar char="•"/>
              <a:tabLst>
                <a:tab pos="180975" algn="l"/>
              </a:tabLst>
            </a:pPr>
            <a:r>
              <a:rPr sz="2100" spc="-4" dirty="0">
                <a:latin typeface="Calibri"/>
                <a:cs typeface="Calibri"/>
              </a:rPr>
              <a:t>União pode </a:t>
            </a:r>
            <a:r>
              <a:rPr sz="2100" spc="-19" dirty="0">
                <a:latin typeface="Calibri"/>
                <a:cs typeface="Calibri"/>
              </a:rPr>
              <a:t>resgatar </a:t>
            </a:r>
            <a:r>
              <a:rPr sz="2100" spc="-4" dirty="0">
                <a:latin typeface="Calibri"/>
                <a:cs typeface="Calibri"/>
              </a:rPr>
              <a:t>os </a:t>
            </a:r>
            <a:r>
              <a:rPr sz="2100" spc="-11" dirty="0">
                <a:latin typeface="Calibri"/>
                <a:cs typeface="Calibri"/>
              </a:rPr>
              <a:t>recursos </a:t>
            </a:r>
            <a:r>
              <a:rPr sz="2100" spc="-4" dirty="0">
                <a:latin typeface="Calibri"/>
                <a:cs typeface="Calibri"/>
              </a:rPr>
              <a:t>da </a:t>
            </a:r>
            <a:r>
              <a:rPr sz="2100" spc="-19" dirty="0">
                <a:latin typeface="Calibri"/>
                <a:cs typeface="Calibri"/>
              </a:rPr>
              <a:t>conta </a:t>
            </a:r>
            <a:r>
              <a:rPr sz="2100" spc="-4" dirty="0">
                <a:latin typeface="Calibri"/>
                <a:cs typeface="Calibri"/>
              </a:rPr>
              <a:t>do </a:t>
            </a:r>
            <a:r>
              <a:rPr sz="2100" spc="-15" dirty="0">
                <a:latin typeface="Calibri"/>
                <a:cs typeface="Calibri"/>
              </a:rPr>
              <a:t>convênio </a:t>
            </a:r>
            <a:r>
              <a:rPr sz="2100" spc="-4" dirty="0">
                <a:latin typeface="Calibri"/>
                <a:cs typeface="Calibri"/>
              </a:rPr>
              <a:t>se </a:t>
            </a:r>
            <a:r>
              <a:rPr sz="2100" spc="-8" dirty="0">
                <a:latin typeface="Calibri"/>
                <a:cs typeface="Calibri"/>
              </a:rPr>
              <a:t>não houver  </a:t>
            </a:r>
            <a:r>
              <a:rPr sz="2100" spc="-11" dirty="0">
                <a:latin typeface="Calibri"/>
                <a:cs typeface="Calibri"/>
              </a:rPr>
              <a:t>devolução </a:t>
            </a:r>
            <a:r>
              <a:rPr sz="2100" spc="-15" dirty="0">
                <a:latin typeface="Calibri"/>
                <a:cs typeface="Calibri"/>
              </a:rPr>
              <a:t>até </a:t>
            </a:r>
            <a:r>
              <a:rPr sz="2100" spc="-4" dirty="0">
                <a:latin typeface="Calibri"/>
                <a:cs typeface="Calibri"/>
              </a:rPr>
              <a:t>30 </a:t>
            </a:r>
            <a:r>
              <a:rPr sz="2100" spc="-8" dirty="0">
                <a:latin typeface="Calibri"/>
                <a:cs typeface="Calibri"/>
              </a:rPr>
              <a:t>dias </a:t>
            </a:r>
            <a:r>
              <a:rPr sz="2100" spc="-4" dirty="0">
                <a:latin typeface="Calibri"/>
                <a:cs typeface="Calibri"/>
              </a:rPr>
              <a:t>após o </a:t>
            </a:r>
            <a:r>
              <a:rPr sz="2100" spc="-8" dirty="0">
                <a:latin typeface="Calibri"/>
                <a:cs typeface="Calibri"/>
              </a:rPr>
              <a:t>fim da</a:t>
            </a:r>
            <a:r>
              <a:rPr sz="2100" spc="109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vigência;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A633D72-B228-4ED1-A20A-E1A5EBCC2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1268" y="980695"/>
            <a:ext cx="6912864" cy="838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7392" y="1068515"/>
            <a:ext cx="6436995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11" dirty="0"/>
              <a:t>Instrumentos </a:t>
            </a:r>
            <a:r>
              <a:rPr spc="-4" dirty="0"/>
              <a:t>sem </a:t>
            </a:r>
            <a:r>
              <a:rPr spc="-23" dirty="0"/>
              <a:t>execução </a:t>
            </a:r>
            <a:r>
              <a:rPr spc="-4" dirty="0"/>
              <a:t>por 180</a:t>
            </a:r>
            <a:r>
              <a:rPr spc="49" dirty="0"/>
              <a:t> </a:t>
            </a:r>
            <a:r>
              <a:rPr spc="-4" dirty="0"/>
              <a:t>dias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21742" y="2066830"/>
            <a:ext cx="8095774" cy="2268409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2400" b="1" dirty="0">
                <a:latin typeface="Calibri"/>
                <a:cs typeface="Calibri"/>
              </a:rPr>
              <a:t>1º Caso: </a:t>
            </a:r>
            <a:r>
              <a:rPr sz="2400" spc="-4" dirty="0">
                <a:latin typeface="Calibri"/>
                <a:cs typeface="Calibri"/>
              </a:rPr>
              <a:t>Nunca </a:t>
            </a:r>
            <a:r>
              <a:rPr sz="2400" spc="-15" dirty="0">
                <a:latin typeface="Calibri"/>
                <a:cs typeface="Calibri"/>
              </a:rPr>
              <a:t>teve </a:t>
            </a:r>
            <a:r>
              <a:rPr sz="2400" spc="-11" dirty="0">
                <a:latin typeface="Calibri"/>
                <a:cs typeface="Calibri"/>
              </a:rPr>
              <a:t>pagamento </a:t>
            </a:r>
            <a:r>
              <a:rPr sz="2400" spc="-4" dirty="0">
                <a:latin typeface="Calibri"/>
                <a:cs typeface="Calibri"/>
              </a:rPr>
              <a:t>no</a:t>
            </a:r>
            <a:r>
              <a:rPr sz="2400" spc="41" dirty="0">
                <a:latin typeface="Calibri"/>
                <a:cs typeface="Calibri"/>
              </a:rPr>
              <a:t> </a:t>
            </a:r>
            <a:r>
              <a:rPr sz="2400" spc="-8" dirty="0">
                <a:latin typeface="Calibri"/>
                <a:cs typeface="Calibri"/>
              </a:rPr>
              <a:t>instrumento</a:t>
            </a:r>
            <a:endParaRPr sz="2400">
              <a:latin typeface="Calibri"/>
              <a:cs typeface="Calibri"/>
            </a:endParaRPr>
          </a:p>
          <a:p>
            <a:pPr>
              <a:spcBef>
                <a:spcPts val="34"/>
              </a:spcBef>
            </a:pPr>
            <a:endParaRPr sz="2025">
              <a:latin typeface="Times New Roman"/>
              <a:cs typeface="Times New Roman"/>
            </a:endParaRPr>
          </a:p>
          <a:p>
            <a:pPr marL="180499" marR="3810" indent="-171450" algn="just">
              <a:lnSpc>
                <a:spcPts val="2265"/>
              </a:lnSpc>
              <a:buFont typeface="Arial"/>
              <a:buChar char="•"/>
              <a:tabLst>
                <a:tab pos="180975" algn="l"/>
              </a:tabLst>
            </a:pPr>
            <a:r>
              <a:rPr sz="2100" spc="-23" dirty="0">
                <a:latin typeface="Calibri"/>
                <a:cs typeface="Calibri"/>
              </a:rPr>
              <a:t>Haverá </a:t>
            </a:r>
            <a:r>
              <a:rPr sz="2100" spc="-8" dirty="0">
                <a:latin typeface="Calibri"/>
                <a:cs typeface="Calibri"/>
              </a:rPr>
              <a:t>rescisão </a:t>
            </a:r>
            <a:r>
              <a:rPr sz="2100" spc="-4" dirty="0">
                <a:latin typeface="Calibri"/>
                <a:cs typeface="Calibri"/>
              </a:rPr>
              <a:t>do </a:t>
            </a:r>
            <a:r>
              <a:rPr sz="2100" spc="-8" dirty="0">
                <a:latin typeface="Calibri"/>
                <a:cs typeface="Calibri"/>
              </a:rPr>
              <a:t>instrumento celebrado </a:t>
            </a:r>
            <a:r>
              <a:rPr sz="2100" spc="-4" dirty="0">
                <a:latin typeface="Calibri"/>
                <a:cs typeface="Calibri"/>
              </a:rPr>
              <a:t>quando da </a:t>
            </a:r>
            <a:r>
              <a:rPr sz="2100" spc="-11" dirty="0">
                <a:latin typeface="Calibri"/>
                <a:cs typeface="Calibri"/>
              </a:rPr>
              <a:t>inexistência </a:t>
            </a:r>
            <a:r>
              <a:rPr sz="2100" dirty="0">
                <a:latin typeface="Calibri"/>
                <a:cs typeface="Calibri"/>
              </a:rPr>
              <a:t>de  </a:t>
            </a:r>
            <a:r>
              <a:rPr sz="2100" spc="-15" dirty="0">
                <a:latin typeface="Calibri"/>
                <a:cs typeface="Calibri"/>
              </a:rPr>
              <a:t>execução </a:t>
            </a:r>
            <a:r>
              <a:rPr sz="2100" spc="-11" dirty="0">
                <a:latin typeface="Calibri"/>
                <a:cs typeface="Calibri"/>
              </a:rPr>
              <a:t>financeira </a:t>
            </a:r>
            <a:r>
              <a:rPr sz="2100" spc="-8" dirty="0">
                <a:latin typeface="Calibri"/>
                <a:cs typeface="Calibri"/>
              </a:rPr>
              <a:t>(emissão </a:t>
            </a:r>
            <a:r>
              <a:rPr sz="2100" spc="-4" dirty="0">
                <a:latin typeface="Calibri"/>
                <a:cs typeface="Calibri"/>
              </a:rPr>
              <a:t>de </a:t>
            </a:r>
            <a:r>
              <a:rPr sz="2100" spc="-15" dirty="0">
                <a:latin typeface="Calibri"/>
                <a:cs typeface="Calibri"/>
              </a:rPr>
              <a:t>OBTV) </a:t>
            </a:r>
            <a:r>
              <a:rPr sz="2100" spc="-4" dirty="0">
                <a:latin typeface="Calibri"/>
                <a:cs typeface="Calibri"/>
              </a:rPr>
              <a:t>após </a:t>
            </a:r>
            <a:r>
              <a:rPr sz="2100" dirty="0">
                <a:latin typeface="Calibri"/>
                <a:cs typeface="Calibri"/>
              </a:rPr>
              <a:t>180 </a:t>
            </a:r>
            <a:r>
              <a:rPr sz="2100" spc="-8" dirty="0">
                <a:latin typeface="Calibri"/>
                <a:cs typeface="Calibri"/>
              </a:rPr>
              <a:t>dias </a:t>
            </a:r>
            <a:r>
              <a:rPr sz="2100" spc="-4" dirty="0">
                <a:latin typeface="Calibri"/>
                <a:cs typeface="Calibri"/>
              </a:rPr>
              <a:t>da </a:t>
            </a:r>
            <a:r>
              <a:rPr sz="2100" spc="-11" dirty="0">
                <a:latin typeface="Calibri"/>
                <a:cs typeface="Calibri"/>
              </a:rPr>
              <a:t>liberação </a:t>
            </a:r>
            <a:r>
              <a:rPr sz="2100" dirty="0">
                <a:latin typeface="Calibri"/>
                <a:cs typeface="Calibri"/>
              </a:rPr>
              <a:t>da  </a:t>
            </a:r>
            <a:r>
              <a:rPr sz="2100" spc="-11" dirty="0">
                <a:latin typeface="Calibri"/>
                <a:cs typeface="Calibri"/>
              </a:rPr>
              <a:t>primeira</a:t>
            </a:r>
            <a:r>
              <a:rPr sz="2100" spc="19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parcela</a:t>
            </a:r>
            <a:endParaRPr sz="2100">
              <a:latin typeface="Calibri"/>
              <a:cs typeface="Calibri"/>
            </a:endParaRPr>
          </a:p>
          <a:p>
            <a:pPr marL="180499" marR="6668" indent="-171450" algn="just">
              <a:lnSpc>
                <a:spcPts val="2265"/>
              </a:lnSpc>
              <a:spcBef>
                <a:spcPts val="758"/>
              </a:spcBef>
              <a:buFont typeface="Arial"/>
              <a:buChar char="•"/>
              <a:tabLst>
                <a:tab pos="180975" algn="l"/>
              </a:tabLst>
            </a:pPr>
            <a:r>
              <a:rPr sz="2100" spc="-4" dirty="0">
                <a:latin typeface="Calibri"/>
                <a:cs typeface="Calibri"/>
              </a:rPr>
              <a:t>União </a:t>
            </a:r>
            <a:r>
              <a:rPr sz="2100" spc="-23" dirty="0">
                <a:latin typeface="Calibri"/>
                <a:cs typeface="Calibri"/>
              </a:rPr>
              <a:t>resgatará </a:t>
            </a:r>
            <a:r>
              <a:rPr sz="2100" spc="-4" dirty="0">
                <a:latin typeface="Calibri"/>
                <a:cs typeface="Calibri"/>
              </a:rPr>
              <a:t>o </a:t>
            </a:r>
            <a:r>
              <a:rPr sz="2100" spc="-15" dirty="0">
                <a:latin typeface="Calibri"/>
                <a:cs typeface="Calibri"/>
              </a:rPr>
              <a:t>recurso </a:t>
            </a:r>
            <a:r>
              <a:rPr sz="2100" spc="-4" dirty="0">
                <a:latin typeface="Calibri"/>
                <a:cs typeface="Calibri"/>
              </a:rPr>
              <a:t>e </a:t>
            </a:r>
            <a:r>
              <a:rPr sz="2100" spc="-8" dirty="0">
                <a:latin typeface="Calibri"/>
                <a:cs typeface="Calibri"/>
              </a:rPr>
              <a:t>rendimentos proporcionais </a:t>
            </a:r>
            <a:r>
              <a:rPr sz="2100" spc="-11" dirty="0">
                <a:latin typeface="Calibri"/>
                <a:cs typeface="Calibri"/>
              </a:rPr>
              <a:t>direto </a:t>
            </a:r>
            <a:r>
              <a:rPr sz="2100" spc="-4" dirty="0">
                <a:latin typeface="Calibri"/>
                <a:cs typeface="Calibri"/>
              </a:rPr>
              <a:t>da </a:t>
            </a:r>
            <a:r>
              <a:rPr sz="2100" spc="-19" dirty="0">
                <a:latin typeface="Calibri"/>
                <a:cs typeface="Calibri"/>
              </a:rPr>
              <a:t>conta  </a:t>
            </a:r>
            <a:r>
              <a:rPr sz="2100" spc="-4" dirty="0">
                <a:latin typeface="Calibri"/>
                <a:cs typeface="Calibri"/>
              </a:rPr>
              <a:t>do</a:t>
            </a:r>
            <a:r>
              <a:rPr sz="2100" spc="8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convênio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2144267" y="4072508"/>
            <a:ext cx="1501902" cy="18070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0CFEA05-F9D1-4252-B815-F7BA0D2E3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814F01E-810E-48F3-B25E-C091B549F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32" t="26164" r="17049" b="15229"/>
          <a:stretch/>
        </p:blipFill>
        <p:spPr>
          <a:xfrm>
            <a:off x="1124263" y="839449"/>
            <a:ext cx="7420130" cy="463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6103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1737" y="1932432"/>
            <a:ext cx="7723346" cy="245692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2400" b="1" spc="-4" dirty="0">
                <a:latin typeface="Calibri"/>
                <a:cs typeface="Calibri"/>
              </a:rPr>
              <a:t>2º </a:t>
            </a:r>
            <a:r>
              <a:rPr sz="2400" b="1" dirty="0">
                <a:latin typeface="Calibri"/>
                <a:cs typeface="Calibri"/>
              </a:rPr>
              <a:t>Caso: </a:t>
            </a:r>
            <a:r>
              <a:rPr sz="2400" spc="-4" dirty="0">
                <a:latin typeface="Calibri"/>
                <a:cs typeface="Calibri"/>
              </a:rPr>
              <a:t>Já </a:t>
            </a:r>
            <a:r>
              <a:rPr sz="2400" spc="-19" dirty="0">
                <a:latin typeface="Calibri"/>
                <a:cs typeface="Calibri"/>
              </a:rPr>
              <a:t>teve </a:t>
            </a:r>
            <a:r>
              <a:rPr sz="2400" spc="-15" dirty="0">
                <a:latin typeface="Calibri"/>
                <a:cs typeface="Calibri"/>
              </a:rPr>
              <a:t>pagamento, </a:t>
            </a:r>
            <a:r>
              <a:rPr sz="2400" dirty="0">
                <a:latin typeface="Calibri"/>
                <a:cs typeface="Calibri"/>
              </a:rPr>
              <a:t>mas </a:t>
            </a:r>
            <a:r>
              <a:rPr sz="2400" spc="-19" dirty="0">
                <a:latin typeface="Calibri"/>
                <a:cs typeface="Calibri"/>
              </a:rPr>
              <a:t>está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4" dirty="0">
                <a:latin typeface="Calibri"/>
                <a:cs typeface="Calibri"/>
              </a:rPr>
              <a:t>180 dias sem</a:t>
            </a:r>
            <a:r>
              <a:rPr sz="2400" spc="98" dirty="0">
                <a:latin typeface="Calibri"/>
                <a:cs typeface="Calibri"/>
              </a:rPr>
              <a:t> </a:t>
            </a:r>
            <a:r>
              <a:rPr sz="2400" spc="-11" dirty="0">
                <a:latin typeface="Calibri"/>
                <a:cs typeface="Calibri"/>
              </a:rPr>
              <a:t>pagar</a:t>
            </a:r>
            <a:endParaRPr sz="2400">
              <a:latin typeface="Calibri"/>
              <a:cs typeface="Calibri"/>
            </a:endParaRPr>
          </a:p>
          <a:p>
            <a:pPr marL="180975" marR="3810" indent="-171926">
              <a:lnSpc>
                <a:spcPts val="1943"/>
              </a:lnSpc>
              <a:spcBef>
                <a:spcPts val="1916"/>
              </a:spcBef>
              <a:buFont typeface="Arial"/>
              <a:buChar char="•"/>
              <a:tabLst>
                <a:tab pos="181451" algn="l"/>
              </a:tabLst>
            </a:pPr>
            <a:r>
              <a:rPr spc="-4" dirty="0">
                <a:latin typeface="Calibri"/>
                <a:cs typeface="Calibri"/>
              </a:rPr>
              <a:t>No caso de </a:t>
            </a:r>
            <a:r>
              <a:rPr spc="-11" dirty="0">
                <a:latin typeface="Calibri"/>
                <a:cs typeface="Calibri"/>
              </a:rPr>
              <a:t>paralização </a:t>
            </a:r>
            <a:r>
              <a:rPr spc="-4" dirty="0">
                <a:latin typeface="Calibri"/>
                <a:cs typeface="Calibri"/>
              </a:rPr>
              <a:t>da </a:t>
            </a:r>
            <a:r>
              <a:rPr spc="-15" dirty="0">
                <a:latin typeface="Calibri"/>
                <a:cs typeface="Calibri"/>
              </a:rPr>
              <a:t>execução </a:t>
            </a:r>
            <a:r>
              <a:rPr spc="-4" dirty="0">
                <a:latin typeface="Calibri"/>
                <a:cs typeface="Calibri"/>
              </a:rPr>
              <a:t>por 180 dias, </a:t>
            </a:r>
            <a:r>
              <a:rPr dirty="0">
                <a:latin typeface="Calibri"/>
                <a:cs typeface="Calibri"/>
              </a:rPr>
              <a:t>a </a:t>
            </a:r>
            <a:r>
              <a:rPr spc="-15" dirty="0">
                <a:latin typeface="Calibri"/>
                <a:cs typeface="Calibri"/>
              </a:rPr>
              <a:t>conta corrente </a:t>
            </a:r>
            <a:r>
              <a:rPr spc="-4" dirty="0">
                <a:latin typeface="Calibri"/>
                <a:cs typeface="Calibri"/>
              </a:rPr>
              <a:t>específica do  </a:t>
            </a:r>
            <a:r>
              <a:rPr spc="-8" dirty="0">
                <a:latin typeface="Calibri"/>
                <a:cs typeface="Calibri"/>
              </a:rPr>
              <a:t>instrumento </a:t>
            </a:r>
            <a:r>
              <a:rPr spc="-11" dirty="0">
                <a:latin typeface="Calibri"/>
                <a:cs typeface="Calibri"/>
              </a:rPr>
              <a:t>deverá </a:t>
            </a:r>
            <a:r>
              <a:rPr spc="-4" dirty="0">
                <a:latin typeface="Calibri"/>
                <a:cs typeface="Calibri"/>
              </a:rPr>
              <a:t>ser bloqueada pelo </a:t>
            </a:r>
            <a:r>
              <a:rPr spc="-15" dirty="0">
                <a:latin typeface="Calibri"/>
                <a:cs typeface="Calibri"/>
              </a:rPr>
              <a:t>prazo </a:t>
            </a:r>
            <a:r>
              <a:rPr spc="-4" dirty="0">
                <a:latin typeface="Calibri"/>
                <a:cs typeface="Calibri"/>
              </a:rPr>
              <a:t>de </a:t>
            </a:r>
            <a:r>
              <a:rPr spc="-15" dirty="0">
                <a:latin typeface="Calibri"/>
                <a:cs typeface="Calibri"/>
              </a:rPr>
              <a:t>até </a:t>
            </a:r>
            <a:r>
              <a:rPr spc="-4" dirty="0">
                <a:latin typeface="Calibri"/>
                <a:cs typeface="Calibri"/>
              </a:rPr>
              <a:t>180</a:t>
            </a:r>
            <a:r>
              <a:rPr spc="19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dias.</a:t>
            </a:r>
            <a:endParaRPr>
              <a:latin typeface="Calibri"/>
              <a:cs typeface="Calibri"/>
            </a:endParaRPr>
          </a:p>
          <a:p>
            <a:pPr marL="180975" indent="-171926">
              <a:lnSpc>
                <a:spcPts val="2055"/>
              </a:lnSpc>
              <a:spcBef>
                <a:spcPts val="1106"/>
              </a:spcBef>
              <a:buFont typeface="Arial"/>
              <a:buChar char="•"/>
              <a:tabLst>
                <a:tab pos="181451" algn="l"/>
              </a:tabLst>
            </a:pPr>
            <a:r>
              <a:rPr spc="-19" dirty="0">
                <a:latin typeface="Calibri"/>
                <a:cs typeface="Calibri"/>
              </a:rPr>
              <a:t>Terminado </a:t>
            </a:r>
            <a:r>
              <a:rPr dirty="0">
                <a:latin typeface="Calibri"/>
                <a:cs typeface="Calibri"/>
              </a:rPr>
              <a:t>o </a:t>
            </a:r>
            <a:r>
              <a:rPr spc="-23" dirty="0">
                <a:latin typeface="Calibri"/>
                <a:cs typeface="Calibri"/>
              </a:rPr>
              <a:t>prazo, </a:t>
            </a:r>
            <a:r>
              <a:rPr spc="-4" dirty="0">
                <a:latin typeface="Calibri"/>
                <a:cs typeface="Calibri"/>
              </a:rPr>
              <a:t>sem </a:t>
            </a:r>
            <a:r>
              <a:rPr spc="-11" dirty="0">
                <a:latin typeface="Calibri"/>
                <a:cs typeface="Calibri"/>
              </a:rPr>
              <a:t>comprovação </a:t>
            </a:r>
            <a:r>
              <a:rPr dirty="0">
                <a:latin typeface="Calibri"/>
                <a:cs typeface="Calibri"/>
              </a:rPr>
              <a:t>da </a:t>
            </a:r>
            <a:r>
              <a:rPr spc="-11" dirty="0">
                <a:latin typeface="Calibri"/>
                <a:cs typeface="Calibri"/>
              </a:rPr>
              <a:t>retomada </a:t>
            </a:r>
            <a:r>
              <a:rPr spc="-4" dirty="0">
                <a:latin typeface="Calibri"/>
                <a:cs typeface="Calibri"/>
              </a:rPr>
              <a:t>da </a:t>
            </a:r>
            <a:r>
              <a:rPr spc="-19" dirty="0">
                <a:latin typeface="Calibri"/>
                <a:cs typeface="Calibri"/>
              </a:rPr>
              <a:t>execução, </a:t>
            </a:r>
            <a:r>
              <a:rPr dirty="0">
                <a:latin typeface="Calibri"/>
                <a:cs typeface="Calibri"/>
              </a:rPr>
              <a:t>o</a:t>
            </a:r>
            <a:r>
              <a:rPr spc="263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instrumento</a:t>
            </a:r>
            <a:endParaRPr>
              <a:latin typeface="Calibri"/>
              <a:cs typeface="Calibri"/>
            </a:endParaRPr>
          </a:p>
          <a:p>
            <a:pPr marL="180975">
              <a:lnSpc>
                <a:spcPts val="2055"/>
              </a:lnSpc>
            </a:pPr>
            <a:r>
              <a:rPr spc="-11" dirty="0">
                <a:latin typeface="Calibri"/>
                <a:cs typeface="Calibri"/>
              </a:rPr>
              <a:t>deverá </a:t>
            </a:r>
            <a:r>
              <a:rPr spc="-4" dirty="0">
                <a:latin typeface="Calibri"/>
                <a:cs typeface="Calibri"/>
              </a:rPr>
              <a:t>ser rescindido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(finalizado).</a:t>
            </a:r>
            <a:endParaRPr>
              <a:latin typeface="Calibri"/>
              <a:cs typeface="Calibri"/>
            </a:endParaRPr>
          </a:p>
          <a:p>
            <a:pPr marL="180975" marR="4763" indent="-171926">
              <a:lnSpc>
                <a:spcPts val="1943"/>
              </a:lnSpc>
              <a:spcBef>
                <a:spcPts val="1379"/>
              </a:spcBef>
              <a:buFont typeface="Arial"/>
              <a:buChar char="•"/>
              <a:tabLst>
                <a:tab pos="181451" algn="l"/>
                <a:tab pos="1413986" algn="l"/>
                <a:tab pos="2181225" algn="l"/>
                <a:tab pos="2788444" algn="l"/>
                <a:tab pos="3138011" algn="l"/>
                <a:tab pos="3880009" algn="l"/>
                <a:tab pos="4209098" algn="l"/>
                <a:tab pos="5113496" algn="l"/>
                <a:tab pos="6328410" algn="l"/>
                <a:tab pos="6865620" algn="l"/>
                <a:tab pos="7503795" algn="l"/>
              </a:tabLst>
            </a:pPr>
            <a:r>
              <a:rPr spc="-4" dirty="0">
                <a:latin typeface="Calibri"/>
                <a:cs typeface="Calibri"/>
              </a:rPr>
              <a:t>Conc</a:t>
            </a:r>
            <a:r>
              <a:rPr spc="4" dirty="0">
                <a:latin typeface="Calibri"/>
                <a:cs typeface="Calibri"/>
              </a:rPr>
              <a:t>e</a:t>
            </a:r>
            <a:r>
              <a:rPr spc="-4" dirty="0">
                <a:latin typeface="Calibri"/>
                <a:cs typeface="Calibri"/>
              </a:rPr>
              <a:t>de</a:t>
            </a:r>
            <a:r>
              <a:rPr spc="-19" dirty="0">
                <a:latin typeface="Calibri"/>
                <a:cs typeface="Calibri"/>
              </a:rPr>
              <a:t>nt</a:t>
            </a:r>
            <a:r>
              <a:rPr dirty="0">
                <a:latin typeface="Calibri"/>
                <a:cs typeface="Calibri"/>
              </a:rPr>
              <a:t>e	</a:t>
            </a:r>
            <a:r>
              <a:rPr spc="-4" dirty="0">
                <a:latin typeface="Calibri"/>
                <a:cs typeface="Calibri"/>
              </a:rPr>
              <a:t>s</a:t>
            </a:r>
            <a:r>
              <a:rPr spc="-8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lici</a:t>
            </a:r>
            <a:r>
              <a:rPr spc="-23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a	</a:t>
            </a:r>
            <a:r>
              <a:rPr spc="-4" dirty="0">
                <a:latin typeface="Calibri"/>
                <a:cs typeface="Calibri"/>
              </a:rPr>
              <a:t>ju</a:t>
            </a:r>
            <a:r>
              <a:rPr spc="-19" dirty="0">
                <a:latin typeface="Calibri"/>
                <a:cs typeface="Calibri"/>
              </a:rPr>
              <a:t>nt</a:t>
            </a:r>
            <a:r>
              <a:rPr dirty="0">
                <a:latin typeface="Calibri"/>
                <a:cs typeface="Calibri"/>
              </a:rPr>
              <a:t>o	ao	Ban</a:t>
            </a:r>
            <a:r>
              <a:rPr spc="-11" dirty="0">
                <a:latin typeface="Calibri"/>
                <a:cs typeface="Calibri"/>
              </a:rPr>
              <a:t>c</a:t>
            </a:r>
            <a:r>
              <a:rPr spc="-41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,	</a:t>
            </a:r>
            <a:r>
              <a:rPr spc="-4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s	</a:t>
            </a:r>
            <a:r>
              <a:rPr spc="-26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</a:t>
            </a:r>
            <a:r>
              <a:rPr spc="4" dirty="0">
                <a:latin typeface="Calibri"/>
                <a:cs typeface="Calibri"/>
              </a:rPr>
              <a:t>cu</a:t>
            </a:r>
            <a:r>
              <a:rPr spc="-26" dirty="0">
                <a:latin typeface="Calibri"/>
                <a:cs typeface="Calibri"/>
              </a:rPr>
              <a:t>r</a:t>
            </a:r>
            <a:r>
              <a:rPr spc="-4" dirty="0">
                <a:latin typeface="Calibri"/>
                <a:cs typeface="Calibri"/>
              </a:rPr>
              <a:t>s</a:t>
            </a:r>
            <a:r>
              <a:rPr spc="-8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s	</a:t>
            </a:r>
            <a:r>
              <a:rPr spc="-26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ep</a:t>
            </a:r>
            <a:r>
              <a:rPr spc="4" dirty="0">
                <a:latin typeface="Calibri"/>
                <a:cs typeface="Calibri"/>
              </a:rPr>
              <a:t>a</a:t>
            </a:r>
            <a:r>
              <a:rPr spc="-4" dirty="0">
                <a:latin typeface="Calibri"/>
                <a:cs typeface="Calibri"/>
              </a:rPr>
              <a:t>ssad</a:t>
            </a:r>
            <a:r>
              <a:rPr spc="-8" dirty="0">
                <a:latin typeface="Calibri"/>
                <a:cs typeface="Calibri"/>
              </a:rPr>
              <a:t>o</a:t>
            </a:r>
            <a:r>
              <a:rPr spc="-4" dirty="0">
                <a:latin typeface="Calibri"/>
                <a:cs typeface="Calibri"/>
              </a:rPr>
              <a:t>s</a:t>
            </a:r>
            <a:r>
              <a:rPr dirty="0">
                <a:latin typeface="Calibri"/>
                <a:cs typeface="Calibri"/>
              </a:rPr>
              <a:t>,	</a:t>
            </a:r>
            <a:r>
              <a:rPr spc="-4" dirty="0">
                <a:latin typeface="Calibri"/>
                <a:cs typeface="Calibri"/>
              </a:rPr>
              <a:t>be</a:t>
            </a:r>
            <a:r>
              <a:rPr dirty="0">
                <a:latin typeface="Calibri"/>
                <a:cs typeface="Calibri"/>
              </a:rPr>
              <a:t>m	</a:t>
            </a:r>
            <a:r>
              <a:rPr spc="-15" dirty="0">
                <a:latin typeface="Calibri"/>
                <a:cs typeface="Calibri"/>
              </a:rPr>
              <a:t>c</a:t>
            </a:r>
            <a:r>
              <a:rPr spc="-4" dirty="0">
                <a:latin typeface="Calibri"/>
                <a:cs typeface="Calibri"/>
              </a:rPr>
              <a:t>om</a:t>
            </a:r>
            <a:r>
              <a:rPr dirty="0">
                <a:latin typeface="Calibri"/>
                <a:cs typeface="Calibri"/>
              </a:rPr>
              <a:t>o	</a:t>
            </a:r>
            <a:r>
              <a:rPr spc="-8" dirty="0">
                <a:latin typeface="Calibri"/>
                <a:cs typeface="Calibri"/>
              </a:rPr>
              <a:t>os  rendimentos </a:t>
            </a:r>
            <a:r>
              <a:rPr dirty="0">
                <a:latin typeface="Calibri"/>
                <a:cs typeface="Calibri"/>
              </a:rPr>
              <a:t>e analisa a </a:t>
            </a:r>
            <a:r>
              <a:rPr spc="-11" dirty="0">
                <a:latin typeface="Calibri"/>
                <a:cs typeface="Calibri"/>
              </a:rPr>
              <a:t>prestação </a:t>
            </a:r>
            <a:r>
              <a:rPr spc="-4" dirty="0">
                <a:latin typeface="Calibri"/>
                <a:cs typeface="Calibri"/>
              </a:rPr>
              <a:t>de</a:t>
            </a:r>
            <a:r>
              <a:rPr spc="-26" dirty="0">
                <a:latin typeface="Calibri"/>
                <a:cs typeface="Calibri"/>
              </a:rPr>
              <a:t> </a:t>
            </a:r>
            <a:r>
              <a:rPr spc="-11" dirty="0">
                <a:latin typeface="Calibri"/>
                <a:cs typeface="Calibri"/>
              </a:rPr>
              <a:t>contas.</a:t>
            </a:r>
            <a:endParaRPr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922400" y="980695"/>
            <a:ext cx="6912864" cy="8389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48525" y="1068515"/>
            <a:ext cx="6436995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11" dirty="0"/>
              <a:t>Instrumentos </a:t>
            </a:r>
            <a:r>
              <a:rPr spc="-4" dirty="0"/>
              <a:t>sem </a:t>
            </a:r>
            <a:r>
              <a:rPr spc="-23" dirty="0"/>
              <a:t>execução </a:t>
            </a:r>
            <a:r>
              <a:rPr spc="-4" dirty="0"/>
              <a:t>por 180</a:t>
            </a:r>
            <a:r>
              <a:rPr spc="49" dirty="0"/>
              <a:t> </a:t>
            </a:r>
            <a:r>
              <a:rPr spc="-4" dirty="0"/>
              <a:t>dias</a:t>
            </a:r>
          </a:p>
        </p:txBody>
      </p:sp>
      <p:sp>
        <p:nvSpPr>
          <p:cNvPr id="6" name="object 6"/>
          <p:cNvSpPr/>
          <p:nvPr/>
        </p:nvSpPr>
        <p:spPr>
          <a:xfrm>
            <a:off x="821816" y="4377689"/>
            <a:ext cx="2767203" cy="15681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4664583" y="4339971"/>
            <a:ext cx="1314450" cy="14984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49A49AF-FCB7-45C1-8E04-103A6365FB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03194" y="906398"/>
            <a:ext cx="3762756" cy="7589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06459" y="995896"/>
            <a:ext cx="3331369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spc="-11" dirty="0">
                <a:latin typeface="Cambria"/>
                <a:cs typeface="Cambria"/>
              </a:rPr>
              <a:t>Resumo </a:t>
            </a:r>
            <a:r>
              <a:rPr sz="2700" spc="-4" dirty="0">
                <a:latin typeface="Cambria"/>
                <a:cs typeface="Cambria"/>
              </a:rPr>
              <a:t>dos 180</a:t>
            </a:r>
            <a:r>
              <a:rPr sz="2700" spc="-41" dirty="0">
                <a:latin typeface="Cambria"/>
                <a:cs typeface="Cambria"/>
              </a:rPr>
              <a:t> </a:t>
            </a:r>
            <a:r>
              <a:rPr sz="2700" spc="-4" dirty="0">
                <a:latin typeface="Cambria"/>
                <a:cs typeface="Cambria"/>
              </a:rPr>
              <a:t>dias</a:t>
            </a:r>
            <a:endParaRPr sz="2700">
              <a:latin typeface="Cambri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9184" y="1507616"/>
            <a:ext cx="1176147" cy="592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/>
          <p:nvPr/>
        </p:nvSpPr>
        <p:spPr>
          <a:xfrm>
            <a:off x="485393" y="1566672"/>
            <a:ext cx="842963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spc="-4" dirty="0">
                <a:latin typeface="Calibri"/>
                <a:cs typeface="Calibri"/>
              </a:rPr>
              <a:t>1º</a:t>
            </a:r>
            <a:r>
              <a:rPr sz="2100" spc="-41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Caso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9184" y="2657475"/>
            <a:ext cx="661797" cy="5920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638937" y="2657475"/>
            <a:ext cx="866394" cy="5920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 txBox="1"/>
          <p:nvPr/>
        </p:nvSpPr>
        <p:spPr>
          <a:xfrm>
            <a:off x="485393" y="2716720"/>
            <a:ext cx="842963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spc="-4" dirty="0">
                <a:latin typeface="Calibri"/>
                <a:cs typeface="Calibri"/>
              </a:rPr>
              <a:t>2º</a:t>
            </a:r>
            <a:r>
              <a:rPr sz="2100" spc="-38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Caso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3196" y="3201542"/>
            <a:ext cx="1484757" cy="7235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746379" y="3327273"/>
            <a:ext cx="774954" cy="5223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477773" y="3231261"/>
            <a:ext cx="1395603" cy="6355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789813" y="3355848"/>
            <a:ext cx="688085" cy="4354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 txBox="1"/>
          <p:nvPr/>
        </p:nvSpPr>
        <p:spPr>
          <a:xfrm>
            <a:off x="902131" y="3401853"/>
            <a:ext cx="446723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500" spc="-34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TV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13891" y="3201542"/>
            <a:ext cx="2339721" cy="7235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1704212" y="3222116"/>
            <a:ext cx="1851660" cy="7326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1458468" y="3231261"/>
            <a:ext cx="2250566" cy="6355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1747646" y="3251834"/>
            <a:ext cx="1764792" cy="43548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2151125" y="3462148"/>
            <a:ext cx="920115" cy="4354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 txBox="1"/>
          <p:nvPr/>
        </p:nvSpPr>
        <p:spPr>
          <a:xfrm>
            <a:off x="1860899" y="3297174"/>
            <a:ext cx="1483995" cy="4461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lnSpc>
                <a:spcPts val="1729"/>
              </a:lnSpc>
              <a:spcBef>
                <a:spcPts val="79"/>
              </a:spcBef>
            </a:pPr>
            <a:r>
              <a:rPr sz="1500" spc="-11" dirty="0">
                <a:solidFill>
                  <a:srgbClr val="FFFFFF"/>
                </a:solidFill>
                <a:latin typeface="Calibri"/>
                <a:cs typeface="Calibri"/>
              </a:rPr>
              <a:t>Paralisou</a:t>
            </a:r>
            <a:r>
              <a:rPr sz="150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8" dirty="0">
                <a:solidFill>
                  <a:srgbClr val="FFFFFF"/>
                </a:solidFill>
                <a:latin typeface="Calibri"/>
                <a:cs typeface="Calibri"/>
              </a:rPr>
              <a:t>Execução</a:t>
            </a:r>
            <a:endParaRPr sz="1500">
              <a:latin typeface="Calibri"/>
              <a:cs typeface="Calibri"/>
            </a:endParaRPr>
          </a:p>
          <a:p>
            <a:pPr marL="1905" algn="ctr">
              <a:lnSpc>
                <a:spcPts val="1729"/>
              </a:lnSpc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180</a:t>
            </a:r>
            <a:r>
              <a:rPr sz="1500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Dias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179826" y="3201542"/>
            <a:ext cx="2340863" cy="7235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3611880" y="3222116"/>
            <a:ext cx="1573911" cy="73266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/>
          <p:nvPr/>
        </p:nvSpPr>
        <p:spPr>
          <a:xfrm>
            <a:off x="3224403" y="3231261"/>
            <a:ext cx="2251709" cy="6355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/>
          <p:nvPr/>
        </p:nvSpPr>
        <p:spPr>
          <a:xfrm>
            <a:off x="3655314" y="3251834"/>
            <a:ext cx="1487043" cy="43548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3768472" y="3462148"/>
            <a:ext cx="1219580" cy="43548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 txBox="1"/>
          <p:nvPr/>
        </p:nvSpPr>
        <p:spPr>
          <a:xfrm>
            <a:off x="3768280" y="3297174"/>
            <a:ext cx="1203484" cy="4461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lnSpc>
                <a:spcPts val="1729"/>
              </a:lnSpc>
              <a:spcBef>
                <a:spcPts val="79"/>
              </a:spcBef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Bloqueio</a:t>
            </a:r>
            <a:r>
              <a:rPr sz="1500" spc="-4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1" dirty="0">
                <a:solidFill>
                  <a:srgbClr val="FFFFFF"/>
                </a:solidFill>
                <a:latin typeface="Calibri"/>
                <a:cs typeface="Calibri"/>
              </a:rPr>
              <a:t>Conta</a:t>
            </a:r>
            <a:endParaRPr sz="1500">
              <a:latin typeface="Calibri"/>
              <a:cs typeface="Calibri"/>
            </a:endParaRPr>
          </a:p>
          <a:p>
            <a:pPr marL="1429" algn="ctr">
              <a:lnSpc>
                <a:spcPts val="1729"/>
              </a:lnSpc>
            </a:pPr>
            <a:r>
              <a:rPr sz="1500" spc="-8" dirty="0">
                <a:solidFill>
                  <a:srgbClr val="FFFFFF"/>
                </a:solidFill>
                <a:latin typeface="Calibri"/>
                <a:cs typeface="Calibri"/>
              </a:rPr>
              <a:t>Instrumento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020055" y="3207259"/>
            <a:ext cx="2340864" cy="73151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/>
          <p:nvPr/>
        </p:nvSpPr>
        <p:spPr>
          <a:xfrm>
            <a:off x="5064633" y="3236975"/>
            <a:ext cx="2251709" cy="64350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/>
          <p:nvPr/>
        </p:nvSpPr>
        <p:spPr>
          <a:xfrm>
            <a:off x="5473826" y="3171826"/>
            <a:ext cx="516636" cy="4251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/>
          <p:nvPr/>
        </p:nvSpPr>
        <p:spPr>
          <a:xfrm>
            <a:off x="5783580" y="3183254"/>
            <a:ext cx="1260729" cy="40576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/>
          <p:nvPr/>
        </p:nvSpPr>
        <p:spPr>
          <a:xfrm>
            <a:off x="5733287" y="3380993"/>
            <a:ext cx="1058418" cy="40576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/>
          <p:nvPr/>
        </p:nvSpPr>
        <p:spPr>
          <a:xfrm>
            <a:off x="5444108" y="3576448"/>
            <a:ext cx="1596771" cy="40576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 txBox="1"/>
          <p:nvPr/>
        </p:nvSpPr>
        <p:spPr>
          <a:xfrm>
            <a:off x="5548217" y="3211925"/>
            <a:ext cx="1373981" cy="635174"/>
          </a:xfrm>
          <a:prstGeom prst="rect">
            <a:avLst/>
          </a:prstGeom>
        </p:spPr>
        <p:txBody>
          <a:bodyPr vert="horz" wrap="square" lIns="0" tIns="32385" rIns="0" bIns="0" rtlCol="0">
            <a:spAutoFit/>
          </a:bodyPr>
          <a:lstStyle/>
          <a:p>
            <a:pPr marL="9525" marR="3810" indent="-2858" algn="ctr">
              <a:lnSpc>
                <a:spcPct val="90100"/>
              </a:lnSpc>
              <a:spcBef>
                <a:spcPts val="255"/>
              </a:spcBef>
            </a:pPr>
            <a:r>
              <a:rPr sz="1500" spc="-19" dirty="0">
                <a:solidFill>
                  <a:srgbClr val="FFFFFF"/>
                </a:solidFill>
                <a:latin typeface="Calibri"/>
                <a:cs typeface="Calibri"/>
              </a:rPr>
              <a:t>Até </a:t>
            </a:r>
            <a:r>
              <a:rPr sz="1425" spc="-4" dirty="0">
                <a:solidFill>
                  <a:srgbClr val="FFFFFF"/>
                </a:solidFill>
                <a:latin typeface="Calibri"/>
                <a:cs typeface="Calibri"/>
              </a:rPr>
              <a:t>180 </a:t>
            </a:r>
            <a:r>
              <a:rPr sz="1425" spc="-8" dirty="0">
                <a:solidFill>
                  <a:srgbClr val="FFFFFF"/>
                </a:solidFill>
                <a:latin typeface="Calibri"/>
                <a:cs typeface="Calibri"/>
              </a:rPr>
              <a:t>dias </a:t>
            </a:r>
            <a:r>
              <a:rPr sz="1425" spc="-11" dirty="0">
                <a:solidFill>
                  <a:srgbClr val="FFFFFF"/>
                </a:solidFill>
                <a:latin typeface="Calibri"/>
                <a:cs typeface="Calibri"/>
              </a:rPr>
              <a:t>para  </a:t>
            </a:r>
            <a:r>
              <a:rPr sz="1425" spc="-8" dirty="0">
                <a:solidFill>
                  <a:srgbClr val="FFFFFF"/>
                </a:solidFill>
                <a:latin typeface="Calibri"/>
                <a:cs typeface="Calibri"/>
              </a:rPr>
              <a:t>Justificar </a:t>
            </a:r>
            <a:r>
              <a:rPr sz="1425" spc="-4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1425" spc="-11" dirty="0">
                <a:solidFill>
                  <a:srgbClr val="FFFFFF"/>
                </a:solidFill>
                <a:latin typeface="Calibri"/>
                <a:cs typeface="Calibri"/>
              </a:rPr>
              <a:t>Retomar</a:t>
            </a:r>
            <a:r>
              <a:rPr sz="1425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25" spc="-11" dirty="0">
                <a:solidFill>
                  <a:srgbClr val="FFFFFF"/>
                </a:solidFill>
                <a:latin typeface="Calibri"/>
                <a:cs typeface="Calibri"/>
              </a:rPr>
              <a:t>Execução</a:t>
            </a:r>
            <a:endParaRPr sz="1425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469505" y="3350134"/>
            <a:ext cx="1512189" cy="6892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 txBox="1"/>
          <p:nvPr/>
        </p:nvSpPr>
        <p:spPr>
          <a:xfrm>
            <a:off x="7655243" y="3427000"/>
            <a:ext cx="1121569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2400" spc="-49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esci</a:t>
            </a:r>
            <a:r>
              <a:rPr sz="2400" spc="-8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4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32054" y="1944243"/>
            <a:ext cx="3064383" cy="62979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6" name="object 36"/>
          <p:cNvSpPr/>
          <p:nvPr/>
        </p:nvSpPr>
        <p:spPr>
          <a:xfrm>
            <a:off x="980693" y="2023110"/>
            <a:ext cx="1909953" cy="52235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7"/>
          <p:cNvSpPr/>
          <p:nvPr/>
        </p:nvSpPr>
        <p:spPr>
          <a:xfrm>
            <a:off x="476632" y="1973960"/>
            <a:ext cx="2975228" cy="54178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8"/>
          <p:cNvSpPr/>
          <p:nvPr/>
        </p:nvSpPr>
        <p:spPr>
          <a:xfrm>
            <a:off x="1024127" y="2052827"/>
            <a:ext cx="1823085" cy="43548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object 39"/>
          <p:cNvSpPr txBox="1"/>
          <p:nvPr/>
        </p:nvSpPr>
        <p:spPr>
          <a:xfrm>
            <a:off x="1136428" y="2098167"/>
            <a:ext cx="1581626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500" spc="-8" dirty="0">
                <a:solidFill>
                  <a:srgbClr val="FFFFFF"/>
                </a:solidFill>
                <a:latin typeface="Calibri"/>
                <a:cs typeface="Calibri"/>
              </a:rPr>
              <a:t>Liberação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1ª</a:t>
            </a:r>
            <a:r>
              <a:rPr sz="1500" spc="-3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1" dirty="0">
                <a:solidFill>
                  <a:srgbClr val="FFFFFF"/>
                </a:solidFill>
                <a:latin typeface="Calibri"/>
                <a:cs typeface="Calibri"/>
              </a:rPr>
              <a:t>Parcela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449449" y="1944243"/>
            <a:ext cx="3072384" cy="62979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1" name="object 41"/>
          <p:cNvSpPr/>
          <p:nvPr/>
        </p:nvSpPr>
        <p:spPr>
          <a:xfrm>
            <a:off x="2818638" y="2023110"/>
            <a:ext cx="2388870" cy="52235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2" name="object 42"/>
          <p:cNvSpPr/>
          <p:nvPr/>
        </p:nvSpPr>
        <p:spPr>
          <a:xfrm>
            <a:off x="2494025" y="1973960"/>
            <a:ext cx="2983230" cy="5417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3" name="object 43"/>
          <p:cNvSpPr/>
          <p:nvPr/>
        </p:nvSpPr>
        <p:spPr>
          <a:xfrm>
            <a:off x="2862072" y="2052827"/>
            <a:ext cx="2302002" cy="43548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44"/>
          <p:cNvSpPr txBox="1"/>
          <p:nvPr/>
        </p:nvSpPr>
        <p:spPr>
          <a:xfrm>
            <a:off x="2975515" y="2098167"/>
            <a:ext cx="2060734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Não </a:t>
            </a:r>
            <a:r>
              <a:rPr sz="1500" spc="-8" dirty="0">
                <a:solidFill>
                  <a:srgbClr val="FFFFFF"/>
                </a:solidFill>
                <a:latin typeface="Calibri"/>
                <a:cs typeface="Calibri"/>
              </a:rPr>
              <a:t>Executou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em 180</a:t>
            </a:r>
            <a:r>
              <a:rPr sz="15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dias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915025" y="1962531"/>
            <a:ext cx="1512189" cy="68922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6" name="object 46"/>
          <p:cNvSpPr txBox="1"/>
          <p:nvPr/>
        </p:nvSpPr>
        <p:spPr>
          <a:xfrm>
            <a:off x="6100287" y="2039169"/>
            <a:ext cx="1121569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2400" spc="-49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esc</a:t>
            </a:r>
            <a:r>
              <a:rPr sz="2400" spc="-1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-4" dirty="0">
                <a:solidFill>
                  <a:srgbClr val="FFFFFF"/>
                </a:solidFill>
                <a:latin typeface="Calibri"/>
                <a:cs typeface="Calibri"/>
              </a:rPr>
              <a:t>nde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071242" y="4341114"/>
            <a:ext cx="2033396" cy="123558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8" name="object 48"/>
          <p:cNvSpPr/>
          <p:nvPr/>
        </p:nvSpPr>
        <p:spPr>
          <a:xfrm>
            <a:off x="3073526" y="4353686"/>
            <a:ext cx="2031111" cy="49949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9" name="object 49"/>
          <p:cNvSpPr/>
          <p:nvPr/>
        </p:nvSpPr>
        <p:spPr>
          <a:xfrm>
            <a:off x="3645026" y="4594859"/>
            <a:ext cx="889254" cy="49949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0" name="object 50"/>
          <p:cNvSpPr/>
          <p:nvPr/>
        </p:nvSpPr>
        <p:spPr>
          <a:xfrm>
            <a:off x="3167253" y="4834890"/>
            <a:ext cx="1843658" cy="49949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1" name="object 51"/>
          <p:cNvSpPr/>
          <p:nvPr/>
        </p:nvSpPr>
        <p:spPr>
          <a:xfrm>
            <a:off x="3383280" y="5076063"/>
            <a:ext cx="1362456" cy="49949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2" name="object 52"/>
          <p:cNvSpPr txBox="1"/>
          <p:nvPr/>
        </p:nvSpPr>
        <p:spPr>
          <a:xfrm>
            <a:off x="3204401" y="4407503"/>
            <a:ext cx="1703070" cy="1009155"/>
          </a:xfrm>
          <a:prstGeom prst="rect">
            <a:avLst/>
          </a:prstGeom>
        </p:spPr>
        <p:txBody>
          <a:bodyPr vert="horz" wrap="square" lIns="0" tIns="31909" rIns="0" bIns="0" rtlCol="0">
            <a:spAutoFit/>
          </a:bodyPr>
          <a:lstStyle/>
          <a:p>
            <a:pPr marL="9049" marR="3810" algn="ctr">
              <a:lnSpc>
                <a:spcPct val="91600"/>
              </a:lnSpc>
              <a:spcBef>
                <a:spcPts val="251"/>
              </a:spcBef>
            </a:pPr>
            <a:r>
              <a:rPr sz="1725" b="1" dirty="0">
                <a:solidFill>
                  <a:srgbClr val="FFFFFF"/>
                </a:solidFill>
                <a:latin typeface="Calibri"/>
                <a:cs typeface="Calibri"/>
              </a:rPr>
              <a:t>Impede </a:t>
            </a:r>
            <a:r>
              <a:rPr sz="1725" b="1" spc="-4" dirty="0">
                <a:solidFill>
                  <a:srgbClr val="FFFFFF"/>
                </a:solidFill>
                <a:latin typeface="Calibri"/>
                <a:cs typeface="Calibri"/>
              </a:rPr>
              <a:t>repasses</a:t>
            </a:r>
            <a:r>
              <a:rPr sz="1725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25" b="1" dirty="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sz="1725" b="1" spc="-8" dirty="0">
                <a:solidFill>
                  <a:srgbClr val="FFFFFF"/>
                </a:solidFill>
                <a:latin typeface="Calibri"/>
                <a:cs typeface="Calibri"/>
              </a:rPr>
              <a:t>novos  </a:t>
            </a:r>
            <a:r>
              <a:rPr sz="1725" b="1" spc="-4" dirty="0">
                <a:solidFill>
                  <a:srgbClr val="FFFFFF"/>
                </a:solidFill>
                <a:latin typeface="Calibri"/>
                <a:cs typeface="Calibri"/>
              </a:rPr>
              <a:t>instrumentos </a:t>
            </a:r>
            <a:r>
              <a:rPr sz="1725" b="1" dirty="0">
                <a:solidFill>
                  <a:srgbClr val="FFFFFF"/>
                </a:solidFill>
                <a:latin typeface="Calibri"/>
                <a:cs typeface="Calibri"/>
              </a:rPr>
              <a:t>do  </a:t>
            </a:r>
            <a:r>
              <a:rPr sz="1725" b="1" spc="-11" dirty="0">
                <a:solidFill>
                  <a:srgbClr val="FFFFFF"/>
                </a:solidFill>
                <a:latin typeface="Calibri"/>
                <a:cs typeface="Calibri"/>
              </a:rPr>
              <a:t>convenente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580252" y="5153786"/>
            <a:ext cx="425195" cy="41490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4" name="object 54"/>
          <p:cNvSpPr/>
          <p:nvPr/>
        </p:nvSpPr>
        <p:spPr>
          <a:xfrm>
            <a:off x="798956" y="3983355"/>
            <a:ext cx="1957959" cy="191452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5" name="Imagem 54">
            <a:extLst>
              <a:ext uri="{FF2B5EF4-FFF2-40B4-BE49-F238E27FC236}">
                <a16:creationId xmlns:a16="http://schemas.microsoft.com/office/drawing/2014/main" id="{2485B782-EFC0-49FA-B479-F9D57B4946F7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07183" y="1050417"/>
            <a:ext cx="3954780" cy="838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32925" y="1138047"/>
            <a:ext cx="3479483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11" dirty="0"/>
              <a:t>Instrumentos </a:t>
            </a:r>
            <a:r>
              <a:rPr spc="-4" dirty="0"/>
              <a:t>de</a:t>
            </a:r>
            <a:r>
              <a:rPr spc="-11" dirty="0"/>
              <a:t> </a:t>
            </a:r>
            <a:r>
              <a:rPr spc="-23" dirty="0"/>
              <a:t>Obra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7705" y="1895856"/>
            <a:ext cx="7768114" cy="2757999"/>
          </a:xfrm>
          <a:prstGeom prst="rect">
            <a:avLst/>
          </a:prstGeom>
        </p:spPr>
        <p:txBody>
          <a:bodyPr vert="horz" wrap="square" lIns="0" tIns="40958" rIns="0" bIns="0" rtlCol="0">
            <a:spAutoFit/>
          </a:bodyPr>
          <a:lstStyle/>
          <a:p>
            <a:pPr marL="180975" marR="3810" indent="-171450" algn="just">
              <a:lnSpc>
                <a:spcPct val="90000"/>
              </a:lnSpc>
              <a:spcBef>
                <a:spcPts val="323"/>
              </a:spcBef>
              <a:buFont typeface="Arial"/>
              <a:buChar char="•"/>
              <a:tabLst>
                <a:tab pos="180975" algn="l"/>
              </a:tabLst>
            </a:pPr>
            <a:r>
              <a:rPr sz="2100" spc="-8" dirty="0">
                <a:latin typeface="Calibri"/>
                <a:cs typeface="Calibri"/>
              </a:rPr>
              <a:t>Fica </a:t>
            </a:r>
            <a:r>
              <a:rPr sz="2100" spc="-4" dirty="0">
                <a:latin typeface="Calibri"/>
                <a:cs typeface="Calibri"/>
              </a:rPr>
              <a:t>permitido o </a:t>
            </a:r>
            <a:r>
              <a:rPr sz="2100" dirty="0">
                <a:latin typeface="Calibri"/>
                <a:cs typeface="Calibri"/>
              </a:rPr>
              <a:t>uso </a:t>
            </a:r>
            <a:r>
              <a:rPr sz="2100" spc="-4" dirty="0">
                <a:latin typeface="Calibri"/>
                <a:cs typeface="Calibri"/>
              </a:rPr>
              <a:t>de </a:t>
            </a:r>
            <a:r>
              <a:rPr sz="2100" spc="-11" dirty="0">
                <a:latin typeface="Calibri"/>
                <a:cs typeface="Calibri"/>
              </a:rPr>
              <a:t>recurso</a:t>
            </a:r>
            <a:r>
              <a:rPr sz="2100" spc="450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da União </a:t>
            </a:r>
            <a:r>
              <a:rPr sz="2100" spc="-19" dirty="0">
                <a:latin typeface="Calibri"/>
                <a:cs typeface="Calibri"/>
              </a:rPr>
              <a:t>para </a:t>
            </a:r>
            <a:r>
              <a:rPr sz="2100" spc="-4" dirty="0">
                <a:latin typeface="Calibri"/>
                <a:cs typeface="Calibri"/>
              </a:rPr>
              <a:t>a </a:t>
            </a:r>
            <a:r>
              <a:rPr sz="2100" spc="-8" dirty="0">
                <a:latin typeface="Calibri"/>
                <a:cs typeface="Calibri"/>
              </a:rPr>
              <a:t>elaboração de  </a:t>
            </a:r>
            <a:r>
              <a:rPr sz="2100" spc="-11" dirty="0">
                <a:latin typeface="Calibri"/>
                <a:cs typeface="Calibri"/>
              </a:rPr>
              <a:t>projeto </a:t>
            </a:r>
            <a:r>
              <a:rPr sz="2100" spc="-4" dirty="0">
                <a:latin typeface="Calibri"/>
                <a:cs typeface="Calibri"/>
              </a:rPr>
              <a:t>e despesas </a:t>
            </a:r>
            <a:r>
              <a:rPr sz="2100" spc="-8" dirty="0">
                <a:latin typeface="Calibri"/>
                <a:cs typeface="Calibri"/>
              </a:rPr>
              <a:t>de licenciamento </a:t>
            </a:r>
            <a:r>
              <a:rPr sz="2100" spc="-11" dirty="0">
                <a:latin typeface="Calibri"/>
                <a:cs typeface="Calibri"/>
              </a:rPr>
              <a:t>ambiental </a:t>
            </a:r>
            <a:r>
              <a:rPr sz="2100" spc="-8" dirty="0">
                <a:latin typeface="Calibri"/>
                <a:cs typeface="Calibri"/>
              </a:rPr>
              <a:t>no </a:t>
            </a:r>
            <a:r>
              <a:rPr sz="2100" spc="-11" dirty="0">
                <a:latin typeface="Calibri"/>
                <a:cs typeface="Calibri"/>
              </a:rPr>
              <a:t>limite </a:t>
            </a:r>
            <a:r>
              <a:rPr sz="2100" spc="-8" dirty="0">
                <a:latin typeface="Calibri"/>
                <a:cs typeface="Calibri"/>
              </a:rPr>
              <a:t>de </a:t>
            </a:r>
            <a:r>
              <a:rPr sz="2100" spc="-4" dirty="0">
                <a:latin typeface="Calibri"/>
                <a:cs typeface="Calibri"/>
              </a:rPr>
              <a:t>5% </a:t>
            </a:r>
            <a:r>
              <a:rPr sz="2100" dirty="0">
                <a:latin typeface="Calibri"/>
                <a:cs typeface="Calibri"/>
              </a:rPr>
              <a:t>do  </a:t>
            </a:r>
            <a:r>
              <a:rPr sz="2100" spc="-8" dirty="0">
                <a:latin typeface="Calibri"/>
                <a:cs typeface="Calibri"/>
              </a:rPr>
              <a:t>valor </a:t>
            </a:r>
            <a:r>
              <a:rPr sz="2100" spc="-11" dirty="0">
                <a:latin typeface="Calibri"/>
                <a:cs typeface="Calibri"/>
              </a:rPr>
              <a:t>total. </a:t>
            </a:r>
            <a:r>
              <a:rPr sz="2100" spc="-15" dirty="0">
                <a:latin typeface="Calibri"/>
                <a:cs typeface="Calibri"/>
              </a:rPr>
              <a:t>Atenção: </a:t>
            </a:r>
            <a:r>
              <a:rPr sz="2100" spc="-8" dirty="0">
                <a:latin typeface="Calibri"/>
                <a:cs typeface="Calibri"/>
              </a:rPr>
              <a:t>Esse </a:t>
            </a:r>
            <a:r>
              <a:rPr sz="2100" spc="-15" dirty="0">
                <a:latin typeface="Calibri"/>
                <a:cs typeface="Calibri"/>
              </a:rPr>
              <a:t>recurso </a:t>
            </a:r>
            <a:r>
              <a:rPr sz="2100" spc="-8" dirty="0">
                <a:latin typeface="Calibri"/>
                <a:cs typeface="Calibri"/>
              </a:rPr>
              <a:t>não </a:t>
            </a:r>
            <a:r>
              <a:rPr sz="2100" spc="-19" dirty="0">
                <a:latin typeface="Calibri"/>
                <a:cs typeface="Calibri"/>
              </a:rPr>
              <a:t>retira </a:t>
            </a:r>
            <a:r>
              <a:rPr sz="2100" spc="-4" dirty="0">
                <a:latin typeface="Calibri"/>
                <a:cs typeface="Calibri"/>
              </a:rPr>
              <a:t>a </a:t>
            </a:r>
            <a:r>
              <a:rPr sz="2100" spc="-8" dirty="0">
                <a:latin typeface="Calibri"/>
                <a:cs typeface="Calibri"/>
              </a:rPr>
              <a:t>Cláusula</a:t>
            </a:r>
            <a:r>
              <a:rPr sz="2100" spc="165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Suspensiva;</a:t>
            </a:r>
            <a:endParaRPr sz="2100">
              <a:latin typeface="Calibri"/>
              <a:cs typeface="Calibri"/>
            </a:endParaRPr>
          </a:p>
          <a:p>
            <a:pPr marL="180975" indent="-171450" algn="just">
              <a:spcBef>
                <a:spcPts val="506"/>
              </a:spcBef>
              <a:buFont typeface="Arial"/>
              <a:buChar char="•"/>
              <a:tabLst>
                <a:tab pos="180975" algn="l"/>
              </a:tabLst>
            </a:pPr>
            <a:r>
              <a:rPr sz="2100" spc="-11" dirty="0">
                <a:latin typeface="Calibri"/>
                <a:cs typeface="Calibri"/>
              </a:rPr>
              <a:t>Documentos</a:t>
            </a:r>
            <a:r>
              <a:rPr sz="2100" spc="19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Necessários</a:t>
            </a:r>
            <a:endParaRPr sz="2100">
              <a:latin typeface="Calibri"/>
              <a:cs typeface="Calibri"/>
            </a:endParaRPr>
          </a:p>
          <a:p>
            <a:pPr marL="523875" lvl="1" indent="-171926">
              <a:spcBef>
                <a:spcPts val="529"/>
              </a:spcBef>
              <a:buFont typeface="Arial"/>
              <a:buChar char="•"/>
              <a:tabLst>
                <a:tab pos="524351" algn="l"/>
              </a:tabLst>
            </a:pPr>
            <a:r>
              <a:rPr sz="1950" spc="-4" dirty="0">
                <a:latin typeface="Calibri"/>
                <a:cs typeface="Calibri"/>
              </a:rPr>
              <a:t>Licença Ambiental ou </a:t>
            </a:r>
            <a:r>
              <a:rPr sz="1950" dirty="0">
                <a:latin typeface="Calibri"/>
                <a:cs typeface="Calibri"/>
              </a:rPr>
              <a:t>sua</a:t>
            </a:r>
            <a:r>
              <a:rPr sz="1950" spc="-38" dirty="0">
                <a:latin typeface="Calibri"/>
                <a:cs typeface="Calibri"/>
              </a:rPr>
              <a:t> </a:t>
            </a:r>
            <a:r>
              <a:rPr sz="1950" spc="-4" dirty="0">
                <a:latin typeface="Calibri"/>
                <a:cs typeface="Calibri"/>
              </a:rPr>
              <a:t>dispensa</a:t>
            </a:r>
            <a:endParaRPr sz="1950">
              <a:latin typeface="Calibri"/>
              <a:cs typeface="Calibri"/>
            </a:endParaRPr>
          </a:p>
          <a:p>
            <a:pPr marL="523875" lvl="1" indent="-171926">
              <a:spcBef>
                <a:spcPts val="514"/>
              </a:spcBef>
              <a:buFont typeface="Arial"/>
              <a:buChar char="•"/>
              <a:tabLst>
                <a:tab pos="524351" algn="l"/>
              </a:tabLst>
            </a:pPr>
            <a:r>
              <a:rPr sz="1950" spc="-4" dirty="0">
                <a:latin typeface="Calibri"/>
                <a:cs typeface="Calibri"/>
              </a:rPr>
              <a:t>Propriedade do</a:t>
            </a:r>
            <a:r>
              <a:rPr sz="1950" spc="-26" dirty="0">
                <a:latin typeface="Calibri"/>
                <a:cs typeface="Calibri"/>
              </a:rPr>
              <a:t> </a:t>
            </a:r>
            <a:r>
              <a:rPr sz="1950" spc="-8" dirty="0">
                <a:latin typeface="Calibri"/>
                <a:cs typeface="Calibri"/>
              </a:rPr>
              <a:t>terreno</a:t>
            </a:r>
            <a:endParaRPr sz="1950">
              <a:latin typeface="Calibri"/>
              <a:cs typeface="Calibri"/>
            </a:endParaRPr>
          </a:p>
          <a:p>
            <a:pPr marL="523875" lvl="1" indent="-171926">
              <a:spcBef>
                <a:spcPts val="514"/>
              </a:spcBef>
              <a:buFont typeface="Arial"/>
              <a:buChar char="•"/>
              <a:tabLst>
                <a:tab pos="524351" algn="l"/>
              </a:tabLst>
            </a:pPr>
            <a:r>
              <a:rPr sz="1950" spc="-11" dirty="0">
                <a:latin typeface="Calibri"/>
                <a:cs typeface="Calibri"/>
              </a:rPr>
              <a:t>Projeto</a:t>
            </a:r>
            <a:r>
              <a:rPr sz="1950" spc="-19" dirty="0">
                <a:latin typeface="Calibri"/>
                <a:cs typeface="Calibri"/>
              </a:rPr>
              <a:t> </a:t>
            </a:r>
            <a:r>
              <a:rPr sz="1950" spc="-4" dirty="0">
                <a:latin typeface="Calibri"/>
                <a:cs typeface="Calibri"/>
              </a:rPr>
              <a:t>Básico</a:t>
            </a:r>
            <a:endParaRPr sz="1950">
              <a:latin typeface="Calibri"/>
              <a:cs typeface="Calibri"/>
            </a:endParaRPr>
          </a:p>
          <a:p>
            <a:pPr marL="523875" lvl="1" indent="-171926">
              <a:spcBef>
                <a:spcPts val="521"/>
              </a:spcBef>
              <a:buFont typeface="Arial"/>
              <a:buChar char="•"/>
              <a:tabLst>
                <a:tab pos="524351" algn="l"/>
              </a:tabLst>
            </a:pPr>
            <a:r>
              <a:rPr sz="1950" spc="-34" dirty="0">
                <a:latin typeface="Calibri"/>
                <a:cs typeface="Calibri"/>
              </a:rPr>
              <a:t>Termo </a:t>
            </a:r>
            <a:r>
              <a:rPr sz="1950" spc="-4" dirty="0">
                <a:latin typeface="Calibri"/>
                <a:cs typeface="Calibri"/>
              </a:rPr>
              <a:t>de</a:t>
            </a:r>
            <a:r>
              <a:rPr sz="1950" dirty="0">
                <a:latin typeface="Calibri"/>
                <a:cs typeface="Calibri"/>
              </a:rPr>
              <a:t> </a:t>
            </a:r>
            <a:r>
              <a:rPr sz="1950" spc="-15" dirty="0">
                <a:latin typeface="Calibri"/>
                <a:cs typeface="Calibri"/>
              </a:rPr>
              <a:t>Referência</a:t>
            </a:r>
            <a:endParaRPr sz="1950">
              <a:latin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14B7447-A91A-4EAC-8B7E-28E433BD5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655" y="945260"/>
            <a:ext cx="1420748" cy="7566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2776348" y="945260"/>
            <a:ext cx="553211" cy="7566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2959226" y="945260"/>
            <a:ext cx="3388995" cy="7566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5900166" y="945260"/>
            <a:ext cx="553212" cy="7566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6081903" y="945260"/>
            <a:ext cx="1284732" cy="7566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06917" y="1022794"/>
            <a:ext cx="5134451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spc="-8" dirty="0"/>
              <a:t>Nível </a:t>
            </a:r>
            <a:r>
              <a:rPr sz="2700" dirty="0"/>
              <a:t>I - </a:t>
            </a:r>
            <a:r>
              <a:rPr sz="2700" spc="-11" dirty="0"/>
              <a:t>Regime </a:t>
            </a:r>
            <a:r>
              <a:rPr sz="2700" dirty="0"/>
              <a:t>simplificado -</a:t>
            </a:r>
            <a:r>
              <a:rPr sz="2700" spc="-26" dirty="0"/>
              <a:t> </a:t>
            </a:r>
            <a:r>
              <a:rPr sz="2700" spc="-15" dirty="0"/>
              <a:t>Obras</a:t>
            </a:r>
            <a:endParaRPr sz="2700"/>
          </a:p>
        </p:txBody>
      </p:sp>
      <p:sp>
        <p:nvSpPr>
          <p:cNvPr id="8" name="object 8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1647063" y="3314700"/>
            <a:ext cx="1343024" cy="7566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2542033" y="3314700"/>
            <a:ext cx="553211" cy="7566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2647188" y="3314700"/>
            <a:ext cx="733806" cy="7566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2932939" y="3314700"/>
            <a:ext cx="553211" cy="7566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3115817" y="3314700"/>
            <a:ext cx="3388995" cy="75666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6056757" y="3314700"/>
            <a:ext cx="553212" cy="7566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6238494" y="3314700"/>
            <a:ext cx="1284732" cy="75666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 txBox="1"/>
          <p:nvPr/>
        </p:nvSpPr>
        <p:spPr>
          <a:xfrm>
            <a:off x="689534" y="1539964"/>
            <a:ext cx="7738110" cy="403690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lnSpc>
                <a:spcPts val="1946"/>
              </a:lnSpc>
              <a:spcBef>
                <a:spcPts val="71"/>
              </a:spcBef>
            </a:pPr>
            <a:r>
              <a:rPr sz="1650" spc="-11" dirty="0">
                <a:latin typeface="Calibri"/>
                <a:cs typeface="Calibri"/>
              </a:rPr>
              <a:t>Obras </a:t>
            </a:r>
            <a:r>
              <a:rPr sz="1650" spc="-4" dirty="0">
                <a:latin typeface="Calibri"/>
                <a:cs typeface="Calibri"/>
              </a:rPr>
              <a:t>e serviços </a:t>
            </a:r>
            <a:r>
              <a:rPr sz="1650" spc="-8" dirty="0">
                <a:latin typeface="Calibri"/>
                <a:cs typeface="Calibri"/>
              </a:rPr>
              <a:t>de </a:t>
            </a:r>
            <a:r>
              <a:rPr sz="1650" spc="-4" dirty="0">
                <a:latin typeface="Calibri"/>
                <a:cs typeface="Calibri"/>
              </a:rPr>
              <a:t>engenharia no </a:t>
            </a:r>
            <a:r>
              <a:rPr sz="1650" spc="-8" dirty="0">
                <a:latin typeface="Calibri"/>
                <a:cs typeface="Calibri"/>
              </a:rPr>
              <a:t>valor </a:t>
            </a:r>
            <a:r>
              <a:rPr sz="1650" spc="-4" dirty="0">
                <a:latin typeface="Calibri"/>
                <a:cs typeface="Calibri"/>
              </a:rPr>
              <a:t>de R$250 mil a </a:t>
            </a:r>
            <a:r>
              <a:rPr sz="1650" spc="-8" dirty="0">
                <a:latin typeface="Calibri"/>
                <a:cs typeface="Calibri"/>
              </a:rPr>
              <a:t>R$ </a:t>
            </a:r>
            <a:r>
              <a:rPr sz="1650" spc="-4" dirty="0">
                <a:latin typeface="Calibri"/>
                <a:cs typeface="Calibri"/>
              </a:rPr>
              <a:t>750</a:t>
            </a:r>
            <a:r>
              <a:rPr sz="1650" spc="64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mil:</a:t>
            </a:r>
            <a:endParaRPr sz="1650">
              <a:latin typeface="Calibri"/>
              <a:cs typeface="Calibri"/>
            </a:endParaRPr>
          </a:p>
          <a:p>
            <a:pPr marL="523399" indent="-171926">
              <a:lnSpc>
                <a:spcPts val="1931"/>
              </a:lnSpc>
              <a:buFont typeface="Arial"/>
              <a:buChar char="•"/>
              <a:tabLst>
                <a:tab pos="523399" algn="l"/>
                <a:tab pos="523875" algn="l"/>
              </a:tabLst>
            </a:pPr>
            <a:r>
              <a:rPr sz="1650" spc="-11" dirty="0">
                <a:latin typeface="Calibri"/>
                <a:cs typeface="Calibri"/>
              </a:rPr>
              <a:t>Minuta </a:t>
            </a:r>
            <a:r>
              <a:rPr sz="1650" spc="-4" dirty="0">
                <a:latin typeface="Calibri"/>
                <a:cs typeface="Calibri"/>
              </a:rPr>
              <a:t>do </a:t>
            </a:r>
            <a:r>
              <a:rPr sz="1650" spc="-8" dirty="0">
                <a:latin typeface="Calibri"/>
                <a:cs typeface="Calibri"/>
              </a:rPr>
              <a:t>instrumento </a:t>
            </a:r>
            <a:r>
              <a:rPr sz="1650" spc="-11" dirty="0">
                <a:latin typeface="Calibri"/>
                <a:cs typeface="Calibri"/>
              </a:rPr>
              <a:t>poderá </a:t>
            </a:r>
            <a:r>
              <a:rPr sz="1650" spc="-4" dirty="0">
                <a:latin typeface="Calibri"/>
                <a:cs typeface="Calibri"/>
              </a:rPr>
              <a:t>ser</a:t>
            </a:r>
            <a:r>
              <a:rPr sz="1650" spc="38" dirty="0">
                <a:latin typeface="Calibri"/>
                <a:cs typeface="Calibri"/>
              </a:rPr>
              <a:t> </a:t>
            </a:r>
            <a:r>
              <a:rPr sz="1650" spc="-8" dirty="0">
                <a:latin typeface="Calibri"/>
                <a:cs typeface="Calibri"/>
              </a:rPr>
              <a:t>simplificada</a:t>
            </a:r>
            <a:endParaRPr sz="1650">
              <a:latin typeface="Calibri"/>
              <a:cs typeface="Calibri"/>
            </a:endParaRPr>
          </a:p>
          <a:p>
            <a:pPr marL="523399" indent="-171926">
              <a:lnSpc>
                <a:spcPts val="1958"/>
              </a:lnSpc>
              <a:buFont typeface="Arial"/>
              <a:buChar char="•"/>
              <a:tabLst>
                <a:tab pos="523399" algn="l"/>
                <a:tab pos="523875" algn="l"/>
              </a:tabLst>
            </a:pPr>
            <a:r>
              <a:rPr sz="1650" spc="-23" dirty="0">
                <a:solidFill>
                  <a:srgbClr val="FF0000"/>
                </a:solidFill>
                <a:latin typeface="Calibri"/>
                <a:cs typeface="Calibri"/>
              </a:rPr>
              <a:t>Veda </a:t>
            </a:r>
            <a:r>
              <a:rPr sz="1650" spc="-8" dirty="0">
                <a:solidFill>
                  <a:srgbClr val="FF0000"/>
                </a:solidFill>
                <a:latin typeface="Calibri"/>
                <a:cs typeface="Calibri"/>
              </a:rPr>
              <a:t>repactuação </a:t>
            </a:r>
            <a:r>
              <a:rPr sz="1650" spc="-4" dirty="0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sz="1650" spc="19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50" spc="-11" dirty="0">
                <a:solidFill>
                  <a:srgbClr val="FF0000"/>
                </a:solidFill>
                <a:latin typeface="Calibri"/>
                <a:cs typeface="Calibri"/>
              </a:rPr>
              <a:t>meta/etapa</a:t>
            </a:r>
            <a:endParaRPr sz="1650">
              <a:latin typeface="Calibri"/>
              <a:cs typeface="Calibri"/>
            </a:endParaRPr>
          </a:p>
          <a:p>
            <a:pPr marL="523399" indent="-171926">
              <a:lnSpc>
                <a:spcPts val="1961"/>
              </a:lnSpc>
              <a:buFont typeface="Arial"/>
              <a:buChar char="•"/>
              <a:tabLst>
                <a:tab pos="523399" algn="l"/>
                <a:tab pos="523875" algn="l"/>
              </a:tabLst>
            </a:pPr>
            <a:r>
              <a:rPr sz="1650" spc="-11" dirty="0">
                <a:latin typeface="Calibri"/>
                <a:cs typeface="Calibri"/>
              </a:rPr>
              <a:t>Preferencialmente </a:t>
            </a:r>
            <a:r>
              <a:rPr sz="1650" spc="-4" dirty="0">
                <a:latin typeface="Calibri"/>
                <a:cs typeface="Calibri"/>
              </a:rPr>
              <a:t>em </a:t>
            </a:r>
            <a:r>
              <a:rPr sz="1650" spc="-8" dirty="0">
                <a:latin typeface="Calibri"/>
                <a:cs typeface="Calibri"/>
              </a:rPr>
              <a:t>parcela</a:t>
            </a:r>
            <a:r>
              <a:rPr sz="1650" spc="34" dirty="0">
                <a:latin typeface="Calibri"/>
                <a:cs typeface="Calibri"/>
              </a:rPr>
              <a:t> </a:t>
            </a:r>
            <a:r>
              <a:rPr sz="1650" spc="-11" dirty="0">
                <a:latin typeface="Calibri"/>
                <a:cs typeface="Calibri"/>
              </a:rPr>
              <a:t>única</a:t>
            </a:r>
            <a:endParaRPr sz="1650">
              <a:latin typeface="Calibri"/>
              <a:cs typeface="Calibri"/>
            </a:endParaRPr>
          </a:p>
          <a:p>
            <a:pPr marL="523399" marR="241459" indent="-171450">
              <a:lnSpc>
                <a:spcPct val="80000"/>
              </a:lnSpc>
              <a:spcBef>
                <a:spcPts val="390"/>
              </a:spcBef>
              <a:buFont typeface="Arial"/>
              <a:buChar char="•"/>
              <a:tabLst>
                <a:tab pos="523399" algn="l"/>
                <a:tab pos="523875" algn="l"/>
              </a:tabLst>
            </a:pPr>
            <a:r>
              <a:rPr sz="1650" spc="-8" dirty="0">
                <a:latin typeface="Calibri"/>
                <a:cs typeface="Calibri"/>
              </a:rPr>
              <a:t>Visita </a:t>
            </a:r>
            <a:r>
              <a:rPr sz="1650" spc="-4" dirty="0">
                <a:latin typeface="Calibri"/>
                <a:cs typeface="Calibri"/>
              </a:rPr>
              <a:t>in </a:t>
            </a:r>
            <a:r>
              <a:rPr sz="1650" spc="-11" dirty="0">
                <a:latin typeface="Calibri"/>
                <a:cs typeface="Calibri"/>
              </a:rPr>
              <a:t>loco </a:t>
            </a:r>
            <a:r>
              <a:rPr sz="1650" spc="-8" dirty="0">
                <a:latin typeface="Calibri"/>
                <a:cs typeface="Calibri"/>
              </a:rPr>
              <a:t>final (podem </a:t>
            </a:r>
            <a:r>
              <a:rPr sz="1650" spc="-4" dirty="0">
                <a:latin typeface="Calibri"/>
                <a:cs typeface="Calibri"/>
              </a:rPr>
              <a:t>ser </a:t>
            </a:r>
            <a:r>
              <a:rPr sz="1650" spc="-8" dirty="0">
                <a:latin typeface="Calibri"/>
                <a:cs typeface="Calibri"/>
              </a:rPr>
              <a:t>realizadas </a:t>
            </a:r>
            <a:r>
              <a:rPr sz="1650" spc="-4" dirty="0">
                <a:latin typeface="Calibri"/>
                <a:cs typeface="Calibri"/>
              </a:rPr>
              <a:t>visitas in </a:t>
            </a:r>
            <a:r>
              <a:rPr sz="1650" spc="-8" dirty="0">
                <a:latin typeface="Calibri"/>
                <a:cs typeface="Calibri"/>
              </a:rPr>
              <a:t>loco </a:t>
            </a:r>
            <a:r>
              <a:rPr sz="1650" spc="-15" dirty="0">
                <a:latin typeface="Calibri"/>
                <a:cs typeface="Calibri"/>
              </a:rPr>
              <a:t>durante </a:t>
            </a:r>
            <a:r>
              <a:rPr sz="1650" spc="-4" dirty="0">
                <a:latin typeface="Calibri"/>
                <a:cs typeface="Calibri"/>
              </a:rPr>
              <a:t>a </a:t>
            </a:r>
            <a:r>
              <a:rPr sz="1650" spc="-19" dirty="0">
                <a:latin typeface="Calibri"/>
                <a:cs typeface="Calibri"/>
              </a:rPr>
              <a:t>execução </a:t>
            </a:r>
            <a:r>
              <a:rPr sz="1650" spc="-8" dirty="0">
                <a:latin typeface="Calibri"/>
                <a:cs typeface="Calibri"/>
              </a:rPr>
              <a:t>quando  </a:t>
            </a:r>
            <a:r>
              <a:rPr sz="1650" spc="-4" dirty="0">
                <a:latin typeface="Calibri"/>
                <a:cs typeface="Calibri"/>
              </a:rPr>
              <a:t>necessário)</a:t>
            </a:r>
            <a:endParaRPr sz="1650">
              <a:latin typeface="Calibri"/>
              <a:cs typeface="Calibri"/>
            </a:endParaRPr>
          </a:p>
          <a:p>
            <a:pPr marL="523399" indent="-171926">
              <a:lnSpc>
                <a:spcPts val="1954"/>
              </a:lnSpc>
              <a:buFont typeface="Arial"/>
              <a:buChar char="•"/>
              <a:tabLst>
                <a:tab pos="523399" algn="l"/>
                <a:tab pos="523875" algn="l"/>
              </a:tabLst>
            </a:pPr>
            <a:r>
              <a:rPr sz="1650" spc="-8" dirty="0">
                <a:latin typeface="Calibri"/>
                <a:cs typeface="Calibri"/>
              </a:rPr>
              <a:t>Vigência máxima </a:t>
            </a:r>
            <a:r>
              <a:rPr sz="1650" spc="-4" dirty="0">
                <a:latin typeface="Calibri"/>
                <a:cs typeface="Calibri"/>
              </a:rPr>
              <a:t>de </a:t>
            </a:r>
            <a:r>
              <a:rPr sz="1650" dirty="0">
                <a:latin typeface="Calibri"/>
                <a:cs typeface="Calibri"/>
              </a:rPr>
              <a:t>36</a:t>
            </a:r>
            <a:r>
              <a:rPr sz="1650" spc="19" dirty="0">
                <a:latin typeface="Calibri"/>
                <a:cs typeface="Calibri"/>
              </a:rPr>
              <a:t> </a:t>
            </a:r>
            <a:r>
              <a:rPr sz="1650" spc="-4" dirty="0">
                <a:latin typeface="Calibri"/>
                <a:cs typeface="Calibri"/>
              </a:rPr>
              <a:t>meses</a:t>
            </a:r>
            <a:endParaRPr sz="1650">
              <a:latin typeface="Calibri"/>
              <a:cs typeface="Calibri"/>
            </a:endParaRPr>
          </a:p>
          <a:p>
            <a:pPr marL="30956" algn="ctr">
              <a:spcBef>
                <a:spcPts val="1290"/>
              </a:spcBef>
            </a:pPr>
            <a:r>
              <a:rPr sz="2700" b="1" spc="-8" dirty="0">
                <a:latin typeface="Calibri"/>
                <a:cs typeface="Calibri"/>
              </a:rPr>
              <a:t>Nível </a:t>
            </a:r>
            <a:r>
              <a:rPr sz="2700" b="1" spc="-4" dirty="0">
                <a:latin typeface="Calibri"/>
                <a:cs typeface="Calibri"/>
              </a:rPr>
              <a:t>I-A </a:t>
            </a:r>
            <a:r>
              <a:rPr sz="2700" b="1" dirty="0">
                <a:latin typeface="Calibri"/>
                <a:cs typeface="Calibri"/>
              </a:rPr>
              <a:t>- </a:t>
            </a:r>
            <a:r>
              <a:rPr sz="2700" b="1" spc="-11" dirty="0">
                <a:latin typeface="Calibri"/>
                <a:cs typeface="Calibri"/>
              </a:rPr>
              <a:t>Regime </a:t>
            </a:r>
            <a:r>
              <a:rPr sz="2700" b="1" dirty="0">
                <a:latin typeface="Calibri"/>
                <a:cs typeface="Calibri"/>
              </a:rPr>
              <a:t>simplificado -</a:t>
            </a:r>
            <a:r>
              <a:rPr sz="2700" b="1" spc="8" dirty="0">
                <a:latin typeface="Calibri"/>
                <a:cs typeface="Calibri"/>
              </a:rPr>
              <a:t> </a:t>
            </a:r>
            <a:r>
              <a:rPr sz="2700" b="1" spc="-15" dirty="0">
                <a:latin typeface="Calibri"/>
                <a:cs typeface="Calibri"/>
              </a:rPr>
              <a:t>Obras</a:t>
            </a:r>
            <a:endParaRPr sz="2700">
              <a:latin typeface="Calibri"/>
              <a:cs typeface="Calibri"/>
            </a:endParaRPr>
          </a:p>
          <a:p>
            <a:pPr marL="306229">
              <a:lnSpc>
                <a:spcPts val="2108"/>
              </a:lnSpc>
              <a:spcBef>
                <a:spcPts val="907"/>
              </a:spcBef>
            </a:pPr>
            <a:r>
              <a:rPr spc="-11" dirty="0">
                <a:latin typeface="Calibri"/>
                <a:cs typeface="Calibri"/>
              </a:rPr>
              <a:t>Obras </a:t>
            </a:r>
            <a:r>
              <a:rPr dirty="0">
                <a:latin typeface="Calibri"/>
                <a:cs typeface="Calibri"/>
              </a:rPr>
              <a:t>e </a:t>
            </a:r>
            <a:r>
              <a:rPr spc="-4" dirty="0">
                <a:latin typeface="Calibri"/>
                <a:cs typeface="Calibri"/>
              </a:rPr>
              <a:t>serviços de engenharia no </a:t>
            </a:r>
            <a:r>
              <a:rPr spc="-8" dirty="0">
                <a:latin typeface="Calibri"/>
                <a:cs typeface="Calibri"/>
              </a:rPr>
              <a:t>valor </a:t>
            </a:r>
            <a:r>
              <a:rPr spc="-4" dirty="0">
                <a:latin typeface="Calibri"/>
                <a:cs typeface="Calibri"/>
              </a:rPr>
              <a:t>de R$750 </a:t>
            </a:r>
            <a:r>
              <a:rPr dirty="0">
                <a:latin typeface="Calibri"/>
                <a:cs typeface="Calibri"/>
              </a:rPr>
              <a:t>mil a R$ </a:t>
            </a:r>
            <a:r>
              <a:rPr spc="-8" dirty="0">
                <a:latin typeface="Calibri"/>
                <a:cs typeface="Calibri"/>
              </a:rPr>
              <a:t>1.500.000,00</a:t>
            </a:r>
            <a:r>
              <a:rPr spc="3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milhão:</a:t>
            </a:r>
            <a:endParaRPr>
              <a:latin typeface="Calibri"/>
              <a:cs typeface="Calibri"/>
            </a:endParaRPr>
          </a:p>
          <a:p>
            <a:pPr marL="820579" lvl="1" indent="-171926">
              <a:lnSpc>
                <a:spcPts val="2074"/>
              </a:lnSpc>
              <a:buFont typeface="Arial"/>
              <a:buChar char="•"/>
              <a:tabLst>
                <a:tab pos="821055" algn="l"/>
              </a:tabLst>
            </a:pPr>
            <a:r>
              <a:rPr spc="-4" dirty="0">
                <a:latin typeface="Calibri"/>
                <a:cs typeface="Calibri"/>
              </a:rPr>
              <a:t>Minuta do </a:t>
            </a:r>
            <a:r>
              <a:rPr spc="-8" dirty="0">
                <a:latin typeface="Calibri"/>
                <a:cs typeface="Calibri"/>
              </a:rPr>
              <a:t>instrumento </a:t>
            </a:r>
            <a:r>
              <a:rPr spc="-11" dirty="0">
                <a:latin typeface="Calibri"/>
                <a:cs typeface="Calibri"/>
              </a:rPr>
              <a:t>poderá </a:t>
            </a:r>
            <a:r>
              <a:rPr spc="-4" dirty="0">
                <a:latin typeface="Calibri"/>
                <a:cs typeface="Calibri"/>
              </a:rPr>
              <a:t>ser</a:t>
            </a:r>
            <a:r>
              <a:rPr spc="-23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simplificada</a:t>
            </a:r>
            <a:endParaRPr>
              <a:latin typeface="Calibri"/>
              <a:cs typeface="Calibri"/>
            </a:endParaRPr>
          </a:p>
          <a:p>
            <a:pPr marL="820579" lvl="1" indent="-171926">
              <a:lnSpc>
                <a:spcPts val="2100"/>
              </a:lnSpc>
              <a:buFont typeface="Arial"/>
              <a:buChar char="•"/>
              <a:tabLst>
                <a:tab pos="821055" algn="l"/>
              </a:tabLst>
            </a:pPr>
            <a:r>
              <a:rPr spc="-26" dirty="0">
                <a:solidFill>
                  <a:srgbClr val="FF0000"/>
                </a:solidFill>
                <a:latin typeface="Calibri"/>
                <a:cs typeface="Calibri"/>
              </a:rPr>
              <a:t>Veda </a:t>
            </a:r>
            <a:r>
              <a:rPr spc="-4" dirty="0">
                <a:solidFill>
                  <a:srgbClr val="FF0000"/>
                </a:solidFill>
                <a:latin typeface="Calibri"/>
                <a:cs typeface="Calibri"/>
              </a:rPr>
              <a:t>repactuação de</a:t>
            </a:r>
            <a:r>
              <a:rPr spc="1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FF0000"/>
                </a:solidFill>
                <a:latin typeface="Calibri"/>
                <a:cs typeface="Calibri"/>
              </a:rPr>
              <a:t>meta/etapa</a:t>
            </a:r>
            <a:endParaRPr>
              <a:latin typeface="Calibri"/>
              <a:cs typeface="Calibri"/>
            </a:endParaRPr>
          </a:p>
          <a:p>
            <a:pPr marL="820579" lvl="1" indent="-171926">
              <a:lnSpc>
                <a:spcPts val="2108"/>
              </a:lnSpc>
              <a:buFont typeface="Arial"/>
              <a:buChar char="•"/>
              <a:tabLst>
                <a:tab pos="821055" algn="l"/>
              </a:tabLst>
            </a:pPr>
            <a:r>
              <a:rPr spc="-11" dirty="0">
                <a:latin typeface="Calibri"/>
                <a:cs typeface="Calibri"/>
              </a:rPr>
              <a:t>Preferencialmente </a:t>
            </a:r>
            <a:r>
              <a:rPr dirty="0">
                <a:latin typeface="Calibri"/>
                <a:cs typeface="Calibri"/>
              </a:rPr>
              <a:t>em </a:t>
            </a:r>
            <a:r>
              <a:rPr spc="-8" dirty="0">
                <a:latin typeface="Calibri"/>
                <a:cs typeface="Calibri"/>
              </a:rPr>
              <a:t>parcela</a:t>
            </a:r>
            <a:r>
              <a:rPr spc="-11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única</a:t>
            </a:r>
            <a:endParaRPr>
              <a:latin typeface="Calibri"/>
              <a:cs typeface="Calibri"/>
            </a:endParaRPr>
          </a:p>
          <a:p>
            <a:pPr marL="820579" lvl="1" indent="-171926">
              <a:lnSpc>
                <a:spcPts val="2104"/>
              </a:lnSpc>
              <a:buFont typeface="Arial"/>
              <a:buChar char="•"/>
              <a:tabLst>
                <a:tab pos="821055" algn="l"/>
              </a:tabLst>
            </a:pPr>
            <a:r>
              <a:rPr spc="-8" dirty="0">
                <a:latin typeface="Calibri"/>
                <a:cs typeface="Calibri"/>
              </a:rPr>
              <a:t>Visita </a:t>
            </a:r>
            <a:r>
              <a:rPr dirty="0">
                <a:latin typeface="Calibri"/>
                <a:cs typeface="Calibri"/>
              </a:rPr>
              <a:t>in </a:t>
            </a:r>
            <a:r>
              <a:rPr spc="-15" dirty="0">
                <a:latin typeface="Calibri"/>
                <a:cs typeface="Calibri"/>
              </a:rPr>
              <a:t>loco, </a:t>
            </a:r>
            <a:r>
              <a:rPr spc="-4" dirty="0">
                <a:latin typeface="Calibri"/>
                <a:cs typeface="Calibri"/>
              </a:rPr>
              <a:t>50% </a:t>
            </a:r>
            <a:r>
              <a:rPr dirty="0">
                <a:latin typeface="Calibri"/>
                <a:cs typeface="Calibri"/>
              </a:rPr>
              <a:t>e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100%</a:t>
            </a:r>
            <a:endParaRPr>
              <a:latin typeface="Calibri"/>
              <a:cs typeface="Calibri"/>
            </a:endParaRPr>
          </a:p>
          <a:p>
            <a:pPr marL="820579" lvl="1" indent="-171926">
              <a:lnSpc>
                <a:spcPts val="2130"/>
              </a:lnSpc>
              <a:buFont typeface="Arial"/>
              <a:buChar char="•"/>
              <a:tabLst>
                <a:tab pos="821055" algn="l"/>
              </a:tabLst>
            </a:pPr>
            <a:r>
              <a:rPr spc="-4" dirty="0">
                <a:latin typeface="Calibri"/>
                <a:cs typeface="Calibri"/>
              </a:rPr>
              <a:t>Vigência </a:t>
            </a:r>
            <a:r>
              <a:rPr spc="-8" dirty="0">
                <a:latin typeface="Calibri"/>
                <a:cs typeface="Calibri"/>
              </a:rPr>
              <a:t>máxima </a:t>
            </a:r>
            <a:r>
              <a:rPr spc="-4" dirty="0">
                <a:latin typeface="Calibri"/>
                <a:cs typeface="Calibri"/>
              </a:rPr>
              <a:t>de </a:t>
            </a:r>
            <a:r>
              <a:rPr dirty="0">
                <a:latin typeface="Calibri"/>
                <a:cs typeface="Calibri"/>
              </a:rPr>
              <a:t>36</a:t>
            </a:r>
            <a:r>
              <a:rPr spc="-23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meses</a:t>
            </a:r>
            <a:endParaRPr>
              <a:latin typeface="Calibri"/>
              <a:cs typeface="Calibri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E9EAA34-879F-4BD1-97BE-662245103A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9650" y="1100708"/>
            <a:ext cx="5576697" cy="838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06061" y="1188339"/>
            <a:ext cx="5097304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11" dirty="0"/>
              <a:t>Repactuação </a:t>
            </a:r>
            <a:r>
              <a:rPr spc="-4" dirty="0"/>
              <a:t>X </a:t>
            </a:r>
            <a:r>
              <a:rPr spc="-15" dirty="0"/>
              <a:t>Ajustes </a:t>
            </a:r>
            <a:r>
              <a:rPr spc="-4" dirty="0"/>
              <a:t>de</a:t>
            </a:r>
            <a:r>
              <a:rPr spc="19" dirty="0"/>
              <a:t> </a:t>
            </a:r>
            <a:r>
              <a:rPr spc="-11" dirty="0"/>
              <a:t>aceite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59154" y="1806098"/>
            <a:ext cx="7428548" cy="3006977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9525" algn="just">
              <a:spcBef>
                <a:spcPts val="1260"/>
              </a:spcBef>
            </a:pPr>
            <a:r>
              <a:rPr sz="2100" spc="-8" dirty="0">
                <a:latin typeface="Calibri"/>
                <a:cs typeface="Calibri"/>
              </a:rPr>
              <a:t>Comunicado </a:t>
            </a:r>
            <a:r>
              <a:rPr sz="2100" spc="-4" dirty="0">
                <a:latin typeface="Calibri"/>
                <a:cs typeface="Calibri"/>
              </a:rPr>
              <a:t>nº 27/2018: </a:t>
            </a:r>
            <a:r>
              <a:rPr sz="2100" b="1" i="1" spc="-26" dirty="0">
                <a:latin typeface="Calibri"/>
                <a:cs typeface="Calibri"/>
              </a:rPr>
              <a:t>AOS </a:t>
            </a:r>
            <a:r>
              <a:rPr sz="2100" b="1" i="1" spc="-8" dirty="0">
                <a:latin typeface="Calibri"/>
                <a:cs typeface="Calibri"/>
              </a:rPr>
              <a:t>CONCEDENTES </a:t>
            </a:r>
            <a:r>
              <a:rPr sz="2100" b="1" i="1" spc="-4" dirty="0">
                <a:latin typeface="Calibri"/>
                <a:cs typeface="Calibri"/>
              </a:rPr>
              <a:t>E</a:t>
            </a:r>
            <a:r>
              <a:rPr sz="2100" b="1" i="1" spc="131" dirty="0">
                <a:latin typeface="Calibri"/>
                <a:cs typeface="Calibri"/>
              </a:rPr>
              <a:t> </a:t>
            </a:r>
            <a:r>
              <a:rPr sz="2100" b="1" i="1" spc="-8" dirty="0">
                <a:latin typeface="Calibri"/>
                <a:cs typeface="Calibri"/>
              </a:rPr>
              <a:t>CONVENENTES</a:t>
            </a:r>
            <a:endParaRPr sz="2100">
              <a:latin typeface="Calibri"/>
              <a:cs typeface="Calibri"/>
            </a:endParaRPr>
          </a:p>
          <a:p>
            <a:pPr marL="9525" marR="3810" algn="just">
              <a:lnSpc>
                <a:spcPct val="89900"/>
              </a:lnSpc>
              <a:spcBef>
                <a:spcPts val="1238"/>
              </a:spcBef>
            </a:pPr>
            <a:r>
              <a:rPr spc="-8" dirty="0">
                <a:latin typeface="Calibri"/>
                <a:cs typeface="Calibri"/>
              </a:rPr>
              <a:t>Considerando </a:t>
            </a:r>
            <a:r>
              <a:rPr dirty="0">
                <a:latin typeface="Calibri"/>
                <a:cs typeface="Calibri"/>
              </a:rPr>
              <a:t>o </a:t>
            </a:r>
            <a:r>
              <a:rPr spc="-11" dirty="0">
                <a:latin typeface="Calibri"/>
                <a:cs typeface="Calibri"/>
              </a:rPr>
              <a:t>disposto </a:t>
            </a:r>
            <a:r>
              <a:rPr spc="-4" dirty="0">
                <a:latin typeface="Calibri"/>
                <a:cs typeface="Calibri"/>
              </a:rPr>
              <a:t>no </a:t>
            </a:r>
            <a:r>
              <a:rPr dirty="0">
                <a:latin typeface="Calibri"/>
                <a:cs typeface="Calibri"/>
              </a:rPr>
              <a:t>inciso </a:t>
            </a:r>
            <a:r>
              <a:rPr spc="-4" dirty="0">
                <a:latin typeface="Calibri"/>
                <a:cs typeface="Calibri"/>
              </a:rPr>
              <a:t>III do </a:t>
            </a:r>
            <a:r>
              <a:rPr dirty="0">
                <a:latin typeface="Cambria"/>
                <a:cs typeface="Cambria"/>
              </a:rPr>
              <a:t>§ </a:t>
            </a:r>
            <a:r>
              <a:rPr spc="-4" dirty="0">
                <a:latin typeface="Calibri"/>
                <a:cs typeface="Calibri"/>
              </a:rPr>
              <a:t>4º do </a:t>
            </a:r>
            <a:r>
              <a:rPr dirty="0">
                <a:latin typeface="Calibri"/>
                <a:cs typeface="Calibri"/>
              </a:rPr>
              <a:t>art. </a:t>
            </a:r>
            <a:r>
              <a:rPr spc="-4" dirty="0">
                <a:latin typeface="Calibri"/>
                <a:cs typeface="Calibri"/>
              </a:rPr>
              <a:t>13 do </a:t>
            </a:r>
            <a:r>
              <a:rPr spc="-11" dirty="0">
                <a:latin typeface="Calibri"/>
                <a:cs typeface="Calibri"/>
              </a:rPr>
              <a:t>Decreto </a:t>
            </a:r>
            <a:r>
              <a:rPr spc="-4" dirty="0">
                <a:latin typeface="Calibri"/>
                <a:cs typeface="Calibri"/>
              </a:rPr>
              <a:t>nº 6.170, de  25 de julho de </a:t>
            </a:r>
            <a:r>
              <a:rPr spc="-8" dirty="0">
                <a:latin typeface="Calibri"/>
                <a:cs typeface="Calibri"/>
              </a:rPr>
              <a:t>2007, </a:t>
            </a:r>
            <a:r>
              <a:rPr dirty="0">
                <a:latin typeface="Calibri"/>
                <a:cs typeface="Calibri"/>
              </a:rPr>
              <a:t>a </a:t>
            </a:r>
            <a:r>
              <a:rPr spc="-4" dirty="0">
                <a:latin typeface="Calibri"/>
                <a:cs typeface="Calibri"/>
              </a:rPr>
              <a:t>Comissão </a:t>
            </a:r>
            <a:r>
              <a:rPr spc="-15" dirty="0">
                <a:latin typeface="Calibri"/>
                <a:cs typeface="Calibri"/>
              </a:rPr>
              <a:t>Gestora </a:t>
            </a:r>
            <a:r>
              <a:rPr spc="-4" dirty="0">
                <a:latin typeface="Calibri"/>
                <a:cs typeface="Calibri"/>
              </a:rPr>
              <a:t>do </a:t>
            </a:r>
            <a:r>
              <a:rPr spc="-8" dirty="0">
                <a:latin typeface="Calibri"/>
                <a:cs typeface="Calibri"/>
              </a:rPr>
              <a:t>SICONV entende </a:t>
            </a:r>
            <a:r>
              <a:rPr spc="-4" dirty="0">
                <a:latin typeface="Calibri"/>
                <a:cs typeface="Calibri"/>
              </a:rPr>
              <a:t>que </a:t>
            </a:r>
            <a:r>
              <a:rPr dirty="0">
                <a:latin typeface="Calibri"/>
                <a:cs typeface="Calibri"/>
              </a:rPr>
              <a:t>as </a:t>
            </a:r>
            <a:r>
              <a:rPr spc="-8" dirty="0">
                <a:latin typeface="Calibri"/>
                <a:cs typeface="Calibri"/>
              </a:rPr>
              <a:t>vedações  dispostas </a:t>
            </a:r>
            <a:r>
              <a:rPr spc="-4" dirty="0">
                <a:latin typeface="Calibri"/>
                <a:cs typeface="Calibri"/>
              </a:rPr>
              <a:t>na </a:t>
            </a:r>
            <a:r>
              <a:rPr dirty="0">
                <a:latin typeface="Calibri"/>
                <a:cs typeface="Calibri"/>
              </a:rPr>
              <a:t>alínea </a:t>
            </a:r>
            <a:r>
              <a:rPr spc="-30" dirty="0">
                <a:latin typeface="Calibri"/>
                <a:cs typeface="Calibri"/>
              </a:rPr>
              <a:t>“d” </a:t>
            </a:r>
            <a:r>
              <a:rPr spc="-8" dirty="0">
                <a:latin typeface="Calibri"/>
                <a:cs typeface="Calibri"/>
              </a:rPr>
              <a:t>do </a:t>
            </a:r>
            <a:r>
              <a:rPr dirty="0">
                <a:latin typeface="Calibri"/>
                <a:cs typeface="Calibri"/>
              </a:rPr>
              <a:t>inciso I e alínea </a:t>
            </a:r>
            <a:r>
              <a:rPr spc="-26" dirty="0">
                <a:latin typeface="Calibri"/>
                <a:cs typeface="Calibri"/>
              </a:rPr>
              <a:t>“e” </a:t>
            </a:r>
            <a:r>
              <a:rPr spc="-8" dirty="0">
                <a:latin typeface="Calibri"/>
                <a:cs typeface="Calibri"/>
              </a:rPr>
              <a:t>do </a:t>
            </a:r>
            <a:r>
              <a:rPr dirty="0">
                <a:latin typeface="Calibri"/>
                <a:cs typeface="Calibri"/>
              </a:rPr>
              <a:t>inciso </a:t>
            </a:r>
            <a:r>
              <a:rPr spc="-4" dirty="0">
                <a:latin typeface="Calibri"/>
                <a:cs typeface="Calibri"/>
              </a:rPr>
              <a:t>II, ambas do art. 66 da  </a:t>
            </a:r>
            <a:r>
              <a:rPr spc="-8" dirty="0">
                <a:latin typeface="Calibri"/>
                <a:cs typeface="Calibri"/>
              </a:rPr>
              <a:t>Portaria Interministerial </a:t>
            </a:r>
            <a:r>
              <a:rPr spc="-4" dirty="0">
                <a:latin typeface="Calibri"/>
                <a:cs typeface="Calibri"/>
              </a:rPr>
              <a:t>nº 424, de 30 de </a:t>
            </a:r>
            <a:r>
              <a:rPr spc="-11" dirty="0">
                <a:latin typeface="Calibri"/>
                <a:cs typeface="Calibri"/>
              </a:rPr>
              <a:t>dezembro </a:t>
            </a:r>
            <a:r>
              <a:rPr spc="-4" dirty="0">
                <a:latin typeface="Calibri"/>
                <a:cs typeface="Calibri"/>
              </a:rPr>
              <a:t>de </a:t>
            </a:r>
            <a:r>
              <a:rPr spc="-8" dirty="0">
                <a:latin typeface="Calibri"/>
                <a:cs typeface="Calibri"/>
              </a:rPr>
              <a:t>2016, </a:t>
            </a:r>
            <a:r>
              <a:rPr spc="-11" dirty="0">
                <a:latin typeface="Calibri"/>
                <a:cs typeface="Calibri"/>
              </a:rPr>
              <a:t>dizem </a:t>
            </a:r>
            <a:r>
              <a:rPr spc="-8" dirty="0">
                <a:latin typeface="Calibri"/>
                <a:cs typeface="Calibri"/>
              </a:rPr>
              <a:t>respeito </a:t>
            </a:r>
            <a:r>
              <a:rPr dirty="0">
                <a:latin typeface="Calibri"/>
                <a:cs typeface="Calibri"/>
              </a:rPr>
              <a:t>a  </a:t>
            </a:r>
            <a:r>
              <a:rPr spc="-8" dirty="0">
                <a:latin typeface="Calibri"/>
                <a:cs typeface="Calibri"/>
              </a:rPr>
              <a:t>alterações posteriores </a:t>
            </a:r>
            <a:r>
              <a:rPr spc="-4" dirty="0">
                <a:latin typeface="Calibri"/>
                <a:cs typeface="Calibri"/>
              </a:rPr>
              <a:t>ao aceite pelo </a:t>
            </a:r>
            <a:r>
              <a:rPr spc="-8" dirty="0">
                <a:latin typeface="Calibri"/>
                <a:cs typeface="Calibri"/>
              </a:rPr>
              <a:t>concedente </a:t>
            </a:r>
            <a:r>
              <a:rPr spc="-4" dirty="0">
                <a:latin typeface="Calibri"/>
                <a:cs typeface="Calibri"/>
              </a:rPr>
              <a:t>do </a:t>
            </a:r>
            <a:r>
              <a:rPr spc="-8" dirty="0">
                <a:latin typeface="Calibri"/>
                <a:cs typeface="Calibri"/>
              </a:rPr>
              <a:t>processo licitatório. </a:t>
            </a:r>
            <a:r>
              <a:rPr spc="-4" dirty="0">
                <a:latin typeface="Calibri"/>
                <a:cs typeface="Calibri"/>
              </a:rPr>
              <a:t>Assim,  não se aplica </a:t>
            </a:r>
            <a:r>
              <a:rPr dirty="0">
                <a:latin typeface="Calibri"/>
                <a:cs typeface="Calibri"/>
              </a:rPr>
              <a:t>aos </a:t>
            </a:r>
            <a:r>
              <a:rPr spc="-4" dirty="0">
                <a:latin typeface="Calibri"/>
                <a:cs typeface="Calibri"/>
              </a:rPr>
              <a:t>casos de acréscimo ou decréscimo de </a:t>
            </a:r>
            <a:r>
              <a:rPr spc="-11" dirty="0">
                <a:latin typeface="Calibri"/>
                <a:cs typeface="Calibri"/>
              </a:rPr>
              <a:t>valores </a:t>
            </a:r>
            <a:r>
              <a:rPr dirty="0">
                <a:latin typeface="Calibri"/>
                <a:cs typeface="Calibri"/>
              </a:rPr>
              <a:t>em </a:t>
            </a:r>
            <a:r>
              <a:rPr spc="-8" dirty="0">
                <a:latin typeface="Calibri"/>
                <a:cs typeface="Calibri"/>
              </a:rPr>
              <a:t>função </a:t>
            </a:r>
            <a:r>
              <a:rPr spc="-4" dirty="0">
                <a:latin typeface="Calibri"/>
                <a:cs typeface="Calibri"/>
              </a:rPr>
              <a:t>do  </a:t>
            </a:r>
            <a:r>
              <a:rPr spc="-8" dirty="0">
                <a:latin typeface="Calibri"/>
                <a:cs typeface="Calibri"/>
              </a:rPr>
              <a:t>resultado </a:t>
            </a:r>
            <a:r>
              <a:rPr spc="-4" dirty="0">
                <a:latin typeface="Calibri"/>
                <a:cs typeface="Calibri"/>
              </a:rPr>
              <a:t>do </a:t>
            </a:r>
            <a:r>
              <a:rPr spc="-8" dirty="0">
                <a:latin typeface="Calibri"/>
                <a:cs typeface="Calibri"/>
              </a:rPr>
              <a:t>processo </a:t>
            </a:r>
            <a:r>
              <a:rPr spc="-11" dirty="0">
                <a:latin typeface="Calibri"/>
                <a:cs typeface="Calibri"/>
              </a:rPr>
              <a:t>licitatório, </a:t>
            </a:r>
            <a:r>
              <a:rPr spc="-8" dirty="0">
                <a:latin typeface="Calibri"/>
                <a:cs typeface="Calibri"/>
              </a:rPr>
              <a:t>ou </a:t>
            </a:r>
            <a:r>
              <a:rPr spc="-4" dirty="0">
                <a:latin typeface="Calibri"/>
                <a:cs typeface="Calibri"/>
              </a:rPr>
              <a:t>seja, </a:t>
            </a:r>
            <a:r>
              <a:rPr dirty="0">
                <a:latin typeface="Calibri"/>
                <a:cs typeface="Calibri"/>
              </a:rPr>
              <a:t>a </a:t>
            </a:r>
            <a:r>
              <a:rPr spc="-4" dirty="0">
                <a:latin typeface="Calibri"/>
                <a:cs typeface="Calibri"/>
              </a:rPr>
              <a:t>Comissão </a:t>
            </a:r>
            <a:r>
              <a:rPr spc="-15" dirty="0">
                <a:latin typeface="Calibri"/>
                <a:cs typeface="Calibri"/>
              </a:rPr>
              <a:t>Gestora </a:t>
            </a:r>
            <a:r>
              <a:rPr spc="-4" dirty="0">
                <a:latin typeface="Calibri"/>
                <a:cs typeface="Calibri"/>
              </a:rPr>
              <a:t>do </a:t>
            </a:r>
            <a:r>
              <a:rPr spc="-8" dirty="0">
                <a:latin typeface="Calibri"/>
                <a:cs typeface="Calibri"/>
              </a:rPr>
              <a:t>SICONV </a:t>
            </a:r>
            <a:r>
              <a:rPr sz="2100" b="1" spc="-8" dirty="0">
                <a:solidFill>
                  <a:srgbClr val="2D75B6"/>
                </a:solidFill>
                <a:latin typeface="Calibri"/>
                <a:cs typeface="Calibri"/>
              </a:rPr>
              <a:t>não  </a:t>
            </a:r>
            <a:r>
              <a:rPr sz="2100" b="1" spc="-11" dirty="0">
                <a:solidFill>
                  <a:srgbClr val="2D75B6"/>
                </a:solidFill>
                <a:latin typeface="Calibri"/>
                <a:cs typeface="Calibri"/>
              </a:rPr>
              <a:t>considera </a:t>
            </a:r>
            <a:r>
              <a:rPr sz="2100" b="1" spc="-8" dirty="0">
                <a:solidFill>
                  <a:srgbClr val="2D75B6"/>
                </a:solidFill>
                <a:latin typeface="Calibri"/>
                <a:cs typeface="Calibri"/>
              </a:rPr>
              <a:t>repactuação </a:t>
            </a:r>
            <a:r>
              <a:rPr sz="2100" b="1" spc="-4" dirty="0">
                <a:solidFill>
                  <a:srgbClr val="2D75B6"/>
                </a:solidFill>
                <a:latin typeface="Calibri"/>
                <a:cs typeface="Calibri"/>
              </a:rPr>
              <a:t>de </a:t>
            </a:r>
            <a:r>
              <a:rPr sz="2100" b="1" spc="-8" dirty="0">
                <a:solidFill>
                  <a:srgbClr val="2D75B6"/>
                </a:solidFill>
                <a:latin typeface="Calibri"/>
                <a:cs typeface="Calibri"/>
              </a:rPr>
              <a:t>metas </a:t>
            </a:r>
            <a:r>
              <a:rPr sz="2100" b="1" spc="-4" dirty="0">
                <a:solidFill>
                  <a:srgbClr val="2D75B6"/>
                </a:solidFill>
                <a:latin typeface="Calibri"/>
                <a:cs typeface="Calibri"/>
              </a:rPr>
              <a:t>ou </a:t>
            </a:r>
            <a:r>
              <a:rPr sz="2100" b="1" spc="-8" dirty="0">
                <a:solidFill>
                  <a:srgbClr val="2D75B6"/>
                </a:solidFill>
                <a:latin typeface="Calibri"/>
                <a:cs typeface="Calibri"/>
              </a:rPr>
              <a:t>etapas quando </a:t>
            </a:r>
            <a:r>
              <a:rPr sz="2100" b="1" spc="-4" dirty="0">
                <a:solidFill>
                  <a:srgbClr val="2D75B6"/>
                </a:solidFill>
                <a:latin typeface="Calibri"/>
                <a:cs typeface="Calibri"/>
              </a:rPr>
              <a:t>há necessidade  de </a:t>
            </a:r>
            <a:r>
              <a:rPr sz="2100" b="1" spc="-11" dirty="0">
                <a:solidFill>
                  <a:srgbClr val="2D75B6"/>
                </a:solidFill>
                <a:latin typeface="Calibri"/>
                <a:cs typeface="Calibri"/>
              </a:rPr>
              <a:t>ajuste </a:t>
            </a:r>
            <a:r>
              <a:rPr sz="2100" b="1" spc="-4" dirty="0">
                <a:solidFill>
                  <a:srgbClr val="2D75B6"/>
                </a:solidFill>
                <a:latin typeface="Calibri"/>
                <a:cs typeface="Calibri"/>
              </a:rPr>
              <a:t>de </a:t>
            </a:r>
            <a:r>
              <a:rPr sz="2100" b="1" spc="-8" dirty="0">
                <a:solidFill>
                  <a:srgbClr val="2D75B6"/>
                </a:solidFill>
                <a:latin typeface="Calibri"/>
                <a:cs typeface="Calibri"/>
              </a:rPr>
              <a:t>valor devido </a:t>
            </a:r>
            <a:r>
              <a:rPr sz="2100" b="1" spc="-4" dirty="0">
                <a:solidFill>
                  <a:srgbClr val="2D75B6"/>
                </a:solidFill>
                <a:latin typeface="Calibri"/>
                <a:cs typeface="Calibri"/>
              </a:rPr>
              <a:t>ao </a:t>
            </a:r>
            <a:r>
              <a:rPr sz="2100" b="1" spc="-8" dirty="0">
                <a:solidFill>
                  <a:srgbClr val="2D75B6"/>
                </a:solidFill>
                <a:latin typeface="Calibri"/>
                <a:cs typeface="Calibri"/>
              </a:rPr>
              <a:t>resultado </a:t>
            </a:r>
            <a:r>
              <a:rPr sz="2100" b="1" spc="-4" dirty="0">
                <a:solidFill>
                  <a:srgbClr val="2D75B6"/>
                </a:solidFill>
                <a:latin typeface="Calibri"/>
                <a:cs typeface="Calibri"/>
              </a:rPr>
              <a:t>final do processo  </a:t>
            </a:r>
            <a:r>
              <a:rPr sz="2100" b="1" spc="-8" dirty="0">
                <a:solidFill>
                  <a:srgbClr val="2D75B6"/>
                </a:solidFill>
                <a:latin typeface="Calibri"/>
                <a:cs typeface="Calibri"/>
              </a:rPr>
              <a:t>licitatório.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6166065-E437-4343-8BF1-248071F27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7642" y="1292733"/>
            <a:ext cx="1513331" cy="7566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2772918" y="1292733"/>
            <a:ext cx="553211" cy="7566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2954655" y="1292733"/>
            <a:ext cx="3624453" cy="7566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6131051" y="1292733"/>
            <a:ext cx="553212" cy="7566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6312789" y="1292733"/>
            <a:ext cx="1147572" cy="7566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10239" y="1370514"/>
            <a:ext cx="5324951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spc="-8" dirty="0"/>
              <a:t>Nível </a:t>
            </a:r>
            <a:r>
              <a:rPr sz="2700" dirty="0"/>
              <a:t>II - </a:t>
            </a:r>
            <a:r>
              <a:rPr sz="2700" spc="-11" dirty="0"/>
              <a:t>Regime </a:t>
            </a:r>
            <a:r>
              <a:rPr sz="2700" spc="-8" dirty="0"/>
              <a:t>Intermediário </a:t>
            </a:r>
            <a:r>
              <a:rPr sz="2700" dirty="0"/>
              <a:t>-</a:t>
            </a:r>
            <a:r>
              <a:rPr sz="2700" spc="15" dirty="0"/>
              <a:t> </a:t>
            </a:r>
            <a:r>
              <a:rPr sz="2700" spc="-19" dirty="0"/>
              <a:t>Obra</a:t>
            </a:r>
            <a:endParaRPr sz="2700"/>
          </a:p>
        </p:txBody>
      </p:sp>
      <p:sp>
        <p:nvSpPr>
          <p:cNvPr id="8" name="object 8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2066544" y="3075812"/>
            <a:ext cx="1604772" cy="7566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3223260" y="3075812"/>
            <a:ext cx="553211" cy="7566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3404997" y="3075812"/>
            <a:ext cx="2878074" cy="7566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5835014" y="3075812"/>
            <a:ext cx="553212" cy="7566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6016751" y="3075812"/>
            <a:ext cx="1147572" cy="75666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 txBox="1"/>
          <p:nvPr/>
        </p:nvSpPr>
        <p:spPr>
          <a:xfrm>
            <a:off x="654786" y="1863376"/>
            <a:ext cx="6764179" cy="3461204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9525">
              <a:spcBef>
                <a:spcPts val="390"/>
              </a:spcBef>
            </a:pPr>
            <a:r>
              <a:rPr spc="-19" dirty="0">
                <a:latin typeface="Calibri"/>
                <a:cs typeface="Calibri"/>
              </a:rPr>
              <a:t>Para </a:t>
            </a:r>
            <a:r>
              <a:rPr spc="-8" dirty="0">
                <a:latin typeface="Calibri"/>
                <a:cs typeface="Calibri"/>
              </a:rPr>
              <a:t>instrumentos </a:t>
            </a:r>
            <a:r>
              <a:rPr dirty="0">
                <a:latin typeface="Calibri"/>
                <a:cs typeface="Calibri"/>
              </a:rPr>
              <a:t>acima </a:t>
            </a:r>
            <a:r>
              <a:rPr spc="-4" dirty="0">
                <a:latin typeface="Calibri"/>
                <a:cs typeface="Calibri"/>
              </a:rPr>
              <a:t>de </a:t>
            </a:r>
            <a:r>
              <a:rPr dirty="0">
                <a:latin typeface="Calibri"/>
                <a:cs typeface="Calibri"/>
              </a:rPr>
              <a:t>R$ </a:t>
            </a:r>
            <a:r>
              <a:rPr spc="-8" dirty="0">
                <a:latin typeface="Calibri"/>
                <a:cs typeface="Calibri"/>
              </a:rPr>
              <a:t>1.500.000,00 </a:t>
            </a:r>
            <a:r>
              <a:rPr dirty="0">
                <a:latin typeface="Calibri"/>
                <a:cs typeface="Calibri"/>
              </a:rPr>
              <a:t>e </a:t>
            </a:r>
            <a:r>
              <a:rPr spc="-11" dirty="0">
                <a:latin typeface="Calibri"/>
                <a:cs typeface="Calibri"/>
              </a:rPr>
              <a:t>inferiores </a:t>
            </a:r>
            <a:r>
              <a:rPr dirty="0">
                <a:latin typeface="Calibri"/>
                <a:cs typeface="Calibri"/>
              </a:rPr>
              <a:t>a R$ 5 milhões</a:t>
            </a:r>
            <a:r>
              <a:rPr spc="-19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:</a:t>
            </a:r>
            <a:endParaRPr>
              <a:latin typeface="Calibri"/>
              <a:cs typeface="Calibri"/>
            </a:endParaRPr>
          </a:p>
          <a:p>
            <a:pPr marL="523399" indent="-171926">
              <a:spcBef>
                <a:spcPts val="315"/>
              </a:spcBef>
              <a:buFont typeface="Arial"/>
              <a:buChar char="•"/>
              <a:tabLst>
                <a:tab pos="523875" algn="l"/>
              </a:tabLst>
            </a:pPr>
            <a:r>
              <a:rPr spc="-8" dirty="0">
                <a:latin typeface="Calibri"/>
                <a:cs typeface="Calibri"/>
              </a:rPr>
              <a:t>Visitas </a:t>
            </a:r>
            <a:r>
              <a:rPr dirty="0">
                <a:latin typeface="Calibri"/>
                <a:cs typeface="Calibri"/>
              </a:rPr>
              <a:t>in </a:t>
            </a:r>
            <a:r>
              <a:rPr spc="-8" dirty="0">
                <a:latin typeface="Calibri"/>
                <a:cs typeface="Calibri"/>
              </a:rPr>
              <a:t>loco </a:t>
            </a:r>
            <a:r>
              <a:rPr spc="-4" dirty="0">
                <a:latin typeface="Calibri"/>
                <a:cs typeface="Calibri"/>
              </a:rPr>
              <a:t>nos </a:t>
            </a:r>
            <a:r>
              <a:rPr spc="-8" dirty="0">
                <a:latin typeface="Calibri"/>
                <a:cs typeface="Calibri"/>
              </a:rPr>
              <a:t>marcos </a:t>
            </a:r>
            <a:r>
              <a:rPr spc="-4" dirty="0">
                <a:latin typeface="Calibri"/>
                <a:cs typeface="Calibri"/>
              </a:rPr>
              <a:t>30%, 60% </a:t>
            </a:r>
            <a:r>
              <a:rPr dirty="0">
                <a:latin typeface="Calibri"/>
                <a:cs typeface="Calibri"/>
              </a:rPr>
              <a:t>e</a:t>
            </a:r>
            <a:r>
              <a:rPr spc="-3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100%</a:t>
            </a:r>
            <a:endParaRPr>
              <a:latin typeface="Calibri"/>
              <a:cs typeface="Calibri"/>
            </a:endParaRPr>
          </a:p>
          <a:p>
            <a:pPr marL="523399" indent="-171926">
              <a:spcBef>
                <a:spcPts val="323"/>
              </a:spcBef>
              <a:buFont typeface="Arial"/>
              <a:buChar char="•"/>
              <a:tabLst>
                <a:tab pos="523875" algn="l"/>
              </a:tabLst>
            </a:pPr>
            <a:r>
              <a:rPr spc="-4" dirty="0">
                <a:latin typeface="Calibri"/>
                <a:cs typeface="Calibri"/>
              </a:rPr>
              <a:t>No </a:t>
            </a:r>
            <a:r>
              <a:rPr dirty="0">
                <a:latin typeface="Calibri"/>
                <a:cs typeface="Calibri"/>
              </a:rPr>
              <a:t>mínimo 3 </a:t>
            </a:r>
            <a:r>
              <a:rPr spc="-4" dirty="0">
                <a:latin typeface="Calibri"/>
                <a:cs typeface="Calibri"/>
              </a:rPr>
              <a:t>parcelas</a:t>
            </a:r>
            <a:r>
              <a:rPr spc="-41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(recursos)</a:t>
            </a:r>
            <a:endParaRPr>
              <a:latin typeface="Calibri"/>
              <a:cs typeface="Calibri"/>
            </a:endParaRPr>
          </a:p>
          <a:p>
            <a:pPr marL="523399" indent="-171926">
              <a:spcBef>
                <a:spcPts val="319"/>
              </a:spcBef>
              <a:buFont typeface="Arial"/>
              <a:buChar char="•"/>
              <a:tabLst>
                <a:tab pos="523875" algn="l"/>
              </a:tabLst>
            </a:pPr>
            <a:r>
              <a:rPr spc="-4" dirty="0">
                <a:latin typeface="Calibri"/>
                <a:cs typeface="Calibri"/>
              </a:rPr>
              <a:t>Vigência </a:t>
            </a:r>
            <a:r>
              <a:rPr spc="-8" dirty="0">
                <a:latin typeface="Calibri"/>
                <a:cs typeface="Calibri"/>
              </a:rPr>
              <a:t>máxima </a:t>
            </a:r>
            <a:r>
              <a:rPr spc="-4" dirty="0">
                <a:latin typeface="Calibri"/>
                <a:cs typeface="Calibri"/>
              </a:rPr>
              <a:t>de 48</a:t>
            </a:r>
            <a:r>
              <a:rPr spc="-19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meses</a:t>
            </a:r>
            <a:endParaRPr>
              <a:latin typeface="Calibri"/>
              <a:cs typeface="Calibri"/>
            </a:endParaRPr>
          </a:p>
          <a:p>
            <a:pPr marL="1624013">
              <a:spcBef>
                <a:spcPts val="251"/>
              </a:spcBef>
            </a:pPr>
            <a:r>
              <a:rPr sz="2700" b="1" spc="-8" dirty="0">
                <a:latin typeface="Calibri"/>
                <a:cs typeface="Calibri"/>
              </a:rPr>
              <a:t>Nível </a:t>
            </a:r>
            <a:r>
              <a:rPr sz="2700" b="1" dirty="0">
                <a:latin typeface="Calibri"/>
                <a:cs typeface="Calibri"/>
              </a:rPr>
              <a:t>III - </a:t>
            </a:r>
            <a:r>
              <a:rPr sz="2700" b="1" spc="-11" dirty="0">
                <a:latin typeface="Calibri"/>
                <a:cs typeface="Calibri"/>
              </a:rPr>
              <a:t>Regime </a:t>
            </a:r>
            <a:r>
              <a:rPr sz="2700" b="1" dirty="0">
                <a:latin typeface="Calibri"/>
                <a:cs typeface="Calibri"/>
              </a:rPr>
              <a:t>Superior -</a:t>
            </a:r>
            <a:r>
              <a:rPr sz="2700" b="1" spc="-19" dirty="0">
                <a:latin typeface="Calibri"/>
                <a:cs typeface="Calibri"/>
              </a:rPr>
              <a:t> Obra</a:t>
            </a:r>
            <a:endParaRPr sz="2700">
              <a:latin typeface="Calibri"/>
              <a:cs typeface="Calibri"/>
            </a:endParaRPr>
          </a:p>
          <a:p>
            <a:pPr marL="231934">
              <a:spcBef>
                <a:spcPts val="1770"/>
              </a:spcBef>
            </a:pPr>
            <a:r>
              <a:rPr sz="1350" spc="-11" dirty="0">
                <a:latin typeface="Calibri"/>
                <a:cs typeface="Calibri"/>
              </a:rPr>
              <a:t>Obras </a:t>
            </a:r>
            <a:r>
              <a:rPr sz="1350" dirty="0">
                <a:latin typeface="Calibri"/>
                <a:cs typeface="Calibri"/>
              </a:rPr>
              <a:t>e </a:t>
            </a:r>
            <a:r>
              <a:rPr sz="1350" spc="-4" dirty="0">
                <a:latin typeface="Calibri"/>
                <a:cs typeface="Calibri"/>
              </a:rPr>
              <a:t>serviços </a:t>
            </a:r>
            <a:r>
              <a:rPr sz="1350" dirty="0">
                <a:latin typeface="Calibri"/>
                <a:cs typeface="Calibri"/>
              </a:rPr>
              <a:t>de </a:t>
            </a:r>
            <a:r>
              <a:rPr sz="1350" spc="-4" dirty="0">
                <a:latin typeface="Calibri"/>
                <a:cs typeface="Calibri"/>
              </a:rPr>
              <a:t>engenharia no valor acima de </a:t>
            </a:r>
            <a:r>
              <a:rPr sz="1350" dirty="0">
                <a:latin typeface="Calibri"/>
                <a:cs typeface="Calibri"/>
              </a:rPr>
              <a:t>R$ 5</a:t>
            </a:r>
            <a:r>
              <a:rPr sz="1350" spc="53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milhões:</a:t>
            </a:r>
            <a:endParaRPr sz="1350">
              <a:latin typeface="Calibri"/>
              <a:cs typeface="Calibri"/>
            </a:endParaRPr>
          </a:p>
          <a:p>
            <a:pPr marL="403384" indent="-171926">
              <a:spcBef>
                <a:spcPts val="428"/>
              </a:spcBef>
              <a:buFont typeface="Arial"/>
              <a:buChar char="•"/>
              <a:tabLst>
                <a:tab pos="403384" algn="l"/>
                <a:tab pos="403860" algn="l"/>
              </a:tabLst>
            </a:pPr>
            <a:r>
              <a:rPr sz="1350" spc="-4" dirty="0">
                <a:latin typeface="Calibri"/>
                <a:cs typeface="Calibri"/>
              </a:rPr>
              <a:t>Mínimo </a:t>
            </a:r>
            <a:r>
              <a:rPr sz="1350" dirty="0">
                <a:latin typeface="Calibri"/>
                <a:cs typeface="Calibri"/>
              </a:rPr>
              <a:t>5 </a:t>
            </a:r>
            <a:r>
              <a:rPr sz="1350" spc="-4" dirty="0">
                <a:latin typeface="Calibri"/>
                <a:cs typeface="Calibri"/>
              </a:rPr>
              <a:t>visitas in </a:t>
            </a:r>
            <a:r>
              <a:rPr sz="1350" spc="-8" dirty="0">
                <a:latin typeface="Calibri"/>
                <a:cs typeface="Calibri"/>
              </a:rPr>
              <a:t>loco </a:t>
            </a:r>
            <a:r>
              <a:rPr sz="1350" spc="-4" dirty="0">
                <a:latin typeface="Calibri"/>
                <a:cs typeface="Calibri"/>
              </a:rPr>
              <a:t>nível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spc="4" dirty="0">
                <a:latin typeface="Calibri"/>
                <a:cs typeface="Calibri"/>
              </a:rPr>
              <a:t>III-A</a:t>
            </a:r>
            <a:endParaRPr sz="1350">
              <a:latin typeface="Calibri"/>
              <a:cs typeface="Calibri"/>
            </a:endParaRPr>
          </a:p>
          <a:p>
            <a:pPr marL="403384" indent="-171926">
              <a:spcBef>
                <a:spcPts val="431"/>
              </a:spcBef>
              <a:buFont typeface="Arial"/>
              <a:buChar char="•"/>
              <a:tabLst>
                <a:tab pos="403384" algn="l"/>
                <a:tab pos="403860" algn="l"/>
              </a:tabLst>
            </a:pPr>
            <a:r>
              <a:rPr sz="1350" spc="-4" dirty="0">
                <a:latin typeface="Calibri"/>
                <a:cs typeface="Calibri"/>
              </a:rPr>
              <a:t>Mínimo </a:t>
            </a:r>
            <a:r>
              <a:rPr sz="1350" dirty="0">
                <a:latin typeface="Calibri"/>
                <a:cs typeface="Calibri"/>
              </a:rPr>
              <a:t>8 </a:t>
            </a:r>
            <a:r>
              <a:rPr sz="1350" spc="-4" dirty="0">
                <a:latin typeface="Calibri"/>
                <a:cs typeface="Calibri"/>
              </a:rPr>
              <a:t>visitas in </a:t>
            </a:r>
            <a:r>
              <a:rPr sz="1350" spc="-8" dirty="0">
                <a:latin typeface="Calibri"/>
                <a:cs typeface="Calibri"/>
              </a:rPr>
              <a:t>loco </a:t>
            </a:r>
            <a:r>
              <a:rPr sz="1350" spc="-4" dirty="0">
                <a:latin typeface="Calibri"/>
                <a:cs typeface="Calibri"/>
              </a:rPr>
              <a:t>nível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spc="4" dirty="0">
                <a:latin typeface="Calibri"/>
                <a:cs typeface="Calibri"/>
              </a:rPr>
              <a:t>III-B</a:t>
            </a:r>
            <a:endParaRPr sz="1350">
              <a:latin typeface="Calibri"/>
              <a:cs typeface="Calibri"/>
            </a:endParaRPr>
          </a:p>
          <a:p>
            <a:pPr marL="403384" indent="-171926">
              <a:spcBef>
                <a:spcPts val="424"/>
              </a:spcBef>
              <a:buFont typeface="Arial"/>
              <a:buChar char="•"/>
              <a:tabLst>
                <a:tab pos="403384" algn="l"/>
                <a:tab pos="403860" algn="l"/>
              </a:tabLst>
            </a:pPr>
            <a:r>
              <a:rPr sz="1350" spc="-4" dirty="0">
                <a:latin typeface="Calibri"/>
                <a:cs typeface="Calibri"/>
              </a:rPr>
              <a:t>Mínimo </a:t>
            </a:r>
            <a:r>
              <a:rPr sz="1350" dirty="0">
                <a:latin typeface="Calibri"/>
                <a:cs typeface="Calibri"/>
              </a:rPr>
              <a:t>12 </a:t>
            </a:r>
            <a:r>
              <a:rPr sz="1350" spc="-4" dirty="0">
                <a:latin typeface="Calibri"/>
                <a:cs typeface="Calibri"/>
              </a:rPr>
              <a:t>visitas in </a:t>
            </a:r>
            <a:r>
              <a:rPr sz="1350" spc="-8" dirty="0">
                <a:latin typeface="Calibri"/>
                <a:cs typeface="Calibri"/>
              </a:rPr>
              <a:t>loco </a:t>
            </a:r>
            <a:r>
              <a:rPr sz="1350" spc="-4" dirty="0">
                <a:latin typeface="Calibri"/>
                <a:cs typeface="Calibri"/>
              </a:rPr>
              <a:t>nível</a:t>
            </a:r>
            <a:r>
              <a:rPr sz="1350" spc="41" dirty="0">
                <a:latin typeface="Calibri"/>
                <a:cs typeface="Calibri"/>
              </a:rPr>
              <a:t> </a:t>
            </a:r>
            <a:r>
              <a:rPr sz="1350" spc="4" dirty="0">
                <a:latin typeface="Calibri"/>
                <a:cs typeface="Calibri"/>
              </a:rPr>
              <a:t>III-C</a:t>
            </a:r>
            <a:endParaRPr sz="1350">
              <a:latin typeface="Calibri"/>
              <a:cs typeface="Calibri"/>
            </a:endParaRPr>
          </a:p>
          <a:p>
            <a:pPr marL="403384" indent="-171926">
              <a:spcBef>
                <a:spcPts val="420"/>
              </a:spcBef>
              <a:buFont typeface="Arial"/>
              <a:buChar char="•"/>
              <a:tabLst>
                <a:tab pos="403384" algn="l"/>
                <a:tab pos="403860" algn="l"/>
              </a:tabLst>
            </a:pPr>
            <a:r>
              <a:rPr sz="1350" spc="-4" dirty="0">
                <a:latin typeface="Calibri"/>
                <a:cs typeface="Calibri"/>
              </a:rPr>
              <a:t>Mínimo </a:t>
            </a:r>
            <a:r>
              <a:rPr sz="1350" dirty="0">
                <a:latin typeface="Calibri"/>
                <a:cs typeface="Calibri"/>
              </a:rPr>
              <a:t>3 </a:t>
            </a:r>
            <a:r>
              <a:rPr sz="1350" spc="-8" dirty="0">
                <a:latin typeface="Calibri"/>
                <a:cs typeface="Calibri"/>
              </a:rPr>
              <a:t>parcelas</a:t>
            </a:r>
            <a:r>
              <a:rPr sz="1350" spc="8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(recursos)</a:t>
            </a:r>
            <a:endParaRPr sz="1350">
              <a:latin typeface="Calibri"/>
              <a:cs typeface="Calibri"/>
            </a:endParaRPr>
          </a:p>
          <a:p>
            <a:pPr marL="403384" indent="-171926">
              <a:spcBef>
                <a:spcPts val="435"/>
              </a:spcBef>
              <a:buFont typeface="Arial"/>
              <a:buChar char="•"/>
              <a:tabLst>
                <a:tab pos="403384" algn="l"/>
                <a:tab pos="403860" algn="l"/>
              </a:tabLst>
            </a:pPr>
            <a:r>
              <a:rPr sz="1350" spc="-4" dirty="0">
                <a:latin typeface="Calibri"/>
                <a:cs typeface="Calibri"/>
              </a:rPr>
              <a:t>Vigência máxima de </a:t>
            </a:r>
            <a:r>
              <a:rPr sz="1350" dirty="0">
                <a:latin typeface="Calibri"/>
                <a:cs typeface="Calibri"/>
              </a:rPr>
              <a:t>60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meses</a:t>
            </a:r>
            <a:endParaRPr sz="1350">
              <a:latin typeface="Calibri"/>
              <a:cs typeface="Calibri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8548B741-C665-41B7-89E7-AAB8DCBF55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1188" y="1292733"/>
            <a:ext cx="1623059" cy="7566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1536191" y="1292733"/>
            <a:ext cx="553212" cy="7566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1719072" y="1292733"/>
            <a:ext cx="3414140" cy="7566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4685158" y="1292733"/>
            <a:ext cx="618362" cy="7566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4932044" y="1292733"/>
            <a:ext cx="3937635" cy="7566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63575" y="1370514"/>
            <a:ext cx="8077676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spc="-8" dirty="0"/>
              <a:t>Nível </a:t>
            </a:r>
            <a:r>
              <a:rPr sz="2700" dirty="0"/>
              <a:t>IV - </a:t>
            </a:r>
            <a:r>
              <a:rPr sz="2700" spc="-11" dirty="0"/>
              <a:t>Regime </a:t>
            </a:r>
            <a:r>
              <a:rPr sz="2700" dirty="0"/>
              <a:t>Simplificado – </a:t>
            </a:r>
            <a:r>
              <a:rPr sz="2700" spc="-11" dirty="0"/>
              <a:t>Custeio </a:t>
            </a:r>
            <a:r>
              <a:rPr sz="2700" dirty="0"/>
              <a:t>ou</a:t>
            </a:r>
            <a:r>
              <a:rPr sz="2700" spc="-4" dirty="0"/>
              <a:t> </a:t>
            </a:r>
            <a:r>
              <a:rPr sz="2700" spc="-11" dirty="0"/>
              <a:t>equipamento</a:t>
            </a:r>
            <a:endParaRPr sz="2700"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515422" y="2202142"/>
            <a:ext cx="5827157" cy="3515867"/>
          </a:xfrm>
          <a:prstGeom prst="rect">
            <a:avLst/>
          </a:prstGeom>
        </p:spPr>
        <p:txBody>
          <a:bodyPr vert="horz" wrap="square" lIns="0" tIns="45244" rIns="0" bIns="0" rtlCol="0">
            <a:spAutoFit/>
          </a:bodyPr>
          <a:lstStyle/>
          <a:p>
            <a:pPr marL="9525" marR="3810">
              <a:lnSpc>
                <a:spcPts val="2273"/>
              </a:lnSpc>
              <a:spcBef>
                <a:spcPts val="356"/>
              </a:spcBef>
            </a:pPr>
            <a:r>
              <a:rPr b="0" spc="-11" dirty="0">
                <a:latin typeface="Calibri"/>
                <a:cs typeface="Calibri"/>
              </a:rPr>
              <a:t>Custeio </a:t>
            </a:r>
            <a:r>
              <a:rPr b="0" spc="-4" dirty="0">
                <a:latin typeface="Calibri"/>
                <a:cs typeface="Calibri"/>
              </a:rPr>
              <a:t>ou aquisição </a:t>
            </a:r>
            <a:r>
              <a:rPr b="0" spc="-8" dirty="0">
                <a:latin typeface="Calibri"/>
                <a:cs typeface="Calibri"/>
              </a:rPr>
              <a:t>de equipamentos no valor de </a:t>
            </a:r>
            <a:r>
              <a:rPr b="0" spc="-4" dirty="0">
                <a:latin typeface="Calibri"/>
                <a:cs typeface="Calibri"/>
              </a:rPr>
              <a:t>R$ </a:t>
            </a:r>
            <a:r>
              <a:rPr b="0" dirty="0">
                <a:latin typeface="Calibri"/>
                <a:cs typeface="Calibri"/>
              </a:rPr>
              <a:t>100 </a:t>
            </a:r>
            <a:r>
              <a:rPr b="0" spc="-4" dirty="0">
                <a:latin typeface="Calibri"/>
                <a:cs typeface="Calibri"/>
              </a:rPr>
              <a:t>mil e </a:t>
            </a:r>
            <a:r>
              <a:rPr b="0" spc="-15" dirty="0">
                <a:latin typeface="Calibri"/>
                <a:cs typeface="Calibri"/>
              </a:rPr>
              <a:t>inferior  </a:t>
            </a:r>
            <a:r>
              <a:rPr b="0" spc="-4" dirty="0">
                <a:latin typeface="Calibri"/>
                <a:cs typeface="Calibri"/>
              </a:rPr>
              <a:t>a </a:t>
            </a:r>
            <a:r>
              <a:rPr b="0" dirty="0">
                <a:latin typeface="Calibri"/>
                <a:cs typeface="Calibri"/>
              </a:rPr>
              <a:t>R$ </a:t>
            </a:r>
            <a:r>
              <a:rPr b="0" spc="-4" dirty="0">
                <a:latin typeface="Calibri"/>
                <a:cs typeface="Calibri"/>
              </a:rPr>
              <a:t>1.000.000,00</a:t>
            </a:r>
            <a:r>
              <a:rPr b="0" spc="68" dirty="0">
                <a:latin typeface="Calibri"/>
                <a:cs typeface="Calibri"/>
              </a:rPr>
              <a:t> </a:t>
            </a:r>
            <a:r>
              <a:rPr b="0" spc="-4" dirty="0">
                <a:latin typeface="Calibri"/>
                <a:cs typeface="Calibri"/>
              </a:rPr>
              <a:t>milhão:</a:t>
            </a:r>
          </a:p>
          <a:p>
            <a:pPr marL="523875" indent="-171926">
              <a:spcBef>
                <a:spcPts val="341"/>
              </a:spcBef>
              <a:buFont typeface="Arial"/>
              <a:buChar char="•"/>
              <a:tabLst>
                <a:tab pos="524828" algn="l"/>
              </a:tabLst>
            </a:pPr>
            <a:r>
              <a:rPr b="0" spc="-11" dirty="0">
                <a:latin typeface="Calibri"/>
                <a:cs typeface="Calibri"/>
              </a:rPr>
              <a:t>Possibilidade </a:t>
            </a:r>
            <a:r>
              <a:rPr b="0" spc="-4" dirty="0">
                <a:latin typeface="Calibri"/>
                <a:cs typeface="Calibri"/>
              </a:rPr>
              <a:t>de </a:t>
            </a:r>
            <a:r>
              <a:rPr b="0" spc="-8" dirty="0">
                <a:latin typeface="Calibri"/>
                <a:cs typeface="Calibri"/>
              </a:rPr>
              <a:t>parcela </a:t>
            </a:r>
            <a:r>
              <a:rPr b="0" spc="-11" dirty="0">
                <a:latin typeface="Calibri"/>
                <a:cs typeface="Calibri"/>
              </a:rPr>
              <a:t>única </a:t>
            </a:r>
            <a:r>
              <a:rPr b="0" spc="-4" dirty="0">
                <a:latin typeface="Calibri"/>
                <a:cs typeface="Calibri"/>
              </a:rPr>
              <a:t>-</a:t>
            </a:r>
            <a:r>
              <a:rPr b="0" spc="116" dirty="0">
                <a:latin typeface="Calibri"/>
                <a:cs typeface="Calibri"/>
              </a:rPr>
              <a:t> </a:t>
            </a:r>
            <a:r>
              <a:rPr b="0" spc="-8" dirty="0">
                <a:latin typeface="Calibri"/>
                <a:cs typeface="Calibri"/>
              </a:rPr>
              <a:t>equipamentos</a:t>
            </a:r>
          </a:p>
          <a:p>
            <a:pPr marL="523875" marR="4763" indent="-171450">
              <a:spcBef>
                <a:spcPts val="375"/>
              </a:spcBef>
              <a:buFont typeface="Arial"/>
              <a:buChar char="•"/>
              <a:tabLst>
                <a:tab pos="524828" algn="l"/>
                <a:tab pos="1328738" algn="l"/>
                <a:tab pos="1722120" algn="l"/>
                <a:tab pos="2932747" algn="l"/>
                <a:tab pos="4073843" algn="l"/>
                <a:tab pos="4783455" algn="l"/>
                <a:tab pos="5172075" algn="l"/>
                <a:tab pos="6465094" algn="l"/>
                <a:tab pos="6718935" algn="l"/>
                <a:tab pos="7247096" algn="l"/>
              </a:tabLst>
            </a:pPr>
            <a:r>
              <a:rPr b="0" spc="-191" dirty="0">
                <a:latin typeface="Calibri"/>
                <a:cs typeface="Calibri"/>
              </a:rPr>
              <a:t>T</a:t>
            </a:r>
            <a:r>
              <a:rPr b="0" spc="-4" dirty="0">
                <a:latin typeface="Calibri"/>
                <a:cs typeface="Calibri"/>
              </a:rPr>
              <a:t>er</a:t>
            </a:r>
            <a:r>
              <a:rPr b="0" spc="-11" dirty="0">
                <a:latin typeface="Calibri"/>
                <a:cs typeface="Calibri"/>
              </a:rPr>
              <a:t>m</a:t>
            </a:r>
            <a:r>
              <a:rPr b="0" spc="-4" dirty="0">
                <a:latin typeface="Calibri"/>
                <a:cs typeface="Calibri"/>
              </a:rPr>
              <a:t>o</a:t>
            </a:r>
            <a:r>
              <a:rPr b="0" dirty="0">
                <a:latin typeface="Calibri"/>
                <a:cs typeface="Calibri"/>
              </a:rPr>
              <a:t>	</a:t>
            </a:r>
            <a:r>
              <a:rPr b="0" spc="-11" dirty="0">
                <a:latin typeface="Calibri"/>
                <a:cs typeface="Calibri"/>
              </a:rPr>
              <a:t>d</a:t>
            </a:r>
            <a:r>
              <a:rPr b="0" spc="-4" dirty="0">
                <a:latin typeface="Calibri"/>
                <a:cs typeface="Calibri"/>
              </a:rPr>
              <a:t>e</a:t>
            </a:r>
            <a:r>
              <a:rPr b="0" dirty="0">
                <a:latin typeface="Calibri"/>
                <a:cs typeface="Calibri"/>
              </a:rPr>
              <a:t>	</a:t>
            </a:r>
            <a:r>
              <a:rPr b="0" spc="-38" dirty="0">
                <a:latin typeface="Calibri"/>
                <a:cs typeface="Calibri"/>
              </a:rPr>
              <a:t>r</a:t>
            </a:r>
            <a:r>
              <a:rPr b="0" spc="-23" dirty="0">
                <a:latin typeface="Calibri"/>
                <a:cs typeface="Calibri"/>
              </a:rPr>
              <a:t>e</a:t>
            </a:r>
            <a:r>
              <a:rPr b="0" spc="-60" dirty="0">
                <a:latin typeface="Calibri"/>
                <a:cs typeface="Calibri"/>
              </a:rPr>
              <a:t>f</a:t>
            </a:r>
            <a:r>
              <a:rPr b="0" spc="-4" dirty="0">
                <a:latin typeface="Calibri"/>
                <a:cs typeface="Calibri"/>
              </a:rPr>
              <a:t>e</a:t>
            </a:r>
            <a:r>
              <a:rPr b="0" spc="-38" dirty="0">
                <a:latin typeface="Calibri"/>
                <a:cs typeface="Calibri"/>
              </a:rPr>
              <a:t>r</a:t>
            </a:r>
            <a:r>
              <a:rPr b="0" spc="-4" dirty="0">
                <a:latin typeface="Calibri"/>
                <a:cs typeface="Calibri"/>
              </a:rPr>
              <a:t>ência</a:t>
            </a:r>
            <a:r>
              <a:rPr b="0" dirty="0">
                <a:latin typeface="Calibri"/>
                <a:cs typeface="Calibri"/>
              </a:rPr>
              <a:t>	</a:t>
            </a:r>
            <a:r>
              <a:rPr b="0" spc="-4" dirty="0">
                <a:latin typeface="Calibri"/>
                <a:cs typeface="Calibri"/>
              </a:rPr>
              <a:t>ap</a:t>
            </a:r>
            <a:r>
              <a:rPr b="0" spc="-45" dirty="0">
                <a:latin typeface="Calibri"/>
                <a:cs typeface="Calibri"/>
              </a:rPr>
              <a:t>r</a:t>
            </a:r>
            <a:r>
              <a:rPr b="0" spc="-15" dirty="0">
                <a:latin typeface="Calibri"/>
                <a:cs typeface="Calibri"/>
              </a:rPr>
              <a:t>o</a:t>
            </a:r>
            <a:r>
              <a:rPr b="0" spc="-38" dirty="0">
                <a:latin typeface="Calibri"/>
                <a:cs typeface="Calibri"/>
              </a:rPr>
              <a:t>v</a:t>
            </a:r>
            <a:r>
              <a:rPr b="0" spc="-4" dirty="0">
                <a:latin typeface="Calibri"/>
                <a:cs typeface="Calibri"/>
              </a:rPr>
              <a:t>a</a:t>
            </a:r>
            <a:r>
              <a:rPr b="0" dirty="0">
                <a:latin typeface="Calibri"/>
                <a:cs typeface="Calibri"/>
              </a:rPr>
              <a:t>d</a:t>
            </a:r>
            <a:r>
              <a:rPr b="0" spc="-4" dirty="0">
                <a:latin typeface="Calibri"/>
                <a:cs typeface="Calibri"/>
              </a:rPr>
              <a:t>o</a:t>
            </a:r>
            <a:r>
              <a:rPr b="0" dirty="0">
                <a:latin typeface="Calibri"/>
                <a:cs typeface="Calibri"/>
              </a:rPr>
              <a:t>	</a:t>
            </a:r>
            <a:r>
              <a:rPr b="0" spc="-4" dirty="0">
                <a:latin typeface="Calibri"/>
                <a:cs typeface="Calibri"/>
              </a:rPr>
              <a:t>a</a:t>
            </a:r>
            <a:r>
              <a:rPr b="0" spc="-26" dirty="0">
                <a:latin typeface="Calibri"/>
                <a:cs typeface="Calibri"/>
              </a:rPr>
              <a:t>nt</a:t>
            </a:r>
            <a:r>
              <a:rPr b="0" spc="-4" dirty="0">
                <a:latin typeface="Calibri"/>
                <a:cs typeface="Calibri"/>
              </a:rPr>
              <a:t>es</a:t>
            </a:r>
            <a:r>
              <a:rPr b="0" dirty="0">
                <a:latin typeface="Calibri"/>
                <a:cs typeface="Calibri"/>
              </a:rPr>
              <a:t>	d</a:t>
            </a:r>
            <a:r>
              <a:rPr b="0" spc="-4" dirty="0">
                <a:latin typeface="Calibri"/>
                <a:cs typeface="Calibri"/>
              </a:rPr>
              <a:t>a</a:t>
            </a:r>
            <a:r>
              <a:rPr b="0" dirty="0">
                <a:latin typeface="Calibri"/>
                <a:cs typeface="Calibri"/>
              </a:rPr>
              <a:t>	</a:t>
            </a:r>
            <a:r>
              <a:rPr b="0" spc="-4" dirty="0">
                <a:latin typeface="Calibri"/>
                <a:cs typeface="Calibri"/>
              </a:rPr>
              <a:t>cele</a:t>
            </a:r>
            <a:r>
              <a:rPr b="0" spc="-15" dirty="0">
                <a:latin typeface="Calibri"/>
                <a:cs typeface="Calibri"/>
              </a:rPr>
              <a:t>b</a:t>
            </a:r>
            <a:r>
              <a:rPr b="0" spc="-53" dirty="0">
                <a:latin typeface="Calibri"/>
                <a:cs typeface="Calibri"/>
              </a:rPr>
              <a:t>r</a:t>
            </a:r>
            <a:r>
              <a:rPr b="0" spc="-4" dirty="0">
                <a:latin typeface="Calibri"/>
                <a:cs typeface="Calibri"/>
              </a:rPr>
              <a:t>a</a:t>
            </a:r>
            <a:r>
              <a:rPr b="0" spc="-19" dirty="0">
                <a:latin typeface="Calibri"/>
                <a:cs typeface="Calibri"/>
              </a:rPr>
              <a:t>ç</a:t>
            </a:r>
            <a:r>
              <a:rPr b="0" spc="-4" dirty="0">
                <a:latin typeface="Calibri"/>
                <a:cs typeface="Calibri"/>
              </a:rPr>
              <a:t>ão</a:t>
            </a:r>
            <a:r>
              <a:rPr b="0" dirty="0">
                <a:latin typeface="Calibri"/>
                <a:cs typeface="Calibri"/>
              </a:rPr>
              <a:t>	</a:t>
            </a:r>
            <a:r>
              <a:rPr b="0" spc="-4" dirty="0">
                <a:latin typeface="Calibri"/>
                <a:cs typeface="Calibri"/>
              </a:rPr>
              <a:t>–</a:t>
            </a:r>
            <a:r>
              <a:rPr b="0" dirty="0">
                <a:latin typeface="Calibri"/>
                <a:cs typeface="Calibri"/>
              </a:rPr>
              <a:t>	</a:t>
            </a:r>
            <a:r>
              <a:rPr b="0" spc="-8" dirty="0">
                <a:latin typeface="Calibri"/>
                <a:cs typeface="Calibri"/>
              </a:rPr>
              <a:t>nã</a:t>
            </a:r>
            <a:r>
              <a:rPr b="0" spc="-4" dirty="0">
                <a:latin typeface="Calibri"/>
                <a:cs typeface="Calibri"/>
              </a:rPr>
              <a:t>o</a:t>
            </a:r>
            <a:r>
              <a:rPr b="0" dirty="0">
                <a:latin typeface="Calibri"/>
                <a:cs typeface="Calibri"/>
              </a:rPr>
              <a:t>	</a:t>
            </a:r>
            <a:r>
              <a:rPr b="0" spc="-19" dirty="0">
                <a:latin typeface="Calibri"/>
                <a:cs typeface="Calibri"/>
              </a:rPr>
              <a:t>c</a:t>
            </a:r>
            <a:r>
              <a:rPr b="0" spc="-4" dirty="0">
                <a:latin typeface="Calibri"/>
                <a:cs typeface="Calibri"/>
              </a:rPr>
              <a:t>abe  cláusula</a:t>
            </a:r>
            <a:r>
              <a:rPr b="0" spc="19" dirty="0">
                <a:latin typeface="Calibri"/>
                <a:cs typeface="Calibri"/>
              </a:rPr>
              <a:t> </a:t>
            </a:r>
            <a:r>
              <a:rPr b="0" spc="-11" dirty="0">
                <a:latin typeface="Calibri"/>
                <a:cs typeface="Calibri"/>
              </a:rPr>
              <a:t>suspensiva</a:t>
            </a:r>
          </a:p>
          <a:p>
            <a:pPr marL="523875" indent="-171926">
              <a:spcBef>
                <a:spcPts val="371"/>
              </a:spcBef>
              <a:buFont typeface="Arial"/>
              <a:buChar char="•"/>
              <a:tabLst>
                <a:tab pos="524828" algn="l"/>
              </a:tabLst>
            </a:pPr>
            <a:r>
              <a:rPr b="0" spc="-30" dirty="0">
                <a:latin typeface="Calibri"/>
                <a:cs typeface="Calibri"/>
              </a:rPr>
              <a:t>Veda </a:t>
            </a:r>
            <a:r>
              <a:rPr b="0" spc="-8" dirty="0">
                <a:latin typeface="Calibri"/>
                <a:cs typeface="Calibri"/>
              </a:rPr>
              <a:t>repactuação de</a:t>
            </a:r>
            <a:r>
              <a:rPr b="0" spc="45" dirty="0">
                <a:latin typeface="Calibri"/>
                <a:cs typeface="Calibri"/>
              </a:rPr>
              <a:t> </a:t>
            </a:r>
            <a:r>
              <a:rPr b="0" spc="-15" dirty="0">
                <a:latin typeface="Calibri"/>
                <a:cs typeface="Calibri"/>
              </a:rPr>
              <a:t>meta/etapa</a:t>
            </a:r>
          </a:p>
          <a:p>
            <a:pPr marL="523875" indent="-171926">
              <a:spcBef>
                <a:spcPts val="382"/>
              </a:spcBef>
              <a:buFont typeface="Arial"/>
              <a:buChar char="•"/>
              <a:tabLst>
                <a:tab pos="524828" algn="l"/>
              </a:tabLst>
            </a:pPr>
            <a:r>
              <a:rPr b="0" spc="-11" dirty="0">
                <a:latin typeface="Calibri"/>
                <a:cs typeface="Calibri"/>
              </a:rPr>
              <a:t>Visita </a:t>
            </a:r>
            <a:r>
              <a:rPr b="0" spc="-8" dirty="0">
                <a:latin typeface="Calibri"/>
                <a:cs typeface="Calibri"/>
              </a:rPr>
              <a:t>in loco não </a:t>
            </a:r>
            <a:r>
              <a:rPr b="0" spc="-4" dirty="0">
                <a:latin typeface="Calibri"/>
                <a:cs typeface="Calibri"/>
              </a:rPr>
              <a:t>é</a:t>
            </a:r>
            <a:r>
              <a:rPr b="0" spc="68" dirty="0">
                <a:latin typeface="Calibri"/>
                <a:cs typeface="Calibri"/>
              </a:rPr>
              <a:t> </a:t>
            </a:r>
            <a:r>
              <a:rPr b="0" spc="-11" dirty="0">
                <a:latin typeface="Calibri"/>
                <a:cs typeface="Calibri"/>
              </a:rPr>
              <a:t>obrigatória</a:t>
            </a:r>
          </a:p>
          <a:p>
            <a:pPr marL="523875" indent="-171926">
              <a:spcBef>
                <a:spcPts val="375"/>
              </a:spcBef>
              <a:buFont typeface="Arial"/>
              <a:buChar char="•"/>
              <a:tabLst>
                <a:tab pos="524828" algn="l"/>
              </a:tabLst>
            </a:pPr>
            <a:r>
              <a:rPr b="0" spc="-8" dirty="0">
                <a:latin typeface="Calibri"/>
                <a:cs typeface="Calibri"/>
              </a:rPr>
              <a:t>Aceite </a:t>
            </a:r>
            <a:r>
              <a:rPr b="0" spc="-4" dirty="0">
                <a:latin typeface="Calibri"/>
                <a:cs typeface="Calibri"/>
              </a:rPr>
              <a:t>do </a:t>
            </a:r>
            <a:r>
              <a:rPr b="0" spc="-11" dirty="0">
                <a:latin typeface="Calibri"/>
                <a:cs typeface="Calibri"/>
              </a:rPr>
              <a:t>processo licitatório </a:t>
            </a:r>
            <a:r>
              <a:rPr b="0" spc="-4" dirty="0">
                <a:latin typeface="Calibri"/>
                <a:cs typeface="Calibri"/>
              </a:rPr>
              <a:t>em </a:t>
            </a:r>
            <a:r>
              <a:rPr b="0" spc="-15" dirty="0">
                <a:latin typeface="Calibri"/>
                <a:cs typeface="Calibri"/>
              </a:rPr>
              <a:t>até </a:t>
            </a:r>
            <a:r>
              <a:rPr b="0" spc="-4" dirty="0">
                <a:latin typeface="Calibri"/>
                <a:cs typeface="Calibri"/>
              </a:rPr>
              <a:t>30</a:t>
            </a:r>
            <a:r>
              <a:rPr b="0" spc="94" dirty="0">
                <a:latin typeface="Calibri"/>
                <a:cs typeface="Calibri"/>
              </a:rPr>
              <a:t> </a:t>
            </a:r>
            <a:r>
              <a:rPr b="0" spc="-8" dirty="0">
                <a:latin typeface="Calibri"/>
                <a:cs typeface="Calibri"/>
              </a:rPr>
              <a:t>dias</a:t>
            </a:r>
          </a:p>
          <a:p>
            <a:pPr marL="523875" indent="-171926">
              <a:spcBef>
                <a:spcPts val="371"/>
              </a:spcBef>
              <a:buFont typeface="Arial"/>
              <a:buChar char="•"/>
              <a:tabLst>
                <a:tab pos="524828" algn="l"/>
              </a:tabLst>
            </a:pPr>
            <a:r>
              <a:rPr b="0" spc="-8" dirty="0">
                <a:latin typeface="Calibri"/>
                <a:cs typeface="Calibri"/>
              </a:rPr>
              <a:t>Vigência máxima de </a:t>
            </a:r>
            <a:r>
              <a:rPr b="0" spc="-4" dirty="0">
                <a:latin typeface="Calibri"/>
                <a:cs typeface="Calibri"/>
              </a:rPr>
              <a:t>36</a:t>
            </a:r>
            <a:r>
              <a:rPr b="0" spc="45" dirty="0">
                <a:latin typeface="Calibri"/>
                <a:cs typeface="Calibri"/>
              </a:rPr>
              <a:t> </a:t>
            </a:r>
            <a:r>
              <a:rPr b="0" spc="-4" dirty="0">
                <a:latin typeface="Calibri"/>
                <a:cs typeface="Calibri"/>
              </a:rPr>
              <a:t>meses</a:t>
            </a:r>
          </a:p>
        </p:txBody>
      </p:sp>
      <p:sp>
        <p:nvSpPr>
          <p:cNvPr id="9" name="object 9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F716334-50E3-4416-96AD-D242CB4524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6081" y="1292733"/>
            <a:ext cx="1531620" cy="7566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1739646" y="1292733"/>
            <a:ext cx="553211" cy="7566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1922525" y="1292733"/>
            <a:ext cx="2852928" cy="7566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4327398" y="1292733"/>
            <a:ext cx="618363" cy="7566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4574285" y="1292733"/>
            <a:ext cx="3937635" cy="7566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8697" y="1370514"/>
            <a:ext cx="7424738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spc="-8" dirty="0"/>
              <a:t>Nível </a:t>
            </a:r>
            <a:r>
              <a:rPr sz="2700" dirty="0"/>
              <a:t>V - </a:t>
            </a:r>
            <a:r>
              <a:rPr sz="2700" spc="-11" dirty="0"/>
              <a:t>Regime </a:t>
            </a:r>
            <a:r>
              <a:rPr sz="2700" dirty="0"/>
              <a:t>superior – </a:t>
            </a:r>
            <a:r>
              <a:rPr sz="2700" spc="-11" dirty="0"/>
              <a:t>Custeio </a:t>
            </a:r>
            <a:r>
              <a:rPr sz="2700" dirty="0"/>
              <a:t>ou</a:t>
            </a:r>
            <a:r>
              <a:rPr sz="2700" spc="4" dirty="0"/>
              <a:t> </a:t>
            </a:r>
            <a:r>
              <a:rPr sz="2700" spc="-11" dirty="0"/>
              <a:t>equipamento</a:t>
            </a:r>
            <a:endParaRPr sz="2700"/>
          </a:p>
        </p:txBody>
      </p:sp>
      <p:sp>
        <p:nvSpPr>
          <p:cNvPr id="8" name="object 8"/>
          <p:cNvSpPr txBox="1"/>
          <p:nvPr/>
        </p:nvSpPr>
        <p:spPr>
          <a:xfrm>
            <a:off x="687704" y="2428494"/>
            <a:ext cx="7541895" cy="247647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sz="2100" spc="-11" dirty="0">
                <a:latin typeface="Calibri"/>
                <a:cs typeface="Calibri"/>
              </a:rPr>
              <a:t>Custeio </a:t>
            </a:r>
            <a:r>
              <a:rPr sz="2100" spc="-4" dirty="0">
                <a:latin typeface="Calibri"/>
                <a:cs typeface="Calibri"/>
              </a:rPr>
              <a:t>ou </a:t>
            </a:r>
            <a:r>
              <a:rPr sz="2100" spc="-8" dirty="0">
                <a:latin typeface="Calibri"/>
                <a:cs typeface="Calibri"/>
              </a:rPr>
              <a:t>aquisição </a:t>
            </a:r>
            <a:r>
              <a:rPr sz="2100" spc="-4" dirty="0">
                <a:latin typeface="Calibri"/>
                <a:cs typeface="Calibri"/>
              </a:rPr>
              <a:t>de </a:t>
            </a:r>
            <a:r>
              <a:rPr sz="2100" spc="-11" dirty="0">
                <a:latin typeface="Calibri"/>
                <a:cs typeface="Calibri"/>
              </a:rPr>
              <a:t>equipamentos </a:t>
            </a:r>
            <a:r>
              <a:rPr sz="2100" spc="-4" dirty="0">
                <a:latin typeface="Calibri"/>
                <a:cs typeface="Calibri"/>
              </a:rPr>
              <a:t>no </a:t>
            </a:r>
            <a:r>
              <a:rPr sz="2100" spc="-8" dirty="0">
                <a:latin typeface="Calibri"/>
                <a:cs typeface="Calibri"/>
              </a:rPr>
              <a:t>valor </a:t>
            </a:r>
            <a:r>
              <a:rPr sz="2100" spc="-4" dirty="0">
                <a:latin typeface="Calibri"/>
                <a:cs typeface="Calibri"/>
              </a:rPr>
              <a:t>igual ou </a:t>
            </a:r>
            <a:r>
              <a:rPr sz="2100" spc="-8" dirty="0">
                <a:latin typeface="Calibri"/>
                <a:cs typeface="Calibri"/>
              </a:rPr>
              <a:t>superior </a:t>
            </a:r>
            <a:r>
              <a:rPr sz="2100" spc="-4" dirty="0">
                <a:latin typeface="Calibri"/>
                <a:cs typeface="Calibri"/>
              </a:rPr>
              <a:t>a R$  </a:t>
            </a:r>
            <a:r>
              <a:rPr sz="2100" dirty="0">
                <a:latin typeface="Calibri"/>
                <a:cs typeface="Calibri"/>
              </a:rPr>
              <a:t>1.000.000,00</a:t>
            </a:r>
            <a:r>
              <a:rPr sz="2100" spc="38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milhão:</a:t>
            </a:r>
            <a:endParaRPr sz="2100">
              <a:latin typeface="Calibri"/>
              <a:cs typeface="Calibri"/>
            </a:endParaRPr>
          </a:p>
          <a:p>
            <a:pPr marL="523875" indent="-171926">
              <a:spcBef>
                <a:spcPts val="379"/>
              </a:spcBef>
              <a:buFont typeface="Arial"/>
              <a:buChar char="•"/>
              <a:tabLst>
                <a:tab pos="524351" algn="l"/>
              </a:tabLst>
            </a:pPr>
            <a:r>
              <a:rPr sz="2100" spc="-19" dirty="0">
                <a:latin typeface="Calibri"/>
                <a:cs typeface="Calibri"/>
              </a:rPr>
              <a:t>Parâmetros</a:t>
            </a:r>
            <a:r>
              <a:rPr sz="2100" spc="8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objetivos</a:t>
            </a:r>
            <a:endParaRPr sz="2100">
              <a:latin typeface="Calibri"/>
              <a:cs typeface="Calibri"/>
            </a:endParaRPr>
          </a:p>
          <a:p>
            <a:pPr marL="523875" indent="-171926">
              <a:spcBef>
                <a:spcPts val="379"/>
              </a:spcBef>
              <a:buFont typeface="Arial"/>
              <a:buChar char="•"/>
              <a:tabLst>
                <a:tab pos="524351" algn="l"/>
              </a:tabLst>
            </a:pPr>
            <a:r>
              <a:rPr sz="2100" spc="-4" dirty="0">
                <a:latin typeface="Calibri"/>
                <a:cs typeface="Calibri"/>
              </a:rPr>
              <a:t>Nos </a:t>
            </a:r>
            <a:r>
              <a:rPr sz="2100" spc="-8" dirty="0">
                <a:latin typeface="Calibri"/>
                <a:cs typeface="Calibri"/>
              </a:rPr>
              <a:t>casos </a:t>
            </a:r>
            <a:r>
              <a:rPr sz="2100" spc="-4" dirty="0">
                <a:latin typeface="Calibri"/>
                <a:cs typeface="Calibri"/>
              </a:rPr>
              <a:t>de </a:t>
            </a:r>
            <a:r>
              <a:rPr sz="2100" spc="-8" dirty="0">
                <a:latin typeface="Calibri"/>
                <a:cs typeface="Calibri"/>
              </a:rPr>
              <a:t>equipamentos, </a:t>
            </a:r>
            <a:r>
              <a:rPr sz="2100" spc="-11" dirty="0">
                <a:latin typeface="Calibri"/>
                <a:cs typeface="Calibri"/>
              </a:rPr>
              <a:t>permite </a:t>
            </a:r>
            <a:r>
              <a:rPr sz="2100" spc="-8" dirty="0">
                <a:latin typeface="Calibri"/>
                <a:cs typeface="Calibri"/>
              </a:rPr>
              <a:t>parcela</a:t>
            </a:r>
            <a:r>
              <a:rPr sz="2100" spc="101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única</a:t>
            </a:r>
            <a:endParaRPr sz="2100">
              <a:latin typeface="Calibri"/>
              <a:cs typeface="Calibri"/>
            </a:endParaRPr>
          </a:p>
          <a:p>
            <a:pPr marL="523875" marR="316706" indent="-171450">
              <a:spcBef>
                <a:spcPts val="368"/>
              </a:spcBef>
              <a:buFont typeface="Arial"/>
              <a:buChar char="•"/>
              <a:tabLst>
                <a:tab pos="524351" algn="l"/>
              </a:tabLst>
            </a:pPr>
            <a:r>
              <a:rPr sz="2100" spc="-41" dirty="0">
                <a:latin typeface="Calibri"/>
                <a:cs typeface="Calibri"/>
              </a:rPr>
              <a:t>Termo </a:t>
            </a:r>
            <a:r>
              <a:rPr sz="2100" spc="-4" dirty="0">
                <a:latin typeface="Calibri"/>
                <a:cs typeface="Calibri"/>
              </a:rPr>
              <a:t>de </a:t>
            </a:r>
            <a:r>
              <a:rPr sz="2100" spc="-19" dirty="0">
                <a:latin typeface="Calibri"/>
                <a:cs typeface="Calibri"/>
              </a:rPr>
              <a:t>referência </a:t>
            </a:r>
            <a:r>
              <a:rPr sz="2100" spc="-15" dirty="0">
                <a:latin typeface="Calibri"/>
                <a:cs typeface="Calibri"/>
              </a:rPr>
              <a:t>aprovado </a:t>
            </a:r>
            <a:r>
              <a:rPr sz="2100" spc="-11" dirty="0">
                <a:latin typeface="Calibri"/>
                <a:cs typeface="Calibri"/>
              </a:rPr>
              <a:t>antes </a:t>
            </a:r>
            <a:r>
              <a:rPr sz="2100" spc="-4" dirty="0">
                <a:latin typeface="Calibri"/>
                <a:cs typeface="Calibri"/>
              </a:rPr>
              <a:t>da </a:t>
            </a:r>
            <a:r>
              <a:rPr sz="2100" spc="-11" dirty="0">
                <a:latin typeface="Calibri"/>
                <a:cs typeface="Calibri"/>
              </a:rPr>
              <a:t>celebração </a:t>
            </a:r>
            <a:r>
              <a:rPr sz="2100" spc="-4" dirty="0">
                <a:latin typeface="Calibri"/>
                <a:cs typeface="Calibri"/>
              </a:rPr>
              <a:t>– não </a:t>
            </a:r>
            <a:r>
              <a:rPr sz="2100" spc="-8" dirty="0">
                <a:latin typeface="Calibri"/>
                <a:cs typeface="Calibri"/>
              </a:rPr>
              <a:t>cabe  </a:t>
            </a:r>
            <a:r>
              <a:rPr sz="2100" spc="-4" dirty="0">
                <a:latin typeface="Calibri"/>
                <a:cs typeface="Calibri"/>
              </a:rPr>
              <a:t>cláusula</a:t>
            </a:r>
            <a:r>
              <a:rPr sz="2100" spc="19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suspensiva</a:t>
            </a:r>
            <a:endParaRPr sz="2100">
              <a:latin typeface="Calibri"/>
              <a:cs typeface="Calibri"/>
            </a:endParaRPr>
          </a:p>
          <a:p>
            <a:pPr marL="523875" indent="-171926">
              <a:spcBef>
                <a:spcPts val="382"/>
              </a:spcBef>
              <a:buFont typeface="Arial"/>
              <a:buChar char="•"/>
              <a:tabLst>
                <a:tab pos="524351" algn="l"/>
              </a:tabLst>
            </a:pPr>
            <a:r>
              <a:rPr sz="2100" spc="-8" dirty="0">
                <a:latin typeface="Calibri"/>
                <a:cs typeface="Calibri"/>
              </a:rPr>
              <a:t>Vigência máxima </a:t>
            </a:r>
            <a:r>
              <a:rPr sz="2100" spc="-4" dirty="0">
                <a:latin typeface="Calibri"/>
                <a:cs typeface="Calibri"/>
              </a:rPr>
              <a:t>de 36</a:t>
            </a:r>
            <a:r>
              <a:rPr sz="2100" spc="23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meses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58862F7-F1D7-4385-A7B2-B187B44E6A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1080" y="1269873"/>
            <a:ext cx="2356866" cy="838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3651884" y="1269873"/>
            <a:ext cx="3834765" cy="8389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17013" y="1357979"/>
            <a:ext cx="5220653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11" dirty="0"/>
              <a:t>Regulações Instrução</a:t>
            </a:r>
            <a:r>
              <a:rPr spc="38" dirty="0"/>
              <a:t> </a:t>
            </a:r>
            <a:r>
              <a:rPr spc="-11" dirty="0"/>
              <a:t>Normativa: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1635" y="2107787"/>
            <a:ext cx="7868126" cy="2700739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80499" marR="3810" indent="-171450">
              <a:lnSpc>
                <a:spcPts val="2265"/>
              </a:lnSpc>
              <a:spcBef>
                <a:spcPts val="360"/>
              </a:spcBef>
              <a:buFont typeface="Arial"/>
              <a:buChar char="•"/>
              <a:tabLst>
                <a:tab pos="180975" algn="l"/>
              </a:tabLst>
            </a:pPr>
            <a:r>
              <a:rPr sz="2100" spc="-4" dirty="0">
                <a:latin typeface="Calibri"/>
                <a:cs typeface="Calibri"/>
              </a:rPr>
              <a:t>IN </a:t>
            </a:r>
            <a:r>
              <a:rPr sz="2100" dirty="0">
                <a:latin typeface="Calibri"/>
                <a:cs typeface="Calibri"/>
              </a:rPr>
              <a:t>nº 02/2017: </a:t>
            </a:r>
            <a:r>
              <a:rPr sz="2100" spc="-11" dirty="0">
                <a:latin typeface="Calibri"/>
                <a:cs typeface="Calibri"/>
              </a:rPr>
              <a:t>Estabelece </a:t>
            </a:r>
            <a:r>
              <a:rPr sz="2100" spc="-19" dirty="0">
                <a:latin typeface="Calibri"/>
                <a:cs typeface="Calibri"/>
              </a:rPr>
              <a:t>regras </a:t>
            </a:r>
            <a:r>
              <a:rPr sz="2100" spc="-4" dirty="0">
                <a:latin typeface="Calibri"/>
                <a:cs typeface="Calibri"/>
              </a:rPr>
              <a:t>e </a:t>
            </a:r>
            <a:r>
              <a:rPr sz="2100" spc="-11" dirty="0">
                <a:latin typeface="Calibri"/>
                <a:cs typeface="Calibri"/>
              </a:rPr>
              <a:t>diretrizes </a:t>
            </a:r>
            <a:r>
              <a:rPr sz="2100" spc="-4" dirty="0">
                <a:latin typeface="Calibri"/>
                <a:cs typeface="Calibri"/>
              </a:rPr>
              <a:t>de </a:t>
            </a:r>
            <a:r>
              <a:rPr sz="2100" b="1" spc="-4" dirty="0">
                <a:latin typeface="Calibri"/>
                <a:cs typeface="Calibri"/>
              </a:rPr>
              <a:t>acessibilidade </a:t>
            </a:r>
            <a:r>
              <a:rPr sz="2100" spc="-19" dirty="0">
                <a:latin typeface="Calibri"/>
                <a:cs typeface="Calibri"/>
              </a:rPr>
              <a:t>para </a:t>
            </a:r>
            <a:r>
              <a:rPr sz="2100" spc="-4" dirty="0">
                <a:latin typeface="Calibri"/>
                <a:cs typeface="Calibri"/>
              </a:rPr>
              <a:t>as  </a:t>
            </a:r>
            <a:r>
              <a:rPr sz="2100" spc="-15" dirty="0">
                <a:latin typeface="Calibri"/>
                <a:cs typeface="Calibri"/>
              </a:rPr>
              <a:t>obras </a:t>
            </a:r>
            <a:r>
              <a:rPr sz="2100" spc="-4" dirty="0">
                <a:latin typeface="Calibri"/>
                <a:cs typeface="Calibri"/>
              </a:rPr>
              <a:t>e </a:t>
            </a:r>
            <a:r>
              <a:rPr sz="2100" spc="-8" dirty="0">
                <a:latin typeface="Calibri"/>
                <a:cs typeface="Calibri"/>
              </a:rPr>
              <a:t>serviços de</a:t>
            </a:r>
            <a:r>
              <a:rPr sz="2100" spc="68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engenharia;</a:t>
            </a:r>
            <a:endParaRPr sz="2100">
              <a:latin typeface="Calibri"/>
              <a:cs typeface="Calibri"/>
            </a:endParaRPr>
          </a:p>
          <a:p>
            <a:pPr marL="180499" marR="4763" indent="-171450">
              <a:lnSpc>
                <a:spcPts val="2265"/>
              </a:lnSpc>
              <a:spcBef>
                <a:spcPts val="761"/>
              </a:spcBef>
              <a:buFont typeface="Arial"/>
              <a:buChar char="•"/>
              <a:tabLst>
                <a:tab pos="180975" algn="l"/>
              </a:tabLst>
            </a:pPr>
            <a:r>
              <a:rPr sz="2100" spc="-4" dirty="0">
                <a:latin typeface="Calibri"/>
                <a:cs typeface="Calibri"/>
              </a:rPr>
              <a:t>IN </a:t>
            </a:r>
            <a:r>
              <a:rPr sz="2100" dirty="0">
                <a:latin typeface="Calibri"/>
                <a:cs typeface="Calibri"/>
              </a:rPr>
              <a:t>nº 02/2018: </a:t>
            </a:r>
            <a:r>
              <a:rPr sz="2100" spc="-8" dirty="0">
                <a:latin typeface="Calibri"/>
                <a:cs typeface="Calibri"/>
              </a:rPr>
              <a:t>Estabelece </a:t>
            </a:r>
            <a:r>
              <a:rPr sz="2100" spc="-15" dirty="0">
                <a:latin typeface="Calibri"/>
                <a:cs typeface="Calibri"/>
              </a:rPr>
              <a:t>diretrizes </a:t>
            </a:r>
            <a:r>
              <a:rPr sz="2100" spc="-19" dirty="0">
                <a:latin typeface="Calibri"/>
                <a:cs typeface="Calibri"/>
              </a:rPr>
              <a:t>para </a:t>
            </a:r>
            <a:r>
              <a:rPr sz="2100" spc="-15" dirty="0">
                <a:latin typeface="Calibri"/>
                <a:cs typeface="Calibri"/>
              </a:rPr>
              <a:t>execução </a:t>
            </a:r>
            <a:r>
              <a:rPr sz="2100" spc="-8" dirty="0">
                <a:latin typeface="Calibri"/>
                <a:cs typeface="Calibri"/>
              </a:rPr>
              <a:t>dos CPS celebrados  </a:t>
            </a:r>
            <a:r>
              <a:rPr sz="2100" spc="-11" dirty="0">
                <a:latin typeface="Calibri"/>
                <a:cs typeface="Calibri"/>
              </a:rPr>
              <a:t>com 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b="1" spc="-8" dirty="0">
                <a:latin typeface="Calibri"/>
                <a:cs typeface="Calibri"/>
              </a:rPr>
              <a:t>mandatária</a:t>
            </a:r>
            <a:r>
              <a:rPr sz="2100" spc="-8" dirty="0">
                <a:latin typeface="Calibri"/>
                <a:cs typeface="Calibri"/>
              </a:rPr>
              <a:t>;</a:t>
            </a:r>
            <a:endParaRPr sz="2100">
              <a:latin typeface="Calibri"/>
              <a:cs typeface="Calibri"/>
            </a:endParaRPr>
          </a:p>
          <a:p>
            <a:pPr marL="180499" marR="3810" indent="-171450">
              <a:lnSpc>
                <a:spcPts val="2265"/>
              </a:lnSpc>
              <a:spcBef>
                <a:spcPts val="758"/>
              </a:spcBef>
              <a:buFont typeface="Arial"/>
              <a:buChar char="•"/>
              <a:tabLst>
                <a:tab pos="180975" algn="l"/>
                <a:tab pos="523399" algn="l"/>
                <a:tab pos="880586" algn="l"/>
                <a:tab pos="1973104" algn="l"/>
                <a:tab pos="2827020" algn="l"/>
                <a:tab pos="3059430" algn="l"/>
                <a:tab pos="4242435" algn="l"/>
                <a:tab pos="4624388" algn="l"/>
                <a:tab pos="5480209" algn="l"/>
                <a:tab pos="7130891" algn="l"/>
                <a:tab pos="7717631" algn="l"/>
              </a:tabLst>
            </a:pPr>
            <a:r>
              <a:rPr sz="2100" spc="-4" dirty="0">
                <a:latin typeface="Calibri"/>
                <a:cs typeface="Calibri"/>
              </a:rPr>
              <a:t>IN	</a:t>
            </a:r>
            <a:r>
              <a:rPr sz="2100" dirty="0">
                <a:latin typeface="Calibri"/>
                <a:cs typeface="Calibri"/>
              </a:rPr>
              <a:t>n</a:t>
            </a:r>
            <a:r>
              <a:rPr sz="2100" spc="-4" dirty="0">
                <a:latin typeface="Calibri"/>
                <a:cs typeface="Calibri"/>
              </a:rPr>
              <a:t>º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4" dirty="0">
                <a:latin typeface="Calibri"/>
                <a:cs typeface="Calibri"/>
              </a:rPr>
              <a:t>05/</a:t>
            </a:r>
            <a:r>
              <a:rPr sz="2100" spc="-4" dirty="0">
                <a:latin typeface="Calibri"/>
                <a:cs typeface="Calibri"/>
              </a:rPr>
              <a:t>2</a:t>
            </a:r>
            <a:r>
              <a:rPr sz="2100" dirty="0">
                <a:latin typeface="Calibri"/>
                <a:cs typeface="Calibri"/>
              </a:rPr>
              <a:t>01</a:t>
            </a:r>
            <a:r>
              <a:rPr sz="2100" spc="-4" dirty="0">
                <a:latin typeface="Calibri"/>
                <a:cs typeface="Calibri"/>
              </a:rPr>
              <a:t>8: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I</a:t>
            </a:r>
            <a:r>
              <a:rPr sz="2100" dirty="0">
                <a:latin typeface="Calibri"/>
                <a:cs typeface="Calibri"/>
              </a:rPr>
              <a:t>n</a:t>
            </a:r>
            <a:r>
              <a:rPr sz="2100" spc="-26" dirty="0">
                <a:latin typeface="Calibri"/>
                <a:cs typeface="Calibri"/>
              </a:rPr>
              <a:t>s</a:t>
            </a:r>
            <a:r>
              <a:rPr sz="2100" dirty="0">
                <a:latin typeface="Calibri"/>
                <a:cs typeface="Calibri"/>
              </a:rPr>
              <a:t>t</a:t>
            </a:r>
            <a:r>
              <a:rPr sz="2100" spc="-4" dirty="0">
                <a:latin typeface="Calibri"/>
                <a:cs typeface="Calibri"/>
              </a:rPr>
              <a:t>it</a:t>
            </a:r>
            <a:r>
              <a:rPr sz="2100" spc="-11" dirty="0">
                <a:latin typeface="Calibri"/>
                <a:cs typeface="Calibri"/>
              </a:rPr>
              <a:t>u</a:t>
            </a:r>
            <a:r>
              <a:rPr sz="2100" spc="-4" dirty="0">
                <a:latin typeface="Calibri"/>
                <a:cs typeface="Calibri"/>
              </a:rPr>
              <a:t>i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b="1" spc="-8" dirty="0">
                <a:latin typeface="Calibri"/>
                <a:cs typeface="Calibri"/>
              </a:rPr>
              <a:t>P</a:t>
            </a:r>
            <a:r>
              <a:rPr sz="2100" b="1" spc="-23" dirty="0">
                <a:latin typeface="Calibri"/>
                <a:cs typeface="Calibri"/>
              </a:rPr>
              <a:t>r</a:t>
            </a:r>
            <a:r>
              <a:rPr sz="2100" b="1" spc="-8" dirty="0">
                <a:latin typeface="Calibri"/>
                <a:cs typeface="Calibri"/>
              </a:rPr>
              <a:t>e</a:t>
            </a:r>
            <a:r>
              <a:rPr sz="2100" b="1" spc="-26" dirty="0">
                <a:latin typeface="Calibri"/>
                <a:cs typeface="Calibri"/>
              </a:rPr>
              <a:t>s</a:t>
            </a:r>
            <a:r>
              <a:rPr sz="2100" b="1" spc="-23" dirty="0">
                <a:latin typeface="Calibri"/>
                <a:cs typeface="Calibri"/>
              </a:rPr>
              <a:t>t</a:t>
            </a:r>
            <a:r>
              <a:rPr sz="2100" b="1" spc="-4" dirty="0">
                <a:latin typeface="Calibri"/>
                <a:cs typeface="Calibri"/>
              </a:rPr>
              <a:t>ação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8" dirty="0">
                <a:latin typeface="Calibri"/>
                <a:cs typeface="Calibri"/>
              </a:rPr>
              <a:t>d</a:t>
            </a:r>
            <a:r>
              <a:rPr sz="2100" b="1" spc="-4" dirty="0">
                <a:latin typeface="Calibri"/>
                <a:cs typeface="Calibri"/>
              </a:rPr>
              <a:t>e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8" dirty="0">
                <a:latin typeface="Calibri"/>
                <a:cs typeface="Calibri"/>
              </a:rPr>
              <a:t>Co</a:t>
            </a:r>
            <a:r>
              <a:rPr sz="2100" b="1" spc="-30" dirty="0">
                <a:latin typeface="Calibri"/>
                <a:cs typeface="Calibri"/>
              </a:rPr>
              <a:t>n</a:t>
            </a:r>
            <a:r>
              <a:rPr sz="2100" b="1" spc="-23" dirty="0">
                <a:latin typeface="Calibri"/>
                <a:cs typeface="Calibri"/>
              </a:rPr>
              <a:t>t</a:t>
            </a:r>
            <a:r>
              <a:rPr sz="2100" b="1" spc="-4" dirty="0">
                <a:latin typeface="Calibri"/>
                <a:cs typeface="Calibri"/>
              </a:rPr>
              <a:t>as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4" dirty="0">
                <a:latin typeface="Calibri"/>
                <a:cs typeface="Calibri"/>
              </a:rPr>
              <a:t>In</a:t>
            </a:r>
            <a:r>
              <a:rPr sz="2100" b="1" spc="-34" dirty="0">
                <a:latin typeface="Calibri"/>
                <a:cs typeface="Calibri"/>
              </a:rPr>
              <a:t>f</a:t>
            </a:r>
            <a:r>
              <a:rPr sz="2100" b="1" spc="-4" dirty="0">
                <a:latin typeface="Calibri"/>
                <a:cs typeface="Calibri"/>
              </a:rPr>
              <a:t>orm</a:t>
            </a:r>
            <a:r>
              <a:rPr sz="2100" b="1" spc="-19" dirty="0">
                <a:latin typeface="Calibri"/>
                <a:cs typeface="Calibri"/>
              </a:rPr>
              <a:t>a</a:t>
            </a:r>
            <a:r>
              <a:rPr sz="2100" b="1" spc="-4" dirty="0">
                <a:latin typeface="Calibri"/>
                <a:cs typeface="Calibri"/>
              </a:rPr>
              <a:t>ti</a:t>
            </a:r>
            <a:r>
              <a:rPr sz="2100" b="1" spc="-26" dirty="0">
                <a:latin typeface="Calibri"/>
                <a:cs typeface="Calibri"/>
              </a:rPr>
              <a:t>z</a:t>
            </a:r>
            <a:r>
              <a:rPr sz="2100" b="1" spc="-4" dirty="0">
                <a:latin typeface="Calibri"/>
                <a:cs typeface="Calibri"/>
              </a:rPr>
              <a:t>a</a:t>
            </a:r>
            <a:r>
              <a:rPr sz="2100" b="1" dirty="0">
                <a:latin typeface="Calibri"/>
                <a:cs typeface="Calibri"/>
              </a:rPr>
              <a:t>d</a:t>
            </a:r>
            <a:r>
              <a:rPr sz="2100" b="1" spc="-4" dirty="0">
                <a:latin typeface="Calibri"/>
                <a:cs typeface="Calibri"/>
              </a:rPr>
              <a:t>a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pa</a:t>
            </a:r>
            <a:r>
              <a:rPr sz="2100" spc="-56" dirty="0">
                <a:latin typeface="Calibri"/>
                <a:cs typeface="Calibri"/>
              </a:rPr>
              <a:t>r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o  </a:t>
            </a:r>
            <a:r>
              <a:rPr sz="2100" spc="-8" dirty="0">
                <a:latin typeface="Calibri"/>
                <a:cs typeface="Calibri"/>
              </a:rPr>
              <a:t>passivo;</a:t>
            </a:r>
            <a:endParaRPr sz="2100">
              <a:latin typeface="Calibri"/>
              <a:cs typeface="Calibri"/>
            </a:endParaRPr>
          </a:p>
          <a:p>
            <a:pPr marL="180499" marR="4286" indent="-171450">
              <a:lnSpc>
                <a:spcPts val="2273"/>
              </a:lnSpc>
              <a:spcBef>
                <a:spcPts val="746"/>
              </a:spcBef>
              <a:buFont typeface="Arial"/>
              <a:buChar char="•"/>
              <a:tabLst>
                <a:tab pos="180975" algn="l"/>
                <a:tab pos="7037546" algn="l"/>
              </a:tabLst>
            </a:pPr>
            <a:r>
              <a:rPr sz="2100" spc="-4" dirty="0">
                <a:latin typeface="Calibri"/>
                <a:cs typeface="Calibri"/>
              </a:rPr>
              <a:t>IN </a:t>
            </a:r>
            <a:r>
              <a:rPr sz="2100" dirty="0">
                <a:latin typeface="Calibri"/>
                <a:cs typeface="Calibri"/>
              </a:rPr>
              <a:t>nº 01/2019: </a:t>
            </a:r>
            <a:r>
              <a:rPr sz="2100" spc="-4" dirty="0">
                <a:latin typeface="Calibri"/>
                <a:cs typeface="Calibri"/>
              </a:rPr>
              <a:t>Institui a  </a:t>
            </a:r>
            <a:r>
              <a:rPr sz="2100" spc="19" dirty="0">
                <a:latin typeface="Calibri"/>
                <a:cs typeface="Calibri"/>
              </a:rPr>
              <a:t> </a:t>
            </a:r>
            <a:r>
              <a:rPr sz="2100" b="1" spc="-11" dirty="0">
                <a:latin typeface="Calibri"/>
                <a:cs typeface="Calibri"/>
              </a:rPr>
              <a:t>Prestação  </a:t>
            </a:r>
            <a:r>
              <a:rPr sz="2100" b="1" dirty="0">
                <a:latin typeface="Calibri"/>
                <a:cs typeface="Calibri"/>
              </a:rPr>
              <a:t>de  </a:t>
            </a:r>
            <a:r>
              <a:rPr sz="2100" b="1" spc="-8" dirty="0">
                <a:latin typeface="Calibri"/>
                <a:cs typeface="Calibri"/>
              </a:rPr>
              <a:t>Contas</a:t>
            </a:r>
            <a:r>
              <a:rPr sz="2100" b="1" spc="255" dirty="0">
                <a:latin typeface="Calibri"/>
                <a:cs typeface="Calibri"/>
              </a:rPr>
              <a:t> </a:t>
            </a:r>
            <a:r>
              <a:rPr sz="2100" b="1" spc="-11" dirty="0">
                <a:latin typeface="Calibri"/>
                <a:cs typeface="Calibri"/>
              </a:rPr>
              <a:t>Informatizada	</a:t>
            </a:r>
            <a:r>
              <a:rPr sz="2100" spc="-19" dirty="0">
                <a:latin typeface="Calibri"/>
                <a:cs typeface="Calibri"/>
              </a:rPr>
              <a:t>para </a:t>
            </a:r>
            <a:r>
              <a:rPr sz="2100" spc="-4" dirty="0">
                <a:latin typeface="Calibri"/>
                <a:cs typeface="Calibri"/>
              </a:rPr>
              <a:t>os  </a:t>
            </a:r>
            <a:r>
              <a:rPr sz="2100" spc="-11" dirty="0">
                <a:latin typeface="Calibri"/>
                <a:cs typeface="Calibri"/>
              </a:rPr>
              <a:t>instrumentos</a:t>
            </a:r>
            <a:r>
              <a:rPr sz="2100" spc="41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vigentes.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39E3332-F8D8-4E65-8E75-DE0E4A41D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24863" y="857250"/>
            <a:ext cx="2779775" cy="731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4656582" y="857250"/>
            <a:ext cx="553212" cy="731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4839462" y="857250"/>
            <a:ext cx="2148839" cy="731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27744" y="909637"/>
            <a:ext cx="4233863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dirty="0"/>
              <a:t>Principais </a:t>
            </a:r>
            <a:r>
              <a:rPr sz="2700" spc="-11" dirty="0"/>
              <a:t>Perfis </a:t>
            </a:r>
            <a:r>
              <a:rPr sz="2700" dirty="0"/>
              <a:t>-</a:t>
            </a:r>
            <a:r>
              <a:rPr sz="2700" spc="-30" dirty="0"/>
              <a:t> </a:t>
            </a:r>
            <a:r>
              <a:rPr sz="2700" spc="-19" dirty="0"/>
              <a:t>Convenente</a:t>
            </a:r>
            <a:endParaRPr sz="2700"/>
          </a:p>
        </p:txBody>
      </p:sp>
      <p:sp>
        <p:nvSpPr>
          <p:cNvPr id="6" name="object 6"/>
          <p:cNvSpPr/>
          <p:nvPr/>
        </p:nvSpPr>
        <p:spPr>
          <a:xfrm>
            <a:off x="1224153" y="5859017"/>
            <a:ext cx="5562600" cy="0"/>
          </a:xfrm>
          <a:custGeom>
            <a:avLst/>
            <a:gdLst/>
            <a:ahLst/>
            <a:cxnLst/>
            <a:rect l="l" t="t" r="r" b="b"/>
            <a:pathLst>
              <a:path w="7416800">
                <a:moveTo>
                  <a:pt x="0" y="0"/>
                </a:moveTo>
                <a:lnTo>
                  <a:pt x="7416800" y="0"/>
                </a:lnTo>
              </a:path>
            </a:pathLst>
          </a:custGeom>
          <a:ln w="1219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74929" y="1422464"/>
          <a:ext cx="8652033" cy="42719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0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1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66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5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Perfis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502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5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Atividade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50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352"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Cadastrador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Proposta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762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Inseri </a:t>
                      </a:r>
                      <a:r>
                        <a:rPr sz="1500" b="1" spc="-5" dirty="0">
                          <a:latin typeface="Calibri"/>
                          <a:cs typeface="Calibri"/>
                        </a:rPr>
                        <a:t>Proposta/Plano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Trabalho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. 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Porém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não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tem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permissão 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para</a:t>
                      </a:r>
                      <a:r>
                        <a:rPr sz="15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enviar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para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a análise do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Concedente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762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1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Gestor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Convênio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523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500" spc="-15" dirty="0">
                          <a:latin typeface="Calibri"/>
                          <a:cs typeface="Calibri"/>
                        </a:rPr>
                        <a:t>Realiza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atividade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dentro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do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sistema, 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exceto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os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pagamento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por</a:t>
                      </a:r>
                      <a:r>
                        <a:rPr sz="15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0" dirty="0">
                          <a:latin typeface="Calibri"/>
                          <a:cs typeface="Calibri"/>
                        </a:rPr>
                        <a:t>OBTV.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</a:pPr>
                      <a:r>
                        <a:rPr sz="1500" b="1" spc="-10" dirty="0">
                          <a:latin typeface="Calibri"/>
                          <a:cs typeface="Calibri"/>
                        </a:rPr>
                        <a:t>Envia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500" b="1" spc="-5" dirty="0">
                          <a:latin typeface="Calibri"/>
                          <a:cs typeface="Calibri"/>
                        </a:rPr>
                        <a:t>Proposta/Plano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Trabalho 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para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análise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762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02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Gestor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Financeiro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722630" algn="just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500" spc="-25" dirty="0">
                          <a:latin typeface="Calibri"/>
                          <a:cs typeface="Calibri"/>
                        </a:rPr>
                        <a:t>Para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convênios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que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operam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por 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OBTV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é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responsável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por 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autorizar,  </a:t>
                      </a:r>
                      <a:r>
                        <a:rPr sz="1500" b="1" spc="-5" dirty="0">
                          <a:latin typeface="Calibri"/>
                          <a:cs typeface="Calibri"/>
                        </a:rPr>
                        <a:t>cancelar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e 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efetivar pagamentos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. 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Está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autorizado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registrar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enviar  prestação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contas 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para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análise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762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609"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Ordenador de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Despesa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762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Autorização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final dos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pagamento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por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OBTV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762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352"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Cadastrador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Ente/Entidade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809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128079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Incluir e 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excluir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usuários, 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altera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perfil, substitui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responsável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do 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proponente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 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executa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relatórios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809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2343"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Dirigente/Representante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809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Altera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os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dados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cadastrais,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atribui perfis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pode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cancelar</a:t>
                      </a:r>
                      <a:r>
                        <a:rPr sz="15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propostas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809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599"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Comissão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Licitação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857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Permite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inserção de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dados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Licitação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857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599"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Fiscal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Convenente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809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Acompanha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fiscaliza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o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andamento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do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convênio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– Acesso ao</a:t>
                      </a:r>
                      <a:r>
                        <a:rPr sz="15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App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809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89A3B1C4-7CF1-4D2C-A570-691BCDE45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73A51D5-18F1-4292-B793-51175AAF3E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15" t="27038" r="19344" b="16395"/>
          <a:stretch/>
        </p:blipFill>
        <p:spPr>
          <a:xfrm>
            <a:off x="869431" y="1409075"/>
            <a:ext cx="7465100" cy="400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04675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8286" y="857250"/>
            <a:ext cx="2778633" cy="731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4618864" y="857250"/>
            <a:ext cx="553211" cy="731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4801742" y="857250"/>
            <a:ext cx="2138553" cy="731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1168" y="909637"/>
            <a:ext cx="4222433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dirty="0"/>
              <a:t>Principais </a:t>
            </a:r>
            <a:r>
              <a:rPr sz="2700" spc="-11" dirty="0"/>
              <a:t>Perfis </a:t>
            </a:r>
            <a:r>
              <a:rPr sz="2700" dirty="0"/>
              <a:t>-</a:t>
            </a:r>
            <a:r>
              <a:rPr sz="2700" spc="-45" dirty="0"/>
              <a:t> </a:t>
            </a:r>
            <a:r>
              <a:rPr sz="2700" spc="-11" dirty="0"/>
              <a:t>Concedente</a:t>
            </a:r>
            <a:endParaRPr sz="27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32000" y="1422464"/>
          <a:ext cx="8694897" cy="4769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4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0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417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5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Perfis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50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5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Atividade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50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588"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Cadastrador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 Parcial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500" spc="-15" dirty="0">
                          <a:latin typeface="Calibri"/>
                          <a:cs typeface="Calibri"/>
                        </a:rPr>
                        <a:t>Realiza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gestão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de perfis,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inclui</a:t>
                      </a:r>
                      <a:r>
                        <a:rPr sz="15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usuários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174"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Cadastrador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 Programa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762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Cadastra, disponibiliza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inativa</a:t>
                      </a:r>
                      <a:r>
                        <a:rPr sz="15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programas.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762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6959"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Analista 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Técnico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15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Concedente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762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20447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500" spc="-15" dirty="0">
                          <a:latin typeface="Calibri"/>
                          <a:cs typeface="Calibri"/>
                        </a:rPr>
                        <a:t>Realiza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atividades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dentro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do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sistema,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inclui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parecer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 plano de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trabalho,  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proposta,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termo aditivo, prestação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contas, ajuste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plano de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trabalho, 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inicia a análise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da 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proposta,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pode solicitar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complementação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da</a:t>
                      </a:r>
                      <a:r>
                        <a:rPr sz="15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proposta.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762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4855">
                <a:tc>
                  <a:txBody>
                    <a:bodyPr/>
                    <a:lstStyle/>
                    <a:p>
                      <a:pPr marL="78105" marR="132842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Gestor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Convênio</a:t>
                      </a:r>
                      <a:r>
                        <a:rPr sz="15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do  Concedente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809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69659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500" spc="-15" dirty="0">
                          <a:latin typeface="Calibri"/>
                          <a:cs typeface="Calibri"/>
                        </a:rPr>
                        <a:t>Realiza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atividades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dentro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do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sistema, </a:t>
                      </a:r>
                      <a:r>
                        <a:rPr sz="1500" spc="-20" dirty="0">
                          <a:latin typeface="Calibri"/>
                          <a:cs typeface="Calibri"/>
                        </a:rPr>
                        <a:t>exceto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repasse por 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OP/OB,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tais  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como, 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aprova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500" b="1" spc="-5" dirty="0">
                          <a:latin typeface="Calibri"/>
                          <a:cs typeface="Calibri"/>
                        </a:rPr>
                        <a:t>proposta/plano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trabalho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, registra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assinatura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do 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instrumento, </a:t>
                      </a:r>
                      <a:r>
                        <a:rPr sz="1500" spc="-15" dirty="0">
                          <a:latin typeface="Calibri"/>
                          <a:cs typeface="Calibri"/>
                        </a:rPr>
                        <a:t>registra eventos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SIAFI na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prestação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5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contas.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809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4109">
                <a:tc>
                  <a:txBody>
                    <a:bodyPr/>
                    <a:lstStyle/>
                    <a:p>
                      <a:pPr marL="78105" marR="97218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Operacional Financeiro</a:t>
                      </a:r>
                      <a:r>
                        <a:rPr sz="15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do 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Concedente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809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2546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Emite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notas de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empenho,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inclui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documentos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hábeis,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realiza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as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ordens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de 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pagamento/ordens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bancárias,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entre outras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atividades.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809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4788"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Fiscal Acompanhamento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781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Fiscalização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809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16891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Acompanha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fiscaliza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o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andamento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do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convênio. Emite relatórios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de  acompanhamento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fiscalização,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inclui e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emite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diligências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e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solicitação de  irregularidades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– Acesso ao App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809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325845C2-2865-4E92-8DF6-57ED3FA1F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81245" y="857250"/>
            <a:ext cx="3762755" cy="40816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116585" y="2752344"/>
            <a:ext cx="5801868" cy="923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6750" y="2849366"/>
            <a:ext cx="5276850" cy="51793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3300" spc="-11" dirty="0">
                <a:solidFill>
                  <a:srgbClr val="2D75B6"/>
                </a:solidFill>
              </a:rPr>
              <a:t>Elaboração </a:t>
            </a:r>
            <a:r>
              <a:rPr sz="3300" spc="-4" dirty="0">
                <a:solidFill>
                  <a:srgbClr val="2D75B6"/>
                </a:solidFill>
              </a:rPr>
              <a:t>de </a:t>
            </a:r>
            <a:r>
              <a:rPr sz="3300" spc="-15" dirty="0">
                <a:solidFill>
                  <a:srgbClr val="2D75B6"/>
                </a:solidFill>
              </a:rPr>
              <a:t>Projetos</a:t>
            </a:r>
            <a:r>
              <a:rPr sz="3300" spc="-26" dirty="0">
                <a:solidFill>
                  <a:srgbClr val="2D75B6"/>
                </a:solidFill>
              </a:rPr>
              <a:t> </a:t>
            </a:r>
            <a:r>
              <a:rPr sz="3300" spc="-4" dirty="0">
                <a:solidFill>
                  <a:srgbClr val="2D75B6"/>
                </a:solidFill>
              </a:rPr>
              <a:t>Sociais</a:t>
            </a:r>
            <a:endParaRPr sz="3300"/>
          </a:p>
        </p:txBody>
      </p:sp>
      <p:sp>
        <p:nvSpPr>
          <p:cNvPr id="5" name="object 5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A82BC81-ECEA-4434-B156-B0CC1FAB9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34032" y="3014092"/>
            <a:ext cx="3629024" cy="2751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/>
          <p:nvPr/>
        </p:nvSpPr>
        <p:spPr>
          <a:xfrm>
            <a:off x="687704" y="1088193"/>
            <a:ext cx="5730240" cy="51793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3300" b="1" dirty="0">
                <a:latin typeface="Calibri"/>
                <a:cs typeface="Calibri"/>
              </a:rPr>
              <a:t>Afinal o que é um </a:t>
            </a:r>
            <a:r>
              <a:rPr sz="3300" b="1" spc="-15" dirty="0">
                <a:latin typeface="Calibri"/>
                <a:cs typeface="Calibri"/>
              </a:rPr>
              <a:t>projeto</a:t>
            </a:r>
            <a:r>
              <a:rPr sz="3300" b="1" spc="-60" dirty="0">
                <a:latin typeface="Calibri"/>
                <a:cs typeface="Calibri"/>
              </a:rPr>
              <a:t> </a:t>
            </a:r>
            <a:r>
              <a:rPr sz="3300" b="1" dirty="0">
                <a:latin typeface="Calibri"/>
                <a:cs typeface="Calibri"/>
              </a:rPr>
              <a:t>social?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7705" y="2211286"/>
            <a:ext cx="7768114" cy="914384"/>
          </a:xfrm>
          <a:prstGeom prst="rect">
            <a:avLst/>
          </a:prstGeom>
        </p:spPr>
        <p:txBody>
          <a:bodyPr vert="horz" wrap="square" lIns="0" tIns="41433" rIns="0" bIns="0" rtlCol="0">
            <a:spAutoFit/>
          </a:bodyPr>
          <a:lstStyle/>
          <a:p>
            <a:pPr marL="9525" marR="3810" algn="just">
              <a:lnSpc>
                <a:spcPct val="90000"/>
              </a:lnSpc>
              <a:spcBef>
                <a:spcPts val="326"/>
              </a:spcBef>
            </a:pPr>
            <a:r>
              <a:rPr sz="2100" spc="-4" dirty="0">
                <a:latin typeface="Trebuchet MS"/>
                <a:cs typeface="Trebuchet MS"/>
              </a:rPr>
              <a:t>Instrumento </a:t>
            </a:r>
            <a:r>
              <a:rPr sz="2100" spc="-8" dirty="0">
                <a:latin typeface="Trebuchet MS"/>
                <a:cs typeface="Trebuchet MS"/>
              </a:rPr>
              <a:t>metodológico </a:t>
            </a:r>
            <a:r>
              <a:rPr sz="2100" spc="-4" dirty="0">
                <a:latin typeface="Trebuchet MS"/>
                <a:cs typeface="Trebuchet MS"/>
              </a:rPr>
              <a:t>para fazer da ação social </a:t>
            </a:r>
            <a:r>
              <a:rPr sz="2100" dirty="0">
                <a:latin typeface="Trebuchet MS"/>
                <a:cs typeface="Trebuchet MS"/>
              </a:rPr>
              <a:t>uma  </a:t>
            </a:r>
            <a:r>
              <a:rPr sz="2100" spc="-8" dirty="0">
                <a:latin typeface="Trebuchet MS"/>
                <a:cs typeface="Trebuchet MS"/>
              </a:rPr>
              <a:t>intervenção </a:t>
            </a:r>
            <a:r>
              <a:rPr sz="2100" spc="-4" dirty="0">
                <a:latin typeface="Trebuchet MS"/>
                <a:cs typeface="Trebuchet MS"/>
              </a:rPr>
              <a:t>organizada </a:t>
            </a:r>
            <a:r>
              <a:rPr sz="2100" spc="-8" dirty="0">
                <a:latin typeface="Trebuchet MS"/>
                <a:cs typeface="Trebuchet MS"/>
              </a:rPr>
              <a:t>com melhores </a:t>
            </a:r>
            <a:r>
              <a:rPr sz="2100" spc="-4" dirty="0">
                <a:latin typeface="Trebuchet MS"/>
                <a:cs typeface="Trebuchet MS"/>
              </a:rPr>
              <a:t>possibilidades de </a:t>
            </a:r>
            <a:r>
              <a:rPr sz="2100" spc="-8" dirty="0">
                <a:latin typeface="Trebuchet MS"/>
                <a:cs typeface="Trebuchet MS"/>
              </a:rPr>
              <a:t>atingir  </a:t>
            </a:r>
            <a:r>
              <a:rPr sz="2100" spc="-4" dirty="0">
                <a:latin typeface="Trebuchet MS"/>
                <a:cs typeface="Trebuchet MS"/>
              </a:rPr>
              <a:t>seus</a:t>
            </a:r>
            <a:r>
              <a:rPr sz="2100" dirty="0">
                <a:latin typeface="Trebuchet MS"/>
                <a:cs typeface="Trebuchet MS"/>
              </a:rPr>
              <a:t> </a:t>
            </a:r>
            <a:r>
              <a:rPr sz="2100" spc="-4" dirty="0">
                <a:latin typeface="Trebuchet MS"/>
                <a:cs typeface="Trebuchet MS"/>
              </a:rPr>
              <a:t>objetivos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177A17E-01DA-42BB-9B79-A7EDBBCC7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7705" y="1314507"/>
            <a:ext cx="7114699" cy="51793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3300" spc="-34" dirty="0"/>
              <a:t>Vantagens </a:t>
            </a:r>
            <a:r>
              <a:rPr sz="3300" dirty="0"/>
              <a:t>de </a:t>
            </a:r>
            <a:r>
              <a:rPr sz="3300" spc="-8" dirty="0"/>
              <a:t>atuar </a:t>
            </a:r>
            <a:r>
              <a:rPr sz="3300" spc="-4" dirty="0"/>
              <a:t>por </a:t>
            </a:r>
            <a:r>
              <a:rPr sz="3300" dirty="0"/>
              <a:t>meio de</a:t>
            </a:r>
            <a:r>
              <a:rPr sz="3300" spc="34" dirty="0"/>
              <a:t> </a:t>
            </a:r>
            <a:r>
              <a:rPr sz="3300" spc="-15" dirty="0"/>
              <a:t>Projetos</a:t>
            </a:r>
            <a:endParaRPr sz="33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515422" y="2202142"/>
            <a:ext cx="5827157" cy="2354786"/>
          </a:xfrm>
          <a:prstGeom prst="rect">
            <a:avLst/>
          </a:prstGeom>
        </p:spPr>
        <p:txBody>
          <a:bodyPr vert="horz" wrap="square" lIns="0" tIns="272453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4" dirty="0"/>
              <a:t>Legitimidade e </a:t>
            </a:r>
            <a:r>
              <a:rPr dirty="0"/>
              <a:t>credibilidade </a:t>
            </a:r>
            <a:r>
              <a:rPr spc="-4" dirty="0"/>
              <a:t>= </a:t>
            </a:r>
            <a:r>
              <a:rPr b="0" spc="-8" dirty="0"/>
              <a:t>melhores </a:t>
            </a:r>
            <a:r>
              <a:rPr b="0" spc="-4" dirty="0"/>
              <a:t>resultados e</a:t>
            </a:r>
            <a:r>
              <a:rPr b="0" spc="611" dirty="0"/>
              <a:t> </a:t>
            </a:r>
            <a:r>
              <a:rPr b="0" spc="-8" dirty="0" err="1"/>
              <a:t>menores</a:t>
            </a:r>
            <a:r>
              <a:rPr lang="pt-BR" b="0" spc="-8" dirty="0"/>
              <a:t> </a:t>
            </a:r>
            <a:r>
              <a:rPr b="0" spc="-4" dirty="0"/>
              <a:t>custos</a:t>
            </a:r>
          </a:p>
          <a:p>
            <a:pPr marL="9525" marR="4286">
              <a:lnSpc>
                <a:spcPct val="150000"/>
              </a:lnSpc>
              <a:spcBef>
                <a:spcPts val="315"/>
              </a:spcBef>
              <a:tabLst>
                <a:tab pos="1345883" algn="l"/>
                <a:tab pos="2506503" algn="l"/>
                <a:tab pos="2986564" algn="l"/>
                <a:tab pos="4928711" algn="l"/>
                <a:tab pos="5257800" algn="l"/>
                <a:tab pos="6770370" algn="l"/>
              </a:tabLst>
            </a:pPr>
            <a:r>
              <a:rPr spc="-4" dirty="0"/>
              <a:t>P</a:t>
            </a:r>
            <a:r>
              <a:rPr dirty="0"/>
              <a:t>r</a:t>
            </a:r>
            <a:r>
              <a:rPr spc="-4" dirty="0"/>
              <a:t>odução</a:t>
            </a:r>
            <a:r>
              <a:rPr dirty="0"/>
              <a:t>	</a:t>
            </a:r>
            <a:r>
              <a:rPr spc="-4" dirty="0"/>
              <a:t>coletiva</a:t>
            </a:r>
            <a:r>
              <a:rPr dirty="0"/>
              <a:t>	</a:t>
            </a:r>
            <a:r>
              <a:rPr spc="-8" dirty="0"/>
              <a:t>d</a:t>
            </a:r>
            <a:r>
              <a:rPr lang="pt-BR" spc="-4" dirty="0"/>
              <a:t>e</a:t>
            </a:r>
            <a:r>
              <a:rPr dirty="0"/>
              <a:t>	</a:t>
            </a:r>
            <a:r>
              <a:rPr spc="-4" dirty="0" err="1"/>
              <a:t>conh</a:t>
            </a:r>
            <a:r>
              <a:rPr spc="4" dirty="0" err="1"/>
              <a:t>e</a:t>
            </a:r>
            <a:r>
              <a:rPr spc="-4" dirty="0" err="1"/>
              <a:t>c</a:t>
            </a:r>
            <a:r>
              <a:rPr spc="4" dirty="0" err="1"/>
              <a:t>i</a:t>
            </a:r>
            <a:r>
              <a:rPr spc="-8" dirty="0" err="1"/>
              <a:t>ment</a:t>
            </a:r>
            <a:r>
              <a:rPr spc="-4" dirty="0" err="1"/>
              <a:t>o</a:t>
            </a:r>
            <a:r>
              <a:rPr lang="pt-BR" dirty="0"/>
              <a:t>	</a:t>
            </a:r>
            <a:r>
              <a:rPr lang="pt-BR" spc="-4" dirty="0"/>
              <a:t>=</a:t>
            </a:r>
            <a:r>
              <a:rPr lang="pt-BR" dirty="0"/>
              <a:t>	</a:t>
            </a:r>
            <a:r>
              <a:rPr lang="pt-BR" b="0" spc="-8" dirty="0"/>
              <a:t>p</a:t>
            </a:r>
            <a:r>
              <a:rPr b="0" spc="-8" dirty="0" err="1"/>
              <a:t>rogressiv</a:t>
            </a:r>
            <a:r>
              <a:rPr b="0" spc="-4" dirty="0" err="1"/>
              <a:t>a</a:t>
            </a:r>
            <a:r>
              <a:rPr b="0" dirty="0">
                <a:latin typeface="Trebuchet MS"/>
                <a:cs typeface="Trebuchet MS"/>
              </a:rPr>
              <a:t>	</a:t>
            </a:r>
            <a:r>
              <a:rPr b="0" spc="-4" dirty="0"/>
              <a:t>refle</a:t>
            </a:r>
            <a:r>
              <a:rPr b="0" dirty="0">
                <a:latin typeface="Trebuchet MS"/>
                <a:cs typeface="Trebuchet MS"/>
              </a:rPr>
              <a:t>x</a:t>
            </a:r>
            <a:r>
              <a:rPr b="0" spc="-8" dirty="0"/>
              <a:t>ão  </a:t>
            </a:r>
            <a:r>
              <a:rPr b="0" spc="-4" dirty="0"/>
              <a:t>sobre a </a:t>
            </a:r>
            <a:r>
              <a:rPr b="0" spc="-8" dirty="0"/>
              <a:t>experiência durante </a:t>
            </a:r>
            <a:r>
              <a:rPr b="0" spc="-4" dirty="0"/>
              <a:t>a</a:t>
            </a:r>
            <a:r>
              <a:rPr b="0" spc="34" dirty="0"/>
              <a:t> </a:t>
            </a:r>
            <a:r>
              <a:rPr b="0" spc="-8" dirty="0"/>
              <a:t>execução</a:t>
            </a:r>
          </a:p>
        </p:txBody>
      </p:sp>
      <p:sp>
        <p:nvSpPr>
          <p:cNvPr id="4" name="object 4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57B6435-0849-4A80-9599-BED5250A8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7705" y="1314507"/>
            <a:ext cx="7114699" cy="51793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3300" spc="-34" dirty="0"/>
              <a:t>Vantagens </a:t>
            </a:r>
            <a:r>
              <a:rPr sz="3300" dirty="0"/>
              <a:t>de </a:t>
            </a:r>
            <a:r>
              <a:rPr sz="3300" spc="-8" dirty="0"/>
              <a:t>atuar </a:t>
            </a:r>
            <a:r>
              <a:rPr sz="3300" spc="-4" dirty="0"/>
              <a:t>por </a:t>
            </a:r>
            <a:r>
              <a:rPr sz="3300" dirty="0"/>
              <a:t>meio de</a:t>
            </a:r>
            <a:r>
              <a:rPr sz="3300" spc="34" dirty="0"/>
              <a:t> </a:t>
            </a:r>
            <a:r>
              <a:rPr sz="3300" spc="-15" dirty="0"/>
              <a:t>Projetos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687705" y="2322195"/>
            <a:ext cx="7768114" cy="251777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1137761" algn="l"/>
                <a:tab pos="1456373" algn="l"/>
                <a:tab pos="2286476" algn="l"/>
                <a:tab pos="2943701" algn="l"/>
                <a:tab pos="4204811" algn="l"/>
                <a:tab pos="4511993" algn="l"/>
                <a:tab pos="5894546" algn="l"/>
                <a:tab pos="6572250" algn="l"/>
              </a:tabLst>
            </a:pPr>
            <a:r>
              <a:rPr sz="2100" b="1" spc="-4" dirty="0">
                <a:latin typeface="Trebuchet MS"/>
                <a:cs typeface="Trebuchet MS"/>
              </a:rPr>
              <a:t>Eficácia	=	</a:t>
            </a:r>
            <a:r>
              <a:rPr sz="2100" spc="-8" dirty="0">
                <a:latin typeface="Trebuchet MS"/>
                <a:cs typeface="Trebuchet MS"/>
              </a:rPr>
              <a:t>ações	com	</a:t>
            </a:r>
            <a:r>
              <a:rPr sz="2100" spc="-4" dirty="0">
                <a:latin typeface="Trebuchet MS"/>
                <a:cs typeface="Trebuchet MS"/>
              </a:rPr>
              <a:t>objetivos	e	atividades	</a:t>
            </a:r>
            <a:r>
              <a:rPr sz="2100" spc="-8" dirty="0">
                <a:latin typeface="Trebuchet MS"/>
                <a:cs typeface="Trebuchet MS"/>
              </a:rPr>
              <a:t>bem	</a:t>
            </a:r>
            <a:r>
              <a:rPr sz="2100" spc="-4" dirty="0">
                <a:latin typeface="Trebuchet MS"/>
                <a:cs typeface="Trebuchet MS"/>
              </a:rPr>
              <a:t>definidas,</a:t>
            </a:r>
            <a:endParaRPr sz="2100">
              <a:latin typeface="Trebuchet MS"/>
              <a:cs typeface="Trebuchet MS"/>
            </a:endParaRPr>
          </a:p>
          <a:p>
            <a:pPr>
              <a:spcBef>
                <a:spcPts val="19"/>
              </a:spcBef>
            </a:pPr>
            <a:endParaRPr sz="2175">
              <a:latin typeface="Times New Roman"/>
              <a:cs typeface="Times New Roman"/>
            </a:endParaRPr>
          </a:p>
          <a:p>
            <a:pPr marL="9525"/>
            <a:r>
              <a:rPr sz="2100" spc="-4" dirty="0">
                <a:latin typeface="Trebuchet MS"/>
                <a:cs typeface="Trebuchet MS"/>
              </a:rPr>
              <a:t>gerenciadas de forma</a:t>
            </a:r>
            <a:r>
              <a:rPr sz="2100" spc="15" dirty="0">
                <a:latin typeface="Trebuchet MS"/>
                <a:cs typeface="Trebuchet MS"/>
              </a:rPr>
              <a:t> </a:t>
            </a:r>
            <a:r>
              <a:rPr sz="2100" spc="-8" dirty="0">
                <a:latin typeface="Trebuchet MS"/>
                <a:cs typeface="Trebuchet MS"/>
              </a:rPr>
              <a:t>sistemática</a:t>
            </a:r>
            <a:endParaRPr sz="2100">
              <a:latin typeface="Trebuchet MS"/>
              <a:cs typeface="Trebuchet MS"/>
            </a:endParaRPr>
          </a:p>
          <a:p>
            <a:pPr>
              <a:spcBef>
                <a:spcPts val="19"/>
              </a:spcBef>
            </a:pPr>
            <a:endParaRPr sz="2175">
              <a:latin typeface="Times New Roman"/>
              <a:cs typeface="Times New Roman"/>
            </a:endParaRPr>
          </a:p>
          <a:p>
            <a:pPr marL="9525" marR="3810">
              <a:lnSpc>
                <a:spcPct val="200100"/>
              </a:lnSpc>
              <a:tabLst>
                <a:tab pos="1376363" algn="l"/>
                <a:tab pos="1682591" algn="l"/>
                <a:tab pos="2867025" algn="l"/>
                <a:tab pos="4106228" algn="l"/>
                <a:tab pos="5074444" algn="l"/>
                <a:tab pos="5368290" algn="l"/>
                <a:tab pos="6192679" algn="l"/>
              </a:tabLst>
            </a:pPr>
            <a:r>
              <a:rPr sz="2100" b="1" spc="-4" dirty="0">
                <a:latin typeface="Trebuchet MS"/>
                <a:cs typeface="Trebuchet MS"/>
              </a:rPr>
              <a:t>Eficiê</a:t>
            </a:r>
            <a:r>
              <a:rPr sz="2100" b="1" dirty="0">
                <a:latin typeface="Trebuchet MS"/>
                <a:cs typeface="Trebuchet MS"/>
              </a:rPr>
              <a:t>n</a:t>
            </a:r>
            <a:r>
              <a:rPr sz="2100" b="1" spc="-4" dirty="0">
                <a:latin typeface="Trebuchet MS"/>
                <a:cs typeface="Trebuchet MS"/>
              </a:rPr>
              <a:t>c</a:t>
            </a:r>
            <a:r>
              <a:rPr sz="2100" b="1" spc="4" dirty="0">
                <a:latin typeface="Trebuchet MS"/>
                <a:cs typeface="Trebuchet MS"/>
              </a:rPr>
              <a:t>i</a:t>
            </a:r>
            <a:r>
              <a:rPr sz="2100" b="1" spc="-4" dirty="0">
                <a:latin typeface="Trebuchet MS"/>
                <a:cs typeface="Trebuchet MS"/>
              </a:rPr>
              <a:t>a</a:t>
            </a:r>
            <a:r>
              <a:rPr sz="2100" b="1" dirty="0">
                <a:latin typeface="Trebuchet MS"/>
                <a:cs typeface="Trebuchet MS"/>
              </a:rPr>
              <a:t>	</a:t>
            </a:r>
            <a:r>
              <a:rPr sz="2100" b="1" spc="-4" dirty="0">
                <a:latin typeface="Trebuchet MS"/>
                <a:cs typeface="Trebuchet MS"/>
              </a:rPr>
              <a:t>=</a:t>
            </a:r>
            <a:r>
              <a:rPr sz="2100" b="1" dirty="0">
                <a:latin typeface="Trebuchet MS"/>
                <a:cs typeface="Trebuchet MS"/>
              </a:rPr>
              <a:t>	</a:t>
            </a:r>
            <a:r>
              <a:rPr sz="2100" spc="-8" dirty="0">
                <a:latin typeface="Trebuchet MS"/>
                <a:cs typeface="Trebuchet MS"/>
              </a:rPr>
              <a:t>pr</a:t>
            </a:r>
            <a:r>
              <a:rPr sz="2100" spc="-15" dirty="0">
                <a:latin typeface="Trebuchet MS"/>
                <a:cs typeface="Trebuchet MS"/>
              </a:rPr>
              <a:t>o</a:t>
            </a:r>
            <a:r>
              <a:rPr sz="2100" spc="-8" dirty="0">
                <a:latin typeface="Trebuchet MS"/>
                <a:cs typeface="Trebuchet MS"/>
              </a:rPr>
              <a:t>m</a:t>
            </a:r>
            <a:r>
              <a:rPr sz="2100" spc="-11" dirty="0">
                <a:latin typeface="Trebuchet MS"/>
                <a:cs typeface="Trebuchet MS"/>
              </a:rPr>
              <a:t>o</a:t>
            </a:r>
            <a:r>
              <a:rPr sz="2100" spc="-4" dirty="0">
                <a:latin typeface="Trebuchet MS"/>
                <a:cs typeface="Trebuchet MS"/>
              </a:rPr>
              <a:t>ve</a:t>
            </a:r>
            <a:r>
              <a:rPr sz="2100" dirty="0">
                <a:latin typeface="Trebuchet MS"/>
                <a:cs typeface="Trebuchet MS"/>
              </a:rPr>
              <a:t>	</a:t>
            </a:r>
            <a:r>
              <a:rPr sz="2100" spc="4" dirty="0">
                <a:latin typeface="Trebuchet MS"/>
                <a:cs typeface="Trebuchet MS"/>
              </a:rPr>
              <a:t>p</a:t>
            </a:r>
            <a:r>
              <a:rPr sz="2100" spc="-8" dirty="0">
                <a:latin typeface="Trebuchet MS"/>
                <a:cs typeface="Trebuchet MS"/>
              </a:rPr>
              <a:t>a</a:t>
            </a:r>
            <a:r>
              <a:rPr sz="2100" dirty="0">
                <a:latin typeface="Trebuchet MS"/>
                <a:cs typeface="Trebuchet MS"/>
              </a:rPr>
              <a:t>r</a:t>
            </a:r>
            <a:r>
              <a:rPr sz="2100" spc="-8" dirty="0">
                <a:latin typeface="Trebuchet MS"/>
                <a:cs typeface="Trebuchet MS"/>
              </a:rPr>
              <a:t>ceria</a:t>
            </a:r>
            <a:r>
              <a:rPr sz="2100" spc="-4" dirty="0">
                <a:latin typeface="Trebuchet MS"/>
                <a:cs typeface="Trebuchet MS"/>
              </a:rPr>
              <a:t>,</a:t>
            </a:r>
            <a:r>
              <a:rPr sz="2100" dirty="0">
                <a:latin typeface="Trebuchet MS"/>
                <a:cs typeface="Trebuchet MS"/>
              </a:rPr>
              <a:t>	</a:t>
            </a:r>
            <a:r>
              <a:rPr sz="2100" spc="-8" dirty="0">
                <a:latin typeface="Trebuchet MS"/>
                <a:cs typeface="Trebuchet MS"/>
              </a:rPr>
              <a:t>m</a:t>
            </a:r>
            <a:r>
              <a:rPr sz="2100" spc="-11" dirty="0">
                <a:latin typeface="Trebuchet MS"/>
                <a:cs typeface="Trebuchet MS"/>
              </a:rPr>
              <a:t>o</a:t>
            </a:r>
            <a:r>
              <a:rPr sz="2100" spc="-8" dirty="0">
                <a:latin typeface="Trebuchet MS"/>
                <a:cs typeface="Trebuchet MS"/>
              </a:rPr>
              <a:t>t</a:t>
            </a:r>
            <a:r>
              <a:rPr sz="2100" dirty="0">
                <a:latin typeface="Trebuchet MS"/>
                <a:cs typeface="Trebuchet MS"/>
              </a:rPr>
              <a:t>iv</a:t>
            </a:r>
            <a:r>
              <a:rPr sz="2100" spc="-4" dirty="0">
                <a:latin typeface="Trebuchet MS"/>
                <a:cs typeface="Trebuchet MS"/>
              </a:rPr>
              <a:t>a</a:t>
            </a:r>
            <a:r>
              <a:rPr sz="2100" dirty="0">
                <a:latin typeface="Trebuchet MS"/>
                <a:cs typeface="Trebuchet MS"/>
              </a:rPr>
              <a:t>	</a:t>
            </a:r>
            <a:r>
              <a:rPr sz="2100" spc="-4" dirty="0">
                <a:latin typeface="Trebuchet MS"/>
                <a:cs typeface="Trebuchet MS"/>
              </a:rPr>
              <a:t>o</a:t>
            </a:r>
            <a:r>
              <a:rPr sz="2100" dirty="0">
                <a:latin typeface="Trebuchet MS"/>
                <a:cs typeface="Trebuchet MS"/>
              </a:rPr>
              <a:t>	</a:t>
            </a:r>
            <a:r>
              <a:rPr sz="2100" spc="-4" dirty="0">
                <a:latin typeface="Trebuchet MS"/>
                <a:cs typeface="Trebuchet MS"/>
              </a:rPr>
              <a:t>grupo</a:t>
            </a:r>
            <a:r>
              <a:rPr sz="2100" dirty="0">
                <a:latin typeface="Trebuchet MS"/>
                <a:cs typeface="Trebuchet MS"/>
              </a:rPr>
              <a:t>	</a:t>
            </a:r>
            <a:r>
              <a:rPr sz="2100" spc="-8" dirty="0">
                <a:latin typeface="Trebuchet MS"/>
                <a:cs typeface="Trebuchet MS"/>
              </a:rPr>
              <a:t>part</a:t>
            </a:r>
            <a:r>
              <a:rPr sz="2100" spc="4" dirty="0">
                <a:latin typeface="Trebuchet MS"/>
                <a:cs typeface="Trebuchet MS"/>
              </a:rPr>
              <a:t>i</a:t>
            </a:r>
            <a:r>
              <a:rPr sz="2100" spc="-8" dirty="0">
                <a:latin typeface="Trebuchet MS"/>
                <a:cs typeface="Trebuchet MS"/>
              </a:rPr>
              <a:t>c</a:t>
            </a:r>
            <a:r>
              <a:rPr sz="2100" spc="-15" dirty="0">
                <a:latin typeface="Trebuchet MS"/>
                <a:cs typeface="Trebuchet MS"/>
              </a:rPr>
              <a:t>i</a:t>
            </a:r>
            <a:r>
              <a:rPr sz="2100" spc="4" dirty="0">
                <a:latin typeface="Trebuchet MS"/>
                <a:cs typeface="Trebuchet MS"/>
              </a:rPr>
              <a:t>p</a:t>
            </a:r>
            <a:r>
              <a:rPr sz="2100" spc="-8" dirty="0">
                <a:latin typeface="Trebuchet MS"/>
                <a:cs typeface="Trebuchet MS"/>
              </a:rPr>
              <a:t>ante,  facilitando </a:t>
            </a:r>
            <a:r>
              <a:rPr sz="2100" spc="-4" dirty="0">
                <a:latin typeface="Trebuchet MS"/>
                <a:cs typeface="Trebuchet MS"/>
              </a:rPr>
              <a:t>a </a:t>
            </a:r>
            <a:r>
              <a:rPr sz="2100" spc="-8" dirty="0">
                <a:latin typeface="Trebuchet MS"/>
                <a:cs typeface="Trebuchet MS"/>
              </a:rPr>
              <a:t>administração </a:t>
            </a:r>
            <a:r>
              <a:rPr sz="2100" spc="-4" dirty="0">
                <a:latin typeface="Trebuchet MS"/>
                <a:cs typeface="Trebuchet MS"/>
              </a:rPr>
              <a:t>racional e </a:t>
            </a:r>
            <a:r>
              <a:rPr sz="2100" spc="-8" dirty="0">
                <a:latin typeface="Trebuchet MS"/>
                <a:cs typeface="Trebuchet MS"/>
              </a:rPr>
              <a:t>transparente </a:t>
            </a:r>
            <a:r>
              <a:rPr sz="2100" spc="-4" dirty="0">
                <a:latin typeface="Trebuchet MS"/>
                <a:cs typeface="Trebuchet MS"/>
              </a:rPr>
              <a:t>do</a:t>
            </a:r>
            <a:r>
              <a:rPr sz="2100" spc="172" dirty="0">
                <a:latin typeface="Trebuchet MS"/>
                <a:cs typeface="Trebuchet MS"/>
              </a:rPr>
              <a:t> </a:t>
            </a:r>
            <a:r>
              <a:rPr sz="2100" spc="-4" dirty="0">
                <a:latin typeface="Trebuchet MS"/>
                <a:cs typeface="Trebuchet MS"/>
              </a:rPr>
              <a:t>recurso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9C4F578-4FC2-4B4A-B082-059D9214A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7160" y="1040664"/>
            <a:ext cx="6454140" cy="51793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3300" spc="-15" dirty="0"/>
              <a:t>Organizando </a:t>
            </a:r>
            <a:r>
              <a:rPr sz="3300" spc="-8" dirty="0"/>
              <a:t>Logicamente </a:t>
            </a:r>
            <a:r>
              <a:rPr sz="3300" dirty="0"/>
              <a:t>o</a:t>
            </a:r>
            <a:r>
              <a:rPr sz="3300" spc="-26" dirty="0"/>
              <a:t> </a:t>
            </a:r>
            <a:r>
              <a:rPr sz="3300" spc="-34" dirty="0"/>
              <a:t>Trabalho</a:t>
            </a:r>
            <a:endParaRPr sz="3300"/>
          </a:p>
        </p:txBody>
      </p:sp>
      <p:sp>
        <p:nvSpPr>
          <p:cNvPr id="3" name="object 3"/>
          <p:cNvSpPr/>
          <p:nvPr/>
        </p:nvSpPr>
        <p:spPr>
          <a:xfrm>
            <a:off x="1730501" y="1610487"/>
            <a:ext cx="4750308" cy="4091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275ABD0-5E4D-4595-94E4-D9B468159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1071" y="1102576"/>
            <a:ext cx="6097429" cy="51793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3300" spc="-23" dirty="0"/>
              <a:t>Roteiro </a:t>
            </a:r>
            <a:r>
              <a:rPr sz="3300" spc="-19" dirty="0"/>
              <a:t>para </a:t>
            </a:r>
            <a:r>
              <a:rPr sz="3300" spc="-11" dirty="0"/>
              <a:t>Elaboração </a:t>
            </a:r>
            <a:r>
              <a:rPr sz="3300" spc="-4" dirty="0"/>
              <a:t>do</a:t>
            </a:r>
            <a:r>
              <a:rPr sz="3300" spc="11" dirty="0"/>
              <a:t> </a:t>
            </a:r>
            <a:r>
              <a:rPr sz="3300" spc="-15" dirty="0"/>
              <a:t>Projeto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533400" y="1755917"/>
            <a:ext cx="3135153" cy="3923991"/>
          </a:xfrm>
          <a:prstGeom prst="rect">
            <a:avLst/>
          </a:prstGeom>
        </p:spPr>
        <p:txBody>
          <a:bodyPr vert="horz" wrap="square" lIns="0" tIns="170021" rIns="0" bIns="0" rtlCol="0">
            <a:spAutoFit/>
          </a:bodyPr>
          <a:lstStyle/>
          <a:p>
            <a:pPr marL="9525">
              <a:spcBef>
                <a:spcPts val="1339"/>
              </a:spcBef>
              <a:tabLst>
                <a:tab pos="345281" algn="l"/>
              </a:tabLst>
            </a:pPr>
            <a:r>
              <a:rPr b="1" spc="-4" dirty="0">
                <a:latin typeface="Trebuchet MS"/>
                <a:cs typeface="Trebuchet MS"/>
              </a:rPr>
              <a:t>1.	</a:t>
            </a:r>
            <a:r>
              <a:rPr sz="2100" b="1" spc="-11" dirty="0">
                <a:latin typeface="Calibri"/>
                <a:cs typeface="Calibri"/>
              </a:rPr>
              <a:t>Resumo </a:t>
            </a:r>
            <a:r>
              <a:rPr sz="2100" b="1" spc="-4" dirty="0">
                <a:latin typeface="Calibri"/>
                <a:cs typeface="Calibri"/>
              </a:rPr>
              <a:t>do</a:t>
            </a:r>
            <a:r>
              <a:rPr sz="2100" b="1" dirty="0">
                <a:latin typeface="Calibri"/>
                <a:cs typeface="Calibri"/>
              </a:rPr>
              <a:t> </a:t>
            </a:r>
            <a:r>
              <a:rPr sz="2100" b="1" spc="-11" dirty="0">
                <a:latin typeface="Calibri"/>
                <a:cs typeface="Calibri"/>
              </a:rPr>
              <a:t>Projeto</a:t>
            </a:r>
            <a:endParaRPr sz="2100">
              <a:latin typeface="Calibri"/>
              <a:cs typeface="Calibri"/>
            </a:endParaRPr>
          </a:p>
          <a:p>
            <a:pPr marL="395764" indent="-386715">
              <a:spcBef>
                <a:spcPts val="1260"/>
              </a:spcBef>
              <a:buFont typeface="Wingdings"/>
              <a:buChar char=""/>
              <a:tabLst>
                <a:tab pos="395764" algn="l"/>
                <a:tab pos="396240" algn="l"/>
              </a:tabLst>
            </a:pPr>
            <a:r>
              <a:rPr sz="2100" spc="-8" dirty="0">
                <a:latin typeface="Calibri"/>
                <a:cs typeface="Calibri"/>
              </a:rPr>
              <a:t>Identificar </a:t>
            </a:r>
            <a:r>
              <a:rPr sz="2100" spc="-4" dirty="0">
                <a:latin typeface="Calibri"/>
                <a:cs typeface="Calibri"/>
              </a:rPr>
              <a:t>o</a:t>
            </a:r>
            <a:r>
              <a:rPr sz="2100" spc="8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Problema</a:t>
            </a:r>
            <a:endParaRPr sz="2100">
              <a:latin typeface="Calibri"/>
              <a:cs typeface="Calibri"/>
            </a:endParaRPr>
          </a:p>
          <a:p>
            <a:pPr marL="395764" indent="-386715">
              <a:spcBef>
                <a:spcPts val="1260"/>
              </a:spcBef>
              <a:buFont typeface="Wingdings"/>
              <a:buChar char=""/>
              <a:tabLst>
                <a:tab pos="395764" algn="l"/>
                <a:tab pos="396240" algn="l"/>
              </a:tabLst>
            </a:pPr>
            <a:r>
              <a:rPr sz="2100" spc="-8" dirty="0">
                <a:latin typeface="Calibri"/>
                <a:cs typeface="Calibri"/>
              </a:rPr>
              <a:t>Diagnóstico</a:t>
            </a:r>
            <a:endParaRPr sz="2100">
              <a:latin typeface="Calibri"/>
              <a:cs typeface="Calibri"/>
            </a:endParaRPr>
          </a:p>
          <a:p>
            <a:pPr marL="395764" indent="-386715">
              <a:spcBef>
                <a:spcPts val="1264"/>
              </a:spcBef>
              <a:buFont typeface="Wingdings"/>
              <a:buChar char=""/>
              <a:tabLst>
                <a:tab pos="395764" algn="l"/>
                <a:tab pos="396240" algn="l"/>
              </a:tabLst>
            </a:pPr>
            <a:r>
              <a:rPr sz="2100" spc="-11" dirty="0">
                <a:latin typeface="Calibri"/>
                <a:cs typeface="Calibri"/>
              </a:rPr>
              <a:t>Ambiente</a:t>
            </a:r>
            <a:endParaRPr sz="2100">
              <a:latin typeface="Calibri"/>
              <a:cs typeface="Calibri"/>
            </a:endParaRPr>
          </a:p>
          <a:p>
            <a:pPr marL="345281" indent="-336232">
              <a:spcBef>
                <a:spcPts val="1260"/>
              </a:spcBef>
              <a:buAutoNum type="arabicPeriod" startAt="2"/>
              <a:tabLst>
                <a:tab pos="345281" algn="l"/>
                <a:tab pos="345757" algn="l"/>
              </a:tabLst>
            </a:pPr>
            <a:r>
              <a:rPr sz="2100" b="1" spc="-8" dirty="0">
                <a:latin typeface="Calibri"/>
                <a:cs typeface="Calibri"/>
              </a:rPr>
              <a:t>Objetivos </a:t>
            </a:r>
            <a:r>
              <a:rPr sz="2100" b="1" spc="-4" dirty="0">
                <a:latin typeface="Calibri"/>
                <a:cs typeface="Calibri"/>
              </a:rPr>
              <a:t>do</a:t>
            </a:r>
            <a:r>
              <a:rPr sz="2100" b="1" dirty="0">
                <a:latin typeface="Calibri"/>
                <a:cs typeface="Calibri"/>
              </a:rPr>
              <a:t> </a:t>
            </a:r>
            <a:r>
              <a:rPr sz="2100" b="1" spc="-11" dirty="0">
                <a:latin typeface="Calibri"/>
                <a:cs typeface="Calibri"/>
              </a:rPr>
              <a:t>Projeto</a:t>
            </a:r>
            <a:endParaRPr sz="2100">
              <a:latin typeface="Calibri"/>
              <a:cs typeface="Calibri"/>
            </a:endParaRPr>
          </a:p>
          <a:p>
            <a:pPr marL="337185" indent="-328136">
              <a:spcBef>
                <a:spcPts val="1260"/>
              </a:spcBef>
              <a:buAutoNum type="arabicPeriod" startAt="2"/>
              <a:tabLst>
                <a:tab pos="337185" algn="l"/>
                <a:tab pos="337661" algn="l"/>
              </a:tabLst>
            </a:pPr>
            <a:r>
              <a:rPr sz="2100" b="1" spc="-8" dirty="0">
                <a:latin typeface="Calibri"/>
                <a:cs typeface="Calibri"/>
              </a:rPr>
              <a:t>Metodologia</a:t>
            </a:r>
            <a:endParaRPr sz="2100">
              <a:latin typeface="Calibri"/>
              <a:cs typeface="Calibri"/>
            </a:endParaRPr>
          </a:p>
          <a:p>
            <a:pPr marL="395764" indent="-386715">
              <a:spcBef>
                <a:spcPts val="1260"/>
              </a:spcBef>
              <a:buFont typeface="Wingdings"/>
              <a:buChar char=""/>
              <a:tabLst>
                <a:tab pos="395764" algn="l"/>
                <a:tab pos="396240" algn="l"/>
              </a:tabLst>
            </a:pPr>
            <a:r>
              <a:rPr sz="2100" spc="-15" dirty="0">
                <a:latin typeface="Calibri"/>
                <a:cs typeface="Calibri"/>
              </a:rPr>
              <a:t>Cronograma </a:t>
            </a:r>
            <a:r>
              <a:rPr sz="2100" spc="-8" dirty="0">
                <a:latin typeface="Calibri"/>
                <a:cs typeface="Calibri"/>
              </a:rPr>
              <a:t>de</a:t>
            </a:r>
            <a:r>
              <a:rPr sz="2100" spc="-4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Execução</a:t>
            </a:r>
            <a:endParaRPr sz="2100">
              <a:latin typeface="Calibri"/>
              <a:cs typeface="Calibri"/>
            </a:endParaRPr>
          </a:p>
          <a:p>
            <a:pPr marL="395764" indent="-386715">
              <a:spcBef>
                <a:spcPts val="1264"/>
              </a:spcBef>
              <a:buFont typeface="Wingdings"/>
              <a:buChar char=""/>
              <a:tabLst>
                <a:tab pos="395764" algn="l"/>
                <a:tab pos="396240" algn="l"/>
              </a:tabLst>
            </a:pPr>
            <a:r>
              <a:rPr sz="2100" spc="-15" dirty="0">
                <a:latin typeface="Calibri"/>
                <a:cs typeface="Calibri"/>
              </a:rPr>
              <a:t>Orçamento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7114A69-7DED-45C4-B8BC-556E69271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7705" y="1314507"/>
            <a:ext cx="6102191" cy="51793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3300" spc="-19" dirty="0"/>
              <a:t>Roteiro para </a:t>
            </a:r>
            <a:r>
              <a:rPr sz="3300" spc="-11" dirty="0"/>
              <a:t>Elaboração </a:t>
            </a:r>
            <a:r>
              <a:rPr sz="3300" dirty="0"/>
              <a:t>do</a:t>
            </a:r>
            <a:r>
              <a:rPr sz="3300" spc="4" dirty="0"/>
              <a:t> </a:t>
            </a:r>
            <a:r>
              <a:rPr sz="3300" spc="-15" dirty="0"/>
              <a:t>Projeto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687705" y="2185054"/>
            <a:ext cx="5069681" cy="2453877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L="9525">
              <a:spcBef>
                <a:spcPts val="1335"/>
              </a:spcBef>
              <a:tabLst>
                <a:tab pos="337661" algn="l"/>
              </a:tabLst>
            </a:pPr>
            <a:r>
              <a:rPr sz="2100" b="1" spc="-4" dirty="0">
                <a:latin typeface="Calibri"/>
                <a:cs typeface="Calibri"/>
              </a:rPr>
              <a:t>4.	</a:t>
            </a:r>
            <a:r>
              <a:rPr sz="2100" b="1" spc="-8" dirty="0">
                <a:latin typeface="Calibri"/>
                <a:cs typeface="Calibri"/>
              </a:rPr>
              <a:t>Composição </a:t>
            </a:r>
            <a:r>
              <a:rPr sz="2100" b="1" spc="-4" dirty="0">
                <a:latin typeface="Calibri"/>
                <a:cs typeface="Calibri"/>
              </a:rPr>
              <a:t>e </a:t>
            </a:r>
            <a:r>
              <a:rPr sz="2100" b="1" spc="-8" dirty="0">
                <a:latin typeface="Calibri"/>
                <a:cs typeface="Calibri"/>
              </a:rPr>
              <a:t>Formação </a:t>
            </a:r>
            <a:r>
              <a:rPr sz="2100" b="1" spc="-4" dirty="0">
                <a:latin typeface="Calibri"/>
                <a:cs typeface="Calibri"/>
              </a:rPr>
              <a:t>de</a:t>
            </a:r>
            <a:r>
              <a:rPr sz="2100" b="1" spc="38" dirty="0">
                <a:latin typeface="Calibri"/>
                <a:cs typeface="Calibri"/>
              </a:rPr>
              <a:t> </a:t>
            </a:r>
            <a:r>
              <a:rPr sz="2100" b="1" spc="-8" dirty="0">
                <a:latin typeface="Calibri"/>
                <a:cs typeface="Calibri"/>
              </a:rPr>
              <a:t>Equipe</a:t>
            </a:r>
            <a:endParaRPr sz="2100">
              <a:latin typeface="Calibri"/>
              <a:cs typeface="Calibri"/>
            </a:endParaRPr>
          </a:p>
          <a:p>
            <a:pPr marL="219075" indent="-210026">
              <a:spcBef>
                <a:spcPts val="1260"/>
              </a:spcBef>
              <a:buSzPct val="96428"/>
              <a:buFont typeface="Wingdings"/>
              <a:buChar char=""/>
              <a:tabLst>
                <a:tab pos="219551" algn="l"/>
              </a:tabLst>
            </a:pPr>
            <a:r>
              <a:rPr sz="2100" spc="-4" dirty="0">
                <a:latin typeface="Calibri"/>
                <a:cs typeface="Calibri"/>
              </a:rPr>
              <a:t>capacidade</a:t>
            </a:r>
            <a:r>
              <a:rPr sz="2100" spc="8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técnica</a:t>
            </a:r>
            <a:endParaRPr sz="2100">
              <a:latin typeface="Calibri"/>
              <a:cs typeface="Calibri"/>
            </a:endParaRPr>
          </a:p>
          <a:p>
            <a:pPr marL="9525">
              <a:spcBef>
                <a:spcPts val="1260"/>
              </a:spcBef>
              <a:tabLst>
                <a:tab pos="337661" algn="l"/>
              </a:tabLst>
            </a:pPr>
            <a:r>
              <a:rPr sz="2100" b="1" spc="-4" dirty="0">
                <a:latin typeface="Calibri"/>
                <a:cs typeface="Calibri"/>
              </a:rPr>
              <a:t>5.	</a:t>
            </a:r>
            <a:r>
              <a:rPr sz="2100" b="1" spc="-15" dirty="0">
                <a:latin typeface="Calibri"/>
                <a:cs typeface="Calibri"/>
              </a:rPr>
              <a:t>Avaliação</a:t>
            </a:r>
            <a:endParaRPr sz="2100">
              <a:latin typeface="Calibri"/>
              <a:cs typeface="Calibri"/>
            </a:endParaRPr>
          </a:p>
          <a:p>
            <a:pPr marL="219075" indent="-210026">
              <a:spcBef>
                <a:spcPts val="1260"/>
              </a:spcBef>
              <a:buSzPct val="96428"/>
              <a:buFont typeface="Wingdings"/>
              <a:buChar char=""/>
              <a:tabLst>
                <a:tab pos="219551" algn="l"/>
              </a:tabLst>
            </a:pPr>
            <a:r>
              <a:rPr sz="2100" spc="-8" dirty="0">
                <a:latin typeface="Calibri"/>
                <a:cs typeface="Calibri"/>
              </a:rPr>
              <a:t>indicadores</a:t>
            </a:r>
            <a:endParaRPr sz="2100">
              <a:latin typeface="Calibri"/>
              <a:cs typeface="Calibri"/>
            </a:endParaRPr>
          </a:p>
          <a:p>
            <a:pPr marL="9525">
              <a:spcBef>
                <a:spcPts val="1264"/>
              </a:spcBef>
              <a:tabLst>
                <a:tab pos="337661" algn="l"/>
              </a:tabLst>
            </a:pPr>
            <a:r>
              <a:rPr sz="2100" b="1" spc="-4" dirty="0">
                <a:latin typeface="Calibri"/>
                <a:cs typeface="Calibri"/>
              </a:rPr>
              <a:t>6.	</a:t>
            </a:r>
            <a:r>
              <a:rPr sz="2100" b="1" spc="-11" dirty="0">
                <a:latin typeface="Calibri"/>
                <a:cs typeface="Calibri"/>
              </a:rPr>
              <a:t>Sustentabilidade </a:t>
            </a:r>
            <a:r>
              <a:rPr sz="2100" b="1" spc="-4" dirty="0">
                <a:latin typeface="Calibri"/>
                <a:cs typeface="Calibri"/>
              </a:rPr>
              <a:t>e </a:t>
            </a:r>
            <a:r>
              <a:rPr sz="2100" b="1" spc="-8" dirty="0">
                <a:latin typeface="Calibri"/>
                <a:cs typeface="Calibri"/>
              </a:rPr>
              <a:t>Continuidade das</a:t>
            </a:r>
            <a:r>
              <a:rPr sz="2100" b="1" spc="124" dirty="0">
                <a:latin typeface="Calibri"/>
                <a:cs typeface="Calibri"/>
              </a:rPr>
              <a:t> </a:t>
            </a:r>
            <a:r>
              <a:rPr sz="2100" b="1" spc="-8" dirty="0">
                <a:latin typeface="Calibri"/>
                <a:cs typeface="Calibri"/>
              </a:rPr>
              <a:t>ações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F56D552-166B-4549-AA35-A340956F4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262" y="1027843"/>
            <a:ext cx="3750945" cy="5174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300" spc="-4" dirty="0"/>
              <a:t>1. </a:t>
            </a:r>
            <a:r>
              <a:rPr sz="3300" spc="-11" dirty="0"/>
              <a:t>Resumo </a:t>
            </a:r>
            <a:r>
              <a:rPr sz="3300" dirty="0"/>
              <a:t>do</a:t>
            </a:r>
            <a:r>
              <a:rPr sz="3300" spc="-53" dirty="0"/>
              <a:t> </a:t>
            </a:r>
            <a:r>
              <a:rPr sz="3300" spc="-15" dirty="0"/>
              <a:t>Projeto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408584" y="1691450"/>
            <a:ext cx="8130540" cy="374442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5715" lvl="1">
              <a:lnSpc>
                <a:spcPct val="150000"/>
              </a:lnSpc>
              <a:spcBef>
                <a:spcPts val="75"/>
              </a:spcBef>
              <a:buAutoNum type="arabicPeriod"/>
              <a:tabLst>
                <a:tab pos="682466" algn="l"/>
                <a:tab pos="682943" algn="l"/>
              </a:tabLst>
            </a:pPr>
            <a:r>
              <a:rPr dirty="0">
                <a:latin typeface="Trebuchet MS"/>
                <a:cs typeface="Trebuchet MS"/>
              </a:rPr>
              <a:t>O resumo é a </a:t>
            </a:r>
            <a:r>
              <a:rPr spc="-4" dirty="0">
                <a:latin typeface="Trebuchet MS"/>
                <a:cs typeface="Trebuchet MS"/>
              </a:rPr>
              <a:t>parte do projeto </a:t>
            </a:r>
            <a:r>
              <a:rPr dirty="0">
                <a:latin typeface="Trebuchet MS"/>
                <a:cs typeface="Trebuchet MS"/>
              </a:rPr>
              <a:t>onde serão </a:t>
            </a:r>
            <a:r>
              <a:rPr spc="-4" dirty="0">
                <a:latin typeface="Trebuchet MS"/>
                <a:cs typeface="Trebuchet MS"/>
              </a:rPr>
              <a:t>descritas as características  do problema com </a:t>
            </a:r>
            <a:r>
              <a:rPr dirty="0">
                <a:latin typeface="Trebuchet MS"/>
                <a:cs typeface="Trebuchet MS"/>
              </a:rPr>
              <a:t>suas </a:t>
            </a:r>
            <a:r>
              <a:rPr spc="-4" dirty="0">
                <a:latin typeface="Trebuchet MS"/>
                <a:cs typeface="Trebuchet MS"/>
              </a:rPr>
              <a:t>causas </a:t>
            </a:r>
            <a:r>
              <a:rPr dirty="0">
                <a:latin typeface="Trebuchet MS"/>
                <a:cs typeface="Trebuchet MS"/>
              </a:rPr>
              <a:t>e</a:t>
            </a:r>
            <a:r>
              <a:rPr spc="41" dirty="0">
                <a:latin typeface="Trebuchet MS"/>
                <a:cs typeface="Trebuchet MS"/>
              </a:rPr>
              <a:t> </a:t>
            </a:r>
            <a:r>
              <a:rPr spc="-4" dirty="0">
                <a:latin typeface="Trebuchet MS"/>
                <a:cs typeface="Trebuchet MS"/>
              </a:rPr>
              <a:t>efeitos</a:t>
            </a:r>
            <a:endParaRPr>
              <a:latin typeface="Trebuchet MS"/>
              <a:cs typeface="Trebuchet MS"/>
            </a:endParaRPr>
          </a:p>
          <a:p>
            <a:pPr marL="9525" marR="4763" lvl="1">
              <a:lnSpc>
                <a:spcPct val="150000"/>
              </a:lnSpc>
              <a:spcBef>
                <a:spcPts val="1215"/>
              </a:spcBef>
              <a:buAutoNum type="arabicPeriod"/>
              <a:tabLst>
                <a:tab pos="682466" algn="l"/>
                <a:tab pos="682943" algn="l"/>
              </a:tabLst>
            </a:pPr>
            <a:r>
              <a:rPr spc="-4" dirty="0">
                <a:latin typeface="Trebuchet MS"/>
                <a:cs typeface="Trebuchet MS"/>
              </a:rPr>
              <a:t>Apresenta </a:t>
            </a:r>
            <a:r>
              <a:rPr dirty="0">
                <a:latin typeface="Trebuchet MS"/>
                <a:cs typeface="Trebuchet MS"/>
              </a:rPr>
              <a:t>o </a:t>
            </a:r>
            <a:r>
              <a:rPr spc="-4" dirty="0">
                <a:latin typeface="Trebuchet MS"/>
                <a:cs typeface="Trebuchet MS"/>
              </a:rPr>
              <a:t>diagnóstico de </a:t>
            </a:r>
            <a:r>
              <a:rPr dirty="0">
                <a:latin typeface="Trebuchet MS"/>
                <a:cs typeface="Trebuchet MS"/>
              </a:rPr>
              <a:t>forma </a:t>
            </a:r>
            <a:r>
              <a:rPr spc="-4" dirty="0">
                <a:latin typeface="Trebuchet MS"/>
                <a:cs typeface="Trebuchet MS"/>
              </a:rPr>
              <a:t>quantificável retratando </a:t>
            </a:r>
            <a:r>
              <a:rPr dirty="0">
                <a:latin typeface="Trebuchet MS"/>
                <a:cs typeface="Trebuchet MS"/>
              </a:rPr>
              <a:t>o </a:t>
            </a:r>
            <a:r>
              <a:rPr spc="-4" dirty="0">
                <a:latin typeface="Trebuchet MS"/>
                <a:cs typeface="Trebuchet MS"/>
              </a:rPr>
              <a:t>problema  </a:t>
            </a:r>
            <a:r>
              <a:rPr dirty="0">
                <a:latin typeface="Trebuchet MS"/>
                <a:cs typeface="Trebuchet MS"/>
              </a:rPr>
              <a:t>e </a:t>
            </a:r>
            <a:r>
              <a:rPr spc="-4" dirty="0">
                <a:latin typeface="Trebuchet MS"/>
                <a:cs typeface="Trebuchet MS"/>
              </a:rPr>
              <a:t>as pessoas afetadas com </a:t>
            </a:r>
            <a:r>
              <a:rPr dirty="0">
                <a:latin typeface="Trebuchet MS"/>
                <a:cs typeface="Trebuchet MS"/>
              </a:rPr>
              <a:t>o</a:t>
            </a:r>
            <a:r>
              <a:rPr spc="49" dirty="0">
                <a:latin typeface="Trebuchet MS"/>
                <a:cs typeface="Trebuchet MS"/>
              </a:rPr>
              <a:t> </a:t>
            </a:r>
            <a:r>
              <a:rPr spc="-8" dirty="0">
                <a:latin typeface="Trebuchet MS"/>
                <a:cs typeface="Trebuchet MS"/>
              </a:rPr>
              <a:t>problema</a:t>
            </a:r>
            <a:endParaRPr>
              <a:latin typeface="Trebuchet MS"/>
              <a:cs typeface="Trebuchet MS"/>
            </a:endParaRPr>
          </a:p>
          <a:p>
            <a:pPr marL="9525" marR="3810" lvl="1">
              <a:lnSpc>
                <a:spcPct val="150000"/>
              </a:lnSpc>
              <a:spcBef>
                <a:spcPts val="1219"/>
              </a:spcBef>
              <a:buAutoNum type="arabicPeriod"/>
              <a:tabLst>
                <a:tab pos="682466" algn="l"/>
                <a:tab pos="682943" algn="l"/>
                <a:tab pos="947738" algn="l"/>
                <a:tab pos="1742123" algn="l"/>
                <a:tab pos="2102168" algn="l"/>
                <a:tab pos="3182779" algn="l"/>
                <a:tab pos="3702844" algn="l"/>
                <a:tab pos="5315903" algn="l"/>
                <a:tab pos="5676900" algn="l"/>
                <a:tab pos="6305550" algn="l"/>
                <a:tab pos="6917055" algn="l"/>
                <a:tab pos="7151370" algn="l"/>
              </a:tabLst>
            </a:pPr>
            <a:r>
              <a:rPr dirty="0">
                <a:latin typeface="Trebuchet MS"/>
                <a:cs typeface="Trebuchet MS"/>
              </a:rPr>
              <a:t>O	</a:t>
            </a:r>
            <a:r>
              <a:rPr spc="-4" dirty="0">
                <a:latin typeface="Trebuchet MS"/>
                <a:cs typeface="Trebuchet MS"/>
              </a:rPr>
              <a:t>estud</a:t>
            </a:r>
            <a:r>
              <a:rPr dirty="0">
                <a:latin typeface="Trebuchet MS"/>
                <a:cs typeface="Trebuchet MS"/>
              </a:rPr>
              <a:t>o	</a:t>
            </a:r>
            <a:r>
              <a:rPr spc="-8" dirty="0">
                <a:latin typeface="Trebuchet MS"/>
                <a:cs typeface="Trebuchet MS"/>
              </a:rPr>
              <a:t>d</a:t>
            </a:r>
            <a:r>
              <a:rPr dirty="0">
                <a:latin typeface="Trebuchet MS"/>
                <a:cs typeface="Trebuchet MS"/>
              </a:rPr>
              <a:t>o	</a:t>
            </a:r>
            <a:r>
              <a:rPr spc="-4" dirty="0">
                <a:latin typeface="Trebuchet MS"/>
                <a:cs typeface="Trebuchet MS"/>
              </a:rPr>
              <a:t>am</a:t>
            </a:r>
            <a:r>
              <a:rPr dirty="0">
                <a:latin typeface="Trebuchet MS"/>
                <a:cs typeface="Trebuchet MS"/>
              </a:rPr>
              <a:t>b</a:t>
            </a:r>
            <a:r>
              <a:rPr spc="-4" dirty="0">
                <a:latin typeface="Trebuchet MS"/>
                <a:cs typeface="Trebuchet MS"/>
              </a:rPr>
              <a:t>i</a:t>
            </a:r>
            <a:r>
              <a:rPr spc="4" dirty="0">
                <a:latin typeface="Trebuchet MS"/>
                <a:cs typeface="Trebuchet MS"/>
              </a:rPr>
              <a:t>en</a:t>
            </a:r>
            <a:r>
              <a:rPr spc="-4" dirty="0">
                <a:latin typeface="Trebuchet MS"/>
                <a:cs typeface="Trebuchet MS"/>
              </a:rPr>
              <a:t>t</a:t>
            </a:r>
            <a:r>
              <a:rPr dirty="0">
                <a:latin typeface="Trebuchet MS"/>
                <a:cs typeface="Trebuchet MS"/>
              </a:rPr>
              <a:t>e	</a:t>
            </a:r>
            <a:r>
              <a:rPr spc="-4" dirty="0">
                <a:latin typeface="Trebuchet MS"/>
                <a:cs typeface="Trebuchet MS"/>
              </a:rPr>
              <a:t>tra</a:t>
            </a:r>
            <a:r>
              <a:rPr dirty="0">
                <a:latin typeface="Trebuchet MS"/>
                <a:cs typeface="Trebuchet MS"/>
              </a:rPr>
              <a:t>z	</a:t>
            </a:r>
            <a:r>
              <a:rPr spc="-4" dirty="0">
                <a:latin typeface="Trebuchet MS"/>
                <a:cs typeface="Trebuchet MS"/>
              </a:rPr>
              <a:t>ca</a:t>
            </a:r>
            <a:r>
              <a:rPr spc="8" dirty="0">
                <a:latin typeface="Trebuchet MS"/>
                <a:cs typeface="Trebuchet MS"/>
              </a:rPr>
              <a:t>r</a:t>
            </a:r>
            <a:r>
              <a:rPr spc="-4" dirty="0">
                <a:latin typeface="Trebuchet MS"/>
                <a:cs typeface="Trebuchet MS"/>
              </a:rPr>
              <a:t>acterí</a:t>
            </a:r>
            <a:r>
              <a:rPr spc="4" dirty="0">
                <a:latin typeface="Trebuchet MS"/>
                <a:cs typeface="Trebuchet MS"/>
              </a:rPr>
              <a:t>s</a:t>
            </a:r>
            <a:r>
              <a:rPr spc="-4" dirty="0">
                <a:latin typeface="Trebuchet MS"/>
                <a:cs typeface="Trebuchet MS"/>
              </a:rPr>
              <a:t>tic</a:t>
            </a:r>
            <a:r>
              <a:rPr spc="4" dirty="0">
                <a:latin typeface="Trebuchet MS"/>
                <a:cs typeface="Trebuchet MS"/>
              </a:rPr>
              <a:t>a</a:t>
            </a:r>
            <a:r>
              <a:rPr dirty="0">
                <a:latin typeface="Trebuchet MS"/>
                <a:cs typeface="Trebuchet MS"/>
              </a:rPr>
              <a:t>s	</a:t>
            </a:r>
            <a:r>
              <a:rPr spc="-8" dirty="0">
                <a:latin typeface="Trebuchet MS"/>
                <a:cs typeface="Trebuchet MS"/>
              </a:rPr>
              <a:t>d</a:t>
            </a:r>
            <a:r>
              <a:rPr dirty="0">
                <a:latin typeface="Trebuchet MS"/>
                <a:cs typeface="Trebuchet MS"/>
              </a:rPr>
              <a:t>o	</a:t>
            </a:r>
            <a:r>
              <a:rPr spc="4" dirty="0">
                <a:latin typeface="Trebuchet MS"/>
                <a:cs typeface="Trebuchet MS"/>
              </a:rPr>
              <a:t>l</a:t>
            </a:r>
            <a:r>
              <a:rPr spc="-4" dirty="0">
                <a:latin typeface="Trebuchet MS"/>
                <a:cs typeface="Trebuchet MS"/>
              </a:rPr>
              <a:t>uga</a:t>
            </a:r>
            <a:r>
              <a:rPr dirty="0">
                <a:latin typeface="Trebuchet MS"/>
                <a:cs typeface="Trebuchet MS"/>
              </a:rPr>
              <a:t>r	onde	o	pro</a:t>
            </a:r>
            <a:r>
              <a:rPr spc="-8" dirty="0">
                <a:latin typeface="Trebuchet MS"/>
                <a:cs typeface="Trebuchet MS"/>
              </a:rPr>
              <a:t>b</a:t>
            </a:r>
            <a:r>
              <a:rPr spc="4" dirty="0">
                <a:latin typeface="Trebuchet MS"/>
                <a:cs typeface="Trebuchet MS"/>
              </a:rPr>
              <a:t>l</a:t>
            </a:r>
            <a:r>
              <a:rPr spc="-4" dirty="0">
                <a:latin typeface="Trebuchet MS"/>
                <a:cs typeface="Trebuchet MS"/>
              </a:rPr>
              <a:t>ema  </a:t>
            </a:r>
            <a:r>
              <a:rPr spc="-8" dirty="0">
                <a:latin typeface="Trebuchet MS"/>
                <a:cs typeface="Trebuchet MS"/>
              </a:rPr>
              <a:t>acontece</a:t>
            </a:r>
            <a:endParaRPr>
              <a:latin typeface="Trebuchet MS"/>
              <a:cs typeface="Trebuchet MS"/>
            </a:endParaRPr>
          </a:p>
          <a:p>
            <a:pPr marL="9525" marR="4286" lvl="1">
              <a:lnSpc>
                <a:spcPct val="150000"/>
              </a:lnSpc>
              <a:spcBef>
                <a:spcPts val="1215"/>
              </a:spcBef>
              <a:buAutoNum type="arabicPeriod"/>
              <a:tabLst>
                <a:tab pos="682466" algn="l"/>
                <a:tab pos="682943" algn="l"/>
              </a:tabLst>
            </a:pPr>
            <a:r>
              <a:rPr dirty="0">
                <a:latin typeface="Trebuchet MS"/>
                <a:cs typeface="Trebuchet MS"/>
              </a:rPr>
              <a:t>O resumo </a:t>
            </a:r>
            <a:r>
              <a:rPr spc="-4" dirty="0">
                <a:latin typeface="Trebuchet MS"/>
                <a:cs typeface="Trebuchet MS"/>
              </a:rPr>
              <a:t>também apresenta </a:t>
            </a:r>
            <a:r>
              <a:rPr dirty="0">
                <a:latin typeface="Trebuchet MS"/>
                <a:cs typeface="Trebuchet MS"/>
              </a:rPr>
              <a:t>os </a:t>
            </a:r>
            <a:r>
              <a:rPr spc="-4" dirty="0">
                <a:latin typeface="Trebuchet MS"/>
                <a:cs typeface="Trebuchet MS"/>
              </a:rPr>
              <a:t>motivos que </a:t>
            </a:r>
            <a:r>
              <a:rPr dirty="0">
                <a:latin typeface="Trebuchet MS"/>
                <a:cs typeface="Trebuchet MS"/>
              </a:rPr>
              <a:t>justificam a </a:t>
            </a:r>
            <a:r>
              <a:rPr spc="-4" dirty="0">
                <a:latin typeface="Trebuchet MS"/>
                <a:cs typeface="Trebuchet MS"/>
              </a:rPr>
              <a:t>execução </a:t>
            </a:r>
            <a:r>
              <a:rPr spc="4" dirty="0">
                <a:latin typeface="Trebuchet MS"/>
                <a:cs typeface="Trebuchet MS"/>
              </a:rPr>
              <a:t>do  </a:t>
            </a:r>
            <a:r>
              <a:rPr spc="-4" dirty="0">
                <a:latin typeface="Trebuchet MS"/>
                <a:cs typeface="Trebuchet MS"/>
              </a:rPr>
              <a:t>projeto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4985AF-03A0-42B9-96BB-A772E7C54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262" y="1083850"/>
            <a:ext cx="3073241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spc="-4" dirty="0"/>
              <a:t>1. </a:t>
            </a:r>
            <a:r>
              <a:rPr sz="2700" spc="-11" dirty="0"/>
              <a:t>Resumo </a:t>
            </a:r>
            <a:r>
              <a:rPr sz="2700" dirty="0"/>
              <a:t>do</a:t>
            </a:r>
            <a:r>
              <a:rPr sz="2700" spc="-26" dirty="0"/>
              <a:t> </a:t>
            </a:r>
            <a:r>
              <a:rPr sz="2700" spc="-15" dirty="0"/>
              <a:t>Projeto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408585" y="1691450"/>
            <a:ext cx="8130064" cy="375423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50000"/>
              </a:lnSpc>
              <a:spcBef>
                <a:spcPts val="75"/>
              </a:spcBef>
              <a:tabLst>
                <a:tab pos="1018699" algn="l"/>
              </a:tabLst>
            </a:pPr>
            <a:r>
              <a:rPr b="1" spc="-4" dirty="0">
                <a:latin typeface="Trebuchet MS"/>
                <a:cs typeface="Trebuchet MS"/>
              </a:rPr>
              <a:t>1.1	</a:t>
            </a:r>
            <a:r>
              <a:rPr b="1" dirty="0">
                <a:latin typeface="Calibri"/>
                <a:cs typeface="Calibri"/>
              </a:rPr>
              <a:t>O </a:t>
            </a:r>
            <a:r>
              <a:rPr b="1" spc="-8" dirty="0">
                <a:latin typeface="Calibri"/>
                <a:cs typeface="Calibri"/>
              </a:rPr>
              <a:t>resumo </a:t>
            </a:r>
            <a:r>
              <a:rPr b="1" dirty="0">
                <a:latin typeface="Calibri"/>
                <a:cs typeface="Calibri"/>
              </a:rPr>
              <a:t>é a </a:t>
            </a:r>
            <a:r>
              <a:rPr b="1" spc="-8" dirty="0">
                <a:latin typeface="Calibri"/>
                <a:cs typeface="Calibri"/>
              </a:rPr>
              <a:t>parte </a:t>
            </a:r>
            <a:r>
              <a:rPr b="1" spc="-4" dirty="0">
                <a:latin typeface="Calibri"/>
                <a:cs typeface="Calibri"/>
              </a:rPr>
              <a:t>do </a:t>
            </a:r>
            <a:r>
              <a:rPr b="1" spc="-11" dirty="0">
                <a:latin typeface="Calibri"/>
                <a:cs typeface="Calibri"/>
              </a:rPr>
              <a:t>projeto </a:t>
            </a:r>
            <a:r>
              <a:rPr b="1" spc="-4" dirty="0">
                <a:latin typeface="Calibri"/>
                <a:cs typeface="Calibri"/>
              </a:rPr>
              <a:t>onde </a:t>
            </a:r>
            <a:r>
              <a:rPr b="1" spc="-8" dirty="0">
                <a:latin typeface="Calibri"/>
                <a:cs typeface="Calibri"/>
              </a:rPr>
              <a:t>serão </a:t>
            </a:r>
            <a:r>
              <a:rPr b="1" spc="-4" dirty="0">
                <a:latin typeface="Calibri"/>
                <a:cs typeface="Calibri"/>
              </a:rPr>
              <a:t>descritas </a:t>
            </a:r>
            <a:r>
              <a:rPr b="1" dirty="0">
                <a:latin typeface="Calibri"/>
                <a:cs typeface="Calibri"/>
              </a:rPr>
              <a:t>as </a:t>
            </a:r>
            <a:r>
              <a:rPr b="1" spc="-11" dirty="0">
                <a:latin typeface="Calibri"/>
                <a:cs typeface="Calibri"/>
              </a:rPr>
              <a:t>características </a:t>
            </a:r>
            <a:r>
              <a:rPr b="1" spc="-4" dirty="0">
                <a:latin typeface="Calibri"/>
                <a:cs typeface="Calibri"/>
              </a:rPr>
              <a:t>do  problema com </a:t>
            </a:r>
            <a:r>
              <a:rPr b="1" dirty="0">
                <a:latin typeface="Calibri"/>
                <a:cs typeface="Calibri"/>
              </a:rPr>
              <a:t>suas </a:t>
            </a:r>
            <a:r>
              <a:rPr b="1" spc="-4" dirty="0">
                <a:latin typeface="Calibri"/>
                <a:cs typeface="Calibri"/>
              </a:rPr>
              <a:t>causas </a:t>
            </a:r>
            <a:r>
              <a:rPr b="1" dirty="0">
                <a:latin typeface="Calibri"/>
                <a:cs typeface="Calibri"/>
              </a:rPr>
              <a:t>e</a:t>
            </a:r>
            <a:r>
              <a:rPr b="1" spc="-30" dirty="0">
                <a:latin typeface="Calibri"/>
                <a:cs typeface="Calibri"/>
              </a:rPr>
              <a:t> </a:t>
            </a:r>
            <a:r>
              <a:rPr b="1" spc="-11" dirty="0">
                <a:latin typeface="Calibri"/>
                <a:cs typeface="Calibri"/>
              </a:rPr>
              <a:t>efeitos</a:t>
            </a:r>
            <a:endParaRPr>
              <a:latin typeface="Calibri"/>
              <a:cs typeface="Calibri"/>
            </a:endParaRPr>
          </a:p>
          <a:p>
            <a:pPr marL="345281">
              <a:spcBef>
                <a:spcPts val="1080"/>
              </a:spcBef>
            </a:pPr>
            <a:r>
              <a:rPr b="1" spc="-8" dirty="0">
                <a:latin typeface="Calibri"/>
                <a:cs typeface="Calibri"/>
              </a:rPr>
              <a:t>Identificando </a:t>
            </a:r>
            <a:r>
              <a:rPr b="1" dirty="0">
                <a:latin typeface="Calibri"/>
                <a:cs typeface="Calibri"/>
              </a:rPr>
              <a:t>o</a:t>
            </a:r>
            <a:r>
              <a:rPr b="1" spc="8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Problema:</a:t>
            </a:r>
            <a:endParaRPr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1575">
              <a:latin typeface="Times New Roman"/>
              <a:cs typeface="Times New Roman"/>
            </a:endParaRPr>
          </a:p>
          <a:p>
            <a:pPr marL="266700" indent="-257175">
              <a:spcBef>
                <a:spcPts val="4"/>
              </a:spcBef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pc="-8" dirty="0">
                <a:latin typeface="Calibri"/>
                <a:cs typeface="Calibri"/>
              </a:rPr>
              <a:t>Existe </a:t>
            </a:r>
            <a:r>
              <a:rPr spc="-4" dirty="0">
                <a:latin typeface="Calibri"/>
                <a:cs typeface="Calibri"/>
              </a:rPr>
              <a:t>um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problema?</a:t>
            </a:r>
            <a:endParaRPr>
              <a:latin typeface="Calibri"/>
              <a:cs typeface="Calibri"/>
            </a:endParaRPr>
          </a:p>
          <a:p>
            <a:pPr>
              <a:spcBef>
                <a:spcPts val="23"/>
              </a:spcBef>
              <a:buFont typeface="Arial"/>
              <a:buChar char="•"/>
            </a:pPr>
            <a:endParaRPr sz="1575">
              <a:latin typeface="Times New Roman"/>
              <a:cs typeface="Times New Roman"/>
            </a:endParaRPr>
          </a:p>
          <a:p>
            <a:pPr marL="266700" indent="-257175">
              <a:spcBef>
                <a:spcPts val="4"/>
              </a:spcBef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dirty="0">
                <a:latin typeface="Calibri"/>
                <a:cs typeface="Calibri"/>
              </a:rPr>
              <a:t>Qual é o</a:t>
            </a:r>
            <a:r>
              <a:rPr spc="-19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problema?</a:t>
            </a:r>
            <a:endParaRPr>
              <a:latin typeface="Calibri"/>
              <a:cs typeface="Calibri"/>
            </a:endParaRPr>
          </a:p>
          <a:p>
            <a:pPr>
              <a:spcBef>
                <a:spcPts val="15"/>
              </a:spcBef>
              <a:buFont typeface="Arial"/>
              <a:buChar char="•"/>
            </a:pPr>
            <a:endParaRPr sz="1575">
              <a:latin typeface="Times New Roman"/>
              <a:cs typeface="Times New Roman"/>
            </a:endParaRPr>
          </a:p>
          <a:p>
            <a:pPr marL="266700" indent="-257175"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dirty="0">
                <a:latin typeface="Calibri"/>
                <a:cs typeface="Calibri"/>
              </a:rPr>
              <a:t>Quais </a:t>
            </a:r>
            <a:r>
              <a:rPr spc="-4" dirty="0">
                <a:latin typeface="Calibri"/>
                <a:cs typeface="Calibri"/>
              </a:rPr>
              <a:t>são os elementos </a:t>
            </a:r>
            <a:r>
              <a:rPr dirty="0">
                <a:latin typeface="Calibri"/>
                <a:cs typeface="Calibri"/>
              </a:rPr>
              <a:t>essenciais </a:t>
            </a:r>
            <a:r>
              <a:rPr spc="-4" dirty="0">
                <a:latin typeface="Calibri"/>
                <a:cs typeface="Calibri"/>
              </a:rPr>
              <a:t>do</a:t>
            </a:r>
            <a:r>
              <a:rPr spc="-49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problema?</a:t>
            </a:r>
            <a:endParaRPr>
              <a:latin typeface="Calibri"/>
              <a:cs typeface="Calibri"/>
            </a:endParaRPr>
          </a:p>
          <a:p>
            <a:pPr>
              <a:spcBef>
                <a:spcPts val="15"/>
              </a:spcBef>
              <a:buFont typeface="Arial"/>
              <a:buChar char="•"/>
            </a:pPr>
            <a:endParaRPr sz="1575">
              <a:latin typeface="Times New Roman"/>
              <a:cs typeface="Times New Roman"/>
            </a:endParaRPr>
          </a:p>
          <a:p>
            <a:pPr marL="266700" indent="-257175">
              <a:spcBef>
                <a:spcPts val="4"/>
              </a:spcBef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dirty="0">
                <a:latin typeface="Calibri"/>
                <a:cs typeface="Calibri"/>
              </a:rPr>
              <a:t>Quem </a:t>
            </a:r>
            <a:r>
              <a:rPr spc="-8" dirty="0">
                <a:latin typeface="Calibri"/>
                <a:cs typeface="Calibri"/>
              </a:rPr>
              <a:t>está(ão) </a:t>
            </a:r>
            <a:r>
              <a:rPr spc="-11" dirty="0">
                <a:latin typeface="Calibri"/>
                <a:cs typeface="Calibri"/>
              </a:rPr>
              <a:t>afetado(s) </a:t>
            </a:r>
            <a:r>
              <a:rPr spc="-4" dirty="0">
                <a:latin typeface="Calibri"/>
                <a:cs typeface="Calibri"/>
              </a:rPr>
              <a:t>pelo</a:t>
            </a:r>
            <a:r>
              <a:rPr spc="-34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problema?</a:t>
            </a:r>
            <a:endParaRPr>
              <a:latin typeface="Calibri"/>
              <a:cs typeface="Calibri"/>
            </a:endParaRPr>
          </a:p>
          <a:p>
            <a:pPr marL="266700" indent="-257175">
              <a:spcBef>
                <a:spcPts val="1080"/>
              </a:spcBef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pc="-4" dirty="0">
                <a:latin typeface="Calibri"/>
                <a:cs typeface="Calibri"/>
              </a:rPr>
              <a:t>Ou seja, quais são os</a:t>
            </a:r>
            <a:r>
              <a:rPr spc="-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beneficiários?</a:t>
            </a:r>
            <a:endParaRPr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37326" y="4527422"/>
            <a:ext cx="2067687" cy="1473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6048755" y="2382012"/>
            <a:ext cx="2045018" cy="2153603"/>
          </a:xfrm>
          <a:custGeom>
            <a:avLst/>
            <a:gdLst/>
            <a:ahLst/>
            <a:cxnLst/>
            <a:rect l="l" t="t" r="r" b="b"/>
            <a:pathLst>
              <a:path w="2726690" h="2871470">
                <a:moveTo>
                  <a:pt x="2492121" y="0"/>
                </a:moveTo>
                <a:lnTo>
                  <a:pt x="234315" y="0"/>
                </a:lnTo>
                <a:lnTo>
                  <a:pt x="187091" y="4760"/>
                </a:lnTo>
                <a:lnTo>
                  <a:pt x="143107" y="18413"/>
                </a:lnTo>
                <a:lnTo>
                  <a:pt x="103305" y="40016"/>
                </a:lnTo>
                <a:lnTo>
                  <a:pt x="68627" y="68627"/>
                </a:lnTo>
                <a:lnTo>
                  <a:pt x="40016" y="103305"/>
                </a:lnTo>
                <a:lnTo>
                  <a:pt x="18413" y="143107"/>
                </a:lnTo>
                <a:lnTo>
                  <a:pt x="4760" y="187091"/>
                </a:lnTo>
                <a:lnTo>
                  <a:pt x="0" y="234314"/>
                </a:lnTo>
                <a:lnTo>
                  <a:pt x="0" y="2636901"/>
                </a:lnTo>
                <a:lnTo>
                  <a:pt x="4760" y="2684124"/>
                </a:lnTo>
                <a:lnTo>
                  <a:pt x="18413" y="2728108"/>
                </a:lnTo>
                <a:lnTo>
                  <a:pt x="40016" y="2767910"/>
                </a:lnTo>
                <a:lnTo>
                  <a:pt x="68627" y="2802588"/>
                </a:lnTo>
                <a:lnTo>
                  <a:pt x="103305" y="2831199"/>
                </a:lnTo>
                <a:lnTo>
                  <a:pt x="143107" y="2852802"/>
                </a:lnTo>
                <a:lnTo>
                  <a:pt x="187091" y="2866455"/>
                </a:lnTo>
                <a:lnTo>
                  <a:pt x="234315" y="2871216"/>
                </a:lnTo>
                <a:lnTo>
                  <a:pt x="2492121" y="2871216"/>
                </a:lnTo>
                <a:lnTo>
                  <a:pt x="2539344" y="2866455"/>
                </a:lnTo>
                <a:lnTo>
                  <a:pt x="2583328" y="2852802"/>
                </a:lnTo>
                <a:lnTo>
                  <a:pt x="2623130" y="2831199"/>
                </a:lnTo>
                <a:lnTo>
                  <a:pt x="2657808" y="2802588"/>
                </a:lnTo>
                <a:lnTo>
                  <a:pt x="2686419" y="2767910"/>
                </a:lnTo>
                <a:lnTo>
                  <a:pt x="2708022" y="2728108"/>
                </a:lnTo>
                <a:lnTo>
                  <a:pt x="2721675" y="2684124"/>
                </a:lnTo>
                <a:lnTo>
                  <a:pt x="2726436" y="2636901"/>
                </a:lnTo>
                <a:lnTo>
                  <a:pt x="2726436" y="234314"/>
                </a:lnTo>
                <a:lnTo>
                  <a:pt x="2721675" y="187091"/>
                </a:lnTo>
                <a:lnTo>
                  <a:pt x="2708022" y="143107"/>
                </a:lnTo>
                <a:lnTo>
                  <a:pt x="2686419" y="103305"/>
                </a:lnTo>
                <a:lnTo>
                  <a:pt x="2657808" y="68627"/>
                </a:lnTo>
                <a:lnTo>
                  <a:pt x="2623130" y="40016"/>
                </a:lnTo>
                <a:lnTo>
                  <a:pt x="2583328" y="18413"/>
                </a:lnTo>
                <a:lnTo>
                  <a:pt x="2539344" y="4760"/>
                </a:lnTo>
                <a:lnTo>
                  <a:pt x="249212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6048755" y="2382012"/>
            <a:ext cx="2044827" cy="2153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903B646-232E-4038-B880-FFFBE4C0F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472F0D7-88E3-4BB5-BEAE-C3435DB016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67" t="26456" r="17541" b="15228"/>
          <a:stretch/>
        </p:blipFill>
        <p:spPr>
          <a:xfrm>
            <a:off x="294804" y="709794"/>
            <a:ext cx="8639333" cy="500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04385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804" y="1680934"/>
            <a:ext cx="7877651" cy="353029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695325" lvl="1" indent="-686276">
              <a:spcBef>
                <a:spcPts val="79"/>
              </a:spcBef>
              <a:buAutoNum type="arabicPeriod"/>
              <a:tabLst>
                <a:tab pos="695325" algn="l"/>
                <a:tab pos="695801" algn="l"/>
              </a:tabLst>
            </a:pPr>
            <a:r>
              <a:rPr sz="1950" b="1" spc="-4" dirty="0">
                <a:latin typeface="Calibri"/>
                <a:cs typeface="Calibri"/>
              </a:rPr>
              <a:t>Identificando </a:t>
            </a:r>
            <a:r>
              <a:rPr sz="1950" b="1" dirty="0">
                <a:latin typeface="Calibri"/>
                <a:cs typeface="Calibri"/>
              </a:rPr>
              <a:t>o</a:t>
            </a:r>
            <a:r>
              <a:rPr sz="1950" b="1" spc="4" dirty="0">
                <a:latin typeface="Calibri"/>
                <a:cs typeface="Calibri"/>
              </a:rPr>
              <a:t> </a:t>
            </a:r>
            <a:r>
              <a:rPr sz="1950" b="1" spc="-4" dirty="0">
                <a:latin typeface="Calibri"/>
                <a:cs typeface="Calibri"/>
              </a:rPr>
              <a:t>Problema</a:t>
            </a:r>
            <a:endParaRPr sz="1950">
              <a:latin typeface="Calibri"/>
              <a:cs typeface="Calibri"/>
            </a:endParaRPr>
          </a:p>
          <a:p>
            <a:pPr lvl="1">
              <a:spcBef>
                <a:spcPts val="8"/>
              </a:spcBef>
              <a:buFont typeface="Calibri"/>
              <a:buAutoNum type="arabicPeriod"/>
            </a:pPr>
            <a:endParaRPr sz="1950">
              <a:latin typeface="Times New Roman"/>
              <a:cs typeface="Times New Roman"/>
            </a:endParaRPr>
          </a:p>
          <a:p>
            <a:pPr marL="288131" lvl="2" indent="-171926">
              <a:buFont typeface="Arial"/>
              <a:buChar char="•"/>
              <a:tabLst>
                <a:tab pos="288608" algn="l"/>
              </a:tabLst>
            </a:pPr>
            <a:r>
              <a:rPr sz="2100" spc="-4" dirty="0">
                <a:latin typeface="Calibri"/>
                <a:cs typeface="Calibri"/>
              </a:rPr>
              <a:t>Qual é a magnitude atual do </a:t>
            </a:r>
            <a:r>
              <a:rPr sz="2100" spc="-11" dirty="0">
                <a:latin typeface="Calibri"/>
                <a:cs typeface="Calibri"/>
              </a:rPr>
              <a:t>problema </a:t>
            </a:r>
            <a:r>
              <a:rPr sz="2100" spc="-4" dirty="0">
                <a:latin typeface="Calibri"/>
                <a:cs typeface="Calibri"/>
              </a:rPr>
              <a:t>e suas</a:t>
            </a:r>
            <a:r>
              <a:rPr sz="2100" spc="120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consequências?</a:t>
            </a:r>
            <a:endParaRPr sz="2100">
              <a:latin typeface="Calibri"/>
              <a:cs typeface="Calibri"/>
            </a:endParaRPr>
          </a:p>
          <a:p>
            <a:pPr lvl="2">
              <a:spcBef>
                <a:spcPts val="30"/>
              </a:spcBef>
              <a:buFont typeface="Arial"/>
              <a:buChar char="•"/>
            </a:pPr>
            <a:endParaRPr sz="2025">
              <a:latin typeface="Times New Roman"/>
              <a:cs typeface="Times New Roman"/>
            </a:endParaRPr>
          </a:p>
          <a:p>
            <a:pPr marL="288131" marR="7144" lvl="2" indent="-171450">
              <a:spcBef>
                <a:spcPts val="4"/>
              </a:spcBef>
              <a:buFont typeface="Arial"/>
              <a:buChar char="•"/>
              <a:tabLst>
                <a:tab pos="288608" algn="l"/>
              </a:tabLst>
            </a:pPr>
            <a:r>
              <a:rPr sz="2100" spc="-11" dirty="0">
                <a:latin typeface="Calibri"/>
                <a:cs typeface="Calibri"/>
              </a:rPr>
              <a:t>Conta-se com toda </a:t>
            </a:r>
            <a:r>
              <a:rPr sz="2100" spc="-4" dirty="0">
                <a:latin typeface="Calibri"/>
                <a:cs typeface="Calibri"/>
              </a:rPr>
              <a:t>a </a:t>
            </a:r>
            <a:r>
              <a:rPr sz="2100" spc="-11" dirty="0">
                <a:latin typeface="Calibri"/>
                <a:cs typeface="Calibri"/>
              </a:rPr>
              <a:t>informação </a:t>
            </a:r>
            <a:r>
              <a:rPr sz="2100" spc="-19" dirty="0">
                <a:latin typeface="Calibri"/>
                <a:cs typeface="Calibri"/>
              </a:rPr>
              <a:t>relevante </a:t>
            </a:r>
            <a:r>
              <a:rPr sz="2100" spc="-11" dirty="0">
                <a:latin typeface="Calibri"/>
                <a:cs typeface="Calibri"/>
              </a:rPr>
              <a:t>acerca </a:t>
            </a:r>
            <a:r>
              <a:rPr sz="2100" spc="-4" dirty="0">
                <a:latin typeface="Calibri"/>
                <a:cs typeface="Calibri"/>
              </a:rPr>
              <a:t>do </a:t>
            </a:r>
            <a:r>
              <a:rPr sz="2100" spc="-8" dirty="0">
                <a:latin typeface="Calibri"/>
                <a:cs typeface="Calibri"/>
              </a:rPr>
              <a:t>problema </a:t>
            </a:r>
            <a:r>
              <a:rPr sz="2100" spc="-19" dirty="0">
                <a:latin typeface="Calibri"/>
                <a:cs typeface="Calibri"/>
              </a:rPr>
              <a:t>para  </a:t>
            </a:r>
            <a:r>
              <a:rPr sz="2100" spc="-11" dirty="0">
                <a:latin typeface="Calibri"/>
                <a:cs typeface="Calibri"/>
              </a:rPr>
              <a:t>realizar </a:t>
            </a:r>
            <a:r>
              <a:rPr sz="2100" spc="-8" dirty="0">
                <a:latin typeface="Calibri"/>
                <a:cs typeface="Calibri"/>
              </a:rPr>
              <a:t>um estudo</a:t>
            </a:r>
            <a:r>
              <a:rPr sz="2100" spc="41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acabado?</a:t>
            </a:r>
            <a:endParaRPr sz="2100">
              <a:latin typeface="Calibri"/>
              <a:cs typeface="Calibri"/>
            </a:endParaRPr>
          </a:p>
          <a:p>
            <a:pPr lvl="2">
              <a:spcBef>
                <a:spcPts val="19"/>
              </a:spcBef>
              <a:buFont typeface="Arial"/>
              <a:buChar char="•"/>
            </a:pPr>
            <a:endParaRPr sz="2175">
              <a:latin typeface="Times New Roman"/>
              <a:cs typeface="Times New Roman"/>
            </a:endParaRPr>
          </a:p>
          <a:p>
            <a:pPr marL="288131" marR="3810" lvl="2" indent="-171450">
              <a:buFont typeface="Arial"/>
              <a:buChar char="•"/>
              <a:tabLst>
                <a:tab pos="288608" algn="l"/>
                <a:tab pos="1535429" algn="l"/>
                <a:tab pos="1992630" algn="l"/>
                <a:tab pos="2657951" algn="l"/>
                <a:tab pos="3396615" algn="l"/>
                <a:tab pos="4098131" algn="l"/>
                <a:tab pos="4414838" algn="l"/>
                <a:tab pos="5481638" algn="l"/>
                <a:tab pos="5946457" algn="l"/>
                <a:tab pos="6677501" algn="l"/>
              </a:tabLst>
            </a:pPr>
            <a:r>
              <a:rPr sz="2100" spc="-8" dirty="0">
                <a:latin typeface="Calibri"/>
                <a:cs typeface="Calibri"/>
              </a:rPr>
              <a:t>Dispõ</a:t>
            </a:r>
            <a:r>
              <a:rPr sz="2100" spc="8" dirty="0">
                <a:latin typeface="Calibri"/>
                <a:cs typeface="Calibri"/>
              </a:rPr>
              <a:t>e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-8" dirty="0">
                <a:latin typeface="Calibri"/>
                <a:cs typeface="Calibri"/>
              </a:rPr>
              <a:t>s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d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um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vis</a:t>
            </a:r>
            <a:r>
              <a:rPr sz="2100" spc="4" dirty="0">
                <a:latin typeface="Calibri"/>
                <a:cs typeface="Calibri"/>
              </a:rPr>
              <a:t>ã</a:t>
            </a:r>
            <a:r>
              <a:rPr sz="2100" spc="-4" dirty="0">
                <a:latin typeface="Calibri"/>
                <a:cs typeface="Calibri"/>
              </a:rPr>
              <a:t>o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c</a:t>
            </a:r>
            <a:r>
              <a:rPr sz="2100" dirty="0">
                <a:latin typeface="Calibri"/>
                <a:cs typeface="Calibri"/>
              </a:rPr>
              <a:t>l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spc="-49" dirty="0">
                <a:latin typeface="Calibri"/>
                <a:cs typeface="Calibri"/>
              </a:rPr>
              <a:t>r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d</a:t>
            </a:r>
            <a:r>
              <a:rPr sz="2100" spc="-19" dirty="0">
                <a:latin typeface="Calibri"/>
                <a:cs typeface="Calibri"/>
              </a:rPr>
              <a:t>e</a:t>
            </a:r>
            <a:r>
              <a:rPr sz="2100" spc="-8" dirty="0">
                <a:latin typeface="Calibri"/>
                <a:cs typeface="Calibri"/>
              </a:rPr>
              <a:t>fi</a:t>
            </a:r>
            <a:r>
              <a:rPr sz="2100" spc="-15" dirty="0">
                <a:latin typeface="Calibri"/>
                <a:cs typeface="Calibri"/>
              </a:rPr>
              <a:t>n</a:t>
            </a:r>
            <a:r>
              <a:rPr sz="2100" spc="-4" dirty="0">
                <a:latin typeface="Calibri"/>
                <a:cs typeface="Calibri"/>
              </a:rPr>
              <a:t>ida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d</a:t>
            </a:r>
            <a:r>
              <a:rPr sz="2100" spc="-4" dirty="0">
                <a:latin typeface="Calibri"/>
                <a:cs typeface="Calibri"/>
              </a:rPr>
              <a:t>o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me</a:t>
            </a:r>
            <a:r>
              <a:rPr sz="2100" spc="-11" dirty="0">
                <a:latin typeface="Calibri"/>
                <a:cs typeface="Calibri"/>
              </a:rPr>
              <a:t>i</a:t>
            </a:r>
            <a:r>
              <a:rPr sz="2100" spc="-4" dirty="0">
                <a:latin typeface="Calibri"/>
                <a:cs typeface="Calibri"/>
              </a:rPr>
              <a:t>o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11" dirty="0">
                <a:latin typeface="Calibri"/>
                <a:cs typeface="Calibri"/>
              </a:rPr>
              <a:t>g</a:t>
            </a:r>
            <a:r>
              <a:rPr sz="2100" spc="-4" dirty="0">
                <a:latin typeface="Calibri"/>
                <a:cs typeface="Calibri"/>
              </a:rPr>
              <a:t>eog</a:t>
            </a:r>
            <a:r>
              <a:rPr sz="2100" spc="-56" dirty="0">
                <a:latin typeface="Calibri"/>
                <a:cs typeface="Calibri"/>
              </a:rPr>
              <a:t>r</a:t>
            </a:r>
            <a:r>
              <a:rPr sz="2100" spc="-4" dirty="0">
                <a:latin typeface="Calibri"/>
                <a:cs typeface="Calibri"/>
              </a:rPr>
              <a:t>áf</a:t>
            </a:r>
            <a:r>
              <a:rPr sz="2100" spc="-15" dirty="0">
                <a:latin typeface="Calibri"/>
                <a:cs typeface="Calibri"/>
              </a:rPr>
              <a:t>i</a:t>
            </a:r>
            <a:r>
              <a:rPr sz="2100" spc="-19" dirty="0">
                <a:latin typeface="Calibri"/>
                <a:cs typeface="Calibri"/>
              </a:rPr>
              <a:t>c</a:t>
            </a:r>
            <a:r>
              <a:rPr sz="2100" spc="-49" dirty="0">
                <a:latin typeface="Calibri"/>
                <a:cs typeface="Calibri"/>
              </a:rPr>
              <a:t>o</a:t>
            </a:r>
            <a:r>
              <a:rPr sz="2100" spc="-4" dirty="0">
                <a:latin typeface="Calibri"/>
                <a:cs typeface="Calibri"/>
              </a:rPr>
              <a:t>,  </a:t>
            </a:r>
            <a:r>
              <a:rPr sz="2100" spc="-8" dirty="0">
                <a:latin typeface="Calibri"/>
                <a:cs typeface="Calibri"/>
              </a:rPr>
              <a:t>econômico </a:t>
            </a:r>
            <a:r>
              <a:rPr sz="2100" spc="-4" dirty="0">
                <a:latin typeface="Calibri"/>
                <a:cs typeface="Calibri"/>
              </a:rPr>
              <a:t>e social </a:t>
            </a:r>
            <a:r>
              <a:rPr sz="2100" spc="-8" dirty="0">
                <a:latin typeface="Calibri"/>
                <a:cs typeface="Calibri"/>
              </a:rPr>
              <a:t>do</a:t>
            </a:r>
            <a:r>
              <a:rPr sz="2100" spc="34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problema?</a:t>
            </a:r>
            <a:endParaRPr sz="2100">
              <a:latin typeface="Calibri"/>
              <a:cs typeface="Calibri"/>
            </a:endParaRPr>
          </a:p>
          <a:p>
            <a:pPr lvl="2">
              <a:spcBef>
                <a:spcPts val="23"/>
              </a:spcBef>
              <a:buFont typeface="Arial"/>
              <a:buChar char="•"/>
            </a:pPr>
            <a:endParaRPr sz="2175">
              <a:latin typeface="Times New Roman"/>
              <a:cs typeface="Times New Roman"/>
            </a:endParaRPr>
          </a:p>
          <a:p>
            <a:pPr marL="288131" lvl="2" indent="-171926">
              <a:buFont typeface="Arial"/>
              <a:buChar char="•"/>
              <a:tabLst>
                <a:tab pos="288608" algn="l"/>
              </a:tabLst>
            </a:pPr>
            <a:r>
              <a:rPr sz="2100" spc="-4" dirty="0">
                <a:latin typeface="Calibri"/>
                <a:cs typeface="Calibri"/>
              </a:rPr>
              <a:t>Quais </a:t>
            </a:r>
            <a:r>
              <a:rPr sz="2100" spc="-8" dirty="0">
                <a:latin typeface="Calibri"/>
                <a:cs typeface="Calibri"/>
              </a:rPr>
              <a:t>são </a:t>
            </a:r>
            <a:r>
              <a:rPr sz="2100" spc="-4" dirty="0">
                <a:latin typeface="Calibri"/>
                <a:cs typeface="Calibri"/>
              </a:rPr>
              <a:t>as </a:t>
            </a:r>
            <a:r>
              <a:rPr sz="2100" spc="-8" dirty="0">
                <a:latin typeface="Calibri"/>
                <a:cs typeface="Calibri"/>
              </a:rPr>
              <a:t>principais dificuldades </a:t>
            </a:r>
            <a:r>
              <a:rPr sz="2100" spc="-19" dirty="0">
                <a:latin typeface="Calibri"/>
                <a:cs typeface="Calibri"/>
              </a:rPr>
              <a:t>para </a:t>
            </a:r>
            <a:r>
              <a:rPr sz="2100" spc="-8" dirty="0">
                <a:latin typeface="Calibri"/>
                <a:cs typeface="Calibri"/>
              </a:rPr>
              <a:t>resolução </a:t>
            </a:r>
            <a:r>
              <a:rPr sz="2100" spc="-4" dirty="0">
                <a:latin typeface="Calibri"/>
                <a:cs typeface="Calibri"/>
              </a:rPr>
              <a:t>do</a:t>
            </a:r>
            <a:r>
              <a:rPr sz="2100" spc="199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problema?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59262" y="1083850"/>
            <a:ext cx="3073241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dirty="0"/>
              <a:t>1. </a:t>
            </a:r>
            <a:r>
              <a:rPr sz="2700" spc="-11" dirty="0"/>
              <a:t>Resumo </a:t>
            </a:r>
            <a:r>
              <a:rPr sz="2700" dirty="0"/>
              <a:t>do</a:t>
            </a:r>
            <a:r>
              <a:rPr sz="2700" spc="-30" dirty="0"/>
              <a:t> </a:t>
            </a:r>
            <a:r>
              <a:rPr sz="2700" spc="-15" dirty="0"/>
              <a:t>Projeto</a:t>
            </a:r>
            <a:endParaRPr sz="2700"/>
          </a:p>
        </p:txBody>
      </p:sp>
      <p:sp>
        <p:nvSpPr>
          <p:cNvPr id="4" name="object 4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7F86BA2-AA7C-4D5C-BC44-A8BF192F8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8107" y="1787652"/>
            <a:ext cx="6687692" cy="3575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3166681" y="3196400"/>
            <a:ext cx="2394585" cy="652939"/>
          </a:xfrm>
          <a:custGeom>
            <a:avLst/>
            <a:gdLst/>
            <a:ahLst/>
            <a:cxnLst/>
            <a:rect l="l" t="t" r="r" b="b"/>
            <a:pathLst>
              <a:path w="3192779" h="870585">
                <a:moveTo>
                  <a:pt x="0" y="435101"/>
                </a:moveTo>
                <a:lnTo>
                  <a:pt x="6178" y="396559"/>
                </a:lnTo>
                <a:lnTo>
                  <a:pt x="24368" y="358954"/>
                </a:lnTo>
                <a:lnTo>
                  <a:pt x="54050" y="322430"/>
                </a:lnTo>
                <a:lnTo>
                  <a:pt x="94705" y="287128"/>
                </a:lnTo>
                <a:lnTo>
                  <a:pt x="145813" y="253188"/>
                </a:lnTo>
                <a:lnTo>
                  <a:pt x="206856" y="220754"/>
                </a:lnTo>
                <a:lnTo>
                  <a:pt x="277315" y="189966"/>
                </a:lnTo>
                <a:lnTo>
                  <a:pt x="315913" y="175233"/>
                </a:lnTo>
                <a:lnTo>
                  <a:pt x="356669" y="160965"/>
                </a:lnTo>
                <a:lnTo>
                  <a:pt x="399520" y="147179"/>
                </a:lnTo>
                <a:lnTo>
                  <a:pt x="444401" y="133894"/>
                </a:lnTo>
                <a:lnTo>
                  <a:pt x="491246" y="121126"/>
                </a:lnTo>
                <a:lnTo>
                  <a:pt x="539990" y="108893"/>
                </a:lnTo>
                <a:lnTo>
                  <a:pt x="590569" y="97214"/>
                </a:lnTo>
                <a:lnTo>
                  <a:pt x="642918" y="86105"/>
                </a:lnTo>
                <a:lnTo>
                  <a:pt x="696972" y="75585"/>
                </a:lnTo>
                <a:lnTo>
                  <a:pt x="752665" y="65671"/>
                </a:lnTo>
                <a:lnTo>
                  <a:pt x="809934" y="56381"/>
                </a:lnTo>
                <a:lnTo>
                  <a:pt x="868713" y="47732"/>
                </a:lnTo>
                <a:lnTo>
                  <a:pt x="928937" y="39743"/>
                </a:lnTo>
                <a:lnTo>
                  <a:pt x="990541" y="32431"/>
                </a:lnTo>
                <a:lnTo>
                  <a:pt x="1053461" y="25813"/>
                </a:lnTo>
                <a:lnTo>
                  <a:pt x="1117632" y="19907"/>
                </a:lnTo>
                <a:lnTo>
                  <a:pt x="1182988" y="14732"/>
                </a:lnTo>
                <a:lnTo>
                  <a:pt x="1249465" y="10304"/>
                </a:lnTo>
                <a:lnTo>
                  <a:pt x="1316997" y="6642"/>
                </a:lnTo>
                <a:lnTo>
                  <a:pt x="1385521" y="3762"/>
                </a:lnTo>
                <a:lnTo>
                  <a:pt x="1454971" y="1684"/>
                </a:lnTo>
                <a:lnTo>
                  <a:pt x="1525282" y="423"/>
                </a:lnTo>
                <a:lnTo>
                  <a:pt x="1596390" y="0"/>
                </a:lnTo>
                <a:lnTo>
                  <a:pt x="1667497" y="423"/>
                </a:lnTo>
                <a:lnTo>
                  <a:pt x="1737808" y="1684"/>
                </a:lnTo>
                <a:lnTo>
                  <a:pt x="1807258" y="3762"/>
                </a:lnTo>
                <a:lnTo>
                  <a:pt x="1875782" y="6642"/>
                </a:lnTo>
                <a:lnTo>
                  <a:pt x="1943314" y="10304"/>
                </a:lnTo>
                <a:lnTo>
                  <a:pt x="2009791" y="14732"/>
                </a:lnTo>
                <a:lnTo>
                  <a:pt x="2075147" y="19907"/>
                </a:lnTo>
                <a:lnTo>
                  <a:pt x="2139318" y="25813"/>
                </a:lnTo>
                <a:lnTo>
                  <a:pt x="2202238" y="32431"/>
                </a:lnTo>
                <a:lnTo>
                  <a:pt x="2263842" y="39743"/>
                </a:lnTo>
                <a:lnTo>
                  <a:pt x="2324066" y="47732"/>
                </a:lnTo>
                <a:lnTo>
                  <a:pt x="2382845" y="56381"/>
                </a:lnTo>
                <a:lnTo>
                  <a:pt x="2440114" y="65671"/>
                </a:lnTo>
                <a:lnTo>
                  <a:pt x="2495807" y="75585"/>
                </a:lnTo>
                <a:lnTo>
                  <a:pt x="2549861" y="86105"/>
                </a:lnTo>
                <a:lnTo>
                  <a:pt x="2602210" y="97214"/>
                </a:lnTo>
                <a:lnTo>
                  <a:pt x="2652789" y="108893"/>
                </a:lnTo>
                <a:lnTo>
                  <a:pt x="2701533" y="121126"/>
                </a:lnTo>
                <a:lnTo>
                  <a:pt x="2748378" y="133894"/>
                </a:lnTo>
                <a:lnTo>
                  <a:pt x="2793259" y="147179"/>
                </a:lnTo>
                <a:lnTo>
                  <a:pt x="2836110" y="160965"/>
                </a:lnTo>
                <a:lnTo>
                  <a:pt x="2876866" y="175233"/>
                </a:lnTo>
                <a:lnTo>
                  <a:pt x="2915464" y="189966"/>
                </a:lnTo>
                <a:lnTo>
                  <a:pt x="2951838" y="205145"/>
                </a:lnTo>
                <a:lnTo>
                  <a:pt x="3017653" y="236774"/>
                </a:lnTo>
                <a:lnTo>
                  <a:pt x="3073794" y="269979"/>
                </a:lnTo>
                <a:lnTo>
                  <a:pt x="3119741" y="304617"/>
                </a:lnTo>
                <a:lnTo>
                  <a:pt x="3154974" y="340548"/>
                </a:lnTo>
                <a:lnTo>
                  <a:pt x="3178975" y="377630"/>
                </a:lnTo>
                <a:lnTo>
                  <a:pt x="3191224" y="415722"/>
                </a:lnTo>
                <a:lnTo>
                  <a:pt x="3192780" y="435101"/>
                </a:lnTo>
                <a:lnTo>
                  <a:pt x="3191224" y="454481"/>
                </a:lnTo>
                <a:lnTo>
                  <a:pt x="3178975" y="492573"/>
                </a:lnTo>
                <a:lnTo>
                  <a:pt x="3154974" y="529655"/>
                </a:lnTo>
                <a:lnTo>
                  <a:pt x="3119741" y="565586"/>
                </a:lnTo>
                <a:lnTo>
                  <a:pt x="3073794" y="600224"/>
                </a:lnTo>
                <a:lnTo>
                  <a:pt x="3017653" y="633429"/>
                </a:lnTo>
                <a:lnTo>
                  <a:pt x="2951838" y="665058"/>
                </a:lnTo>
                <a:lnTo>
                  <a:pt x="2915464" y="680237"/>
                </a:lnTo>
                <a:lnTo>
                  <a:pt x="2876866" y="694970"/>
                </a:lnTo>
                <a:lnTo>
                  <a:pt x="2836110" y="709238"/>
                </a:lnTo>
                <a:lnTo>
                  <a:pt x="2793259" y="723024"/>
                </a:lnTo>
                <a:lnTo>
                  <a:pt x="2748378" y="736309"/>
                </a:lnTo>
                <a:lnTo>
                  <a:pt x="2701533" y="749077"/>
                </a:lnTo>
                <a:lnTo>
                  <a:pt x="2652789" y="761310"/>
                </a:lnTo>
                <a:lnTo>
                  <a:pt x="2602210" y="772989"/>
                </a:lnTo>
                <a:lnTo>
                  <a:pt x="2549861" y="784098"/>
                </a:lnTo>
                <a:lnTo>
                  <a:pt x="2495807" y="794618"/>
                </a:lnTo>
                <a:lnTo>
                  <a:pt x="2440114" y="804532"/>
                </a:lnTo>
                <a:lnTo>
                  <a:pt x="2382845" y="813822"/>
                </a:lnTo>
                <a:lnTo>
                  <a:pt x="2324066" y="822471"/>
                </a:lnTo>
                <a:lnTo>
                  <a:pt x="2263842" y="830460"/>
                </a:lnTo>
                <a:lnTo>
                  <a:pt x="2202238" y="837772"/>
                </a:lnTo>
                <a:lnTo>
                  <a:pt x="2139318" y="844390"/>
                </a:lnTo>
                <a:lnTo>
                  <a:pt x="2075147" y="850296"/>
                </a:lnTo>
                <a:lnTo>
                  <a:pt x="2009791" y="855471"/>
                </a:lnTo>
                <a:lnTo>
                  <a:pt x="1943314" y="859899"/>
                </a:lnTo>
                <a:lnTo>
                  <a:pt x="1875782" y="863561"/>
                </a:lnTo>
                <a:lnTo>
                  <a:pt x="1807258" y="866441"/>
                </a:lnTo>
                <a:lnTo>
                  <a:pt x="1737808" y="868519"/>
                </a:lnTo>
                <a:lnTo>
                  <a:pt x="1667497" y="869780"/>
                </a:lnTo>
                <a:lnTo>
                  <a:pt x="1596390" y="870204"/>
                </a:lnTo>
                <a:lnTo>
                  <a:pt x="1525282" y="869780"/>
                </a:lnTo>
                <a:lnTo>
                  <a:pt x="1454971" y="868519"/>
                </a:lnTo>
                <a:lnTo>
                  <a:pt x="1385521" y="866441"/>
                </a:lnTo>
                <a:lnTo>
                  <a:pt x="1316997" y="863561"/>
                </a:lnTo>
                <a:lnTo>
                  <a:pt x="1249465" y="859899"/>
                </a:lnTo>
                <a:lnTo>
                  <a:pt x="1182988" y="855471"/>
                </a:lnTo>
                <a:lnTo>
                  <a:pt x="1117632" y="850296"/>
                </a:lnTo>
                <a:lnTo>
                  <a:pt x="1053461" y="844390"/>
                </a:lnTo>
                <a:lnTo>
                  <a:pt x="990541" y="837772"/>
                </a:lnTo>
                <a:lnTo>
                  <a:pt x="928937" y="830460"/>
                </a:lnTo>
                <a:lnTo>
                  <a:pt x="868713" y="822471"/>
                </a:lnTo>
                <a:lnTo>
                  <a:pt x="809934" y="813822"/>
                </a:lnTo>
                <a:lnTo>
                  <a:pt x="752665" y="804532"/>
                </a:lnTo>
                <a:lnTo>
                  <a:pt x="696972" y="794618"/>
                </a:lnTo>
                <a:lnTo>
                  <a:pt x="642918" y="784098"/>
                </a:lnTo>
                <a:lnTo>
                  <a:pt x="590569" y="772989"/>
                </a:lnTo>
                <a:lnTo>
                  <a:pt x="539990" y="761310"/>
                </a:lnTo>
                <a:lnTo>
                  <a:pt x="491246" y="749077"/>
                </a:lnTo>
                <a:lnTo>
                  <a:pt x="444401" y="736309"/>
                </a:lnTo>
                <a:lnTo>
                  <a:pt x="399520" y="723024"/>
                </a:lnTo>
                <a:lnTo>
                  <a:pt x="356669" y="709238"/>
                </a:lnTo>
                <a:lnTo>
                  <a:pt x="315913" y="694970"/>
                </a:lnTo>
                <a:lnTo>
                  <a:pt x="277315" y="680237"/>
                </a:lnTo>
                <a:lnTo>
                  <a:pt x="240941" y="665058"/>
                </a:lnTo>
                <a:lnTo>
                  <a:pt x="175126" y="633429"/>
                </a:lnTo>
                <a:lnTo>
                  <a:pt x="118985" y="600224"/>
                </a:lnTo>
                <a:lnTo>
                  <a:pt x="73038" y="565586"/>
                </a:lnTo>
                <a:lnTo>
                  <a:pt x="37805" y="529655"/>
                </a:lnTo>
                <a:lnTo>
                  <a:pt x="13804" y="492573"/>
                </a:lnTo>
                <a:lnTo>
                  <a:pt x="1555" y="454481"/>
                </a:lnTo>
                <a:lnTo>
                  <a:pt x="0" y="435101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5282" y="1243013"/>
            <a:ext cx="2568416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2400" spc="-4" dirty="0"/>
              <a:t>Árvore </a:t>
            </a:r>
            <a:r>
              <a:rPr sz="2400" dirty="0"/>
              <a:t>do</a:t>
            </a:r>
            <a:r>
              <a:rPr sz="2400" spc="-71" dirty="0"/>
              <a:t> </a:t>
            </a:r>
            <a:r>
              <a:rPr sz="2400" spc="-4" dirty="0"/>
              <a:t>Problema</a:t>
            </a:r>
            <a:endParaRPr sz="2400"/>
          </a:p>
        </p:txBody>
      </p:sp>
      <p:sp>
        <p:nvSpPr>
          <p:cNvPr id="5" name="object 5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74A688E-FCC4-426C-91B9-5B93BC223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7446" y="1049807"/>
            <a:ext cx="2886075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spc="-8" dirty="0"/>
              <a:t>Árvore </a:t>
            </a:r>
            <a:r>
              <a:rPr sz="2700" dirty="0"/>
              <a:t>do</a:t>
            </a:r>
            <a:r>
              <a:rPr sz="2700" spc="-56" dirty="0"/>
              <a:t> </a:t>
            </a:r>
            <a:r>
              <a:rPr sz="2700" spc="-4" dirty="0"/>
              <a:t>Problema</a:t>
            </a:r>
            <a:endParaRPr sz="2700"/>
          </a:p>
        </p:txBody>
      </p:sp>
      <p:sp>
        <p:nvSpPr>
          <p:cNvPr id="3" name="object 3"/>
          <p:cNvSpPr/>
          <p:nvPr/>
        </p:nvSpPr>
        <p:spPr>
          <a:xfrm>
            <a:off x="794385" y="1563624"/>
            <a:ext cx="7650099" cy="36313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2980372" y="3006662"/>
            <a:ext cx="3405188" cy="773906"/>
          </a:xfrm>
          <a:custGeom>
            <a:avLst/>
            <a:gdLst/>
            <a:ahLst/>
            <a:cxnLst/>
            <a:rect l="l" t="t" r="r" b="b"/>
            <a:pathLst>
              <a:path w="4540250" h="1031875">
                <a:moveTo>
                  <a:pt x="0" y="515873"/>
                </a:moveTo>
                <a:lnTo>
                  <a:pt x="10390" y="466199"/>
                </a:lnTo>
                <a:lnTo>
                  <a:pt x="40929" y="417859"/>
                </a:lnTo>
                <a:lnTo>
                  <a:pt x="72011" y="386480"/>
                </a:lnTo>
                <a:lnTo>
                  <a:pt x="111344" y="355855"/>
                </a:lnTo>
                <a:lnTo>
                  <a:pt x="158644" y="326047"/>
                </a:lnTo>
                <a:lnTo>
                  <a:pt x="213631" y="297120"/>
                </a:lnTo>
                <a:lnTo>
                  <a:pt x="276023" y="269139"/>
                </a:lnTo>
                <a:lnTo>
                  <a:pt x="345538" y="242168"/>
                </a:lnTo>
                <a:lnTo>
                  <a:pt x="382878" y="229081"/>
                </a:lnTo>
                <a:lnTo>
                  <a:pt x="421893" y="216271"/>
                </a:lnTo>
                <a:lnTo>
                  <a:pt x="462548" y="203745"/>
                </a:lnTo>
                <a:lnTo>
                  <a:pt x="504808" y="191512"/>
                </a:lnTo>
                <a:lnTo>
                  <a:pt x="548637" y="179579"/>
                </a:lnTo>
                <a:lnTo>
                  <a:pt x="594000" y="167954"/>
                </a:lnTo>
                <a:lnTo>
                  <a:pt x="640862" y="156646"/>
                </a:lnTo>
                <a:lnTo>
                  <a:pt x="689188" y="145663"/>
                </a:lnTo>
                <a:lnTo>
                  <a:pt x="738942" y="135012"/>
                </a:lnTo>
                <a:lnTo>
                  <a:pt x="790090" y="124702"/>
                </a:lnTo>
                <a:lnTo>
                  <a:pt x="842595" y="114741"/>
                </a:lnTo>
                <a:lnTo>
                  <a:pt x="896424" y="105136"/>
                </a:lnTo>
                <a:lnTo>
                  <a:pt x="951539" y="95895"/>
                </a:lnTo>
                <a:lnTo>
                  <a:pt x="1007908" y="87028"/>
                </a:lnTo>
                <a:lnTo>
                  <a:pt x="1065493" y="78541"/>
                </a:lnTo>
                <a:lnTo>
                  <a:pt x="1124260" y="70442"/>
                </a:lnTo>
                <a:lnTo>
                  <a:pt x="1184174" y="62740"/>
                </a:lnTo>
                <a:lnTo>
                  <a:pt x="1245199" y="55443"/>
                </a:lnTo>
                <a:lnTo>
                  <a:pt x="1307300" y="48559"/>
                </a:lnTo>
                <a:lnTo>
                  <a:pt x="1370443" y="42095"/>
                </a:lnTo>
                <a:lnTo>
                  <a:pt x="1434591" y="36061"/>
                </a:lnTo>
                <a:lnTo>
                  <a:pt x="1499710" y="30462"/>
                </a:lnTo>
                <a:lnTo>
                  <a:pt x="1565764" y="25309"/>
                </a:lnTo>
                <a:lnTo>
                  <a:pt x="1632718" y="20608"/>
                </a:lnTo>
                <a:lnTo>
                  <a:pt x="1700537" y="16369"/>
                </a:lnTo>
                <a:lnTo>
                  <a:pt x="1769186" y="12597"/>
                </a:lnTo>
                <a:lnTo>
                  <a:pt x="1838629" y="9303"/>
                </a:lnTo>
                <a:lnTo>
                  <a:pt x="1908831" y="6494"/>
                </a:lnTo>
                <a:lnTo>
                  <a:pt x="1979757" y="4177"/>
                </a:lnTo>
                <a:lnTo>
                  <a:pt x="2051372" y="2361"/>
                </a:lnTo>
                <a:lnTo>
                  <a:pt x="2123641" y="1055"/>
                </a:lnTo>
                <a:lnTo>
                  <a:pt x="2196528" y="265"/>
                </a:lnTo>
                <a:lnTo>
                  <a:pt x="2269998" y="0"/>
                </a:lnTo>
                <a:lnTo>
                  <a:pt x="2343467" y="265"/>
                </a:lnTo>
                <a:lnTo>
                  <a:pt x="2416354" y="1055"/>
                </a:lnTo>
                <a:lnTo>
                  <a:pt x="2488623" y="2361"/>
                </a:lnTo>
                <a:lnTo>
                  <a:pt x="2560238" y="4177"/>
                </a:lnTo>
                <a:lnTo>
                  <a:pt x="2631164" y="6494"/>
                </a:lnTo>
                <a:lnTo>
                  <a:pt x="2701366" y="9303"/>
                </a:lnTo>
                <a:lnTo>
                  <a:pt x="2770809" y="12597"/>
                </a:lnTo>
                <a:lnTo>
                  <a:pt x="2839458" y="16369"/>
                </a:lnTo>
                <a:lnTo>
                  <a:pt x="2907277" y="20608"/>
                </a:lnTo>
                <a:lnTo>
                  <a:pt x="2974231" y="25309"/>
                </a:lnTo>
                <a:lnTo>
                  <a:pt x="3040285" y="30462"/>
                </a:lnTo>
                <a:lnTo>
                  <a:pt x="3105404" y="36061"/>
                </a:lnTo>
                <a:lnTo>
                  <a:pt x="3169552" y="42095"/>
                </a:lnTo>
                <a:lnTo>
                  <a:pt x="3232695" y="48559"/>
                </a:lnTo>
                <a:lnTo>
                  <a:pt x="3294796" y="55443"/>
                </a:lnTo>
                <a:lnTo>
                  <a:pt x="3355821" y="62740"/>
                </a:lnTo>
                <a:lnTo>
                  <a:pt x="3415735" y="70442"/>
                </a:lnTo>
                <a:lnTo>
                  <a:pt x="3474502" y="78541"/>
                </a:lnTo>
                <a:lnTo>
                  <a:pt x="3532087" y="87028"/>
                </a:lnTo>
                <a:lnTo>
                  <a:pt x="3588456" y="95895"/>
                </a:lnTo>
                <a:lnTo>
                  <a:pt x="3643571" y="105136"/>
                </a:lnTo>
                <a:lnTo>
                  <a:pt x="3697400" y="114741"/>
                </a:lnTo>
                <a:lnTo>
                  <a:pt x="3749905" y="124702"/>
                </a:lnTo>
                <a:lnTo>
                  <a:pt x="3801053" y="135012"/>
                </a:lnTo>
                <a:lnTo>
                  <a:pt x="3850807" y="145663"/>
                </a:lnTo>
                <a:lnTo>
                  <a:pt x="3899133" y="156646"/>
                </a:lnTo>
                <a:lnTo>
                  <a:pt x="3945995" y="167954"/>
                </a:lnTo>
                <a:lnTo>
                  <a:pt x="3991358" y="179579"/>
                </a:lnTo>
                <a:lnTo>
                  <a:pt x="4035187" y="191512"/>
                </a:lnTo>
                <a:lnTo>
                  <a:pt x="4077447" y="203745"/>
                </a:lnTo>
                <a:lnTo>
                  <a:pt x="4118102" y="216271"/>
                </a:lnTo>
                <a:lnTo>
                  <a:pt x="4157117" y="229081"/>
                </a:lnTo>
                <a:lnTo>
                  <a:pt x="4194457" y="242168"/>
                </a:lnTo>
                <a:lnTo>
                  <a:pt x="4263972" y="269139"/>
                </a:lnTo>
                <a:lnTo>
                  <a:pt x="4326364" y="297120"/>
                </a:lnTo>
                <a:lnTo>
                  <a:pt x="4381351" y="326047"/>
                </a:lnTo>
                <a:lnTo>
                  <a:pt x="4428651" y="355855"/>
                </a:lnTo>
                <a:lnTo>
                  <a:pt x="4467984" y="386480"/>
                </a:lnTo>
                <a:lnTo>
                  <a:pt x="4499066" y="417859"/>
                </a:lnTo>
                <a:lnTo>
                  <a:pt x="4521617" y="449927"/>
                </a:lnTo>
                <a:lnTo>
                  <a:pt x="4538829" y="499180"/>
                </a:lnTo>
                <a:lnTo>
                  <a:pt x="4539996" y="515873"/>
                </a:lnTo>
                <a:lnTo>
                  <a:pt x="4538829" y="532567"/>
                </a:lnTo>
                <a:lnTo>
                  <a:pt x="4521617" y="581820"/>
                </a:lnTo>
                <a:lnTo>
                  <a:pt x="4499066" y="613888"/>
                </a:lnTo>
                <a:lnTo>
                  <a:pt x="4467984" y="645267"/>
                </a:lnTo>
                <a:lnTo>
                  <a:pt x="4428651" y="675892"/>
                </a:lnTo>
                <a:lnTo>
                  <a:pt x="4381351" y="705700"/>
                </a:lnTo>
                <a:lnTo>
                  <a:pt x="4326364" y="734627"/>
                </a:lnTo>
                <a:lnTo>
                  <a:pt x="4263972" y="762608"/>
                </a:lnTo>
                <a:lnTo>
                  <a:pt x="4194457" y="789579"/>
                </a:lnTo>
                <a:lnTo>
                  <a:pt x="4157117" y="802666"/>
                </a:lnTo>
                <a:lnTo>
                  <a:pt x="4118102" y="815476"/>
                </a:lnTo>
                <a:lnTo>
                  <a:pt x="4077447" y="828002"/>
                </a:lnTo>
                <a:lnTo>
                  <a:pt x="4035187" y="840235"/>
                </a:lnTo>
                <a:lnTo>
                  <a:pt x="3991358" y="852168"/>
                </a:lnTo>
                <a:lnTo>
                  <a:pt x="3945995" y="863793"/>
                </a:lnTo>
                <a:lnTo>
                  <a:pt x="3899133" y="875101"/>
                </a:lnTo>
                <a:lnTo>
                  <a:pt x="3850807" y="886084"/>
                </a:lnTo>
                <a:lnTo>
                  <a:pt x="3801053" y="896735"/>
                </a:lnTo>
                <a:lnTo>
                  <a:pt x="3749905" y="907045"/>
                </a:lnTo>
                <a:lnTo>
                  <a:pt x="3697400" y="917006"/>
                </a:lnTo>
                <a:lnTo>
                  <a:pt x="3643571" y="926611"/>
                </a:lnTo>
                <a:lnTo>
                  <a:pt x="3588456" y="935852"/>
                </a:lnTo>
                <a:lnTo>
                  <a:pt x="3532087" y="944719"/>
                </a:lnTo>
                <a:lnTo>
                  <a:pt x="3474502" y="953206"/>
                </a:lnTo>
                <a:lnTo>
                  <a:pt x="3415735" y="961305"/>
                </a:lnTo>
                <a:lnTo>
                  <a:pt x="3355821" y="969007"/>
                </a:lnTo>
                <a:lnTo>
                  <a:pt x="3294796" y="976304"/>
                </a:lnTo>
                <a:lnTo>
                  <a:pt x="3232695" y="983188"/>
                </a:lnTo>
                <a:lnTo>
                  <a:pt x="3169552" y="989652"/>
                </a:lnTo>
                <a:lnTo>
                  <a:pt x="3105404" y="995686"/>
                </a:lnTo>
                <a:lnTo>
                  <a:pt x="3040285" y="1001285"/>
                </a:lnTo>
                <a:lnTo>
                  <a:pt x="2974231" y="1006438"/>
                </a:lnTo>
                <a:lnTo>
                  <a:pt x="2907277" y="1011139"/>
                </a:lnTo>
                <a:lnTo>
                  <a:pt x="2839458" y="1015378"/>
                </a:lnTo>
                <a:lnTo>
                  <a:pt x="2770809" y="1019150"/>
                </a:lnTo>
                <a:lnTo>
                  <a:pt x="2701366" y="1022444"/>
                </a:lnTo>
                <a:lnTo>
                  <a:pt x="2631164" y="1025253"/>
                </a:lnTo>
                <a:lnTo>
                  <a:pt x="2560238" y="1027570"/>
                </a:lnTo>
                <a:lnTo>
                  <a:pt x="2488623" y="1029386"/>
                </a:lnTo>
                <a:lnTo>
                  <a:pt x="2416354" y="1030692"/>
                </a:lnTo>
                <a:lnTo>
                  <a:pt x="2343467" y="1031482"/>
                </a:lnTo>
                <a:lnTo>
                  <a:pt x="2269998" y="1031747"/>
                </a:lnTo>
                <a:lnTo>
                  <a:pt x="2196528" y="1031482"/>
                </a:lnTo>
                <a:lnTo>
                  <a:pt x="2123641" y="1030692"/>
                </a:lnTo>
                <a:lnTo>
                  <a:pt x="2051372" y="1029386"/>
                </a:lnTo>
                <a:lnTo>
                  <a:pt x="1979757" y="1027570"/>
                </a:lnTo>
                <a:lnTo>
                  <a:pt x="1908831" y="1025253"/>
                </a:lnTo>
                <a:lnTo>
                  <a:pt x="1838629" y="1022444"/>
                </a:lnTo>
                <a:lnTo>
                  <a:pt x="1769186" y="1019150"/>
                </a:lnTo>
                <a:lnTo>
                  <a:pt x="1700537" y="1015378"/>
                </a:lnTo>
                <a:lnTo>
                  <a:pt x="1632718" y="1011139"/>
                </a:lnTo>
                <a:lnTo>
                  <a:pt x="1565764" y="1006438"/>
                </a:lnTo>
                <a:lnTo>
                  <a:pt x="1499710" y="1001285"/>
                </a:lnTo>
                <a:lnTo>
                  <a:pt x="1434591" y="995686"/>
                </a:lnTo>
                <a:lnTo>
                  <a:pt x="1370443" y="989652"/>
                </a:lnTo>
                <a:lnTo>
                  <a:pt x="1307300" y="983188"/>
                </a:lnTo>
                <a:lnTo>
                  <a:pt x="1245199" y="976304"/>
                </a:lnTo>
                <a:lnTo>
                  <a:pt x="1184174" y="969007"/>
                </a:lnTo>
                <a:lnTo>
                  <a:pt x="1124260" y="961305"/>
                </a:lnTo>
                <a:lnTo>
                  <a:pt x="1065493" y="953206"/>
                </a:lnTo>
                <a:lnTo>
                  <a:pt x="1007908" y="944719"/>
                </a:lnTo>
                <a:lnTo>
                  <a:pt x="951539" y="935852"/>
                </a:lnTo>
                <a:lnTo>
                  <a:pt x="896424" y="926611"/>
                </a:lnTo>
                <a:lnTo>
                  <a:pt x="842595" y="917006"/>
                </a:lnTo>
                <a:lnTo>
                  <a:pt x="790090" y="907045"/>
                </a:lnTo>
                <a:lnTo>
                  <a:pt x="738942" y="896735"/>
                </a:lnTo>
                <a:lnTo>
                  <a:pt x="689188" y="886084"/>
                </a:lnTo>
                <a:lnTo>
                  <a:pt x="640862" y="875101"/>
                </a:lnTo>
                <a:lnTo>
                  <a:pt x="594000" y="863793"/>
                </a:lnTo>
                <a:lnTo>
                  <a:pt x="548637" y="852168"/>
                </a:lnTo>
                <a:lnTo>
                  <a:pt x="504808" y="840235"/>
                </a:lnTo>
                <a:lnTo>
                  <a:pt x="462548" y="828002"/>
                </a:lnTo>
                <a:lnTo>
                  <a:pt x="421893" y="815476"/>
                </a:lnTo>
                <a:lnTo>
                  <a:pt x="382878" y="802666"/>
                </a:lnTo>
                <a:lnTo>
                  <a:pt x="345538" y="789579"/>
                </a:lnTo>
                <a:lnTo>
                  <a:pt x="276023" y="762608"/>
                </a:lnTo>
                <a:lnTo>
                  <a:pt x="213631" y="734627"/>
                </a:lnTo>
                <a:lnTo>
                  <a:pt x="158644" y="705700"/>
                </a:lnTo>
                <a:lnTo>
                  <a:pt x="111344" y="675892"/>
                </a:lnTo>
                <a:lnTo>
                  <a:pt x="72011" y="645267"/>
                </a:lnTo>
                <a:lnTo>
                  <a:pt x="40929" y="613888"/>
                </a:lnTo>
                <a:lnTo>
                  <a:pt x="18378" y="581820"/>
                </a:lnTo>
                <a:lnTo>
                  <a:pt x="1166" y="532567"/>
                </a:lnTo>
                <a:lnTo>
                  <a:pt x="0" y="515873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5B23048-421B-47A1-911C-F422FBEAE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7704" y="1425378"/>
            <a:ext cx="3504248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695325" algn="l"/>
              </a:tabLst>
            </a:pPr>
            <a:r>
              <a:rPr sz="2100" spc="-4" dirty="0"/>
              <a:t>1.1	Identificando o</a:t>
            </a:r>
            <a:r>
              <a:rPr sz="2100" spc="-30" dirty="0"/>
              <a:t> </a:t>
            </a:r>
            <a:r>
              <a:rPr sz="2100" spc="-11" dirty="0"/>
              <a:t>Problema</a:t>
            </a:r>
            <a:endParaRPr sz="2100"/>
          </a:p>
        </p:txBody>
      </p:sp>
      <p:sp>
        <p:nvSpPr>
          <p:cNvPr id="3" name="object 3"/>
          <p:cNvSpPr txBox="1"/>
          <p:nvPr/>
        </p:nvSpPr>
        <p:spPr>
          <a:xfrm>
            <a:off x="553516" y="2629434"/>
            <a:ext cx="6529388" cy="99017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66700" indent="-257175">
              <a:spcBef>
                <a:spcPts val="71"/>
              </a:spcBef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19" dirty="0">
                <a:latin typeface="Calibri"/>
                <a:cs typeface="Calibri"/>
              </a:rPr>
              <a:t>Preste </a:t>
            </a:r>
            <a:r>
              <a:rPr sz="2100" spc="-11" dirty="0">
                <a:latin typeface="Calibri"/>
                <a:cs typeface="Calibri"/>
              </a:rPr>
              <a:t>atenção </a:t>
            </a:r>
            <a:r>
              <a:rPr sz="2100" spc="-4" dirty="0">
                <a:latin typeface="Calibri"/>
                <a:cs typeface="Calibri"/>
              </a:rPr>
              <a:t>nas </a:t>
            </a:r>
            <a:r>
              <a:rPr sz="2100" spc="-8" dirty="0">
                <a:latin typeface="Calibri"/>
                <a:cs typeface="Calibri"/>
              </a:rPr>
              <a:t>imagens 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spc="53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seguir</a:t>
            </a:r>
            <a:endParaRPr sz="2100">
              <a:latin typeface="Calibri"/>
              <a:cs typeface="Calibri"/>
            </a:endParaRPr>
          </a:p>
          <a:p>
            <a:pPr>
              <a:spcBef>
                <a:spcPts val="23"/>
              </a:spcBef>
              <a:buFont typeface="Arial"/>
              <a:buChar char="•"/>
            </a:pPr>
            <a:endParaRPr sz="2175">
              <a:latin typeface="Times New Roman"/>
              <a:cs typeface="Times New Roman"/>
            </a:endParaRPr>
          </a:p>
          <a:p>
            <a:pPr marL="266700" indent="-257175"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15" dirty="0">
                <a:latin typeface="Calibri"/>
                <a:cs typeface="Calibri"/>
              </a:rPr>
              <a:t>Descreva </a:t>
            </a:r>
            <a:r>
              <a:rPr sz="2100" spc="-4" dirty="0">
                <a:latin typeface="Calibri"/>
                <a:cs typeface="Calibri"/>
              </a:rPr>
              <a:t>em </a:t>
            </a:r>
            <a:r>
              <a:rPr sz="2100" spc="-8" dirty="0">
                <a:latin typeface="Calibri"/>
                <a:cs typeface="Calibri"/>
              </a:rPr>
              <a:t>uma </a:t>
            </a:r>
            <a:r>
              <a:rPr sz="2100" spc="-19" dirty="0">
                <a:latin typeface="Calibri"/>
                <a:cs typeface="Calibri"/>
              </a:rPr>
              <a:t>palavra </a:t>
            </a:r>
            <a:r>
              <a:rPr sz="2100" spc="-4" dirty="0">
                <a:latin typeface="Calibri"/>
                <a:cs typeface="Calibri"/>
              </a:rPr>
              <a:t>o </a:t>
            </a:r>
            <a:r>
              <a:rPr sz="2100" spc="-8" dirty="0">
                <a:latin typeface="Calibri"/>
                <a:cs typeface="Calibri"/>
              </a:rPr>
              <a:t>que cada uma delas </a:t>
            </a:r>
            <a:r>
              <a:rPr sz="2100" spc="-15" dirty="0">
                <a:latin typeface="Calibri"/>
                <a:cs typeface="Calibri"/>
              </a:rPr>
              <a:t>te</a:t>
            </a:r>
            <a:r>
              <a:rPr sz="2100" spc="158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suscita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6FB93F-E1DD-43B5-8D89-B0C3B9AB7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93950" y="2032254"/>
            <a:ext cx="4178808" cy="3383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7704" y="1397946"/>
            <a:ext cx="3909060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  <a:tabLst>
                <a:tab pos="695325" algn="l"/>
              </a:tabLst>
            </a:pPr>
            <a:r>
              <a:rPr sz="2400" spc="-4" dirty="0"/>
              <a:t>1.1	Identificando </a:t>
            </a:r>
            <a:r>
              <a:rPr sz="2400" dirty="0"/>
              <a:t>o</a:t>
            </a:r>
            <a:r>
              <a:rPr sz="2400" spc="-64" dirty="0"/>
              <a:t> </a:t>
            </a:r>
            <a:r>
              <a:rPr sz="2400" spc="-4" dirty="0"/>
              <a:t>Problema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21425A3-DA93-45F5-AC79-455AF4476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1966" y="2041398"/>
            <a:ext cx="4385691" cy="3338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2004" y="1512246"/>
            <a:ext cx="3909060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  <a:tabLst>
                <a:tab pos="695325" algn="l"/>
              </a:tabLst>
            </a:pPr>
            <a:r>
              <a:rPr sz="2400" dirty="0"/>
              <a:t>1.1	</a:t>
            </a:r>
            <a:r>
              <a:rPr sz="2400" spc="-4" dirty="0"/>
              <a:t>Identificando </a:t>
            </a:r>
            <a:r>
              <a:rPr sz="2400" dirty="0"/>
              <a:t>o</a:t>
            </a:r>
            <a:r>
              <a:rPr sz="2400" spc="-64" dirty="0"/>
              <a:t> </a:t>
            </a:r>
            <a:r>
              <a:rPr sz="2400" spc="-4" dirty="0"/>
              <a:t>Problema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4A825CE-4232-4A67-8C4D-2C55FEEE9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7704" y="1397946"/>
            <a:ext cx="3909060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  <a:tabLst>
                <a:tab pos="695325" algn="l"/>
              </a:tabLst>
            </a:pPr>
            <a:r>
              <a:rPr sz="2400" spc="-4" dirty="0"/>
              <a:t>1.1	Identificando </a:t>
            </a:r>
            <a:r>
              <a:rPr sz="2400" dirty="0"/>
              <a:t>o</a:t>
            </a:r>
            <a:r>
              <a:rPr sz="2400" spc="-64" dirty="0"/>
              <a:t> </a:t>
            </a:r>
            <a:r>
              <a:rPr sz="2400" spc="-4" dirty="0"/>
              <a:t>Problema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1465325" y="1895093"/>
            <a:ext cx="5166360" cy="3447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D3D627D-48B8-4EE0-BE7D-3A6D7FFA0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5608" y="1835658"/>
            <a:ext cx="4879467" cy="36598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7704" y="1397946"/>
            <a:ext cx="3909060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  <a:tabLst>
                <a:tab pos="695325" algn="l"/>
              </a:tabLst>
            </a:pPr>
            <a:r>
              <a:rPr sz="2400" spc="-4" dirty="0"/>
              <a:t>1.1	Identificando </a:t>
            </a:r>
            <a:r>
              <a:rPr sz="2400" dirty="0"/>
              <a:t>o</a:t>
            </a:r>
            <a:r>
              <a:rPr sz="2400" spc="-64" dirty="0"/>
              <a:t> </a:t>
            </a:r>
            <a:r>
              <a:rPr sz="2400" spc="-4" dirty="0"/>
              <a:t>Problema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D954F2B-3402-43C7-80BC-92842EA5B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7704" y="1397946"/>
            <a:ext cx="3909060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  <a:tabLst>
                <a:tab pos="695325" algn="l"/>
              </a:tabLst>
            </a:pPr>
            <a:r>
              <a:rPr sz="2400" spc="-4" dirty="0"/>
              <a:t>1.1	Identificando </a:t>
            </a:r>
            <a:r>
              <a:rPr sz="2400" dirty="0"/>
              <a:t>o</a:t>
            </a:r>
            <a:r>
              <a:rPr sz="2400" spc="-64" dirty="0"/>
              <a:t> </a:t>
            </a:r>
            <a:r>
              <a:rPr sz="2400" spc="-4" dirty="0"/>
              <a:t>Problema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1657351" y="1970531"/>
            <a:ext cx="6016751" cy="3383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6564249" y="5366385"/>
            <a:ext cx="424052" cy="414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3CB72F4-774D-4E56-A6FB-C7CD720D5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3016" y="1879816"/>
            <a:ext cx="7767638" cy="1669207"/>
          </a:xfrm>
          <a:prstGeom prst="rect">
            <a:avLst/>
          </a:prstGeom>
        </p:spPr>
        <p:txBody>
          <a:bodyPr vert="horz" wrap="square" lIns="0" tIns="45244" rIns="0" bIns="0" rtlCol="0">
            <a:spAutoFit/>
          </a:bodyPr>
          <a:lstStyle/>
          <a:p>
            <a:pPr marL="9525" marR="3810">
              <a:lnSpc>
                <a:spcPts val="2273"/>
              </a:lnSpc>
              <a:spcBef>
                <a:spcPts val="356"/>
              </a:spcBef>
              <a:tabLst>
                <a:tab pos="694849" algn="l"/>
                <a:tab pos="1945481" algn="l"/>
                <a:tab pos="2204085" algn="l"/>
                <a:tab pos="3587115" algn="l"/>
                <a:tab pos="3981450" algn="l"/>
                <a:tab pos="4764405" algn="l"/>
                <a:tab pos="6311265" algn="l"/>
                <a:tab pos="7614285" algn="l"/>
              </a:tabLst>
            </a:pPr>
            <a:r>
              <a:rPr sz="2100" b="1" spc="-8" dirty="0">
                <a:latin typeface="Calibri"/>
                <a:cs typeface="Calibri"/>
              </a:rPr>
              <a:t>1.</a:t>
            </a:r>
            <a:r>
              <a:rPr sz="2100" b="1" spc="-4" dirty="0">
                <a:latin typeface="Calibri"/>
                <a:cs typeface="Calibri"/>
              </a:rPr>
              <a:t>2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4" dirty="0">
                <a:latin typeface="Calibri"/>
                <a:cs typeface="Calibri"/>
              </a:rPr>
              <a:t>Ap</a:t>
            </a:r>
            <a:r>
              <a:rPr sz="2100" b="1" spc="-26" dirty="0">
                <a:latin typeface="Calibri"/>
                <a:cs typeface="Calibri"/>
              </a:rPr>
              <a:t>r</a:t>
            </a:r>
            <a:r>
              <a:rPr sz="2100" b="1" spc="-8" dirty="0">
                <a:latin typeface="Calibri"/>
                <a:cs typeface="Calibri"/>
              </a:rPr>
              <a:t>ese</a:t>
            </a:r>
            <a:r>
              <a:rPr sz="2100" b="1" spc="-30" dirty="0">
                <a:latin typeface="Calibri"/>
                <a:cs typeface="Calibri"/>
              </a:rPr>
              <a:t>n</a:t>
            </a:r>
            <a:r>
              <a:rPr sz="2100" b="1" spc="-15" dirty="0">
                <a:latin typeface="Calibri"/>
                <a:cs typeface="Calibri"/>
              </a:rPr>
              <a:t>t</a:t>
            </a:r>
            <a:r>
              <a:rPr sz="2100" b="1" spc="-4" dirty="0">
                <a:latin typeface="Calibri"/>
                <a:cs typeface="Calibri"/>
              </a:rPr>
              <a:t>a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4" dirty="0">
                <a:latin typeface="Calibri"/>
                <a:cs typeface="Calibri"/>
              </a:rPr>
              <a:t>o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4" dirty="0">
                <a:latin typeface="Calibri"/>
                <a:cs typeface="Calibri"/>
              </a:rPr>
              <a:t>diagnó</a:t>
            </a:r>
            <a:r>
              <a:rPr sz="2100" b="1" spc="-34" dirty="0">
                <a:latin typeface="Calibri"/>
                <a:cs typeface="Calibri"/>
              </a:rPr>
              <a:t>s</a:t>
            </a:r>
            <a:r>
              <a:rPr sz="2100" b="1" spc="-4" dirty="0">
                <a:latin typeface="Calibri"/>
                <a:cs typeface="Calibri"/>
              </a:rPr>
              <a:t>ti</a:t>
            </a:r>
            <a:r>
              <a:rPr sz="2100" b="1" spc="-11" dirty="0">
                <a:latin typeface="Calibri"/>
                <a:cs typeface="Calibri"/>
              </a:rPr>
              <a:t>c</a:t>
            </a:r>
            <a:r>
              <a:rPr sz="2100" b="1" spc="-4" dirty="0">
                <a:latin typeface="Calibri"/>
                <a:cs typeface="Calibri"/>
              </a:rPr>
              <a:t>o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4" dirty="0">
                <a:latin typeface="Calibri"/>
                <a:cs typeface="Calibri"/>
              </a:rPr>
              <a:t>d</a:t>
            </a:r>
            <a:r>
              <a:rPr sz="2100" b="1" spc="-4" dirty="0">
                <a:latin typeface="Calibri"/>
                <a:cs typeface="Calibri"/>
              </a:rPr>
              <a:t>e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30" dirty="0">
                <a:latin typeface="Calibri"/>
                <a:cs typeface="Calibri"/>
              </a:rPr>
              <a:t>f</a:t>
            </a:r>
            <a:r>
              <a:rPr sz="2100" b="1" spc="-4" dirty="0">
                <a:latin typeface="Calibri"/>
                <a:cs typeface="Calibri"/>
              </a:rPr>
              <a:t>orma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4" dirty="0">
                <a:latin typeface="Calibri"/>
                <a:cs typeface="Calibri"/>
              </a:rPr>
              <a:t>q</a:t>
            </a:r>
            <a:r>
              <a:rPr sz="2100" b="1" dirty="0">
                <a:latin typeface="Calibri"/>
                <a:cs typeface="Calibri"/>
              </a:rPr>
              <a:t>ua</a:t>
            </a:r>
            <a:r>
              <a:rPr sz="2100" b="1" spc="-23" dirty="0">
                <a:latin typeface="Calibri"/>
                <a:cs typeface="Calibri"/>
              </a:rPr>
              <a:t>n</a:t>
            </a:r>
            <a:r>
              <a:rPr sz="2100" b="1" spc="-4" dirty="0">
                <a:latin typeface="Calibri"/>
                <a:cs typeface="Calibri"/>
              </a:rPr>
              <a:t>tific</a:t>
            </a:r>
            <a:r>
              <a:rPr sz="2100" b="1" spc="-30" dirty="0">
                <a:latin typeface="Calibri"/>
                <a:cs typeface="Calibri"/>
              </a:rPr>
              <a:t>á</a:t>
            </a:r>
            <a:r>
              <a:rPr sz="2100" b="1" spc="-26" dirty="0">
                <a:latin typeface="Calibri"/>
                <a:cs typeface="Calibri"/>
              </a:rPr>
              <a:t>v</a:t>
            </a:r>
            <a:r>
              <a:rPr sz="2100" b="1" dirty="0">
                <a:latin typeface="Calibri"/>
                <a:cs typeface="Calibri"/>
              </a:rPr>
              <a:t>e</a:t>
            </a:r>
            <a:r>
              <a:rPr sz="2100" b="1" spc="-4" dirty="0">
                <a:latin typeface="Calibri"/>
                <a:cs typeface="Calibri"/>
              </a:rPr>
              <a:t>l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23" dirty="0">
                <a:latin typeface="Calibri"/>
                <a:cs typeface="Calibri"/>
              </a:rPr>
              <a:t>r</a:t>
            </a:r>
            <a:r>
              <a:rPr sz="2100" b="1" spc="-26" dirty="0">
                <a:latin typeface="Calibri"/>
                <a:cs typeface="Calibri"/>
              </a:rPr>
              <a:t>e</a:t>
            </a:r>
            <a:r>
              <a:rPr sz="2100" b="1" spc="-4" dirty="0">
                <a:latin typeface="Calibri"/>
                <a:cs typeface="Calibri"/>
              </a:rPr>
              <a:t>t</a:t>
            </a:r>
            <a:r>
              <a:rPr sz="2100" b="1" spc="-38" dirty="0">
                <a:latin typeface="Calibri"/>
                <a:cs typeface="Calibri"/>
              </a:rPr>
              <a:t>r</a:t>
            </a:r>
            <a:r>
              <a:rPr sz="2100" b="1" spc="-23" dirty="0">
                <a:latin typeface="Calibri"/>
                <a:cs typeface="Calibri"/>
              </a:rPr>
              <a:t>at</a:t>
            </a:r>
            <a:r>
              <a:rPr sz="2100" b="1" spc="-4" dirty="0">
                <a:latin typeface="Calibri"/>
                <a:cs typeface="Calibri"/>
              </a:rPr>
              <a:t>ando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4" dirty="0">
                <a:latin typeface="Calibri"/>
                <a:cs typeface="Calibri"/>
              </a:rPr>
              <a:t>o  </a:t>
            </a:r>
            <a:r>
              <a:rPr sz="2100" b="1" spc="-8" dirty="0">
                <a:latin typeface="Calibri"/>
                <a:cs typeface="Calibri"/>
              </a:rPr>
              <a:t>problema </a:t>
            </a:r>
            <a:r>
              <a:rPr sz="2100" b="1" spc="-4" dirty="0">
                <a:latin typeface="Calibri"/>
                <a:cs typeface="Calibri"/>
              </a:rPr>
              <a:t>e as pessoas </a:t>
            </a:r>
            <a:r>
              <a:rPr sz="2100" b="1" spc="-15" dirty="0">
                <a:latin typeface="Calibri"/>
                <a:cs typeface="Calibri"/>
              </a:rPr>
              <a:t>afetadas </a:t>
            </a:r>
            <a:r>
              <a:rPr sz="2100" b="1" spc="-8" dirty="0">
                <a:latin typeface="Calibri"/>
                <a:cs typeface="Calibri"/>
              </a:rPr>
              <a:t>com </a:t>
            </a:r>
            <a:r>
              <a:rPr sz="2100" b="1" spc="-4" dirty="0">
                <a:latin typeface="Calibri"/>
                <a:cs typeface="Calibri"/>
              </a:rPr>
              <a:t>o</a:t>
            </a:r>
            <a:r>
              <a:rPr sz="2100" b="1" spc="90" dirty="0">
                <a:latin typeface="Calibri"/>
                <a:cs typeface="Calibri"/>
              </a:rPr>
              <a:t> </a:t>
            </a:r>
            <a:r>
              <a:rPr sz="2100" b="1" spc="-8" dirty="0">
                <a:latin typeface="Calibri"/>
                <a:cs typeface="Calibri"/>
              </a:rPr>
              <a:t>problema</a:t>
            </a:r>
            <a:endParaRPr sz="2100">
              <a:latin typeface="Calibri"/>
              <a:cs typeface="Calibri"/>
            </a:endParaRPr>
          </a:p>
          <a:p>
            <a:pPr marL="695325">
              <a:spcBef>
                <a:spcPts val="465"/>
              </a:spcBef>
            </a:pPr>
            <a:r>
              <a:rPr sz="2100" b="1" spc="-8" dirty="0">
                <a:latin typeface="Calibri"/>
                <a:cs typeface="Calibri"/>
              </a:rPr>
              <a:t>Diagnóstico:</a:t>
            </a:r>
            <a:endParaRPr sz="2100">
              <a:latin typeface="Calibri"/>
              <a:cs typeface="Calibri"/>
            </a:endParaRPr>
          </a:p>
          <a:p>
            <a:pPr marL="180975" marR="5239" indent="-171450">
              <a:buFont typeface="Arial"/>
              <a:buChar char="•"/>
              <a:tabLst>
                <a:tab pos="180975" algn="l"/>
              </a:tabLst>
            </a:pPr>
            <a:r>
              <a:rPr sz="2100" spc="-4" dirty="0">
                <a:latin typeface="Calibri"/>
                <a:cs typeface="Calibri"/>
              </a:rPr>
              <a:t>A </a:t>
            </a:r>
            <a:r>
              <a:rPr sz="2100" spc="-8" dirty="0">
                <a:latin typeface="Calibri"/>
                <a:cs typeface="Calibri"/>
              </a:rPr>
              <a:t>descrição, </a:t>
            </a:r>
            <a:r>
              <a:rPr sz="2100" spc="-4" dirty="0">
                <a:latin typeface="Calibri"/>
                <a:cs typeface="Calibri"/>
              </a:rPr>
              <a:t>que </a:t>
            </a:r>
            <a:r>
              <a:rPr sz="2100" spc="-15" dirty="0">
                <a:latin typeface="Calibri"/>
                <a:cs typeface="Calibri"/>
              </a:rPr>
              <a:t>caracteriza </a:t>
            </a:r>
            <a:r>
              <a:rPr sz="2100" spc="-4" dirty="0">
                <a:latin typeface="Calibri"/>
                <a:cs typeface="Calibri"/>
              </a:rPr>
              <a:t>o </a:t>
            </a:r>
            <a:r>
              <a:rPr sz="2100" spc="-8" dirty="0">
                <a:latin typeface="Calibri"/>
                <a:cs typeface="Calibri"/>
              </a:rPr>
              <a:t>problema, </a:t>
            </a:r>
            <a:r>
              <a:rPr sz="2100" spc="-4" dirty="0">
                <a:latin typeface="Calibri"/>
                <a:cs typeface="Calibri"/>
              </a:rPr>
              <a:t>sua incidência e </a:t>
            </a:r>
            <a:r>
              <a:rPr sz="2100" spc="-8" dirty="0">
                <a:latin typeface="Calibri"/>
                <a:cs typeface="Calibri"/>
              </a:rPr>
              <a:t>distribuição  </a:t>
            </a:r>
            <a:r>
              <a:rPr sz="2100" spc="-4" dirty="0">
                <a:latin typeface="Calibri"/>
                <a:cs typeface="Calibri"/>
              </a:rPr>
              <a:t>na </a:t>
            </a:r>
            <a:r>
              <a:rPr sz="2100" spc="-8" dirty="0">
                <a:latin typeface="Calibri"/>
                <a:cs typeface="Calibri"/>
              </a:rPr>
              <a:t>população atingida pelo</a:t>
            </a:r>
            <a:r>
              <a:rPr sz="2100" spc="60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problema.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3016" y="3649656"/>
            <a:ext cx="7767161" cy="65546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80975" marR="3810" indent="-171450">
              <a:spcBef>
                <a:spcPts val="71"/>
              </a:spcBef>
              <a:buFont typeface="Arial"/>
              <a:buChar char="•"/>
              <a:tabLst>
                <a:tab pos="241459" algn="l"/>
                <a:tab pos="241935" algn="l"/>
                <a:tab pos="1573054" algn="l"/>
                <a:tab pos="1737836" algn="l"/>
                <a:tab pos="1927384" algn="l"/>
                <a:tab pos="2097881" algn="l"/>
                <a:tab pos="3155156" algn="l"/>
                <a:tab pos="3427095" algn="l"/>
                <a:tab pos="4054793" algn="l"/>
                <a:tab pos="5583079" algn="l"/>
                <a:tab pos="6180773" algn="l"/>
                <a:tab pos="7344728" algn="l"/>
              </a:tabLst>
            </a:pPr>
            <a:r>
              <a:rPr sz="1350" dirty="0"/>
              <a:t>	</a:t>
            </a:r>
            <a:r>
              <a:rPr sz="2100" spc="-4" dirty="0">
                <a:latin typeface="Calibri"/>
                <a:cs typeface="Calibri"/>
              </a:rPr>
              <a:t>Ap</a:t>
            </a:r>
            <a:r>
              <a:rPr sz="2100" spc="-30" dirty="0">
                <a:latin typeface="Calibri"/>
                <a:cs typeface="Calibri"/>
              </a:rPr>
              <a:t>r</a:t>
            </a:r>
            <a:r>
              <a:rPr sz="2100" spc="-4" dirty="0">
                <a:latin typeface="Calibri"/>
                <a:cs typeface="Calibri"/>
              </a:rPr>
              <a:t>ese</a:t>
            </a:r>
            <a:r>
              <a:rPr sz="2100" spc="-23" dirty="0">
                <a:latin typeface="Calibri"/>
                <a:cs typeface="Calibri"/>
              </a:rPr>
              <a:t>n</a:t>
            </a:r>
            <a:r>
              <a:rPr sz="2100" spc="-34" dirty="0">
                <a:latin typeface="Calibri"/>
                <a:cs typeface="Calibri"/>
              </a:rPr>
              <a:t>t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dirty="0">
                <a:latin typeface="Calibri"/>
                <a:cs typeface="Calibri"/>
              </a:rPr>
              <a:t>		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spc="-34" dirty="0">
                <a:latin typeface="Calibri"/>
                <a:cs typeface="Calibri"/>
              </a:rPr>
              <a:t>s</a:t>
            </a:r>
            <a:r>
              <a:rPr sz="2100" dirty="0">
                <a:latin typeface="Calibri"/>
                <a:cs typeface="Calibri"/>
              </a:rPr>
              <a:t>t</a:t>
            </a:r>
            <a:r>
              <a:rPr sz="2100" spc="-4" dirty="0">
                <a:latin typeface="Calibri"/>
                <a:cs typeface="Calibri"/>
              </a:rPr>
              <a:t>rutu</a:t>
            </a:r>
            <a:r>
              <a:rPr sz="2100" spc="-56" dirty="0">
                <a:latin typeface="Calibri"/>
                <a:cs typeface="Calibri"/>
              </a:rPr>
              <a:t>r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19" dirty="0">
                <a:latin typeface="Calibri"/>
                <a:cs typeface="Calibri"/>
              </a:rPr>
              <a:t>c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dirty="0">
                <a:latin typeface="Calibri"/>
                <a:cs typeface="Calibri"/>
              </a:rPr>
              <a:t>us</a:t>
            </a:r>
            <a:r>
              <a:rPr sz="2100" spc="-4" dirty="0">
                <a:latin typeface="Calibri"/>
                <a:cs typeface="Calibri"/>
              </a:rPr>
              <a:t>al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qua</a:t>
            </a:r>
            <a:r>
              <a:rPr sz="2100" spc="-26" dirty="0">
                <a:latin typeface="Calibri"/>
                <a:cs typeface="Calibri"/>
              </a:rPr>
              <a:t>n</a:t>
            </a:r>
            <a:r>
              <a:rPr sz="2100" spc="-4" dirty="0">
                <a:latin typeface="Calibri"/>
                <a:cs typeface="Calibri"/>
              </a:rPr>
              <a:t>ti</a:t>
            </a:r>
            <a:r>
              <a:rPr sz="2100" spc="-30" dirty="0">
                <a:latin typeface="Calibri"/>
                <a:cs typeface="Calibri"/>
              </a:rPr>
              <a:t>t</a:t>
            </a:r>
            <a:r>
              <a:rPr sz="2100" spc="-19" dirty="0">
                <a:latin typeface="Calibri"/>
                <a:cs typeface="Calibri"/>
              </a:rPr>
              <a:t>a</a:t>
            </a:r>
            <a:r>
              <a:rPr sz="2100" spc="-4" dirty="0">
                <a:latin typeface="Calibri"/>
                <a:cs typeface="Calibri"/>
              </a:rPr>
              <a:t>t</a:t>
            </a:r>
            <a:r>
              <a:rPr sz="2100" spc="-11" dirty="0">
                <a:latin typeface="Calibri"/>
                <a:cs typeface="Calibri"/>
              </a:rPr>
              <a:t>i</a:t>
            </a:r>
            <a:r>
              <a:rPr sz="2100" spc="-38" dirty="0">
                <a:latin typeface="Calibri"/>
                <a:cs typeface="Calibri"/>
              </a:rPr>
              <a:t>v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da</a:t>
            </a:r>
            <a:r>
              <a:rPr sz="2100" spc="-4" dirty="0">
                <a:latin typeface="Calibri"/>
                <a:cs typeface="Calibri"/>
              </a:rPr>
              <a:t>s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38" dirty="0">
                <a:latin typeface="Calibri"/>
                <a:cs typeface="Calibri"/>
              </a:rPr>
              <a:t>v</a:t>
            </a:r>
            <a:r>
              <a:rPr sz="2100" spc="-4" dirty="0">
                <a:latin typeface="Calibri"/>
                <a:cs typeface="Calibri"/>
              </a:rPr>
              <a:t>ar</a:t>
            </a:r>
            <a:r>
              <a:rPr sz="2100" spc="-11" dirty="0">
                <a:latin typeface="Calibri"/>
                <a:cs typeface="Calibri"/>
              </a:rPr>
              <a:t>i</a:t>
            </a:r>
            <a:r>
              <a:rPr sz="2100" spc="-38" dirty="0">
                <a:latin typeface="Calibri"/>
                <a:cs typeface="Calibri"/>
              </a:rPr>
              <a:t>á</a:t>
            </a:r>
            <a:r>
              <a:rPr sz="2100" spc="-26" dirty="0">
                <a:latin typeface="Calibri"/>
                <a:cs typeface="Calibri"/>
              </a:rPr>
              <a:t>v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spc="-11" dirty="0">
                <a:latin typeface="Calibri"/>
                <a:cs typeface="Calibri"/>
              </a:rPr>
              <a:t>i</a:t>
            </a:r>
            <a:r>
              <a:rPr sz="2100" spc="-4" dirty="0">
                <a:latin typeface="Calibri"/>
                <a:cs typeface="Calibri"/>
              </a:rPr>
              <a:t>s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que  determinam		</a:t>
            </a:r>
            <a:r>
              <a:rPr sz="2100" spc="-4" dirty="0">
                <a:latin typeface="Calibri"/>
                <a:cs typeface="Calibri"/>
              </a:rPr>
              <a:t>o		</a:t>
            </a:r>
            <a:r>
              <a:rPr sz="2100" spc="-8" dirty="0">
                <a:latin typeface="Calibri"/>
                <a:cs typeface="Calibri"/>
              </a:rPr>
              <a:t>problema.	</a:t>
            </a:r>
            <a:r>
              <a:rPr sz="2100" spc="-15" dirty="0">
                <a:latin typeface="Calibri"/>
                <a:cs typeface="Calibri"/>
              </a:rPr>
              <a:t>Isto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97159" y="3970211"/>
            <a:ext cx="3036570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1087279" algn="l"/>
                <a:tab pos="2556986" algn="l"/>
              </a:tabLst>
            </a:pPr>
            <a:r>
              <a:rPr sz="2100" spc="-8" dirty="0">
                <a:latin typeface="Calibri"/>
                <a:cs typeface="Calibri"/>
              </a:rPr>
              <a:t>per</a:t>
            </a:r>
            <a:r>
              <a:rPr sz="2100" spc="-15" dirty="0">
                <a:latin typeface="Calibri"/>
                <a:cs typeface="Calibri"/>
              </a:rPr>
              <a:t>m</a:t>
            </a:r>
            <a:r>
              <a:rPr sz="2100" spc="-4" dirty="0">
                <a:latin typeface="Calibri"/>
                <a:cs typeface="Calibri"/>
              </a:rPr>
              <a:t>i</a:t>
            </a:r>
            <a:r>
              <a:rPr sz="2100" spc="-19" dirty="0">
                <a:latin typeface="Calibri"/>
                <a:cs typeface="Calibri"/>
              </a:rPr>
              <a:t>t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spc="-34" dirty="0">
                <a:latin typeface="Calibri"/>
                <a:cs typeface="Calibri"/>
              </a:rPr>
              <a:t>st</a:t>
            </a:r>
            <a:r>
              <a:rPr sz="2100" spc="-4" dirty="0">
                <a:latin typeface="Calibri"/>
                <a:cs typeface="Calibri"/>
              </a:rPr>
              <a:t>abelecer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qu</a:t>
            </a:r>
            <a:r>
              <a:rPr sz="2100" spc="4" dirty="0">
                <a:latin typeface="Calibri"/>
                <a:cs typeface="Calibri"/>
              </a:rPr>
              <a:t>a</a:t>
            </a:r>
            <a:r>
              <a:rPr sz="2100" spc="-4" dirty="0">
                <a:latin typeface="Calibri"/>
                <a:cs typeface="Calibri"/>
              </a:rPr>
              <a:t>l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33373" y="3970211"/>
            <a:ext cx="499110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361474" algn="l"/>
              </a:tabLst>
            </a:pPr>
            <a:r>
              <a:rPr sz="2100" spc="-4" dirty="0">
                <a:latin typeface="Calibri"/>
                <a:cs typeface="Calibri"/>
              </a:rPr>
              <a:t>é	a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4466" y="4290250"/>
            <a:ext cx="7595235" cy="65546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  <a:tabLst>
                <a:tab pos="1421129" algn="l"/>
                <a:tab pos="1867853" algn="l"/>
                <a:tab pos="2919889" algn="l"/>
                <a:tab pos="3375660" algn="l"/>
                <a:tab pos="4314349" algn="l"/>
                <a:tab pos="4902041" algn="l"/>
                <a:tab pos="5313521" algn="l"/>
                <a:tab pos="6008369" algn="l"/>
                <a:tab pos="7103745" algn="l"/>
              </a:tabLst>
            </a:pPr>
            <a:r>
              <a:rPr sz="2100" u="heavy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qu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</a:t>
            </a:r>
            <a:r>
              <a:rPr sz="2100" u="heavy" spc="-26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tid</a:t>
            </a:r>
            <a:r>
              <a:rPr sz="2100" u="heavy" spc="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</a:t>
            </a:r>
            <a:r>
              <a:rPr sz="2100" u="heavy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</a:t>
            </a:r>
            <a:r>
              <a:rPr sz="2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100" u="heavy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</a:t>
            </a:r>
            <a:r>
              <a:rPr sz="2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100" u="heavy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</a:t>
            </a:r>
            <a:r>
              <a:rPr sz="2100" u="heavy" spc="-41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</a:t>
            </a:r>
            <a:r>
              <a:rPr sz="2100" u="heavy" spc="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</a:t>
            </a:r>
            <a:r>
              <a:rPr sz="2100" u="heavy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du</a:t>
            </a:r>
            <a:r>
              <a:rPr sz="2100" u="heavy" spc="-2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</a:t>
            </a:r>
            <a:r>
              <a:rPr sz="2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100" u="heavy" spc="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u</a:t>
            </a:r>
            <a:r>
              <a:rPr sz="2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100" u="heavy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se</a:t>
            </a:r>
            <a:r>
              <a:rPr sz="2100" u="heavy" spc="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</a:t>
            </a:r>
            <a:r>
              <a:rPr sz="21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</a:t>
            </a:r>
            <a:r>
              <a:rPr sz="2100" u="heavy" spc="-19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ç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qu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s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d</a:t>
            </a:r>
            <a:r>
              <a:rPr sz="2100" spc="-19" dirty="0">
                <a:latin typeface="Calibri"/>
                <a:cs typeface="Calibri"/>
              </a:rPr>
              <a:t>e</a:t>
            </a:r>
            <a:r>
              <a:rPr sz="2100" spc="-26" dirty="0">
                <a:latin typeface="Calibri"/>
                <a:cs typeface="Calibri"/>
              </a:rPr>
              <a:t>v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spc="-26" dirty="0">
                <a:latin typeface="Calibri"/>
                <a:cs typeface="Calibri"/>
              </a:rPr>
              <a:t>n</a:t>
            </a:r>
            <a:r>
              <a:rPr sz="2100" spc="-4" dirty="0">
                <a:latin typeface="Calibri"/>
                <a:cs typeface="Calibri"/>
              </a:rPr>
              <a:t>t</a:t>
            </a:r>
            <a:r>
              <a:rPr sz="2100" spc="-34" dirty="0">
                <a:latin typeface="Calibri"/>
                <a:cs typeface="Calibri"/>
              </a:rPr>
              <a:t>r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spc="-49" dirty="0">
                <a:latin typeface="Calibri"/>
                <a:cs typeface="Calibri"/>
              </a:rPr>
              <a:t>g</a:t>
            </a:r>
            <a:r>
              <a:rPr sz="2100" spc="-4" dirty="0">
                <a:latin typeface="Calibri"/>
                <a:cs typeface="Calibri"/>
              </a:rPr>
              <a:t>ar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pa</a:t>
            </a:r>
            <a:r>
              <a:rPr sz="2100" spc="-56" dirty="0">
                <a:latin typeface="Calibri"/>
                <a:cs typeface="Calibri"/>
              </a:rPr>
              <a:t>r</a:t>
            </a:r>
            <a:r>
              <a:rPr sz="2100" spc="-4" dirty="0">
                <a:latin typeface="Calibri"/>
                <a:cs typeface="Calibri"/>
              </a:rPr>
              <a:t>a  </a:t>
            </a:r>
            <a:r>
              <a:rPr sz="2100" spc="-8" dirty="0">
                <a:latin typeface="Calibri"/>
                <a:cs typeface="Calibri"/>
              </a:rPr>
              <a:t>modificar </a:t>
            </a:r>
            <a:r>
              <a:rPr sz="2100" spc="-4" dirty="0">
                <a:latin typeface="Calibri"/>
                <a:cs typeface="Calibri"/>
              </a:rPr>
              <a:t>as </a:t>
            </a:r>
            <a:r>
              <a:rPr sz="2100" spc="-15" dirty="0">
                <a:latin typeface="Calibri"/>
                <a:cs typeface="Calibri"/>
              </a:rPr>
              <a:t>variáveis </a:t>
            </a:r>
            <a:r>
              <a:rPr sz="2100" spc="-8" dirty="0">
                <a:latin typeface="Calibri"/>
                <a:cs typeface="Calibri"/>
              </a:rPr>
              <a:t>dependentes </a:t>
            </a:r>
            <a:r>
              <a:rPr sz="2100" spc="-4" dirty="0">
                <a:latin typeface="Calibri"/>
                <a:cs typeface="Calibri"/>
              </a:rPr>
              <a:t>especificadas nos</a:t>
            </a:r>
            <a:r>
              <a:rPr sz="2100" spc="98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objetivos.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85443" y="1038415"/>
            <a:ext cx="3073241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dirty="0"/>
              <a:t>1. </a:t>
            </a:r>
            <a:r>
              <a:rPr sz="2700" spc="-11" dirty="0"/>
              <a:t>Resumo </a:t>
            </a:r>
            <a:r>
              <a:rPr sz="2700" dirty="0"/>
              <a:t>do</a:t>
            </a:r>
            <a:r>
              <a:rPr sz="2700" spc="-30" dirty="0"/>
              <a:t> </a:t>
            </a:r>
            <a:r>
              <a:rPr sz="2700" spc="-15" dirty="0"/>
              <a:t>Projeto</a:t>
            </a:r>
            <a:endParaRPr sz="2700"/>
          </a:p>
        </p:txBody>
      </p:sp>
      <p:sp>
        <p:nvSpPr>
          <p:cNvPr id="8" name="object 8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6916012-BAD2-4369-BB4D-054F8E2B3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1726EAD-A5F1-4B79-8A7E-1E1345455C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39" t="21790" r="17377" b="14062"/>
          <a:stretch/>
        </p:blipFill>
        <p:spPr>
          <a:xfrm>
            <a:off x="0" y="764498"/>
            <a:ext cx="9144000" cy="529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72060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3016" y="1879816"/>
            <a:ext cx="7769066" cy="3047790"/>
          </a:xfrm>
          <a:prstGeom prst="rect">
            <a:avLst/>
          </a:prstGeom>
        </p:spPr>
        <p:txBody>
          <a:bodyPr vert="horz" wrap="square" lIns="0" tIns="45244" rIns="0" bIns="0" rtlCol="0">
            <a:spAutoFit/>
          </a:bodyPr>
          <a:lstStyle/>
          <a:p>
            <a:pPr marL="9525" marR="4763">
              <a:lnSpc>
                <a:spcPts val="2273"/>
              </a:lnSpc>
              <a:spcBef>
                <a:spcPts val="356"/>
              </a:spcBef>
              <a:tabLst>
                <a:tab pos="694849" algn="l"/>
                <a:tab pos="1013936" algn="l"/>
                <a:tab pos="1910239" algn="l"/>
                <a:tab pos="2334101" algn="l"/>
                <a:tab pos="3528060" algn="l"/>
                <a:tab pos="4086701" algn="l"/>
                <a:tab pos="5794534" algn="l"/>
                <a:tab pos="6218873" algn="l"/>
                <a:tab pos="6912769" algn="l"/>
                <a:tab pos="7614285" algn="l"/>
              </a:tabLst>
            </a:pPr>
            <a:r>
              <a:rPr sz="2100" b="1" spc="-8" dirty="0">
                <a:latin typeface="Calibri"/>
                <a:cs typeface="Calibri"/>
              </a:rPr>
              <a:t>1.</a:t>
            </a:r>
            <a:r>
              <a:rPr sz="2100" b="1" spc="-4" dirty="0">
                <a:latin typeface="Calibri"/>
                <a:cs typeface="Calibri"/>
              </a:rPr>
              <a:t>3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4" dirty="0">
                <a:latin typeface="Calibri"/>
                <a:cs typeface="Calibri"/>
              </a:rPr>
              <a:t>O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8" dirty="0">
                <a:latin typeface="Calibri"/>
                <a:cs typeface="Calibri"/>
              </a:rPr>
              <a:t>e</a:t>
            </a:r>
            <a:r>
              <a:rPr sz="2100" b="1" spc="-34" dirty="0">
                <a:latin typeface="Calibri"/>
                <a:cs typeface="Calibri"/>
              </a:rPr>
              <a:t>s</a:t>
            </a:r>
            <a:r>
              <a:rPr sz="2100" b="1" spc="-4" dirty="0">
                <a:latin typeface="Calibri"/>
                <a:cs typeface="Calibri"/>
              </a:rPr>
              <a:t>tudo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8" dirty="0">
                <a:latin typeface="Calibri"/>
                <a:cs typeface="Calibri"/>
              </a:rPr>
              <a:t>d</a:t>
            </a:r>
            <a:r>
              <a:rPr sz="2100" b="1" spc="-4" dirty="0">
                <a:latin typeface="Calibri"/>
                <a:cs typeface="Calibri"/>
              </a:rPr>
              <a:t>o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4" dirty="0">
                <a:latin typeface="Calibri"/>
                <a:cs typeface="Calibri"/>
              </a:rPr>
              <a:t>ambie</a:t>
            </a:r>
            <a:r>
              <a:rPr sz="2100" b="1" spc="-34" dirty="0">
                <a:latin typeface="Calibri"/>
                <a:cs typeface="Calibri"/>
              </a:rPr>
              <a:t>n</a:t>
            </a:r>
            <a:r>
              <a:rPr sz="2100" b="1" spc="-23" dirty="0">
                <a:latin typeface="Calibri"/>
                <a:cs typeface="Calibri"/>
              </a:rPr>
              <a:t>t</a:t>
            </a:r>
            <a:r>
              <a:rPr sz="2100" b="1" spc="-4" dirty="0">
                <a:latin typeface="Calibri"/>
                <a:cs typeface="Calibri"/>
              </a:rPr>
              <a:t>e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4" dirty="0">
                <a:latin typeface="Calibri"/>
                <a:cs typeface="Calibri"/>
              </a:rPr>
              <a:t>t</a:t>
            </a:r>
            <a:r>
              <a:rPr sz="2100" b="1" spc="-49" dirty="0">
                <a:latin typeface="Calibri"/>
                <a:cs typeface="Calibri"/>
              </a:rPr>
              <a:t>r</a:t>
            </a:r>
            <a:r>
              <a:rPr sz="2100" b="1" spc="-4" dirty="0">
                <a:latin typeface="Calibri"/>
                <a:cs typeface="Calibri"/>
              </a:rPr>
              <a:t>az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8" dirty="0">
                <a:latin typeface="Calibri"/>
                <a:cs typeface="Calibri"/>
              </a:rPr>
              <a:t>ca</a:t>
            </a:r>
            <a:r>
              <a:rPr sz="2100" b="1" spc="-56" dirty="0">
                <a:latin typeface="Calibri"/>
                <a:cs typeface="Calibri"/>
              </a:rPr>
              <a:t>r</a:t>
            </a:r>
            <a:r>
              <a:rPr sz="2100" b="1" spc="-4" dirty="0">
                <a:latin typeface="Calibri"/>
                <a:cs typeface="Calibri"/>
              </a:rPr>
              <a:t>ac</a:t>
            </a:r>
            <a:r>
              <a:rPr sz="2100" b="1" spc="-19" dirty="0">
                <a:latin typeface="Calibri"/>
                <a:cs typeface="Calibri"/>
              </a:rPr>
              <a:t>t</a:t>
            </a:r>
            <a:r>
              <a:rPr sz="2100" b="1" spc="-8" dirty="0">
                <a:latin typeface="Calibri"/>
                <a:cs typeface="Calibri"/>
              </a:rPr>
              <a:t>erí</a:t>
            </a:r>
            <a:r>
              <a:rPr sz="2100" b="1" spc="-30" dirty="0">
                <a:latin typeface="Calibri"/>
                <a:cs typeface="Calibri"/>
              </a:rPr>
              <a:t>s</a:t>
            </a:r>
            <a:r>
              <a:rPr sz="2100" b="1" spc="-4" dirty="0">
                <a:latin typeface="Calibri"/>
                <a:cs typeface="Calibri"/>
              </a:rPr>
              <a:t>ti</a:t>
            </a:r>
            <a:r>
              <a:rPr sz="2100" b="1" spc="-11" dirty="0">
                <a:latin typeface="Calibri"/>
                <a:cs typeface="Calibri"/>
              </a:rPr>
              <a:t>c</a:t>
            </a:r>
            <a:r>
              <a:rPr sz="2100" b="1" spc="-4" dirty="0">
                <a:latin typeface="Calibri"/>
                <a:cs typeface="Calibri"/>
              </a:rPr>
              <a:t>as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8" dirty="0">
                <a:latin typeface="Calibri"/>
                <a:cs typeface="Calibri"/>
              </a:rPr>
              <a:t>d</a:t>
            </a:r>
            <a:r>
              <a:rPr sz="2100" b="1" spc="-4" dirty="0">
                <a:latin typeface="Calibri"/>
                <a:cs typeface="Calibri"/>
              </a:rPr>
              <a:t>o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4" dirty="0">
                <a:latin typeface="Calibri"/>
                <a:cs typeface="Calibri"/>
              </a:rPr>
              <a:t>lu</a:t>
            </a:r>
            <a:r>
              <a:rPr sz="2100" b="1" spc="-53" dirty="0">
                <a:latin typeface="Calibri"/>
                <a:cs typeface="Calibri"/>
              </a:rPr>
              <a:t>g</a:t>
            </a:r>
            <a:r>
              <a:rPr sz="2100" b="1" spc="-4" dirty="0">
                <a:latin typeface="Calibri"/>
                <a:cs typeface="Calibri"/>
              </a:rPr>
              <a:t>ar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4" dirty="0">
                <a:latin typeface="Calibri"/>
                <a:cs typeface="Calibri"/>
              </a:rPr>
              <a:t>onde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4" dirty="0">
                <a:latin typeface="Calibri"/>
                <a:cs typeface="Calibri"/>
              </a:rPr>
              <a:t>o  </a:t>
            </a:r>
            <a:r>
              <a:rPr sz="2100" b="1" spc="-8" dirty="0">
                <a:latin typeface="Calibri"/>
                <a:cs typeface="Calibri"/>
              </a:rPr>
              <a:t>problema</a:t>
            </a:r>
            <a:r>
              <a:rPr sz="2100" b="1" spc="15" dirty="0">
                <a:latin typeface="Calibri"/>
                <a:cs typeface="Calibri"/>
              </a:rPr>
              <a:t> </a:t>
            </a:r>
            <a:r>
              <a:rPr sz="2100" b="1" spc="-11" dirty="0">
                <a:latin typeface="Calibri"/>
                <a:cs typeface="Calibri"/>
              </a:rPr>
              <a:t>acontece</a:t>
            </a:r>
            <a:endParaRPr sz="2100">
              <a:latin typeface="Calibri"/>
              <a:cs typeface="Calibri"/>
            </a:endParaRPr>
          </a:p>
          <a:p>
            <a:pPr marL="695325">
              <a:spcBef>
                <a:spcPts val="1860"/>
              </a:spcBef>
            </a:pPr>
            <a:r>
              <a:rPr sz="2100" b="1" spc="-8" dirty="0">
                <a:latin typeface="Calibri"/>
                <a:cs typeface="Calibri"/>
              </a:rPr>
              <a:t>Estudo </a:t>
            </a:r>
            <a:r>
              <a:rPr sz="2100" b="1" spc="-4" dirty="0">
                <a:latin typeface="Calibri"/>
                <a:cs typeface="Calibri"/>
              </a:rPr>
              <a:t>de</a:t>
            </a:r>
            <a:r>
              <a:rPr sz="2100" b="1" spc="8" dirty="0">
                <a:latin typeface="Calibri"/>
                <a:cs typeface="Calibri"/>
              </a:rPr>
              <a:t> </a:t>
            </a:r>
            <a:r>
              <a:rPr sz="2100" b="1" spc="-11" dirty="0">
                <a:latin typeface="Calibri"/>
                <a:cs typeface="Calibri"/>
              </a:rPr>
              <a:t>Ambiente:</a:t>
            </a:r>
            <a:endParaRPr sz="2100">
              <a:latin typeface="Calibri"/>
              <a:cs typeface="Calibri"/>
            </a:endParaRPr>
          </a:p>
          <a:p>
            <a:pPr marL="180975" marR="4763" indent="-171450">
              <a:spcBef>
                <a:spcPts val="1721"/>
              </a:spcBef>
              <a:buFont typeface="Arial"/>
              <a:buChar char="•"/>
              <a:tabLst>
                <a:tab pos="180975" algn="l"/>
                <a:tab pos="1841659" algn="l"/>
                <a:tab pos="2118360" algn="l"/>
                <a:tab pos="3492341" algn="l"/>
                <a:tab pos="4092416" algn="l"/>
                <a:tab pos="4711065" algn="l"/>
                <a:tab pos="5962650" algn="l"/>
                <a:tab pos="6378893" algn="l"/>
                <a:tab pos="7490936" algn="l"/>
              </a:tabLst>
            </a:pPr>
            <a:r>
              <a:rPr sz="2100" spc="-8" dirty="0">
                <a:latin typeface="Calibri"/>
                <a:cs typeface="Calibri"/>
              </a:rPr>
              <a:t>Comp</a:t>
            </a:r>
            <a:r>
              <a:rPr sz="2100" spc="-15" dirty="0">
                <a:latin typeface="Calibri"/>
                <a:cs typeface="Calibri"/>
              </a:rPr>
              <a:t>l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dirty="0">
                <a:latin typeface="Calibri"/>
                <a:cs typeface="Calibri"/>
              </a:rPr>
              <a:t>m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spc="-26" dirty="0">
                <a:latin typeface="Calibri"/>
                <a:cs typeface="Calibri"/>
              </a:rPr>
              <a:t>n</a:t>
            </a:r>
            <a:r>
              <a:rPr sz="2100" spc="-34" dirty="0">
                <a:latin typeface="Calibri"/>
                <a:cs typeface="Calibri"/>
              </a:rPr>
              <a:t>t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o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dia</a:t>
            </a:r>
            <a:r>
              <a:rPr sz="2100" spc="-4" dirty="0">
                <a:latin typeface="Calibri"/>
                <a:cs typeface="Calibri"/>
              </a:rPr>
              <a:t>g</a:t>
            </a:r>
            <a:r>
              <a:rPr sz="2100" spc="-8" dirty="0">
                <a:latin typeface="Calibri"/>
                <a:cs typeface="Calibri"/>
              </a:rPr>
              <a:t>nó</a:t>
            </a:r>
            <a:r>
              <a:rPr sz="2100" spc="-38" dirty="0">
                <a:latin typeface="Calibri"/>
                <a:cs typeface="Calibri"/>
              </a:rPr>
              <a:t>s</a:t>
            </a:r>
            <a:r>
              <a:rPr sz="2100" spc="-4" dirty="0">
                <a:latin typeface="Calibri"/>
                <a:cs typeface="Calibri"/>
              </a:rPr>
              <a:t>ti</a:t>
            </a:r>
            <a:r>
              <a:rPr sz="2100" spc="-26" dirty="0">
                <a:latin typeface="Calibri"/>
                <a:cs typeface="Calibri"/>
              </a:rPr>
              <a:t>c</a:t>
            </a:r>
            <a:r>
              <a:rPr sz="2100" spc="-4" dirty="0">
                <a:latin typeface="Calibri"/>
                <a:cs typeface="Calibri"/>
              </a:rPr>
              <a:t>o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19" dirty="0">
                <a:latin typeface="Calibri"/>
                <a:cs typeface="Calibri"/>
              </a:rPr>
              <a:t>c</a:t>
            </a:r>
            <a:r>
              <a:rPr sz="2100" spc="-8" dirty="0">
                <a:latin typeface="Calibri"/>
                <a:cs typeface="Calibri"/>
              </a:rPr>
              <a:t>o</a:t>
            </a:r>
            <a:r>
              <a:rPr sz="2100" spc="-4" dirty="0">
                <a:latin typeface="Calibri"/>
                <a:cs typeface="Calibri"/>
              </a:rPr>
              <a:t>m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u</a:t>
            </a:r>
            <a:r>
              <a:rPr sz="2100" spc="4" dirty="0">
                <a:latin typeface="Calibri"/>
                <a:cs typeface="Calibri"/>
              </a:rPr>
              <a:t>m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spc="-30" dirty="0">
                <a:latin typeface="Calibri"/>
                <a:cs typeface="Calibri"/>
              </a:rPr>
              <a:t>s</a:t>
            </a:r>
            <a:r>
              <a:rPr sz="2100" spc="-4" dirty="0">
                <a:latin typeface="Calibri"/>
                <a:cs typeface="Calibri"/>
              </a:rPr>
              <a:t>tim</a:t>
            </a:r>
            <a:r>
              <a:rPr sz="2100" spc="-19" dirty="0">
                <a:latin typeface="Calibri"/>
                <a:cs typeface="Calibri"/>
              </a:rPr>
              <a:t>a</a:t>
            </a:r>
            <a:r>
              <a:rPr sz="2100" spc="-4" dirty="0">
                <a:latin typeface="Calibri"/>
                <a:cs typeface="Calibri"/>
              </a:rPr>
              <a:t>ti</a:t>
            </a:r>
            <a:r>
              <a:rPr sz="2100" spc="-34" dirty="0">
                <a:latin typeface="Calibri"/>
                <a:cs typeface="Calibri"/>
              </a:rPr>
              <a:t>v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d</a:t>
            </a:r>
            <a:r>
              <a:rPr sz="2100" spc="-4" dirty="0">
                <a:latin typeface="Calibri"/>
                <a:cs typeface="Calibri"/>
              </a:rPr>
              <a:t>o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34" dirty="0">
                <a:latin typeface="Calibri"/>
                <a:cs typeface="Calibri"/>
              </a:rPr>
              <a:t>t</a:t>
            </a:r>
            <a:r>
              <a:rPr sz="2100" spc="-4" dirty="0">
                <a:latin typeface="Calibri"/>
                <a:cs typeface="Calibri"/>
              </a:rPr>
              <a:t>ama</a:t>
            </a:r>
            <a:r>
              <a:rPr sz="2100" spc="4" dirty="0">
                <a:latin typeface="Calibri"/>
                <a:cs typeface="Calibri"/>
              </a:rPr>
              <a:t>n</a:t>
            </a:r>
            <a:r>
              <a:rPr sz="2100" spc="-8" dirty="0">
                <a:latin typeface="Calibri"/>
                <a:cs typeface="Calibri"/>
              </a:rPr>
              <a:t>h</a:t>
            </a:r>
            <a:r>
              <a:rPr sz="2100" spc="-4" dirty="0">
                <a:latin typeface="Calibri"/>
                <a:cs typeface="Calibri"/>
              </a:rPr>
              <a:t>o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da  </a:t>
            </a:r>
            <a:r>
              <a:rPr sz="2100" spc="-4" dirty="0">
                <a:latin typeface="Calibri"/>
                <a:cs typeface="Calibri"/>
              </a:rPr>
              <a:t>necessidade/demanda.</a:t>
            </a:r>
            <a:endParaRPr sz="2100">
              <a:latin typeface="Calibri"/>
              <a:cs typeface="Calibri"/>
            </a:endParaRPr>
          </a:p>
          <a:p>
            <a:pPr>
              <a:spcBef>
                <a:spcPts val="19"/>
              </a:spcBef>
              <a:buFont typeface="Arial"/>
              <a:buChar char="•"/>
            </a:pPr>
            <a:endParaRPr sz="2175">
              <a:latin typeface="Times New Roman"/>
              <a:cs typeface="Times New Roman"/>
            </a:endParaRPr>
          </a:p>
          <a:p>
            <a:pPr marL="180975" marR="3810" indent="-171450">
              <a:spcBef>
                <a:spcPts val="4"/>
              </a:spcBef>
              <a:buFont typeface="Arial"/>
              <a:buChar char="•"/>
              <a:tabLst>
                <a:tab pos="241459" algn="l"/>
                <a:tab pos="241935" algn="l"/>
              </a:tabLst>
            </a:pPr>
            <a:r>
              <a:rPr sz="1350" dirty="0"/>
              <a:t>	</a:t>
            </a:r>
            <a:r>
              <a:rPr sz="2100" spc="-8" dirty="0">
                <a:latin typeface="Calibri"/>
                <a:cs typeface="Calibri"/>
              </a:rPr>
              <a:t>Busca </a:t>
            </a:r>
            <a:r>
              <a:rPr sz="2100" spc="-4" dirty="0">
                <a:latin typeface="Calibri"/>
                <a:cs typeface="Calibri"/>
              </a:rPr>
              <a:t>conhecer o </a:t>
            </a:r>
            <a:r>
              <a:rPr sz="2100" spc="-8" dirty="0">
                <a:latin typeface="Calibri"/>
                <a:cs typeface="Calibri"/>
              </a:rPr>
              <a:t>tamanho </a:t>
            </a:r>
            <a:r>
              <a:rPr sz="2100" spc="-4" dirty="0">
                <a:latin typeface="Calibri"/>
                <a:cs typeface="Calibri"/>
              </a:rPr>
              <a:t>da </a:t>
            </a:r>
            <a:r>
              <a:rPr sz="2100" spc="-8" dirty="0">
                <a:latin typeface="Calibri"/>
                <a:cs typeface="Calibri"/>
              </a:rPr>
              <a:t>necessidade/demanda </a:t>
            </a:r>
            <a:r>
              <a:rPr sz="2100" spc="-19" dirty="0">
                <a:latin typeface="Calibri"/>
                <a:cs typeface="Calibri"/>
              </a:rPr>
              <a:t>existente para  </a:t>
            </a:r>
            <a:r>
              <a:rPr sz="2100" spc="-8" dirty="0">
                <a:latin typeface="Calibri"/>
                <a:cs typeface="Calibri"/>
              </a:rPr>
              <a:t>solução de um</a:t>
            </a:r>
            <a:r>
              <a:rPr sz="2100" spc="41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problema.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5443" y="1038415"/>
            <a:ext cx="3073241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dirty="0"/>
              <a:t>1. </a:t>
            </a:r>
            <a:r>
              <a:rPr sz="2700" spc="-11" dirty="0"/>
              <a:t>Resumo </a:t>
            </a:r>
            <a:r>
              <a:rPr sz="2700" dirty="0"/>
              <a:t>do</a:t>
            </a:r>
            <a:r>
              <a:rPr sz="2700" spc="-30" dirty="0"/>
              <a:t> </a:t>
            </a:r>
            <a:r>
              <a:rPr sz="2700" spc="-15" dirty="0"/>
              <a:t>Projeto</a:t>
            </a:r>
            <a:endParaRPr sz="2700"/>
          </a:p>
        </p:txBody>
      </p:sp>
      <p:sp>
        <p:nvSpPr>
          <p:cNvPr id="4" name="object 4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9BCBD7-B741-4768-954E-7D1C6266B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3016" y="1862728"/>
            <a:ext cx="7767638" cy="31188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50000"/>
              </a:lnSpc>
              <a:spcBef>
                <a:spcPts val="75"/>
              </a:spcBef>
              <a:tabLst>
                <a:tab pos="694849" algn="l"/>
                <a:tab pos="1030129" algn="l"/>
                <a:tab pos="2018824" algn="l"/>
                <a:tab pos="3107055" algn="l"/>
                <a:tab pos="4365784" algn="l"/>
                <a:tab pos="4769168" algn="l"/>
                <a:tab pos="5815013" algn="l"/>
                <a:tab pos="6390323" algn="l"/>
                <a:tab pos="7625715" algn="l"/>
              </a:tabLst>
            </a:pPr>
            <a:r>
              <a:rPr sz="2100" b="1" spc="-8" dirty="0">
                <a:latin typeface="Calibri"/>
                <a:cs typeface="Calibri"/>
              </a:rPr>
              <a:t>1.</a:t>
            </a:r>
            <a:r>
              <a:rPr sz="2100" b="1" spc="-4" dirty="0">
                <a:latin typeface="Calibri"/>
                <a:cs typeface="Calibri"/>
              </a:rPr>
              <a:t>4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4" dirty="0">
                <a:latin typeface="Calibri"/>
                <a:cs typeface="Calibri"/>
              </a:rPr>
              <a:t>O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30" dirty="0">
                <a:latin typeface="Calibri"/>
                <a:cs typeface="Calibri"/>
              </a:rPr>
              <a:t>r</a:t>
            </a:r>
            <a:r>
              <a:rPr sz="2100" b="1" spc="-8" dirty="0">
                <a:latin typeface="Calibri"/>
                <a:cs typeface="Calibri"/>
              </a:rPr>
              <a:t>esu</a:t>
            </a:r>
            <a:r>
              <a:rPr sz="2100" b="1" spc="4" dirty="0">
                <a:latin typeface="Calibri"/>
                <a:cs typeface="Calibri"/>
              </a:rPr>
              <a:t>m</a:t>
            </a:r>
            <a:r>
              <a:rPr sz="2100" b="1" spc="-4" dirty="0">
                <a:latin typeface="Calibri"/>
                <a:cs typeface="Calibri"/>
              </a:rPr>
              <a:t>o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23" dirty="0">
                <a:latin typeface="Calibri"/>
                <a:cs typeface="Calibri"/>
              </a:rPr>
              <a:t>t</a:t>
            </a:r>
            <a:r>
              <a:rPr sz="2100" b="1" spc="-4" dirty="0">
                <a:latin typeface="Calibri"/>
                <a:cs typeface="Calibri"/>
              </a:rPr>
              <a:t>ambém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4" dirty="0">
                <a:latin typeface="Calibri"/>
                <a:cs typeface="Calibri"/>
              </a:rPr>
              <a:t>a</a:t>
            </a:r>
            <a:r>
              <a:rPr sz="2100" b="1" dirty="0">
                <a:latin typeface="Calibri"/>
                <a:cs typeface="Calibri"/>
              </a:rPr>
              <a:t>p</a:t>
            </a:r>
            <a:r>
              <a:rPr sz="2100" b="1" spc="-30" dirty="0">
                <a:latin typeface="Calibri"/>
                <a:cs typeface="Calibri"/>
              </a:rPr>
              <a:t>r</a:t>
            </a:r>
            <a:r>
              <a:rPr sz="2100" b="1" spc="-8" dirty="0">
                <a:latin typeface="Calibri"/>
                <a:cs typeface="Calibri"/>
              </a:rPr>
              <a:t>e</a:t>
            </a:r>
            <a:r>
              <a:rPr sz="2100" b="1" dirty="0">
                <a:latin typeface="Calibri"/>
                <a:cs typeface="Calibri"/>
              </a:rPr>
              <a:t>s</a:t>
            </a:r>
            <a:r>
              <a:rPr sz="2100" b="1" spc="-8" dirty="0">
                <a:latin typeface="Calibri"/>
                <a:cs typeface="Calibri"/>
              </a:rPr>
              <a:t>e</a:t>
            </a:r>
            <a:r>
              <a:rPr sz="2100" b="1" spc="-26" dirty="0">
                <a:latin typeface="Calibri"/>
                <a:cs typeface="Calibri"/>
              </a:rPr>
              <a:t>n</a:t>
            </a:r>
            <a:r>
              <a:rPr sz="2100" b="1" spc="-23" dirty="0">
                <a:latin typeface="Calibri"/>
                <a:cs typeface="Calibri"/>
              </a:rPr>
              <a:t>t</a:t>
            </a:r>
            <a:r>
              <a:rPr sz="2100" b="1" spc="-4" dirty="0">
                <a:latin typeface="Calibri"/>
                <a:cs typeface="Calibri"/>
              </a:rPr>
              <a:t>a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8" dirty="0">
                <a:latin typeface="Calibri"/>
                <a:cs typeface="Calibri"/>
              </a:rPr>
              <a:t>o</a:t>
            </a:r>
            <a:r>
              <a:rPr sz="2100" b="1" spc="-4" dirty="0">
                <a:latin typeface="Calibri"/>
                <a:cs typeface="Calibri"/>
              </a:rPr>
              <a:t>s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4" dirty="0">
                <a:latin typeface="Calibri"/>
                <a:cs typeface="Calibri"/>
              </a:rPr>
              <a:t>mo</a:t>
            </a:r>
            <a:r>
              <a:rPr sz="2100" b="1" spc="4" dirty="0">
                <a:latin typeface="Calibri"/>
                <a:cs typeface="Calibri"/>
              </a:rPr>
              <a:t>t</a:t>
            </a:r>
            <a:r>
              <a:rPr sz="2100" b="1" spc="-4" dirty="0">
                <a:latin typeface="Calibri"/>
                <a:cs typeface="Calibri"/>
              </a:rPr>
              <a:t>i</a:t>
            </a:r>
            <a:r>
              <a:rPr sz="2100" b="1" spc="-23" dirty="0">
                <a:latin typeface="Calibri"/>
                <a:cs typeface="Calibri"/>
              </a:rPr>
              <a:t>v</a:t>
            </a:r>
            <a:r>
              <a:rPr sz="2100" b="1" spc="-4" dirty="0">
                <a:latin typeface="Calibri"/>
                <a:cs typeface="Calibri"/>
              </a:rPr>
              <a:t>os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8" dirty="0">
                <a:latin typeface="Calibri"/>
                <a:cs typeface="Calibri"/>
              </a:rPr>
              <a:t>qu</a:t>
            </a:r>
            <a:r>
              <a:rPr sz="2100" b="1" spc="-4" dirty="0">
                <a:latin typeface="Calibri"/>
                <a:cs typeface="Calibri"/>
              </a:rPr>
              <a:t>e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8" dirty="0">
                <a:latin typeface="Calibri"/>
                <a:cs typeface="Calibri"/>
              </a:rPr>
              <a:t>ju</a:t>
            </a:r>
            <a:r>
              <a:rPr sz="2100" b="1" spc="-30" dirty="0">
                <a:latin typeface="Calibri"/>
                <a:cs typeface="Calibri"/>
              </a:rPr>
              <a:t>s</a:t>
            </a:r>
            <a:r>
              <a:rPr sz="2100" b="1" spc="-4" dirty="0">
                <a:latin typeface="Calibri"/>
                <a:cs typeface="Calibri"/>
              </a:rPr>
              <a:t>tificam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-4" dirty="0">
                <a:latin typeface="Calibri"/>
                <a:cs typeface="Calibri"/>
              </a:rPr>
              <a:t>a  </a:t>
            </a:r>
            <a:r>
              <a:rPr sz="2100" b="1" spc="-19" dirty="0">
                <a:latin typeface="Calibri"/>
                <a:cs typeface="Calibri"/>
              </a:rPr>
              <a:t>execução </a:t>
            </a:r>
            <a:r>
              <a:rPr sz="2100" b="1" spc="-4" dirty="0">
                <a:latin typeface="Calibri"/>
                <a:cs typeface="Calibri"/>
              </a:rPr>
              <a:t>do</a:t>
            </a:r>
            <a:r>
              <a:rPr sz="2100" b="1" spc="41" dirty="0">
                <a:latin typeface="Calibri"/>
                <a:cs typeface="Calibri"/>
              </a:rPr>
              <a:t> </a:t>
            </a:r>
            <a:r>
              <a:rPr sz="2100" b="1" spc="-11" dirty="0">
                <a:latin typeface="Calibri"/>
                <a:cs typeface="Calibri"/>
              </a:rPr>
              <a:t>projeto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988">
              <a:latin typeface="Times New Roman"/>
              <a:cs typeface="Times New Roman"/>
            </a:endParaRPr>
          </a:p>
          <a:p>
            <a:pPr marL="9525"/>
            <a:r>
              <a:rPr sz="2100" spc="-15" dirty="0">
                <a:latin typeface="Calibri"/>
                <a:cs typeface="Calibri"/>
              </a:rPr>
              <a:t>*</a:t>
            </a:r>
            <a:r>
              <a:rPr sz="2100" b="1" spc="-15" dirty="0">
                <a:latin typeface="Calibri"/>
                <a:cs typeface="Calibri"/>
              </a:rPr>
              <a:t>Nova </a:t>
            </a:r>
            <a:r>
              <a:rPr sz="2100" b="1" spc="-11" dirty="0">
                <a:latin typeface="Calibri"/>
                <a:cs typeface="Calibri"/>
              </a:rPr>
              <a:t>Justificativa</a:t>
            </a:r>
            <a:r>
              <a:rPr sz="2100" b="1" spc="53" dirty="0">
                <a:latin typeface="Calibri"/>
                <a:cs typeface="Calibri"/>
              </a:rPr>
              <a:t> </a:t>
            </a:r>
            <a:r>
              <a:rPr sz="2100" b="1" spc="-15" dirty="0">
                <a:latin typeface="Calibri"/>
                <a:cs typeface="Calibri"/>
              </a:rPr>
              <a:t>SICONV:</a:t>
            </a:r>
            <a:endParaRPr sz="2100">
              <a:latin typeface="Calibri"/>
              <a:cs typeface="Calibri"/>
            </a:endParaRPr>
          </a:p>
          <a:p>
            <a:pPr marL="180975" marR="3810" indent="-171450" algn="just">
              <a:spcBef>
                <a:spcPts val="1721"/>
              </a:spcBef>
              <a:buFont typeface="Arial"/>
              <a:buChar char="•"/>
              <a:tabLst>
                <a:tab pos="180975" algn="l"/>
              </a:tabLst>
            </a:pPr>
            <a:r>
              <a:rPr sz="2100" spc="-4" dirty="0">
                <a:latin typeface="Calibri"/>
                <a:cs typeface="Calibri"/>
              </a:rPr>
              <a:t>A </a:t>
            </a:r>
            <a:r>
              <a:rPr sz="2100" spc="-11" dirty="0">
                <a:latin typeface="Calibri"/>
                <a:cs typeface="Calibri"/>
              </a:rPr>
              <a:t>justificativa </a:t>
            </a:r>
            <a:r>
              <a:rPr sz="2100" spc="-4" dirty="0">
                <a:latin typeface="Calibri"/>
                <a:cs typeface="Calibri"/>
              </a:rPr>
              <a:t>a ser inserida </a:t>
            </a:r>
            <a:r>
              <a:rPr sz="2100" spc="-8" dirty="0">
                <a:latin typeface="Calibri"/>
                <a:cs typeface="Calibri"/>
              </a:rPr>
              <a:t>no </a:t>
            </a:r>
            <a:r>
              <a:rPr sz="2100" spc="-34" dirty="0">
                <a:latin typeface="Calibri"/>
                <a:cs typeface="Calibri"/>
              </a:rPr>
              <a:t>SICONV, </a:t>
            </a:r>
            <a:r>
              <a:rPr sz="2100" spc="-4" dirty="0">
                <a:latin typeface="Calibri"/>
                <a:cs typeface="Calibri"/>
              </a:rPr>
              <a:t>segundo a </a:t>
            </a:r>
            <a:r>
              <a:rPr sz="2100" spc="-8" dirty="0">
                <a:latin typeface="Calibri"/>
                <a:cs typeface="Calibri"/>
              </a:rPr>
              <a:t>PI </a:t>
            </a:r>
            <a:r>
              <a:rPr sz="2100" dirty="0">
                <a:latin typeface="Calibri"/>
                <a:cs typeface="Calibri"/>
              </a:rPr>
              <a:t>424/2016, </a:t>
            </a:r>
            <a:r>
              <a:rPr sz="2100" spc="-11" dirty="0">
                <a:latin typeface="Calibri"/>
                <a:cs typeface="Calibri"/>
              </a:rPr>
              <a:t>deve </a:t>
            </a:r>
            <a:r>
              <a:rPr sz="2100" spc="45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conter </a:t>
            </a:r>
            <a:r>
              <a:rPr sz="2100" spc="-4" dirty="0">
                <a:latin typeface="Calibri"/>
                <a:cs typeface="Calibri"/>
              </a:rPr>
              <a:t>a </a:t>
            </a:r>
            <a:r>
              <a:rPr sz="2100" spc="-15" dirty="0">
                <a:latin typeface="Calibri"/>
                <a:cs typeface="Calibri"/>
              </a:rPr>
              <a:t>caracterização </a:t>
            </a:r>
            <a:r>
              <a:rPr sz="2100" spc="-8" dirty="0">
                <a:latin typeface="Calibri"/>
                <a:cs typeface="Calibri"/>
              </a:rPr>
              <a:t>dos interesses </a:t>
            </a:r>
            <a:r>
              <a:rPr sz="2100" spc="-11" dirty="0">
                <a:latin typeface="Calibri"/>
                <a:cs typeface="Calibri"/>
              </a:rPr>
              <a:t>recíprocos, </a:t>
            </a:r>
            <a:r>
              <a:rPr sz="2100" spc="-4" dirty="0">
                <a:latin typeface="Calibri"/>
                <a:cs typeface="Calibri"/>
              </a:rPr>
              <a:t>a </a:t>
            </a:r>
            <a:r>
              <a:rPr sz="2100" spc="-11" dirty="0">
                <a:latin typeface="Calibri"/>
                <a:cs typeface="Calibri"/>
              </a:rPr>
              <a:t>relação </a:t>
            </a:r>
            <a:r>
              <a:rPr sz="2100" spc="-15" dirty="0">
                <a:latin typeface="Calibri"/>
                <a:cs typeface="Calibri"/>
              </a:rPr>
              <a:t>entre </a:t>
            </a:r>
            <a:r>
              <a:rPr sz="2100" spc="-4" dirty="0">
                <a:latin typeface="Calibri"/>
                <a:cs typeface="Calibri"/>
              </a:rPr>
              <a:t>a  </a:t>
            </a:r>
            <a:r>
              <a:rPr sz="2100" spc="-15" dirty="0">
                <a:latin typeface="Calibri"/>
                <a:cs typeface="Calibri"/>
              </a:rPr>
              <a:t>proposta </a:t>
            </a:r>
            <a:r>
              <a:rPr sz="2100" spc="-4" dirty="0">
                <a:latin typeface="Calibri"/>
                <a:cs typeface="Calibri"/>
              </a:rPr>
              <a:t>e os </a:t>
            </a:r>
            <a:r>
              <a:rPr sz="2100" spc="-8" dirty="0">
                <a:latin typeface="Calibri"/>
                <a:cs typeface="Calibri"/>
              </a:rPr>
              <a:t>objetivos </a:t>
            </a:r>
            <a:r>
              <a:rPr sz="2100" spc="-4" dirty="0">
                <a:latin typeface="Calibri"/>
                <a:cs typeface="Calibri"/>
              </a:rPr>
              <a:t>e </a:t>
            </a:r>
            <a:r>
              <a:rPr sz="2100" spc="-15" dirty="0">
                <a:latin typeface="Calibri"/>
                <a:cs typeface="Calibri"/>
              </a:rPr>
              <a:t>diretrizes </a:t>
            </a:r>
            <a:r>
              <a:rPr sz="2100" spc="-4" dirty="0">
                <a:latin typeface="Calibri"/>
                <a:cs typeface="Calibri"/>
              </a:rPr>
              <a:t>do </a:t>
            </a:r>
            <a:r>
              <a:rPr sz="2100" spc="-15" dirty="0">
                <a:latin typeface="Calibri"/>
                <a:cs typeface="Calibri"/>
              </a:rPr>
              <a:t>programa federal, </a:t>
            </a:r>
            <a:r>
              <a:rPr sz="2100" spc="-4" dirty="0">
                <a:latin typeface="Calibri"/>
                <a:cs typeface="Calibri"/>
              </a:rPr>
              <a:t>o </a:t>
            </a:r>
            <a:r>
              <a:rPr sz="2100" spc="-8" dirty="0">
                <a:latin typeface="Calibri"/>
                <a:cs typeface="Calibri"/>
              </a:rPr>
              <a:t>público  </a:t>
            </a:r>
            <a:r>
              <a:rPr sz="2100" spc="-15" dirty="0">
                <a:latin typeface="Calibri"/>
                <a:cs typeface="Calibri"/>
              </a:rPr>
              <a:t>alvo, </a:t>
            </a:r>
            <a:r>
              <a:rPr sz="2100" spc="-4" dirty="0">
                <a:latin typeface="Calibri"/>
                <a:cs typeface="Calibri"/>
              </a:rPr>
              <a:t>o </a:t>
            </a:r>
            <a:r>
              <a:rPr sz="2100" spc="-11" dirty="0">
                <a:latin typeface="Calibri"/>
                <a:cs typeface="Calibri"/>
              </a:rPr>
              <a:t>problema </a:t>
            </a:r>
            <a:r>
              <a:rPr sz="2100" spc="-4" dirty="0">
                <a:latin typeface="Calibri"/>
                <a:cs typeface="Calibri"/>
              </a:rPr>
              <a:t>a ser </a:t>
            </a:r>
            <a:r>
              <a:rPr sz="2100" spc="-8" dirty="0">
                <a:latin typeface="Calibri"/>
                <a:cs typeface="Calibri"/>
              </a:rPr>
              <a:t>resolvido </a:t>
            </a:r>
            <a:r>
              <a:rPr sz="2100" spc="-4" dirty="0">
                <a:latin typeface="Calibri"/>
                <a:cs typeface="Calibri"/>
              </a:rPr>
              <a:t>e os </a:t>
            </a:r>
            <a:r>
              <a:rPr sz="2100" spc="-11" dirty="0">
                <a:latin typeface="Calibri"/>
                <a:cs typeface="Calibri"/>
              </a:rPr>
              <a:t>resultados</a:t>
            </a:r>
            <a:r>
              <a:rPr sz="2100" spc="105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esperados.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5443" y="1038415"/>
            <a:ext cx="3073241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dirty="0"/>
              <a:t>1. </a:t>
            </a:r>
            <a:r>
              <a:rPr sz="2700" spc="-11" dirty="0"/>
              <a:t>Resumo </a:t>
            </a:r>
            <a:r>
              <a:rPr sz="2700" dirty="0"/>
              <a:t>do</a:t>
            </a:r>
            <a:r>
              <a:rPr sz="2700" spc="-30" dirty="0"/>
              <a:t> </a:t>
            </a:r>
            <a:r>
              <a:rPr sz="2700" spc="-15" dirty="0"/>
              <a:t>Projeto</a:t>
            </a:r>
            <a:endParaRPr sz="2700"/>
          </a:p>
        </p:txBody>
      </p:sp>
      <p:sp>
        <p:nvSpPr>
          <p:cNvPr id="4" name="object 4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7CC9500-DEAD-4326-BD2E-7C5F9B5B3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9869" y="1351325"/>
            <a:ext cx="7928134" cy="2964434"/>
          </a:xfrm>
          <a:prstGeom prst="rect">
            <a:avLst/>
          </a:prstGeom>
        </p:spPr>
        <p:txBody>
          <a:bodyPr vert="horz" wrap="square" lIns="0" tIns="151924" rIns="0" bIns="0" rtlCol="0">
            <a:spAutoFit/>
          </a:bodyPr>
          <a:lstStyle/>
          <a:p>
            <a:pPr marL="9525">
              <a:spcBef>
                <a:spcPts val="1196"/>
              </a:spcBef>
            </a:pPr>
            <a:r>
              <a:rPr sz="2100" b="1" spc="-8" dirty="0">
                <a:latin typeface="Calibri"/>
                <a:cs typeface="Calibri"/>
              </a:rPr>
              <a:t>Objetivo</a:t>
            </a:r>
            <a:r>
              <a:rPr sz="2100" b="1" spc="4" dirty="0">
                <a:latin typeface="Calibri"/>
                <a:cs typeface="Calibri"/>
              </a:rPr>
              <a:t> </a:t>
            </a:r>
            <a:r>
              <a:rPr sz="2100" b="1" spc="-15" dirty="0">
                <a:latin typeface="Calibri"/>
                <a:cs typeface="Calibri"/>
              </a:rPr>
              <a:t>Geral</a:t>
            </a:r>
            <a:endParaRPr sz="2100">
              <a:latin typeface="Calibri"/>
              <a:cs typeface="Calibri"/>
            </a:endParaRPr>
          </a:p>
          <a:p>
            <a:pPr marL="180975" marR="3810" indent="-171450">
              <a:lnSpc>
                <a:spcPts val="1800"/>
              </a:lnSpc>
              <a:spcBef>
                <a:spcPts val="1436"/>
              </a:spcBef>
              <a:buFont typeface="Arial"/>
              <a:buChar char="•"/>
              <a:tabLst>
                <a:tab pos="180975" algn="l"/>
                <a:tab pos="1107758" algn="l"/>
                <a:tab pos="1455420" algn="l"/>
                <a:tab pos="1874996" algn="l"/>
                <a:tab pos="2687955" algn="l"/>
                <a:tab pos="3334703" algn="l"/>
                <a:tab pos="3803333" algn="l"/>
                <a:tab pos="4026218" algn="l"/>
                <a:tab pos="4244816" algn="l"/>
                <a:tab pos="5091588" algn="l"/>
                <a:tab pos="5440204" algn="l"/>
                <a:tab pos="6007418" algn="l"/>
                <a:tab pos="6362700" algn="l"/>
                <a:tab pos="7302341" algn="l"/>
                <a:tab pos="7804309" algn="l"/>
              </a:tabLst>
            </a:pPr>
            <a:r>
              <a:rPr sz="1875" spc="-8" dirty="0">
                <a:latin typeface="Calibri"/>
                <a:cs typeface="Calibri"/>
              </a:rPr>
              <a:t>Ob</a:t>
            </a:r>
            <a:r>
              <a:rPr sz="1875" dirty="0">
                <a:latin typeface="Calibri"/>
                <a:cs typeface="Calibri"/>
              </a:rPr>
              <a:t>j</a:t>
            </a:r>
            <a:r>
              <a:rPr sz="1875" spc="-4" dirty="0">
                <a:latin typeface="Calibri"/>
                <a:cs typeface="Calibri"/>
              </a:rPr>
              <a:t>eti</a:t>
            </a:r>
            <a:r>
              <a:rPr sz="1875" spc="-19" dirty="0">
                <a:latin typeface="Calibri"/>
                <a:cs typeface="Calibri"/>
              </a:rPr>
              <a:t>v</a:t>
            </a:r>
            <a:r>
              <a:rPr sz="1875" spc="-4" dirty="0">
                <a:latin typeface="Calibri"/>
                <a:cs typeface="Calibri"/>
              </a:rPr>
              <a:t>o</a:t>
            </a:r>
            <a:r>
              <a:rPr sz="1875" dirty="0">
                <a:latin typeface="Calibri"/>
                <a:cs typeface="Calibri"/>
              </a:rPr>
              <a:t>	</a:t>
            </a:r>
            <a:r>
              <a:rPr sz="1875" spc="-8" dirty="0">
                <a:latin typeface="Calibri"/>
                <a:cs typeface="Calibri"/>
              </a:rPr>
              <a:t>d</a:t>
            </a:r>
            <a:r>
              <a:rPr sz="1875" spc="-4" dirty="0">
                <a:latin typeface="Calibri"/>
                <a:cs typeface="Calibri"/>
              </a:rPr>
              <a:t>e</a:t>
            </a:r>
            <a:r>
              <a:rPr sz="1875" dirty="0">
                <a:latin typeface="Calibri"/>
                <a:cs typeface="Calibri"/>
              </a:rPr>
              <a:t>	u</a:t>
            </a:r>
            <a:r>
              <a:rPr sz="1875" spc="-4" dirty="0">
                <a:latin typeface="Calibri"/>
                <a:cs typeface="Calibri"/>
              </a:rPr>
              <a:t>m</a:t>
            </a:r>
            <a:r>
              <a:rPr sz="1875" dirty="0">
                <a:latin typeface="Calibri"/>
                <a:cs typeface="Calibri"/>
              </a:rPr>
              <a:t>	</a:t>
            </a:r>
            <a:r>
              <a:rPr sz="1875" spc="-8" dirty="0">
                <a:latin typeface="Calibri"/>
                <a:cs typeface="Calibri"/>
              </a:rPr>
              <a:t>p</a:t>
            </a:r>
            <a:r>
              <a:rPr sz="1875" spc="-30" dirty="0">
                <a:latin typeface="Calibri"/>
                <a:cs typeface="Calibri"/>
              </a:rPr>
              <a:t>r</a:t>
            </a:r>
            <a:r>
              <a:rPr sz="1875" spc="-8" dirty="0">
                <a:latin typeface="Calibri"/>
                <a:cs typeface="Calibri"/>
              </a:rPr>
              <a:t>o</a:t>
            </a:r>
            <a:r>
              <a:rPr sz="1875" spc="-4" dirty="0">
                <a:latin typeface="Calibri"/>
                <a:cs typeface="Calibri"/>
              </a:rPr>
              <a:t>je</a:t>
            </a:r>
            <a:r>
              <a:rPr sz="1875" spc="-26" dirty="0">
                <a:latin typeface="Calibri"/>
                <a:cs typeface="Calibri"/>
              </a:rPr>
              <a:t>t</a:t>
            </a:r>
            <a:r>
              <a:rPr sz="1875" spc="-4" dirty="0">
                <a:latin typeface="Calibri"/>
                <a:cs typeface="Calibri"/>
              </a:rPr>
              <a:t>o</a:t>
            </a:r>
            <a:r>
              <a:rPr sz="1875" dirty="0">
                <a:latin typeface="Calibri"/>
                <a:cs typeface="Calibri"/>
              </a:rPr>
              <a:t>	</a:t>
            </a:r>
            <a:r>
              <a:rPr sz="1875" spc="-8" dirty="0">
                <a:latin typeface="Calibri"/>
                <a:cs typeface="Calibri"/>
              </a:rPr>
              <a:t>socia</a:t>
            </a:r>
            <a:r>
              <a:rPr sz="1875" spc="-4" dirty="0">
                <a:latin typeface="Calibri"/>
                <a:cs typeface="Calibri"/>
              </a:rPr>
              <a:t>l</a:t>
            </a:r>
            <a:r>
              <a:rPr sz="1875" dirty="0">
                <a:latin typeface="Calibri"/>
                <a:cs typeface="Calibri"/>
              </a:rPr>
              <a:t>	</a:t>
            </a:r>
            <a:r>
              <a:rPr sz="1875" spc="-8" dirty="0">
                <a:latin typeface="Calibri"/>
                <a:cs typeface="Calibri"/>
              </a:rPr>
              <a:t>nã</a:t>
            </a:r>
            <a:r>
              <a:rPr sz="1875" spc="-4" dirty="0">
                <a:latin typeface="Calibri"/>
                <a:cs typeface="Calibri"/>
              </a:rPr>
              <a:t>o</a:t>
            </a:r>
            <a:r>
              <a:rPr sz="1875" dirty="0">
                <a:latin typeface="Calibri"/>
                <a:cs typeface="Calibri"/>
              </a:rPr>
              <a:t>	</a:t>
            </a:r>
            <a:r>
              <a:rPr sz="1875" spc="-4" dirty="0">
                <a:latin typeface="Calibri"/>
                <a:cs typeface="Calibri"/>
              </a:rPr>
              <a:t>é</a:t>
            </a:r>
            <a:r>
              <a:rPr sz="1875" dirty="0">
                <a:latin typeface="Calibri"/>
                <a:cs typeface="Calibri"/>
              </a:rPr>
              <a:t>	</a:t>
            </a:r>
            <a:r>
              <a:rPr sz="1875" spc="-4" dirty="0">
                <a:latin typeface="Calibri"/>
                <a:cs typeface="Calibri"/>
              </a:rPr>
              <a:t>a</a:t>
            </a:r>
            <a:r>
              <a:rPr sz="1875" dirty="0">
                <a:latin typeface="Calibri"/>
                <a:cs typeface="Calibri"/>
              </a:rPr>
              <a:t>	</a:t>
            </a:r>
            <a:r>
              <a:rPr sz="1875" spc="-4" dirty="0">
                <a:latin typeface="Calibri"/>
                <a:cs typeface="Calibri"/>
              </a:rPr>
              <a:t>e</a:t>
            </a:r>
            <a:r>
              <a:rPr sz="1875" spc="-23" dirty="0">
                <a:latin typeface="Calibri"/>
                <a:cs typeface="Calibri"/>
              </a:rPr>
              <a:t>n</a:t>
            </a:r>
            <a:r>
              <a:rPr sz="1875" spc="4" dirty="0">
                <a:latin typeface="Calibri"/>
                <a:cs typeface="Calibri"/>
              </a:rPr>
              <a:t>t</a:t>
            </a:r>
            <a:r>
              <a:rPr sz="1875" spc="-26" dirty="0">
                <a:latin typeface="Calibri"/>
                <a:cs typeface="Calibri"/>
              </a:rPr>
              <a:t>r</a:t>
            </a:r>
            <a:r>
              <a:rPr sz="1875" spc="-4" dirty="0">
                <a:latin typeface="Calibri"/>
                <a:cs typeface="Calibri"/>
              </a:rPr>
              <a:t>e</a:t>
            </a:r>
            <a:r>
              <a:rPr sz="1875" spc="-38" dirty="0">
                <a:latin typeface="Calibri"/>
                <a:cs typeface="Calibri"/>
              </a:rPr>
              <a:t>g</a:t>
            </a:r>
            <a:r>
              <a:rPr sz="1875" spc="-4" dirty="0">
                <a:latin typeface="Calibri"/>
                <a:cs typeface="Calibri"/>
              </a:rPr>
              <a:t>a</a:t>
            </a:r>
            <a:r>
              <a:rPr sz="1875" dirty="0">
                <a:latin typeface="Calibri"/>
                <a:cs typeface="Calibri"/>
              </a:rPr>
              <a:t>	</a:t>
            </a:r>
            <a:r>
              <a:rPr sz="1875" spc="-8" dirty="0">
                <a:latin typeface="Calibri"/>
                <a:cs typeface="Calibri"/>
              </a:rPr>
              <a:t>d</a:t>
            </a:r>
            <a:r>
              <a:rPr sz="1875" spc="-4" dirty="0">
                <a:latin typeface="Calibri"/>
                <a:cs typeface="Calibri"/>
              </a:rPr>
              <a:t>e</a:t>
            </a:r>
            <a:r>
              <a:rPr sz="1875" dirty="0">
                <a:latin typeface="Calibri"/>
                <a:cs typeface="Calibri"/>
              </a:rPr>
              <a:t>	</a:t>
            </a:r>
            <a:r>
              <a:rPr sz="1875" spc="-8" dirty="0">
                <a:latin typeface="Calibri"/>
                <a:cs typeface="Calibri"/>
              </a:rPr>
              <a:t>b</a:t>
            </a:r>
            <a:r>
              <a:rPr sz="1875" spc="4" dirty="0">
                <a:latin typeface="Calibri"/>
                <a:cs typeface="Calibri"/>
              </a:rPr>
              <a:t>e</a:t>
            </a:r>
            <a:r>
              <a:rPr sz="1875" spc="-8" dirty="0">
                <a:latin typeface="Calibri"/>
                <a:cs typeface="Calibri"/>
              </a:rPr>
              <a:t>n</a:t>
            </a:r>
            <a:r>
              <a:rPr sz="1875" spc="-4" dirty="0">
                <a:latin typeface="Calibri"/>
                <a:cs typeface="Calibri"/>
              </a:rPr>
              <a:t>s</a:t>
            </a:r>
            <a:r>
              <a:rPr sz="1875" dirty="0">
                <a:latin typeface="Calibri"/>
                <a:cs typeface="Calibri"/>
              </a:rPr>
              <a:t>	</a:t>
            </a:r>
            <a:r>
              <a:rPr sz="1875" spc="-4" dirty="0">
                <a:latin typeface="Calibri"/>
                <a:cs typeface="Calibri"/>
              </a:rPr>
              <a:t>ou</a:t>
            </a:r>
            <a:r>
              <a:rPr sz="1875" dirty="0">
                <a:latin typeface="Calibri"/>
                <a:cs typeface="Calibri"/>
              </a:rPr>
              <a:t>	</a:t>
            </a:r>
            <a:r>
              <a:rPr sz="1875" spc="-8" dirty="0">
                <a:latin typeface="Calibri"/>
                <a:cs typeface="Calibri"/>
              </a:rPr>
              <a:t>se</a:t>
            </a:r>
            <a:r>
              <a:rPr sz="1875" spc="15" dirty="0">
                <a:latin typeface="Calibri"/>
                <a:cs typeface="Calibri"/>
              </a:rPr>
              <a:t>r</a:t>
            </a:r>
            <a:r>
              <a:rPr sz="1875" spc="-4" dirty="0">
                <a:latin typeface="Calibri"/>
                <a:cs typeface="Calibri"/>
              </a:rPr>
              <a:t>v</a:t>
            </a:r>
            <a:r>
              <a:rPr sz="1875" spc="-11" dirty="0">
                <a:latin typeface="Calibri"/>
                <a:cs typeface="Calibri"/>
              </a:rPr>
              <a:t>i</a:t>
            </a:r>
            <a:r>
              <a:rPr sz="1875" spc="-23" dirty="0">
                <a:latin typeface="Calibri"/>
                <a:cs typeface="Calibri"/>
              </a:rPr>
              <a:t>ç</a:t>
            </a:r>
            <a:r>
              <a:rPr sz="1875" spc="-8" dirty="0">
                <a:latin typeface="Calibri"/>
                <a:cs typeface="Calibri"/>
              </a:rPr>
              <a:t>os</a:t>
            </a:r>
            <a:r>
              <a:rPr sz="1875" spc="-4" dirty="0">
                <a:latin typeface="Calibri"/>
                <a:cs typeface="Calibri"/>
              </a:rPr>
              <a:t>,</a:t>
            </a:r>
            <a:r>
              <a:rPr sz="1875" dirty="0">
                <a:latin typeface="Calibri"/>
                <a:cs typeface="Calibri"/>
              </a:rPr>
              <a:t>	</a:t>
            </a:r>
            <a:r>
              <a:rPr sz="1875" spc="-4" dirty="0">
                <a:latin typeface="Calibri"/>
                <a:cs typeface="Calibri"/>
              </a:rPr>
              <a:t>mas</a:t>
            </a:r>
            <a:r>
              <a:rPr sz="1875" dirty="0">
                <a:latin typeface="Calibri"/>
                <a:cs typeface="Calibri"/>
              </a:rPr>
              <a:t>	</a:t>
            </a:r>
            <a:r>
              <a:rPr sz="1875" spc="-4" dirty="0">
                <a:latin typeface="Calibri"/>
                <a:cs typeface="Calibri"/>
              </a:rPr>
              <a:t>a  </a:t>
            </a:r>
            <a:r>
              <a:rPr sz="1875" spc="-8" dirty="0">
                <a:latin typeface="Calibri"/>
                <a:cs typeface="Calibri"/>
              </a:rPr>
              <a:t>modificação social que </a:t>
            </a:r>
            <a:r>
              <a:rPr sz="1875" spc="-4" dirty="0">
                <a:latin typeface="Calibri"/>
                <a:cs typeface="Calibri"/>
              </a:rPr>
              <a:t>ele</a:t>
            </a:r>
            <a:r>
              <a:rPr sz="1875" spc="53" dirty="0">
                <a:latin typeface="Calibri"/>
                <a:cs typeface="Calibri"/>
              </a:rPr>
              <a:t> </a:t>
            </a:r>
            <a:r>
              <a:rPr sz="1875" spc="-11" dirty="0">
                <a:latin typeface="Calibri"/>
                <a:cs typeface="Calibri"/>
              </a:rPr>
              <a:t>produz.</a:t>
            </a:r>
            <a:endParaRPr sz="1875">
              <a:latin typeface="Calibri"/>
              <a:cs typeface="Calibri"/>
            </a:endParaRPr>
          </a:p>
          <a:p>
            <a:pPr marL="234315" indent="-225266">
              <a:lnSpc>
                <a:spcPts val="2025"/>
              </a:lnSpc>
              <a:spcBef>
                <a:spcPts val="1369"/>
              </a:spcBef>
              <a:buFont typeface="Arial"/>
              <a:buChar char="•"/>
              <a:tabLst>
                <a:tab pos="234315" algn="l"/>
                <a:tab pos="234791" algn="l"/>
              </a:tabLst>
            </a:pPr>
            <a:r>
              <a:rPr sz="1875" spc="-8" dirty="0">
                <a:latin typeface="Calibri"/>
                <a:cs typeface="Calibri"/>
              </a:rPr>
              <a:t>Preciso:</a:t>
            </a:r>
            <a:endParaRPr sz="1875">
              <a:latin typeface="Calibri"/>
              <a:cs typeface="Calibri"/>
            </a:endParaRPr>
          </a:p>
          <a:p>
            <a:pPr marL="695325" marR="3716179">
              <a:lnSpc>
                <a:spcPts val="1800"/>
              </a:lnSpc>
              <a:spcBef>
                <a:spcPts val="210"/>
              </a:spcBef>
            </a:pPr>
            <a:r>
              <a:rPr sz="1875" spc="-4" dirty="0">
                <a:latin typeface="Calibri"/>
                <a:cs typeface="Calibri"/>
              </a:rPr>
              <a:t>Quem se </a:t>
            </a:r>
            <a:r>
              <a:rPr sz="1875" spc="-11" dirty="0">
                <a:latin typeface="Calibri"/>
                <a:cs typeface="Calibri"/>
              </a:rPr>
              <a:t>beneficiará com </a:t>
            </a:r>
            <a:r>
              <a:rPr sz="1875" spc="-4" dirty="0">
                <a:latin typeface="Calibri"/>
                <a:cs typeface="Calibri"/>
              </a:rPr>
              <a:t>o </a:t>
            </a:r>
            <a:r>
              <a:rPr sz="1875" spc="-11" dirty="0">
                <a:latin typeface="Calibri"/>
                <a:cs typeface="Calibri"/>
              </a:rPr>
              <a:t>projeto?  </a:t>
            </a:r>
            <a:r>
              <a:rPr sz="1875" spc="-4" dirty="0">
                <a:latin typeface="Calibri"/>
                <a:cs typeface="Calibri"/>
              </a:rPr>
              <a:t>Que </a:t>
            </a:r>
            <a:r>
              <a:rPr sz="1875" spc="-8" dirty="0">
                <a:latin typeface="Calibri"/>
                <a:cs typeface="Calibri"/>
              </a:rPr>
              <a:t>benefício</a:t>
            </a:r>
            <a:r>
              <a:rPr sz="1875" spc="23" dirty="0">
                <a:latin typeface="Calibri"/>
                <a:cs typeface="Calibri"/>
              </a:rPr>
              <a:t> </a:t>
            </a:r>
            <a:r>
              <a:rPr sz="1875" spc="-11" dirty="0">
                <a:latin typeface="Calibri"/>
                <a:cs typeface="Calibri"/>
              </a:rPr>
              <a:t>trarão?</a:t>
            </a:r>
            <a:endParaRPr sz="1875">
              <a:latin typeface="Calibri"/>
              <a:cs typeface="Calibri"/>
            </a:endParaRPr>
          </a:p>
          <a:p>
            <a:pPr marL="695325">
              <a:lnSpc>
                <a:spcPts val="1815"/>
              </a:lnSpc>
            </a:pPr>
            <a:r>
              <a:rPr sz="1875" spc="-4" dirty="0">
                <a:latin typeface="Calibri"/>
                <a:cs typeface="Calibri"/>
              </a:rPr>
              <a:t>Qual é o impacto que </a:t>
            </a:r>
            <a:r>
              <a:rPr sz="1875" spc="-8" dirty="0">
                <a:latin typeface="Calibri"/>
                <a:cs typeface="Calibri"/>
              </a:rPr>
              <a:t>se </a:t>
            </a:r>
            <a:r>
              <a:rPr sz="1875" spc="-4" dirty="0">
                <a:latin typeface="Calibri"/>
                <a:cs typeface="Calibri"/>
              </a:rPr>
              <a:t>deseja</a:t>
            </a:r>
            <a:r>
              <a:rPr sz="1875" spc="45" dirty="0">
                <a:latin typeface="Calibri"/>
                <a:cs typeface="Calibri"/>
              </a:rPr>
              <a:t> </a:t>
            </a:r>
            <a:r>
              <a:rPr sz="1875" spc="-8" dirty="0">
                <a:latin typeface="Calibri"/>
                <a:cs typeface="Calibri"/>
              </a:rPr>
              <a:t>alcançar?</a:t>
            </a:r>
            <a:endParaRPr sz="1875">
              <a:latin typeface="Calibri"/>
              <a:cs typeface="Calibri"/>
            </a:endParaRPr>
          </a:p>
          <a:p>
            <a:pPr marL="234315" indent="-225266">
              <a:lnSpc>
                <a:spcPts val="2025"/>
              </a:lnSpc>
              <a:spcBef>
                <a:spcPts val="1350"/>
              </a:spcBef>
              <a:buFont typeface="Arial"/>
              <a:buChar char="•"/>
              <a:tabLst>
                <a:tab pos="234315" algn="l"/>
                <a:tab pos="234791" algn="l"/>
              </a:tabLst>
            </a:pPr>
            <a:r>
              <a:rPr sz="1875" spc="-11" dirty="0">
                <a:latin typeface="Calibri"/>
                <a:cs typeface="Calibri"/>
              </a:rPr>
              <a:t>Realista:</a:t>
            </a:r>
            <a:endParaRPr sz="1875">
              <a:latin typeface="Calibri"/>
              <a:cs typeface="Calibri"/>
            </a:endParaRPr>
          </a:p>
          <a:p>
            <a:pPr marL="695325">
              <a:lnSpc>
                <a:spcPts val="2025"/>
              </a:lnSpc>
            </a:pPr>
            <a:r>
              <a:rPr sz="1875" spc="-4" dirty="0">
                <a:latin typeface="Calibri"/>
                <a:cs typeface="Calibri"/>
              </a:rPr>
              <a:t>Há </a:t>
            </a:r>
            <a:r>
              <a:rPr sz="1875" spc="-11" dirty="0">
                <a:latin typeface="Calibri"/>
                <a:cs typeface="Calibri"/>
              </a:rPr>
              <a:t>recursos </a:t>
            </a:r>
            <a:r>
              <a:rPr sz="1875" spc="-8" dirty="0">
                <a:latin typeface="Calibri"/>
                <a:cs typeface="Calibri"/>
              </a:rPr>
              <a:t>disponíveis </a:t>
            </a:r>
            <a:r>
              <a:rPr sz="1875" spc="-15" dirty="0">
                <a:latin typeface="Calibri"/>
                <a:cs typeface="Calibri"/>
              </a:rPr>
              <a:t>para </a:t>
            </a:r>
            <a:r>
              <a:rPr sz="1875" spc="-8" dirty="0">
                <a:latin typeface="Calibri"/>
                <a:cs typeface="Calibri"/>
              </a:rPr>
              <a:t>contemplar </a:t>
            </a:r>
            <a:r>
              <a:rPr sz="1875" spc="-4" dirty="0">
                <a:latin typeface="Calibri"/>
                <a:cs typeface="Calibri"/>
              </a:rPr>
              <a:t>os</a:t>
            </a:r>
            <a:r>
              <a:rPr sz="1875" spc="60" dirty="0">
                <a:latin typeface="Calibri"/>
                <a:cs typeface="Calibri"/>
              </a:rPr>
              <a:t> </a:t>
            </a:r>
            <a:r>
              <a:rPr sz="1875" spc="-8" dirty="0">
                <a:latin typeface="Calibri"/>
                <a:cs typeface="Calibri"/>
              </a:rPr>
              <a:t>objetivos?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30278" y="4685443"/>
            <a:ext cx="6329839" cy="29767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1460183" algn="l"/>
                <a:tab pos="1992630" algn="l"/>
                <a:tab pos="3182779" algn="l"/>
                <a:tab pos="3917633" algn="l"/>
                <a:tab pos="4206716" algn="l"/>
                <a:tab pos="4931569" algn="l"/>
                <a:tab pos="5437823" algn="l"/>
              </a:tabLst>
            </a:pPr>
            <a:r>
              <a:rPr sz="1875" spc="-4" dirty="0">
                <a:latin typeface="Calibri"/>
                <a:cs typeface="Calibri"/>
              </a:rPr>
              <a:t>i</a:t>
            </a:r>
            <a:r>
              <a:rPr sz="1875" spc="4" dirty="0">
                <a:latin typeface="Calibri"/>
                <a:cs typeface="Calibri"/>
              </a:rPr>
              <a:t>n</a:t>
            </a:r>
            <a:r>
              <a:rPr sz="1875" spc="-26" dirty="0">
                <a:latin typeface="Calibri"/>
                <a:cs typeface="Calibri"/>
              </a:rPr>
              <a:t>s</a:t>
            </a:r>
            <a:r>
              <a:rPr sz="1875" spc="-4" dirty="0">
                <a:latin typeface="Calibri"/>
                <a:cs typeface="Calibri"/>
              </a:rPr>
              <a:t>t</a:t>
            </a:r>
            <a:r>
              <a:rPr sz="1875" dirty="0">
                <a:latin typeface="Calibri"/>
                <a:cs typeface="Calibri"/>
              </a:rPr>
              <a:t>r</a:t>
            </a:r>
            <a:r>
              <a:rPr sz="1875" spc="-8" dirty="0">
                <a:latin typeface="Calibri"/>
                <a:cs typeface="Calibri"/>
              </a:rPr>
              <a:t>ume</a:t>
            </a:r>
            <a:r>
              <a:rPr sz="1875" spc="-26" dirty="0">
                <a:latin typeface="Calibri"/>
                <a:cs typeface="Calibri"/>
              </a:rPr>
              <a:t>n</a:t>
            </a:r>
            <a:r>
              <a:rPr sz="1875" spc="-19" dirty="0">
                <a:latin typeface="Calibri"/>
                <a:cs typeface="Calibri"/>
              </a:rPr>
              <a:t>t</a:t>
            </a:r>
            <a:r>
              <a:rPr sz="1875" spc="-8" dirty="0">
                <a:latin typeface="Calibri"/>
                <a:cs typeface="Calibri"/>
              </a:rPr>
              <a:t>o</a:t>
            </a:r>
            <a:r>
              <a:rPr sz="1875" spc="-4" dirty="0">
                <a:latin typeface="Calibri"/>
                <a:cs typeface="Calibri"/>
              </a:rPr>
              <a:t>s</a:t>
            </a:r>
            <a:r>
              <a:rPr sz="1875" dirty="0">
                <a:latin typeface="Calibri"/>
                <a:cs typeface="Calibri"/>
              </a:rPr>
              <a:t>	</a:t>
            </a:r>
            <a:r>
              <a:rPr sz="1875" spc="-8" dirty="0">
                <a:latin typeface="Calibri"/>
                <a:cs typeface="Calibri"/>
              </a:rPr>
              <a:t>qu</a:t>
            </a:r>
            <a:r>
              <a:rPr sz="1875" spc="-4" dirty="0">
                <a:latin typeface="Calibri"/>
                <a:cs typeface="Calibri"/>
              </a:rPr>
              <a:t>e</a:t>
            </a:r>
            <a:r>
              <a:rPr sz="1875" dirty="0">
                <a:latin typeface="Calibri"/>
                <a:cs typeface="Calibri"/>
              </a:rPr>
              <a:t>	</a:t>
            </a:r>
            <a:r>
              <a:rPr sz="1875" spc="-8" dirty="0">
                <a:latin typeface="Calibri"/>
                <a:cs typeface="Calibri"/>
              </a:rPr>
              <a:t>pe</a:t>
            </a:r>
            <a:r>
              <a:rPr sz="1875" spc="8" dirty="0">
                <a:latin typeface="Calibri"/>
                <a:cs typeface="Calibri"/>
              </a:rPr>
              <a:t>r</a:t>
            </a:r>
            <a:r>
              <a:rPr sz="1875" spc="-4" dirty="0">
                <a:latin typeface="Calibri"/>
                <a:cs typeface="Calibri"/>
              </a:rPr>
              <a:t>miti</a:t>
            </a:r>
            <a:r>
              <a:rPr sz="1875" spc="-34" dirty="0">
                <a:latin typeface="Calibri"/>
                <a:cs typeface="Calibri"/>
              </a:rPr>
              <a:t>r</a:t>
            </a:r>
            <a:r>
              <a:rPr sz="1875" spc="-4" dirty="0">
                <a:latin typeface="Calibri"/>
                <a:cs typeface="Calibri"/>
              </a:rPr>
              <a:t>ão</a:t>
            </a:r>
            <a:r>
              <a:rPr sz="1875" dirty="0">
                <a:latin typeface="Calibri"/>
                <a:cs typeface="Calibri"/>
              </a:rPr>
              <a:t>	</a:t>
            </a:r>
            <a:r>
              <a:rPr sz="1875" spc="-4" dirty="0">
                <a:latin typeface="Calibri"/>
                <a:cs typeface="Calibri"/>
              </a:rPr>
              <a:t>medir</a:t>
            </a:r>
            <a:r>
              <a:rPr sz="1875" dirty="0">
                <a:latin typeface="Calibri"/>
                <a:cs typeface="Calibri"/>
              </a:rPr>
              <a:t>	</a:t>
            </a:r>
            <a:r>
              <a:rPr sz="1875" spc="-4" dirty="0">
                <a:latin typeface="Calibri"/>
                <a:cs typeface="Calibri"/>
              </a:rPr>
              <a:t>o</a:t>
            </a:r>
            <a:r>
              <a:rPr sz="1875" dirty="0">
                <a:latin typeface="Calibri"/>
                <a:cs typeface="Calibri"/>
              </a:rPr>
              <a:t>	</a:t>
            </a:r>
            <a:r>
              <a:rPr sz="1875" spc="-19" dirty="0">
                <a:latin typeface="Calibri"/>
                <a:cs typeface="Calibri"/>
              </a:rPr>
              <a:t>e</a:t>
            </a:r>
            <a:r>
              <a:rPr sz="1875" spc="-56" dirty="0">
                <a:latin typeface="Calibri"/>
                <a:cs typeface="Calibri"/>
              </a:rPr>
              <a:t>f</a:t>
            </a:r>
            <a:r>
              <a:rPr sz="1875" spc="8" dirty="0">
                <a:latin typeface="Calibri"/>
                <a:cs typeface="Calibri"/>
              </a:rPr>
              <a:t>e</a:t>
            </a:r>
            <a:r>
              <a:rPr sz="1875" spc="-4" dirty="0">
                <a:latin typeface="Calibri"/>
                <a:cs typeface="Calibri"/>
              </a:rPr>
              <a:t>i</a:t>
            </a:r>
            <a:r>
              <a:rPr sz="1875" spc="-19" dirty="0">
                <a:latin typeface="Calibri"/>
                <a:cs typeface="Calibri"/>
              </a:rPr>
              <a:t>t</a:t>
            </a:r>
            <a:r>
              <a:rPr sz="1875" spc="-4" dirty="0">
                <a:latin typeface="Calibri"/>
                <a:cs typeface="Calibri"/>
              </a:rPr>
              <a:t>o</a:t>
            </a:r>
            <a:r>
              <a:rPr sz="1875" dirty="0">
                <a:latin typeface="Calibri"/>
                <a:cs typeface="Calibri"/>
              </a:rPr>
              <a:t>	</a:t>
            </a:r>
            <a:r>
              <a:rPr sz="1875" spc="-8" dirty="0">
                <a:latin typeface="Calibri"/>
                <a:cs typeface="Calibri"/>
              </a:rPr>
              <a:t>do</a:t>
            </a:r>
            <a:r>
              <a:rPr sz="1875" spc="-4" dirty="0">
                <a:latin typeface="Calibri"/>
                <a:cs typeface="Calibri"/>
              </a:rPr>
              <a:t>s</a:t>
            </a:r>
            <a:r>
              <a:rPr sz="1875" dirty="0">
                <a:latin typeface="Calibri"/>
                <a:cs typeface="Calibri"/>
              </a:rPr>
              <a:t>	</a:t>
            </a:r>
            <a:r>
              <a:rPr sz="1875" spc="-8" dirty="0">
                <a:latin typeface="Calibri"/>
                <a:cs typeface="Calibri"/>
              </a:rPr>
              <a:t>o</a:t>
            </a:r>
            <a:r>
              <a:rPr sz="1875" spc="-15" dirty="0">
                <a:latin typeface="Calibri"/>
                <a:cs typeface="Calibri"/>
              </a:rPr>
              <a:t>b</a:t>
            </a:r>
            <a:r>
              <a:rPr sz="1875" spc="-8" dirty="0">
                <a:latin typeface="Calibri"/>
                <a:cs typeface="Calibri"/>
              </a:rPr>
              <a:t>jeti</a:t>
            </a:r>
            <a:r>
              <a:rPr sz="1875" spc="-23" dirty="0">
                <a:latin typeface="Calibri"/>
                <a:cs typeface="Calibri"/>
              </a:rPr>
              <a:t>v</a:t>
            </a:r>
            <a:r>
              <a:rPr sz="1875" spc="-8" dirty="0">
                <a:latin typeface="Calibri"/>
                <a:cs typeface="Calibri"/>
              </a:rPr>
              <a:t>os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9869" y="4456843"/>
            <a:ext cx="1618774" cy="7587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34315" indent="-225266">
              <a:lnSpc>
                <a:spcPts val="2025"/>
              </a:lnSpc>
              <a:spcBef>
                <a:spcPts val="71"/>
              </a:spcBef>
              <a:buFont typeface="Arial"/>
              <a:buChar char="•"/>
              <a:tabLst>
                <a:tab pos="234315" algn="l"/>
                <a:tab pos="234791" algn="l"/>
              </a:tabLst>
            </a:pPr>
            <a:r>
              <a:rPr sz="1875" spc="-11" dirty="0">
                <a:latin typeface="Calibri"/>
                <a:cs typeface="Calibri"/>
              </a:rPr>
              <a:t>Mensurável:</a:t>
            </a:r>
            <a:endParaRPr sz="1875">
              <a:latin typeface="Calibri"/>
              <a:cs typeface="Calibri"/>
            </a:endParaRPr>
          </a:p>
          <a:p>
            <a:pPr marL="180975" marR="3810" indent="514350">
              <a:lnSpc>
                <a:spcPts val="1800"/>
              </a:lnSpc>
              <a:spcBef>
                <a:spcPts val="210"/>
              </a:spcBef>
            </a:pPr>
            <a:r>
              <a:rPr sz="1875" spc="-11" dirty="0">
                <a:latin typeface="Calibri"/>
                <a:cs typeface="Calibri"/>
              </a:rPr>
              <a:t>Existem  </a:t>
            </a:r>
            <a:r>
              <a:rPr sz="1875" spc="-4" dirty="0">
                <a:latin typeface="Calibri"/>
                <a:cs typeface="Calibri"/>
              </a:rPr>
              <a:t>e</a:t>
            </a:r>
            <a:r>
              <a:rPr sz="1875" spc="-19" dirty="0">
                <a:latin typeface="Calibri"/>
                <a:cs typeface="Calibri"/>
              </a:rPr>
              <a:t>s</a:t>
            </a:r>
            <a:r>
              <a:rPr sz="1875" spc="-26" dirty="0">
                <a:latin typeface="Calibri"/>
                <a:cs typeface="Calibri"/>
              </a:rPr>
              <a:t>t</a:t>
            </a:r>
            <a:r>
              <a:rPr sz="1875" spc="-4" dirty="0">
                <a:latin typeface="Calibri"/>
                <a:cs typeface="Calibri"/>
              </a:rPr>
              <a:t>ab</a:t>
            </a:r>
            <a:r>
              <a:rPr sz="1875" spc="4" dirty="0">
                <a:latin typeface="Calibri"/>
                <a:cs typeface="Calibri"/>
              </a:rPr>
              <a:t>e</a:t>
            </a:r>
            <a:r>
              <a:rPr sz="1875" spc="-4" dirty="0">
                <a:latin typeface="Calibri"/>
                <a:cs typeface="Calibri"/>
              </a:rPr>
              <a:t>l</a:t>
            </a:r>
            <a:r>
              <a:rPr sz="1875" dirty="0">
                <a:latin typeface="Calibri"/>
                <a:cs typeface="Calibri"/>
              </a:rPr>
              <a:t>e</a:t>
            </a:r>
            <a:r>
              <a:rPr sz="1875" spc="-4" dirty="0">
                <a:latin typeface="Calibri"/>
                <a:cs typeface="Calibri"/>
              </a:rPr>
              <a:t>cid</a:t>
            </a:r>
            <a:r>
              <a:rPr sz="1875" spc="4" dirty="0">
                <a:latin typeface="Calibri"/>
                <a:cs typeface="Calibri"/>
              </a:rPr>
              <a:t>o</a:t>
            </a:r>
            <a:r>
              <a:rPr sz="1875" spc="-8" dirty="0">
                <a:latin typeface="Calibri"/>
                <a:cs typeface="Calibri"/>
              </a:rPr>
              <a:t>s?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3370" y="907637"/>
            <a:ext cx="5392259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4" dirty="0"/>
              <a:t>2. </a:t>
            </a:r>
            <a:r>
              <a:rPr spc="-8" dirty="0"/>
              <a:t>Objetivos </a:t>
            </a:r>
            <a:r>
              <a:rPr spc="-4" dirty="0"/>
              <a:t>do</a:t>
            </a:r>
            <a:r>
              <a:rPr spc="-60" dirty="0"/>
              <a:t> </a:t>
            </a:r>
            <a:r>
              <a:rPr spc="-15" dirty="0"/>
              <a:t>Projeto</a:t>
            </a:r>
          </a:p>
        </p:txBody>
      </p:sp>
      <p:sp>
        <p:nvSpPr>
          <p:cNvPr id="6" name="object 6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A421E30-59B9-4C3E-AE8E-B35C078CF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2033" y="1595704"/>
            <a:ext cx="4137660" cy="761747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9525">
              <a:spcBef>
                <a:spcPts val="660"/>
              </a:spcBef>
            </a:pPr>
            <a:r>
              <a:rPr sz="1950" b="1" spc="-8" dirty="0">
                <a:latin typeface="Calibri"/>
                <a:cs typeface="Calibri"/>
              </a:rPr>
              <a:t>Objetivos</a:t>
            </a:r>
            <a:r>
              <a:rPr sz="1950" b="1" spc="-4" dirty="0">
                <a:latin typeface="Calibri"/>
                <a:cs typeface="Calibri"/>
              </a:rPr>
              <a:t> </a:t>
            </a:r>
            <a:r>
              <a:rPr sz="1950" b="1" dirty="0">
                <a:latin typeface="Calibri"/>
                <a:cs typeface="Calibri"/>
              </a:rPr>
              <a:t>Específicos</a:t>
            </a:r>
            <a:endParaRPr sz="1950">
              <a:latin typeface="Calibri"/>
              <a:cs typeface="Calibri"/>
            </a:endParaRPr>
          </a:p>
          <a:p>
            <a:pPr marL="180975" indent="-171450">
              <a:spcBef>
                <a:spcPts val="585"/>
              </a:spcBef>
              <a:buFont typeface="Arial"/>
              <a:buChar char="•"/>
              <a:tabLst>
                <a:tab pos="180975" algn="l"/>
                <a:tab pos="606266" algn="l"/>
                <a:tab pos="1687354" algn="l"/>
                <a:tab pos="2947034" algn="l"/>
                <a:tab pos="3821430" algn="l"/>
              </a:tabLst>
            </a:pPr>
            <a:r>
              <a:rPr sz="1950" dirty="0">
                <a:latin typeface="Calibri"/>
                <a:cs typeface="Calibri"/>
              </a:rPr>
              <a:t>Os	</a:t>
            </a:r>
            <a:r>
              <a:rPr sz="1950" spc="-4" dirty="0">
                <a:latin typeface="Calibri"/>
                <a:cs typeface="Calibri"/>
              </a:rPr>
              <a:t>ob</a:t>
            </a:r>
            <a:r>
              <a:rPr sz="1950" spc="-11" dirty="0">
                <a:latin typeface="Calibri"/>
                <a:cs typeface="Calibri"/>
              </a:rPr>
              <a:t>je</a:t>
            </a:r>
            <a:r>
              <a:rPr sz="1950" dirty="0">
                <a:latin typeface="Calibri"/>
                <a:cs typeface="Calibri"/>
              </a:rPr>
              <a:t>ti</a:t>
            </a:r>
            <a:r>
              <a:rPr sz="1950" spc="-26" dirty="0">
                <a:latin typeface="Calibri"/>
                <a:cs typeface="Calibri"/>
              </a:rPr>
              <a:t>v</a:t>
            </a:r>
            <a:r>
              <a:rPr sz="1950" spc="-4" dirty="0">
                <a:latin typeface="Calibri"/>
                <a:cs typeface="Calibri"/>
              </a:rPr>
              <a:t>o</a:t>
            </a:r>
            <a:r>
              <a:rPr sz="1950" dirty="0">
                <a:latin typeface="Calibri"/>
                <a:cs typeface="Calibri"/>
              </a:rPr>
              <a:t>s	</a:t>
            </a:r>
            <a:r>
              <a:rPr sz="1950" spc="-11" dirty="0">
                <a:latin typeface="Calibri"/>
                <a:cs typeface="Calibri"/>
              </a:rPr>
              <a:t>e</a:t>
            </a:r>
            <a:r>
              <a:rPr sz="1950" spc="-4" dirty="0">
                <a:latin typeface="Calibri"/>
                <a:cs typeface="Calibri"/>
              </a:rPr>
              <a:t>s</a:t>
            </a:r>
            <a:r>
              <a:rPr sz="1950" spc="-11" dirty="0">
                <a:latin typeface="Calibri"/>
                <a:cs typeface="Calibri"/>
              </a:rPr>
              <a:t>p</a:t>
            </a:r>
            <a:r>
              <a:rPr sz="1950" dirty="0">
                <a:latin typeface="Calibri"/>
                <a:cs typeface="Calibri"/>
              </a:rPr>
              <a:t>ecíf</a:t>
            </a:r>
            <a:r>
              <a:rPr sz="1950" spc="-8" dirty="0">
                <a:latin typeface="Calibri"/>
                <a:cs typeface="Calibri"/>
              </a:rPr>
              <a:t>i</a:t>
            </a:r>
            <a:r>
              <a:rPr sz="1950" spc="-19" dirty="0">
                <a:latin typeface="Calibri"/>
                <a:cs typeface="Calibri"/>
              </a:rPr>
              <a:t>c</a:t>
            </a:r>
            <a:r>
              <a:rPr sz="1950" spc="-4" dirty="0">
                <a:latin typeface="Calibri"/>
                <a:cs typeface="Calibri"/>
              </a:rPr>
              <a:t>o</a:t>
            </a:r>
            <a:r>
              <a:rPr sz="1950" dirty="0">
                <a:latin typeface="Calibri"/>
                <a:cs typeface="Calibri"/>
              </a:rPr>
              <a:t>s	</a:t>
            </a:r>
            <a:r>
              <a:rPr sz="1950" spc="-4" dirty="0">
                <a:latin typeface="Calibri"/>
                <a:cs typeface="Calibri"/>
              </a:rPr>
              <a:t>pod</a:t>
            </a:r>
            <a:r>
              <a:rPr sz="1950" spc="-15" dirty="0">
                <a:latin typeface="Calibri"/>
                <a:cs typeface="Calibri"/>
              </a:rPr>
              <a:t>e</a:t>
            </a:r>
            <a:r>
              <a:rPr sz="1950" dirty="0">
                <a:latin typeface="Calibri"/>
                <a:cs typeface="Calibri"/>
              </a:rPr>
              <a:t>m	</a:t>
            </a:r>
            <a:r>
              <a:rPr sz="1950" spc="-11" dirty="0">
                <a:latin typeface="Calibri"/>
                <a:cs typeface="Calibri"/>
              </a:rPr>
              <a:t>s</a:t>
            </a:r>
            <a:r>
              <a:rPr sz="1950" dirty="0">
                <a:latin typeface="Calibri"/>
                <a:cs typeface="Calibri"/>
              </a:rPr>
              <a:t>er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54416" y="2041018"/>
            <a:ext cx="3487579" cy="3101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  <a:tabLst>
                <a:tab pos="1227773" algn="l"/>
                <a:tab pos="1928336" algn="l"/>
                <a:tab pos="3001803" algn="l"/>
              </a:tabLst>
            </a:pPr>
            <a:r>
              <a:rPr sz="1950" dirty="0">
                <a:latin typeface="Calibri"/>
                <a:cs typeface="Calibri"/>
              </a:rPr>
              <a:t>t</a:t>
            </a:r>
            <a:r>
              <a:rPr sz="1950" spc="-34" dirty="0">
                <a:latin typeface="Calibri"/>
                <a:cs typeface="Calibri"/>
              </a:rPr>
              <a:t>r</a:t>
            </a:r>
            <a:r>
              <a:rPr sz="1950" spc="-11" dirty="0">
                <a:latin typeface="Calibri"/>
                <a:cs typeface="Calibri"/>
              </a:rPr>
              <a:t>a</a:t>
            </a:r>
            <a:r>
              <a:rPr sz="1950" spc="-4" dirty="0">
                <a:latin typeface="Calibri"/>
                <a:cs typeface="Calibri"/>
              </a:rPr>
              <a:t>d</a:t>
            </a:r>
            <a:r>
              <a:rPr sz="1950" spc="-11" dirty="0">
                <a:latin typeface="Calibri"/>
                <a:cs typeface="Calibri"/>
              </a:rPr>
              <a:t>u</a:t>
            </a:r>
            <a:r>
              <a:rPr sz="1950" spc="-4" dirty="0">
                <a:latin typeface="Calibri"/>
                <a:cs typeface="Calibri"/>
              </a:rPr>
              <a:t>zido</a:t>
            </a:r>
            <a:r>
              <a:rPr sz="1950" dirty="0">
                <a:latin typeface="Calibri"/>
                <a:cs typeface="Calibri"/>
              </a:rPr>
              <a:t>s	</a:t>
            </a:r>
            <a:r>
              <a:rPr sz="1950" spc="-11" dirty="0">
                <a:latin typeface="Calibri"/>
                <a:cs typeface="Calibri"/>
              </a:rPr>
              <a:t>p</a:t>
            </a:r>
            <a:r>
              <a:rPr sz="1950" dirty="0">
                <a:latin typeface="Calibri"/>
                <a:cs typeface="Calibri"/>
              </a:rPr>
              <a:t>elos	</a:t>
            </a:r>
            <a:r>
              <a:rPr sz="1950" spc="-11" dirty="0">
                <a:latin typeface="Calibri"/>
                <a:cs typeface="Calibri"/>
              </a:rPr>
              <a:t>p</a:t>
            </a:r>
            <a:r>
              <a:rPr sz="1950" spc="-26" dirty="0">
                <a:latin typeface="Calibri"/>
                <a:cs typeface="Calibri"/>
              </a:rPr>
              <a:t>r</a:t>
            </a:r>
            <a:r>
              <a:rPr sz="1950" spc="-4" dirty="0">
                <a:latin typeface="Calibri"/>
                <a:cs typeface="Calibri"/>
              </a:rPr>
              <a:t>o</a:t>
            </a:r>
            <a:r>
              <a:rPr sz="1950" spc="-15" dirty="0">
                <a:latin typeface="Calibri"/>
                <a:cs typeface="Calibri"/>
              </a:rPr>
              <a:t>d</a:t>
            </a:r>
            <a:r>
              <a:rPr sz="1950" spc="-4" dirty="0">
                <a:latin typeface="Calibri"/>
                <a:cs typeface="Calibri"/>
              </a:rPr>
              <a:t>u</a:t>
            </a:r>
            <a:r>
              <a:rPr sz="1950" spc="-15" dirty="0">
                <a:latin typeface="Calibri"/>
                <a:cs typeface="Calibri"/>
              </a:rPr>
              <a:t>t</a:t>
            </a:r>
            <a:r>
              <a:rPr sz="1950" spc="-4" dirty="0">
                <a:latin typeface="Calibri"/>
                <a:cs typeface="Calibri"/>
              </a:rPr>
              <a:t>o</a:t>
            </a:r>
            <a:r>
              <a:rPr sz="1950" dirty="0">
                <a:latin typeface="Calibri"/>
                <a:cs typeface="Calibri"/>
              </a:rPr>
              <a:t>s	e</a:t>
            </a:r>
            <a:r>
              <a:rPr sz="1950" spc="-38" dirty="0">
                <a:latin typeface="Calibri"/>
                <a:cs typeface="Calibri"/>
              </a:rPr>
              <a:t>/</a:t>
            </a:r>
            <a:r>
              <a:rPr sz="1950" spc="-4" dirty="0">
                <a:latin typeface="Calibri"/>
                <a:cs typeface="Calibri"/>
              </a:rPr>
              <a:t>ou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2033" y="2338845"/>
            <a:ext cx="7769543" cy="3081452"/>
          </a:xfrm>
          <a:prstGeom prst="rect">
            <a:avLst/>
          </a:prstGeom>
        </p:spPr>
        <p:txBody>
          <a:bodyPr vert="horz" wrap="square" lIns="0" tIns="128111" rIns="0" bIns="0" rtlCol="0">
            <a:spAutoFit/>
          </a:bodyPr>
          <a:lstStyle/>
          <a:p>
            <a:pPr marL="180975">
              <a:spcBef>
                <a:spcPts val="1009"/>
              </a:spcBef>
            </a:pPr>
            <a:r>
              <a:rPr sz="1950" dirty="0">
                <a:latin typeface="Calibri"/>
                <a:cs typeface="Calibri"/>
              </a:rPr>
              <a:t>serviços </a:t>
            </a:r>
            <a:r>
              <a:rPr sz="1950" spc="-4" dirty="0">
                <a:latin typeface="Calibri"/>
                <a:cs typeface="Calibri"/>
              </a:rPr>
              <a:t>pelos quais </a:t>
            </a:r>
            <a:r>
              <a:rPr sz="1950" dirty="0">
                <a:latin typeface="Calibri"/>
                <a:cs typeface="Calibri"/>
              </a:rPr>
              <a:t>se </a:t>
            </a:r>
            <a:r>
              <a:rPr sz="1950" spc="-4" dirty="0">
                <a:latin typeface="Calibri"/>
                <a:cs typeface="Calibri"/>
              </a:rPr>
              <a:t>esperam </a:t>
            </a:r>
            <a:r>
              <a:rPr sz="1950" spc="-8" dirty="0">
                <a:latin typeface="Calibri"/>
                <a:cs typeface="Calibri"/>
              </a:rPr>
              <a:t>produzir </a:t>
            </a:r>
            <a:r>
              <a:rPr sz="1950" dirty="0">
                <a:latin typeface="Calibri"/>
                <a:cs typeface="Calibri"/>
              </a:rPr>
              <a:t>o </a:t>
            </a:r>
            <a:r>
              <a:rPr sz="1950" spc="-4" dirty="0">
                <a:latin typeface="Calibri"/>
                <a:cs typeface="Calibri"/>
              </a:rPr>
              <a:t>impacto</a:t>
            </a:r>
            <a:r>
              <a:rPr sz="1950" spc="-83" dirty="0">
                <a:latin typeface="Calibri"/>
                <a:cs typeface="Calibri"/>
              </a:rPr>
              <a:t> </a:t>
            </a:r>
            <a:r>
              <a:rPr sz="1950" spc="-4" dirty="0">
                <a:latin typeface="Calibri"/>
                <a:cs typeface="Calibri"/>
              </a:rPr>
              <a:t>desejado</a:t>
            </a:r>
            <a:endParaRPr sz="1950">
              <a:latin typeface="Calibri"/>
              <a:cs typeface="Calibri"/>
            </a:endParaRPr>
          </a:p>
          <a:p>
            <a:pPr marL="180975" marR="3810" indent="-171450">
              <a:lnSpc>
                <a:spcPts val="3278"/>
              </a:lnSpc>
              <a:spcBef>
                <a:spcPts val="266"/>
              </a:spcBef>
              <a:buFont typeface="Arial"/>
              <a:buChar char="•"/>
              <a:tabLst>
                <a:tab pos="180975" algn="l"/>
                <a:tab pos="603885" algn="l"/>
                <a:tab pos="1682591" algn="l"/>
                <a:tab pos="2769870" algn="l"/>
                <a:tab pos="3640931" algn="l"/>
                <a:tab pos="4683443" algn="l"/>
                <a:tab pos="5171599" algn="l"/>
                <a:tab pos="6224588" algn="l"/>
                <a:tab pos="6638449" algn="l"/>
                <a:tab pos="7636193" algn="l"/>
              </a:tabLst>
            </a:pPr>
            <a:r>
              <a:rPr sz="1950" dirty="0">
                <a:latin typeface="Calibri"/>
                <a:cs typeface="Calibri"/>
              </a:rPr>
              <a:t>Os	</a:t>
            </a:r>
            <a:r>
              <a:rPr sz="1950" spc="-4" dirty="0">
                <a:latin typeface="Calibri"/>
                <a:cs typeface="Calibri"/>
              </a:rPr>
              <a:t>ob</a:t>
            </a:r>
            <a:r>
              <a:rPr sz="1950" spc="-11" dirty="0">
                <a:latin typeface="Calibri"/>
                <a:cs typeface="Calibri"/>
              </a:rPr>
              <a:t>je</a:t>
            </a:r>
            <a:r>
              <a:rPr sz="1950" dirty="0">
                <a:latin typeface="Calibri"/>
                <a:cs typeface="Calibri"/>
              </a:rPr>
              <a:t>ti</a:t>
            </a:r>
            <a:r>
              <a:rPr sz="1950" spc="-26" dirty="0">
                <a:latin typeface="Calibri"/>
                <a:cs typeface="Calibri"/>
              </a:rPr>
              <a:t>v</a:t>
            </a:r>
            <a:r>
              <a:rPr sz="1950" spc="-4" dirty="0">
                <a:latin typeface="Calibri"/>
                <a:cs typeface="Calibri"/>
              </a:rPr>
              <a:t>o</a:t>
            </a:r>
            <a:r>
              <a:rPr sz="1950" dirty="0">
                <a:latin typeface="Calibri"/>
                <a:cs typeface="Calibri"/>
              </a:rPr>
              <a:t>s	</a:t>
            </a:r>
            <a:r>
              <a:rPr sz="1950" spc="-11" dirty="0">
                <a:latin typeface="Calibri"/>
                <a:cs typeface="Calibri"/>
              </a:rPr>
              <a:t>d</a:t>
            </a:r>
            <a:r>
              <a:rPr sz="1950" spc="-19" dirty="0">
                <a:latin typeface="Calibri"/>
                <a:cs typeface="Calibri"/>
              </a:rPr>
              <a:t>e</a:t>
            </a:r>
            <a:r>
              <a:rPr sz="1950" spc="-4" dirty="0">
                <a:latin typeface="Calibri"/>
                <a:cs typeface="Calibri"/>
              </a:rPr>
              <a:t>fin</a:t>
            </a:r>
            <a:r>
              <a:rPr sz="1950" spc="-11" dirty="0">
                <a:latin typeface="Calibri"/>
                <a:cs typeface="Calibri"/>
              </a:rPr>
              <a:t>id</a:t>
            </a:r>
            <a:r>
              <a:rPr sz="1950" spc="-4" dirty="0">
                <a:latin typeface="Calibri"/>
                <a:cs typeface="Calibri"/>
              </a:rPr>
              <a:t>o</a:t>
            </a:r>
            <a:r>
              <a:rPr sz="1950" dirty="0">
                <a:latin typeface="Calibri"/>
                <a:cs typeface="Calibri"/>
              </a:rPr>
              <a:t>s	</a:t>
            </a:r>
            <a:r>
              <a:rPr sz="1950" spc="-4" dirty="0">
                <a:latin typeface="Calibri"/>
                <a:cs typeface="Calibri"/>
              </a:rPr>
              <a:t>po</a:t>
            </a:r>
            <a:r>
              <a:rPr sz="1950" spc="-15" dirty="0">
                <a:latin typeface="Calibri"/>
                <a:cs typeface="Calibri"/>
              </a:rPr>
              <a:t>d</a:t>
            </a:r>
            <a:r>
              <a:rPr sz="1950" dirty="0">
                <a:latin typeface="Calibri"/>
                <a:cs typeface="Calibri"/>
              </a:rPr>
              <a:t>em	</a:t>
            </a:r>
            <a:r>
              <a:rPr sz="1950" spc="-26" dirty="0">
                <a:latin typeface="Calibri"/>
                <a:cs typeface="Calibri"/>
              </a:rPr>
              <a:t>r</a:t>
            </a:r>
            <a:r>
              <a:rPr sz="1950" dirty="0">
                <a:latin typeface="Calibri"/>
                <a:cs typeface="Calibri"/>
              </a:rPr>
              <a:t>e</a:t>
            </a:r>
            <a:r>
              <a:rPr sz="1950" spc="-11" dirty="0">
                <a:latin typeface="Calibri"/>
                <a:cs typeface="Calibri"/>
              </a:rPr>
              <a:t>qu</a:t>
            </a:r>
            <a:r>
              <a:rPr sz="1950" dirty="0">
                <a:latin typeface="Calibri"/>
                <a:cs typeface="Calibri"/>
              </a:rPr>
              <a:t>e</a:t>
            </a:r>
            <a:r>
              <a:rPr sz="1950" spc="-26" dirty="0">
                <a:latin typeface="Calibri"/>
                <a:cs typeface="Calibri"/>
              </a:rPr>
              <a:t>r</a:t>
            </a:r>
            <a:r>
              <a:rPr sz="1950" dirty="0">
                <a:latin typeface="Calibri"/>
                <a:cs typeface="Calibri"/>
              </a:rPr>
              <a:t>er	</a:t>
            </a:r>
            <a:r>
              <a:rPr sz="1950" spc="-4" dirty="0">
                <a:latin typeface="Calibri"/>
                <a:cs typeface="Calibri"/>
              </a:rPr>
              <a:t>u</a:t>
            </a:r>
            <a:r>
              <a:rPr sz="1950" dirty="0">
                <a:latin typeface="Calibri"/>
                <a:cs typeface="Calibri"/>
              </a:rPr>
              <a:t>m	</a:t>
            </a:r>
            <a:r>
              <a:rPr sz="1950" spc="-19" dirty="0">
                <a:latin typeface="Calibri"/>
                <a:cs typeface="Calibri"/>
              </a:rPr>
              <a:t>c</a:t>
            </a:r>
            <a:r>
              <a:rPr sz="1950" spc="-4" dirty="0">
                <a:latin typeface="Calibri"/>
                <a:cs typeface="Calibri"/>
              </a:rPr>
              <a:t>onju</a:t>
            </a:r>
            <a:r>
              <a:rPr sz="1950" spc="-19" dirty="0">
                <a:latin typeface="Calibri"/>
                <a:cs typeface="Calibri"/>
              </a:rPr>
              <a:t>nt</a:t>
            </a:r>
            <a:r>
              <a:rPr sz="1950" dirty="0">
                <a:latin typeface="Calibri"/>
                <a:cs typeface="Calibri"/>
              </a:rPr>
              <a:t>o	</a:t>
            </a:r>
            <a:r>
              <a:rPr sz="1950" spc="-4" dirty="0">
                <a:latin typeface="Calibri"/>
                <a:cs typeface="Calibri"/>
              </a:rPr>
              <a:t>d</a:t>
            </a:r>
            <a:r>
              <a:rPr sz="1950" dirty="0">
                <a:latin typeface="Calibri"/>
                <a:cs typeface="Calibri"/>
              </a:rPr>
              <a:t>e	</a:t>
            </a:r>
            <a:r>
              <a:rPr sz="1950" spc="-8" dirty="0">
                <a:latin typeface="Calibri"/>
                <a:cs typeface="Calibri"/>
              </a:rPr>
              <a:t>i</a:t>
            </a:r>
            <a:r>
              <a:rPr sz="1950" spc="-4" dirty="0">
                <a:latin typeface="Calibri"/>
                <a:cs typeface="Calibri"/>
              </a:rPr>
              <a:t>n</a:t>
            </a:r>
            <a:r>
              <a:rPr sz="1950" spc="-11" dirty="0">
                <a:latin typeface="Calibri"/>
                <a:cs typeface="Calibri"/>
              </a:rPr>
              <a:t>s</a:t>
            </a:r>
            <a:r>
              <a:rPr sz="1950" spc="-4" dirty="0">
                <a:latin typeface="Calibri"/>
                <a:cs typeface="Calibri"/>
              </a:rPr>
              <a:t>um</a:t>
            </a:r>
            <a:r>
              <a:rPr sz="1950" spc="-8" dirty="0">
                <a:latin typeface="Calibri"/>
                <a:cs typeface="Calibri"/>
              </a:rPr>
              <a:t>o</a:t>
            </a:r>
            <a:r>
              <a:rPr sz="1950" dirty="0">
                <a:latin typeface="Calibri"/>
                <a:cs typeface="Calibri"/>
              </a:rPr>
              <a:t>s	e  </a:t>
            </a:r>
            <a:r>
              <a:rPr sz="1950" spc="-4" dirty="0">
                <a:latin typeface="Calibri"/>
                <a:cs typeface="Calibri"/>
              </a:rPr>
              <a:t>atividades, dependendo de quão </a:t>
            </a:r>
            <a:r>
              <a:rPr sz="1950" spc="-11" dirty="0">
                <a:latin typeface="Calibri"/>
                <a:cs typeface="Calibri"/>
              </a:rPr>
              <a:t>complexa </a:t>
            </a:r>
            <a:r>
              <a:rPr sz="1950" spc="-4" dirty="0">
                <a:latin typeface="Calibri"/>
                <a:cs typeface="Calibri"/>
              </a:rPr>
              <a:t>seja </a:t>
            </a:r>
            <a:r>
              <a:rPr sz="1950" dirty="0">
                <a:latin typeface="Calibri"/>
                <a:cs typeface="Calibri"/>
              </a:rPr>
              <a:t>a </a:t>
            </a:r>
            <a:r>
              <a:rPr sz="1950" spc="-8" dirty="0">
                <a:latin typeface="Calibri"/>
                <a:cs typeface="Calibri"/>
              </a:rPr>
              <a:t>realização </a:t>
            </a:r>
            <a:r>
              <a:rPr sz="1950" spc="-4" dirty="0">
                <a:latin typeface="Calibri"/>
                <a:cs typeface="Calibri"/>
              </a:rPr>
              <a:t>de cada</a:t>
            </a:r>
            <a:r>
              <a:rPr sz="1950" spc="-41" dirty="0">
                <a:latin typeface="Calibri"/>
                <a:cs typeface="Calibri"/>
              </a:rPr>
              <a:t> </a:t>
            </a:r>
            <a:r>
              <a:rPr sz="1950" spc="-4" dirty="0">
                <a:latin typeface="Calibri"/>
                <a:cs typeface="Calibri"/>
              </a:rPr>
              <a:t>ação</a:t>
            </a:r>
            <a:endParaRPr sz="1950">
              <a:latin typeface="Calibri"/>
              <a:cs typeface="Calibri"/>
            </a:endParaRPr>
          </a:p>
          <a:p>
            <a:pPr marL="180975" indent="-171450">
              <a:spcBef>
                <a:spcPts val="708"/>
              </a:spcBef>
              <a:buFont typeface="Arial"/>
              <a:buChar char="•"/>
              <a:tabLst>
                <a:tab pos="180975" algn="l"/>
              </a:tabLst>
            </a:pPr>
            <a:r>
              <a:rPr sz="2100" spc="-8" dirty="0">
                <a:latin typeface="Calibri"/>
                <a:cs typeface="Calibri"/>
              </a:rPr>
              <a:t>Precisos</a:t>
            </a:r>
            <a:endParaRPr sz="2100">
              <a:latin typeface="Calibri"/>
              <a:cs typeface="Calibri"/>
            </a:endParaRPr>
          </a:p>
          <a:p>
            <a:pPr marL="180975" indent="-171450">
              <a:spcBef>
                <a:spcPts val="1009"/>
              </a:spcBef>
              <a:buFont typeface="Arial"/>
              <a:buChar char="•"/>
              <a:tabLst>
                <a:tab pos="180975" algn="l"/>
              </a:tabLst>
            </a:pPr>
            <a:r>
              <a:rPr sz="2100" spc="-11" dirty="0">
                <a:latin typeface="Calibri"/>
                <a:cs typeface="Calibri"/>
              </a:rPr>
              <a:t>Quantificáveis</a:t>
            </a:r>
            <a:endParaRPr sz="2100">
              <a:latin typeface="Calibri"/>
              <a:cs typeface="Calibri"/>
            </a:endParaRPr>
          </a:p>
          <a:p>
            <a:pPr marL="241459" indent="-232410">
              <a:spcBef>
                <a:spcPts val="1009"/>
              </a:spcBef>
              <a:buFont typeface="Arial"/>
              <a:buChar char="•"/>
              <a:tabLst>
                <a:tab pos="241459" algn="l"/>
                <a:tab pos="241935" algn="l"/>
              </a:tabLst>
            </a:pPr>
            <a:r>
              <a:rPr sz="2100" spc="-11" dirty="0">
                <a:latin typeface="Calibri"/>
                <a:cs typeface="Calibri"/>
              </a:rPr>
              <a:t>Realistas</a:t>
            </a:r>
            <a:endParaRPr sz="2100">
              <a:latin typeface="Calibri"/>
              <a:cs typeface="Calibri"/>
            </a:endParaRPr>
          </a:p>
          <a:p>
            <a:pPr marL="180975" indent="-171450">
              <a:spcBef>
                <a:spcPts val="1009"/>
              </a:spcBef>
              <a:buFont typeface="Arial"/>
              <a:buChar char="•"/>
              <a:tabLst>
                <a:tab pos="180975" algn="l"/>
              </a:tabLst>
            </a:pPr>
            <a:r>
              <a:rPr sz="2100" spc="-11" dirty="0">
                <a:latin typeface="Calibri"/>
                <a:cs typeface="Calibri"/>
              </a:rPr>
              <a:t>Alcançáveis </a:t>
            </a:r>
            <a:r>
              <a:rPr sz="2100" spc="-8" dirty="0">
                <a:latin typeface="Calibri"/>
                <a:cs typeface="Calibri"/>
              </a:rPr>
              <a:t>no </a:t>
            </a:r>
            <a:r>
              <a:rPr sz="2100" spc="-23" dirty="0">
                <a:latin typeface="Calibri"/>
                <a:cs typeface="Calibri"/>
              </a:rPr>
              <a:t>prazo</a:t>
            </a:r>
            <a:r>
              <a:rPr sz="2100" spc="38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estabelecido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69772" y="903504"/>
            <a:ext cx="4012883" cy="51793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3300" dirty="0"/>
              <a:t>2. </a:t>
            </a:r>
            <a:r>
              <a:rPr sz="3300" spc="-8" dirty="0"/>
              <a:t>Objetivos </a:t>
            </a:r>
            <a:r>
              <a:rPr sz="3300" dirty="0"/>
              <a:t>do</a:t>
            </a:r>
            <a:r>
              <a:rPr sz="3300" spc="-68" dirty="0"/>
              <a:t> </a:t>
            </a:r>
            <a:r>
              <a:rPr sz="3300" spc="-15" dirty="0"/>
              <a:t>Projeto</a:t>
            </a:r>
            <a:endParaRPr sz="3300"/>
          </a:p>
        </p:txBody>
      </p:sp>
      <p:sp>
        <p:nvSpPr>
          <p:cNvPr id="6" name="object 6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64F563B-2B7B-4C52-806E-CCC3B7D08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262" y="1027843"/>
            <a:ext cx="2668905" cy="5174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300" spc="-4" dirty="0"/>
              <a:t>3.</a:t>
            </a:r>
            <a:r>
              <a:rPr sz="3300" spc="-41" dirty="0"/>
              <a:t> </a:t>
            </a:r>
            <a:r>
              <a:rPr sz="3300" spc="-8" dirty="0"/>
              <a:t>Metodologia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612495" y="1728121"/>
            <a:ext cx="7852410" cy="37426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5239">
              <a:lnSpc>
                <a:spcPct val="150100"/>
              </a:lnSpc>
              <a:spcBef>
                <a:spcPts val="75"/>
              </a:spcBef>
            </a:pPr>
            <a:r>
              <a:rPr dirty="0">
                <a:latin typeface="Trebuchet MS"/>
                <a:cs typeface="Trebuchet MS"/>
              </a:rPr>
              <a:t>Na </a:t>
            </a:r>
            <a:r>
              <a:rPr spc="-4" dirty="0">
                <a:latin typeface="Trebuchet MS"/>
                <a:cs typeface="Trebuchet MS"/>
              </a:rPr>
              <a:t>metodologia </a:t>
            </a:r>
            <a:r>
              <a:rPr dirty="0">
                <a:latin typeface="Trebuchet MS"/>
                <a:cs typeface="Trebuchet MS"/>
              </a:rPr>
              <a:t>deve-se </a:t>
            </a:r>
            <a:r>
              <a:rPr spc="-4" dirty="0">
                <a:latin typeface="Trebuchet MS"/>
                <a:cs typeface="Trebuchet MS"/>
              </a:rPr>
              <a:t>apresentar </a:t>
            </a:r>
            <a:r>
              <a:rPr dirty="0">
                <a:latin typeface="Trebuchet MS"/>
                <a:cs typeface="Trebuchet MS"/>
              </a:rPr>
              <a:t>o </a:t>
            </a:r>
            <a:r>
              <a:rPr spc="-4" dirty="0">
                <a:latin typeface="Trebuchet MS"/>
                <a:cs typeface="Trebuchet MS"/>
              </a:rPr>
              <a:t>que </a:t>
            </a:r>
            <a:r>
              <a:rPr dirty="0">
                <a:latin typeface="Trebuchet MS"/>
                <a:cs typeface="Trebuchet MS"/>
              </a:rPr>
              <a:t>será </a:t>
            </a:r>
            <a:r>
              <a:rPr spc="-4" dirty="0">
                <a:latin typeface="Trebuchet MS"/>
                <a:cs typeface="Trebuchet MS"/>
              </a:rPr>
              <a:t>feito </a:t>
            </a:r>
            <a:r>
              <a:rPr dirty="0">
                <a:latin typeface="Trebuchet MS"/>
                <a:cs typeface="Trebuchet MS"/>
              </a:rPr>
              <a:t>e </a:t>
            </a:r>
            <a:r>
              <a:rPr spc="-4" dirty="0">
                <a:latin typeface="Trebuchet MS"/>
                <a:cs typeface="Trebuchet MS"/>
              </a:rPr>
              <a:t>como </a:t>
            </a:r>
            <a:r>
              <a:rPr dirty="0">
                <a:latin typeface="Trebuchet MS"/>
                <a:cs typeface="Trebuchet MS"/>
              </a:rPr>
              <a:t>será feito </a:t>
            </a:r>
            <a:r>
              <a:rPr spc="-4" dirty="0">
                <a:latin typeface="Trebuchet MS"/>
                <a:cs typeface="Trebuchet MS"/>
              </a:rPr>
              <a:t>para  alcançar os objetivos/metas. </a:t>
            </a:r>
            <a:r>
              <a:rPr dirty="0">
                <a:latin typeface="Trebuchet MS"/>
                <a:cs typeface="Trebuchet MS"/>
              </a:rPr>
              <a:t>A </a:t>
            </a:r>
            <a:r>
              <a:rPr spc="-4" dirty="0">
                <a:latin typeface="Trebuchet MS"/>
                <a:cs typeface="Trebuchet MS"/>
              </a:rPr>
              <a:t>metodologia</a:t>
            </a:r>
            <a:r>
              <a:rPr spc="-124" dirty="0">
                <a:latin typeface="Trebuchet MS"/>
                <a:cs typeface="Trebuchet MS"/>
              </a:rPr>
              <a:t> </a:t>
            </a:r>
            <a:r>
              <a:rPr spc="-4" dirty="0">
                <a:latin typeface="Trebuchet MS"/>
                <a:cs typeface="Trebuchet MS"/>
              </a:rPr>
              <a:t>apresentará:</a:t>
            </a:r>
            <a:endParaRPr>
              <a:latin typeface="Trebuchet MS"/>
              <a:cs typeface="Trebuchet MS"/>
            </a:endParaRPr>
          </a:p>
          <a:p>
            <a:pPr>
              <a:spcBef>
                <a:spcPts val="11"/>
              </a:spcBef>
            </a:pPr>
            <a:endParaRPr sz="2100">
              <a:latin typeface="Times New Roman"/>
              <a:cs typeface="Times New Roman"/>
            </a:endParaRPr>
          </a:p>
          <a:p>
            <a:pPr marL="145256" indent="-136208">
              <a:spcBef>
                <a:spcPts val="4"/>
              </a:spcBef>
              <a:buFont typeface="Arial"/>
              <a:buChar char="•"/>
              <a:tabLst>
                <a:tab pos="145733" algn="l"/>
              </a:tabLst>
            </a:pPr>
            <a:r>
              <a:rPr spc="-4" dirty="0">
                <a:latin typeface="Trebuchet MS"/>
                <a:cs typeface="Trebuchet MS"/>
              </a:rPr>
              <a:t>Atividades: </a:t>
            </a:r>
            <a:r>
              <a:rPr dirty="0">
                <a:latin typeface="Trebuchet MS"/>
                <a:cs typeface="Trebuchet MS"/>
              </a:rPr>
              <a:t>lista </a:t>
            </a:r>
            <a:r>
              <a:rPr spc="-4" dirty="0">
                <a:latin typeface="Trebuchet MS"/>
                <a:cs typeface="Trebuchet MS"/>
              </a:rPr>
              <a:t>de atividades </a:t>
            </a:r>
            <a:r>
              <a:rPr dirty="0">
                <a:latin typeface="Trebuchet MS"/>
                <a:cs typeface="Trebuchet MS"/>
              </a:rPr>
              <a:t>a serem</a:t>
            </a:r>
            <a:r>
              <a:rPr spc="71" dirty="0">
                <a:latin typeface="Trebuchet MS"/>
                <a:cs typeface="Trebuchet MS"/>
              </a:rPr>
              <a:t> </a:t>
            </a:r>
            <a:r>
              <a:rPr spc="-4" dirty="0">
                <a:latin typeface="Trebuchet MS"/>
                <a:cs typeface="Trebuchet MS"/>
              </a:rPr>
              <a:t>desenvolvidas.</a:t>
            </a:r>
            <a:endParaRPr>
              <a:latin typeface="Trebuchet MS"/>
              <a:cs typeface="Trebuchet MS"/>
            </a:endParaRPr>
          </a:p>
          <a:p>
            <a:pPr marL="158115" indent="-148590">
              <a:spcBef>
                <a:spcPts val="1080"/>
              </a:spcBef>
              <a:buFont typeface="Arial"/>
              <a:buChar char="•"/>
              <a:tabLst>
                <a:tab pos="158115" algn="l"/>
              </a:tabLst>
            </a:pPr>
            <a:r>
              <a:rPr spc="-15" dirty="0">
                <a:latin typeface="Trebuchet MS"/>
                <a:cs typeface="Trebuchet MS"/>
              </a:rPr>
              <a:t>Prazos: </a:t>
            </a:r>
            <a:r>
              <a:rPr spc="-4" dirty="0">
                <a:latin typeface="Trebuchet MS"/>
                <a:cs typeface="Trebuchet MS"/>
              </a:rPr>
              <a:t>quanto tempo </a:t>
            </a:r>
            <a:r>
              <a:rPr dirty="0">
                <a:latin typeface="Trebuchet MS"/>
                <a:cs typeface="Trebuchet MS"/>
              </a:rPr>
              <a:t>é </a:t>
            </a:r>
            <a:r>
              <a:rPr spc="-4" dirty="0">
                <a:latin typeface="Trebuchet MS"/>
                <a:cs typeface="Trebuchet MS"/>
              </a:rPr>
              <a:t>necessário para </a:t>
            </a:r>
            <a:r>
              <a:rPr dirty="0">
                <a:latin typeface="Trebuchet MS"/>
                <a:cs typeface="Trebuchet MS"/>
              </a:rPr>
              <a:t>realizar </a:t>
            </a:r>
            <a:r>
              <a:rPr spc="-4" dirty="0">
                <a:latin typeface="Trebuchet MS"/>
                <a:cs typeface="Trebuchet MS"/>
              </a:rPr>
              <a:t>cada</a:t>
            </a:r>
            <a:r>
              <a:rPr spc="86" dirty="0">
                <a:latin typeface="Trebuchet MS"/>
                <a:cs typeface="Trebuchet MS"/>
              </a:rPr>
              <a:t> </a:t>
            </a:r>
            <a:r>
              <a:rPr spc="-8" dirty="0">
                <a:latin typeface="Trebuchet MS"/>
                <a:cs typeface="Trebuchet MS"/>
              </a:rPr>
              <a:t>atividade</a:t>
            </a:r>
            <a:endParaRPr>
              <a:latin typeface="Trebuchet MS"/>
              <a:cs typeface="Trebuchet MS"/>
            </a:endParaRPr>
          </a:p>
          <a:p>
            <a:pPr marL="9525" marR="3810">
              <a:lnSpc>
                <a:spcPct val="150000"/>
              </a:lnSpc>
              <a:buFont typeface="Arial"/>
              <a:buChar char="•"/>
              <a:tabLst>
                <a:tab pos="158115" algn="l"/>
              </a:tabLst>
            </a:pPr>
            <a:r>
              <a:rPr spc="-4" dirty="0">
                <a:latin typeface="Trebuchet MS"/>
                <a:cs typeface="Trebuchet MS"/>
              </a:rPr>
              <a:t>Quantidade: quantos itens </a:t>
            </a:r>
            <a:r>
              <a:rPr dirty="0">
                <a:latin typeface="Trebuchet MS"/>
                <a:cs typeface="Trebuchet MS"/>
              </a:rPr>
              <a:t>serão </a:t>
            </a:r>
            <a:r>
              <a:rPr spc="-4" dirty="0">
                <a:latin typeface="Trebuchet MS"/>
                <a:cs typeface="Trebuchet MS"/>
              </a:rPr>
              <a:t>adquiridos ou quantas vezes os </a:t>
            </a:r>
            <a:r>
              <a:rPr dirty="0">
                <a:latin typeface="Trebuchet MS"/>
                <a:cs typeface="Trebuchet MS"/>
              </a:rPr>
              <a:t>serviços  serão</a:t>
            </a:r>
            <a:r>
              <a:rPr spc="4" dirty="0">
                <a:latin typeface="Trebuchet MS"/>
                <a:cs typeface="Trebuchet MS"/>
              </a:rPr>
              <a:t> </a:t>
            </a:r>
            <a:r>
              <a:rPr spc="-4" dirty="0">
                <a:latin typeface="Trebuchet MS"/>
                <a:cs typeface="Trebuchet MS"/>
              </a:rPr>
              <a:t>ofertados</a:t>
            </a:r>
            <a:endParaRPr>
              <a:latin typeface="Trebuchet MS"/>
              <a:cs typeface="Trebuchet MS"/>
            </a:endParaRPr>
          </a:p>
          <a:p>
            <a:pPr marL="227648" indent="-218599">
              <a:spcBef>
                <a:spcPts val="1084"/>
              </a:spcBef>
              <a:buFont typeface="Arial"/>
              <a:buChar char="•"/>
              <a:tabLst>
                <a:tab pos="227648" algn="l"/>
                <a:tab pos="228124" algn="l"/>
              </a:tabLst>
            </a:pPr>
            <a:r>
              <a:rPr spc="-4" dirty="0">
                <a:latin typeface="Trebuchet MS"/>
                <a:cs typeface="Trebuchet MS"/>
              </a:rPr>
              <a:t>Custo: qual </a:t>
            </a:r>
            <a:r>
              <a:rPr dirty="0">
                <a:latin typeface="Trebuchet MS"/>
                <a:cs typeface="Trebuchet MS"/>
              </a:rPr>
              <a:t>o </a:t>
            </a:r>
            <a:r>
              <a:rPr spc="-4" dirty="0">
                <a:latin typeface="Trebuchet MS"/>
                <a:cs typeface="Trebuchet MS"/>
              </a:rPr>
              <a:t>custo de cada</a:t>
            </a:r>
            <a:r>
              <a:rPr spc="45" dirty="0">
                <a:latin typeface="Trebuchet MS"/>
                <a:cs typeface="Trebuchet MS"/>
              </a:rPr>
              <a:t> </a:t>
            </a:r>
            <a:r>
              <a:rPr spc="-8" dirty="0">
                <a:latin typeface="Trebuchet MS"/>
                <a:cs typeface="Trebuchet MS"/>
              </a:rPr>
              <a:t>atividade</a:t>
            </a:r>
            <a:endParaRPr>
              <a:latin typeface="Trebuchet MS"/>
              <a:cs typeface="Trebuchet MS"/>
            </a:endParaRPr>
          </a:p>
          <a:p>
            <a:pPr>
              <a:spcBef>
                <a:spcPts val="26"/>
              </a:spcBef>
            </a:pPr>
            <a:endParaRPr sz="2325">
              <a:latin typeface="Times New Roman"/>
              <a:cs typeface="Times New Roman"/>
            </a:endParaRPr>
          </a:p>
          <a:p>
            <a:pPr marL="9525"/>
            <a:r>
              <a:rPr b="1" dirty="0">
                <a:latin typeface="Trebuchet MS"/>
                <a:cs typeface="Trebuchet MS"/>
              </a:rPr>
              <a:t>* </a:t>
            </a:r>
            <a:r>
              <a:rPr b="1" spc="-4" dirty="0">
                <a:latin typeface="Trebuchet MS"/>
                <a:cs typeface="Trebuchet MS"/>
              </a:rPr>
              <a:t>Metas/etapas </a:t>
            </a:r>
            <a:r>
              <a:rPr b="1" spc="-11" dirty="0">
                <a:latin typeface="Trebuchet MS"/>
                <a:cs typeface="Trebuchet MS"/>
              </a:rPr>
              <a:t>(Cronograma </a:t>
            </a:r>
            <a:r>
              <a:rPr b="1" spc="-4" dirty="0">
                <a:latin typeface="Trebuchet MS"/>
                <a:cs typeface="Trebuchet MS"/>
              </a:rPr>
              <a:t>de execução </a:t>
            </a:r>
            <a:r>
              <a:rPr b="1" dirty="0">
                <a:latin typeface="Trebuchet MS"/>
                <a:cs typeface="Trebuchet MS"/>
              </a:rPr>
              <a:t>+</a:t>
            </a:r>
            <a:r>
              <a:rPr b="1" spc="15" dirty="0">
                <a:latin typeface="Trebuchet MS"/>
                <a:cs typeface="Trebuchet MS"/>
              </a:rPr>
              <a:t> </a:t>
            </a:r>
            <a:r>
              <a:rPr b="1" spc="-4" dirty="0">
                <a:latin typeface="Trebuchet MS"/>
                <a:cs typeface="Trebuchet MS"/>
              </a:rPr>
              <a:t>Orçamento)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5B1EE5D-43A4-4892-85F1-EBA8DBB53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5612" y="1040664"/>
            <a:ext cx="6747510" cy="51793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  <a:tabLst>
                <a:tab pos="694849" algn="l"/>
              </a:tabLst>
            </a:pPr>
            <a:r>
              <a:rPr sz="3300" dirty="0"/>
              <a:t>4.	</a:t>
            </a:r>
            <a:r>
              <a:rPr sz="3300" spc="-4" dirty="0"/>
              <a:t>Composição </a:t>
            </a:r>
            <a:r>
              <a:rPr sz="3300" dirty="0"/>
              <a:t>e </a:t>
            </a:r>
            <a:r>
              <a:rPr sz="3300" spc="-8" dirty="0"/>
              <a:t>Formação </a:t>
            </a:r>
            <a:r>
              <a:rPr sz="3300" dirty="0"/>
              <a:t>da</a:t>
            </a:r>
            <a:r>
              <a:rPr sz="3300" spc="-56" dirty="0"/>
              <a:t> </a:t>
            </a:r>
            <a:r>
              <a:rPr sz="3300" spc="-8" dirty="0"/>
              <a:t>Equipe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5580411" y="3149537"/>
            <a:ext cx="294941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321469" algn="l"/>
                <a:tab pos="1347788" algn="l"/>
                <a:tab pos="2697003" algn="l"/>
              </a:tabLst>
            </a:pPr>
            <a:r>
              <a:rPr dirty="0">
                <a:latin typeface="Trebuchet MS"/>
                <a:cs typeface="Trebuchet MS"/>
              </a:rPr>
              <a:t>e	</a:t>
            </a:r>
            <a:r>
              <a:rPr spc="-4" dirty="0">
                <a:latin typeface="Trebuchet MS"/>
                <a:cs typeface="Trebuchet MS"/>
              </a:rPr>
              <a:t>p</a:t>
            </a:r>
            <a:r>
              <a:rPr dirty="0">
                <a:latin typeface="Trebuchet MS"/>
                <a:cs typeface="Trebuchet MS"/>
              </a:rPr>
              <a:t>ess</a:t>
            </a:r>
            <a:r>
              <a:rPr spc="4" dirty="0">
                <a:latin typeface="Trebuchet MS"/>
                <a:cs typeface="Trebuchet MS"/>
              </a:rPr>
              <a:t>o</a:t>
            </a:r>
            <a:r>
              <a:rPr spc="-4" dirty="0">
                <a:latin typeface="Trebuchet MS"/>
                <a:cs typeface="Trebuchet MS"/>
              </a:rPr>
              <a:t>ai</a:t>
            </a:r>
            <a:r>
              <a:rPr dirty="0">
                <a:latin typeface="Trebuchet MS"/>
                <a:cs typeface="Trebuchet MS"/>
              </a:rPr>
              <a:t>s	</a:t>
            </a:r>
            <a:r>
              <a:rPr spc="-4" dirty="0">
                <a:latin typeface="Trebuchet MS"/>
                <a:cs typeface="Trebuchet MS"/>
              </a:rPr>
              <a:t>nec</a:t>
            </a:r>
            <a:r>
              <a:rPr spc="4" dirty="0">
                <a:latin typeface="Trebuchet MS"/>
                <a:cs typeface="Trebuchet MS"/>
              </a:rPr>
              <a:t>e</a:t>
            </a:r>
            <a:r>
              <a:rPr dirty="0">
                <a:latin typeface="Trebuchet MS"/>
                <a:cs typeface="Trebuchet MS"/>
              </a:rPr>
              <a:t>s</a:t>
            </a:r>
            <a:r>
              <a:rPr spc="8" dirty="0">
                <a:latin typeface="Trebuchet MS"/>
                <a:cs typeface="Trebuchet MS"/>
              </a:rPr>
              <a:t>s</a:t>
            </a:r>
            <a:r>
              <a:rPr spc="-4" dirty="0">
                <a:latin typeface="Trebuchet MS"/>
                <a:cs typeface="Trebuchet MS"/>
              </a:rPr>
              <a:t>ária</a:t>
            </a:r>
            <a:r>
              <a:rPr dirty="0">
                <a:latin typeface="Trebuchet MS"/>
                <a:cs typeface="Trebuchet MS"/>
              </a:rPr>
              <a:t>s	</a:t>
            </a:r>
            <a:r>
              <a:rPr spc="-4" dirty="0">
                <a:latin typeface="Trebuchet MS"/>
                <a:cs typeface="Trebuchet MS"/>
              </a:rPr>
              <a:t>ao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9937" y="2189496"/>
            <a:ext cx="4692015" cy="1622849"/>
          </a:xfrm>
          <a:prstGeom prst="rect">
            <a:avLst/>
          </a:prstGeom>
        </p:spPr>
        <p:txBody>
          <a:bodyPr vert="horz" wrap="square" lIns="0" tIns="146209" rIns="0" bIns="0" rtlCol="0">
            <a:spAutoFit/>
          </a:bodyPr>
          <a:lstStyle/>
          <a:p>
            <a:pPr marL="266224" indent="-257175">
              <a:spcBef>
                <a:spcPts val="1151"/>
              </a:spcBef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pc="-4" dirty="0">
                <a:latin typeface="Trebuchet MS"/>
                <a:cs typeface="Trebuchet MS"/>
              </a:rPr>
              <a:t>Descreva </a:t>
            </a:r>
            <a:r>
              <a:rPr dirty="0">
                <a:latin typeface="Trebuchet MS"/>
                <a:cs typeface="Trebuchet MS"/>
              </a:rPr>
              <a:t>o </a:t>
            </a:r>
            <a:r>
              <a:rPr spc="-4" dirty="0">
                <a:latin typeface="Trebuchet MS"/>
                <a:cs typeface="Trebuchet MS"/>
              </a:rPr>
              <a:t>número de</a:t>
            </a:r>
            <a:r>
              <a:rPr spc="34" dirty="0">
                <a:latin typeface="Trebuchet MS"/>
                <a:cs typeface="Trebuchet MS"/>
              </a:rPr>
              <a:t> </a:t>
            </a:r>
            <a:r>
              <a:rPr spc="-8" dirty="0">
                <a:latin typeface="Trebuchet MS"/>
                <a:cs typeface="Trebuchet MS"/>
              </a:rPr>
              <a:t>participantes</a:t>
            </a:r>
            <a:endParaRPr>
              <a:latin typeface="Trebuchet MS"/>
              <a:cs typeface="Trebuchet MS"/>
            </a:endParaRPr>
          </a:p>
          <a:p>
            <a:pPr marL="266224" indent="-257175">
              <a:spcBef>
                <a:spcPts val="1080"/>
              </a:spcBef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pc="-4" dirty="0">
                <a:latin typeface="Trebuchet MS"/>
                <a:cs typeface="Trebuchet MS"/>
              </a:rPr>
              <a:t>Indique as áreas de</a:t>
            </a:r>
            <a:r>
              <a:rPr spc="38" dirty="0">
                <a:latin typeface="Trebuchet MS"/>
                <a:cs typeface="Trebuchet MS"/>
              </a:rPr>
              <a:t> </a:t>
            </a:r>
            <a:r>
              <a:rPr spc="-4" dirty="0">
                <a:latin typeface="Trebuchet MS"/>
                <a:cs typeface="Trebuchet MS"/>
              </a:rPr>
              <a:t>formação</a:t>
            </a:r>
            <a:endParaRPr>
              <a:latin typeface="Trebuchet MS"/>
              <a:cs typeface="Trebuchet MS"/>
            </a:endParaRPr>
          </a:p>
          <a:p>
            <a:pPr marL="266224" marR="3810" indent="-257175">
              <a:lnSpc>
                <a:spcPct val="150000"/>
              </a:lnSpc>
              <a:spcBef>
                <a:spcPts val="4"/>
              </a:spcBef>
              <a:buFont typeface="Arial"/>
              <a:buChar char="•"/>
              <a:tabLst>
                <a:tab pos="266224" algn="l"/>
                <a:tab pos="266700" algn="l"/>
                <a:tab pos="899636" algn="l"/>
                <a:tab pos="2240756" algn="l"/>
                <a:tab pos="3837623" algn="l"/>
              </a:tabLst>
            </a:pPr>
            <a:r>
              <a:rPr dirty="0">
                <a:latin typeface="Trebuchet MS"/>
                <a:cs typeface="Trebuchet MS"/>
              </a:rPr>
              <a:t>Suas	</a:t>
            </a:r>
            <a:r>
              <a:rPr spc="8" dirty="0">
                <a:latin typeface="Trebuchet MS"/>
                <a:cs typeface="Trebuchet MS"/>
              </a:rPr>
              <a:t>r</a:t>
            </a:r>
            <a:r>
              <a:rPr spc="-4" dirty="0">
                <a:latin typeface="Trebuchet MS"/>
                <a:cs typeface="Trebuchet MS"/>
              </a:rPr>
              <a:t>es</a:t>
            </a:r>
            <a:r>
              <a:rPr dirty="0">
                <a:latin typeface="Trebuchet MS"/>
                <a:cs typeface="Trebuchet MS"/>
              </a:rPr>
              <a:t>p</a:t>
            </a:r>
            <a:r>
              <a:rPr spc="-4" dirty="0">
                <a:latin typeface="Trebuchet MS"/>
                <a:cs typeface="Trebuchet MS"/>
              </a:rPr>
              <a:t>ectiva</a:t>
            </a:r>
            <a:r>
              <a:rPr dirty="0">
                <a:latin typeface="Trebuchet MS"/>
                <a:cs typeface="Trebuchet MS"/>
              </a:rPr>
              <a:t>s	</a:t>
            </a:r>
            <a:r>
              <a:rPr spc="-4" dirty="0">
                <a:latin typeface="Trebuchet MS"/>
                <a:cs typeface="Trebuchet MS"/>
              </a:rPr>
              <a:t>c</a:t>
            </a:r>
            <a:r>
              <a:rPr dirty="0">
                <a:latin typeface="Trebuchet MS"/>
                <a:cs typeface="Trebuchet MS"/>
              </a:rPr>
              <a:t>o</a:t>
            </a:r>
            <a:r>
              <a:rPr spc="-4" dirty="0">
                <a:latin typeface="Trebuchet MS"/>
                <a:cs typeface="Trebuchet MS"/>
              </a:rPr>
              <a:t>mpetê</a:t>
            </a:r>
            <a:r>
              <a:rPr spc="-8" dirty="0">
                <a:latin typeface="Trebuchet MS"/>
                <a:cs typeface="Trebuchet MS"/>
              </a:rPr>
              <a:t>n</a:t>
            </a:r>
            <a:r>
              <a:rPr spc="4" dirty="0">
                <a:latin typeface="Trebuchet MS"/>
                <a:cs typeface="Trebuchet MS"/>
              </a:rPr>
              <a:t>c</a:t>
            </a:r>
            <a:r>
              <a:rPr spc="-4" dirty="0">
                <a:latin typeface="Trebuchet MS"/>
                <a:cs typeface="Trebuchet MS"/>
              </a:rPr>
              <a:t>i</a:t>
            </a:r>
            <a:r>
              <a:rPr spc="4" dirty="0">
                <a:latin typeface="Trebuchet MS"/>
                <a:cs typeface="Trebuchet MS"/>
              </a:rPr>
              <a:t>a</a:t>
            </a:r>
            <a:r>
              <a:rPr dirty="0">
                <a:latin typeface="Trebuchet MS"/>
                <a:cs typeface="Trebuchet MS"/>
              </a:rPr>
              <a:t>s	</a:t>
            </a:r>
            <a:r>
              <a:rPr spc="-4" dirty="0">
                <a:latin typeface="Trebuchet MS"/>
                <a:cs typeface="Trebuchet MS"/>
              </a:rPr>
              <a:t>té</a:t>
            </a:r>
            <a:r>
              <a:rPr spc="4" dirty="0">
                <a:latin typeface="Trebuchet MS"/>
                <a:cs typeface="Trebuchet MS"/>
              </a:rPr>
              <a:t>c</a:t>
            </a:r>
            <a:r>
              <a:rPr spc="-4" dirty="0">
                <a:latin typeface="Trebuchet MS"/>
                <a:cs typeface="Trebuchet MS"/>
              </a:rPr>
              <a:t>nicas  desenvolvimento do</a:t>
            </a:r>
            <a:r>
              <a:rPr spc="30" dirty="0">
                <a:latin typeface="Trebuchet MS"/>
                <a:cs typeface="Trebuchet MS"/>
              </a:rPr>
              <a:t> </a:t>
            </a:r>
            <a:r>
              <a:rPr spc="-4" dirty="0">
                <a:latin typeface="Trebuchet MS"/>
                <a:cs typeface="Trebuchet MS"/>
              </a:rPr>
              <a:t>projeto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9937" y="4384167"/>
            <a:ext cx="375999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latin typeface="Trebuchet MS"/>
                <a:cs typeface="Trebuchet MS"/>
              </a:rPr>
              <a:t>*</a:t>
            </a:r>
            <a:r>
              <a:rPr b="1" spc="-4" dirty="0">
                <a:latin typeface="Trebuchet MS"/>
                <a:cs typeface="Trebuchet MS"/>
              </a:rPr>
              <a:t>Capacidade Técnica </a:t>
            </a:r>
            <a:r>
              <a:rPr b="1" dirty="0">
                <a:latin typeface="Trebuchet MS"/>
                <a:cs typeface="Trebuchet MS"/>
              </a:rPr>
              <a:t>e</a:t>
            </a:r>
            <a:r>
              <a:rPr b="1" spc="-75" dirty="0">
                <a:latin typeface="Trebuchet MS"/>
                <a:cs typeface="Trebuchet MS"/>
              </a:rPr>
              <a:t> </a:t>
            </a:r>
            <a:r>
              <a:rPr b="1" spc="-8" dirty="0">
                <a:latin typeface="Trebuchet MS"/>
                <a:cs typeface="Trebuchet MS"/>
              </a:rPr>
              <a:t>Operacional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52FDA38-D4B9-4CF4-9E1F-210A29400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262" y="1027843"/>
            <a:ext cx="2101215" cy="5174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300" spc="-4" dirty="0"/>
              <a:t>5.</a:t>
            </a:r>
            <a:r>
              <a:rPr sz="3300" spc="-41" dirty="0"/>
              <a:t> </a:t>
            </a:r>
            <a:r>
              <a:rPr sz="3300" spc="-19" dirty="0"/>
              <a:t>Avaliação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457504" y="1792338"/>
            <a:ext cx="8066723" cy="34079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6700" marR="5715" indent="-257175">
              <a:lnSpc>
                <a:spcPct val="150000"/>
              </a:lnSpc>
              <a:spcBef>
                <a:spcPts val="75"/>
              </a:spcBef>
              <a:buFont typeface="Arial"/>
              <a:buChar char="•"/>
              <a:tabLst>
                <a:tab pos="266224" algn="l"/>
                <a:tab pos="266700" algn="l"/>
                <a:tab pos="1441609" algn="l"/>
                <a:tab pos="1728311" algn="l"/>
                <a:tab pos="2981325" algn="l"/>
                <a:tab pos="3741420" algn="l"/>
                <a:tab pos="5107305" algn="l"/>
                <a:tab pos="5534025" algn="l"/>
                <a:tab pos="6400324" algn="l"/>
                <a:tab pos="6967538" algn="l"/>
              </a:tabLst>
            </a:pPr>
            <a:r>
              <a:rPr sz="2100" spc="-41" dirty="0">
                <a:latin typeface="Calibri"/>
                <a:cs typeface="Calibri"/>
              </a:rPr>
              <a:t>A</a:t>
            </a:r>
            <a:r>
              <a:rPr sz="2100" spc="-34" dirty="0">
                <a:latin typeface="Calibri"/>
                <a:cs typeface="Calibri"/>
              </a:rPr>
              <a:t>v</a:t>
            </a:r>
            <a:r>
              <a:rPr sz="2100" spc="-4" dirty="0">
                <a:latin typeface="Calibri"/>
                <a:cs typeface="Calibri"/>
              </a:rPr>
              <a:t>al</a:t>
            </a:r>
            <a:r>
              <a:rPr sz="2100" spc="-11" dirty="0">
                <a:latin typeface="Calibri"/>
                <a:cs typeface="Calibri"/>
              </a:rPr>
              <a:t>i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spc="-15" dirty="0">
                <a:latin typeface="Calibri"/>
                <a:cs typeface="Calibri"/>
              </a:rPr>
              <a:t>ç</a:t>
            </a:r>
            <a:r>
              <a:rPr sz="2100" spc="-4" dirty="0">
                <a:latin typeface="Calibri"/>
                <a:cs typeface="Calibri"/>
              </a:rPr>
              <a:t>ão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é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spc="-23" dirty="0">
                <a:latin typeface="Calibri"/>
                <a:cs typeface="Calibri"/>
              </a:rPr>
              <a:t>nt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dirty="0">
                <a:latin typeface="Calibri"/>
                <a:cs typeface="Calibri"/>
              </a:rPr>
              <a:t>n</a:t>
            </a:r>
            <a:r>
              <a:rPr sz="2100" spc="-8" dirty="0">
                <a:latin typeface="Calibri"/>
                <a:cs typeface="Calibri"/>
              </a:rPr>
              <a:t>did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19" dirty="0">
                <a:latin typeface="Calibri"/>
                <a:cs typeface="Calibri"/>
              </a:rPr>
              <a:t>c</a:t>
            </a:r>
            <a:r>
              <a:rPr sz="2100" spc="-8" dirty="0">
                <a:latin typeface="Calibri"/>
                <a:cs typeface="Calibri"/>
              </a:rPr>
              <a:t>o</a:t>
            </a:r>
            <a:r>
              <a:rPr sz="2100" dirty="0">
                <a:latin typeface="Calibri"/>
                <a:cs typeface="Calibri"/>
              </a:rPr>
              <a:t>m</a:t>
            </a:r>
            <a:r>
              <a:rPr sz="2100" spc="-4" dirty="0">
                <a:latin typeface="Calibri"/>
                <a:cs typeface="Calibri"/>
              </a:rPr>
              <a:t>o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60" dirty="0">
                <a:latin typeface="Calibri"/>
                <a:cs typeface="Calibri"/>
              </a:rPr>
              <a:t>f</a:t>
            </a:r>
            <a:r>
              <a:rPr sz="2100" spc="-4" dirty="0">
                <a:latin typeface="Calibri"/>
                <a:cs typeface="Calibri"/>
              </a:rPr>
              <a:t>er</a:t>
            </a:r>
            <a:r>
              <a:rPr sz="2100" spc="-56" dirty="0">
                <a:latin typeface="Calibri"/>
                <a:cs typeface="Calibri"/>
              </a:rPr>
              <a:t>r</a:t>
            </a:r>
            <a:r>
              <a:rPr sz="2100" spc="-4" dirty="0">
                <a:latin typeface="Calibri"/>
                <a:cs typeface="Calibri"/>
              </a:rPr>
              <a:t>ame</a:t>
            </a:r>
            <a:r>
              <a:rPr sz="2100" spc="-26" dirty="0">
                <a:latin typeface="Calibri"/>
                <a:cs typeface="Calibri"/>
              </a:rPr>
              <a:t>n</a:t>
            </a:r>
            <a:r>
              <a:rPr sz="2100" spc="-34" dirty="0">
                <a:latin typeface="Calibri"/>
                <a:cs typeface="Calibri"/>
              </a:rPr>
              <a:t>t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d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19" dirty="0">
                <a:latin typeface="Calibri"/>
                <a:cs typeface="Calibri"/>
              </a:rPr>
              <a:t>g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spc="-34" dirty="0">
                <a:latin typeface="Calibri"/>
                <a:cs typeface="Calibri"/>
              </a:rPr>
              <a:t>st</a:t>
            </a:r>
            <a:r>
              <a:rPr sz="2100" spc="-4" dirty="0">
                <a:latin typeface="Calibri"/>
                <a:cs typeface="Calibri"/>
              </a:rPr>
              <a:t>ão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qu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p</a:t>
            </a:r>
            <a:r>
              <a:rPr sz="2100" dirty="0">
                <a:latin typeface="Calibri"/>
                <a:cs typeface="Calibri"/>
              </a:rPr>
              <a:t>o</a:t>
            </a:r>
            <a:r>
              <a:rPr sz="2100" spc="-8" dirty="0">
                <a:latin typeface="Calibri"/>
                <a:cs typeface="Calibri"/>
              </a:rPr>
              <a:t>s</a:t>
            </a:r>
            <a:r>
              <a:rPr sz="2100" dirty="0">
                <a:latin typeface="Calibri"/>
                <a:cs typeface="Calibri"/>
              </a:rPr>
              <a:t>s</a:t>
            </a:r>
            <a:r>
              <a:rPr sz="2100" spc="-4" dirty="0">
                <a:latin typeface="Calibri"/>
                <a:cs typeface="Calibri"/>
              </a:rPr>
              <a:t>ibi</a:t>
            </a:r>
            <a:r>
              <a:rPr sz="2100" spc="-15" dirty="0">
                <a:latin typeface="Calibri"/>
                <a:cs typeface="Calibri"/>
              </a:rPr>
              <a:t>l</a:t>
            </a:r>
            <a:r>
              <a:rPr sz="2100" spc="-4" dirty="0">
                <a:latin typeface="Calibri"/>
                <a:cs typeface="Calibri"/>
              </a:rPr>
              <a:t>i</a:t>
            </a:r>
            <a:r>
              <a:rPr sz="2100" spc="-26" dirty="0">
                <a:latin typeface="Calibri"/>
                <a:cs typeface="Calibri"/>
              </a:rPr>
              <a:t>t</a:t>
            </a:r>
            <a:r>
              <a:rPr sz="2100" spc="-4" dirty="0">
                <a:latin typeface="Calibri"/>
                <a:cs typeface="Calibri"/>
              </a:rPr>
              <a:t>a  analisar em </a:t>
            </a:r>
            <a:r>
              <a:rPr sz="2100" spc="-8" dirty="0">
                <a:latin typeface="Calibri"/>
                <a:cs typeface="Calibri"/>
              </a:rPr>
              <a:t>que medida </a:t>
            </a:r>
            <a:r>
              <a:rPr sz="2100" spc="-4" dirty="0">
                <a:latin typeface="Calibri"/>
                <a:cs typeface="Calibri"/>
              </a:rPr>
              <a:t>as </a:t>
            </a:r>
            <a:r>
              <a:rPr sz="2100" spc="-8" dirty="0">
                <a:latin typeface="Calibri"/>
                <a:cs typeface="Calibri"/>
              </a:rPr>
              <a:t>ações </a:t>
            </a:r>
            <a:r>
              <a:rPr sz="2100" spc="-11" dirty="0">
                <a:latin typeface="Calibri"/>
                <a:cs typeface="Calibri"/>
              </a:rPr>
              <a:t>desenvolvidas </a:t>
            </a:r>
            <a:r>
              <a:rPr sz="2100" spc="-15" dirty="0">
                <a:latin typeface="Calibri"/>
                <a:cs typeface="Calibri"/>
              </a:rPr>
              <a:t>estão </a:t>
            </a:r>
            <a:r>
              <a:rPr sz="2100" spc="-8" dirty="0">
                <a:latin typeface="Calibri"/>
                <a:cs typeface="Calibri"/>
              </a:rPr>
              <a:t>sendo</a:t>
            </a:r>
            <a:r>
              <a:rPr sz="2100" spc="195" dirty="0">
                <a:latin typeface="Calibri"/>
                <a:cs typeface="Calibri"/>
              </a:rPr>
              <a:t> </a:t>
            </a:r>
            <a:r>
              <a:rPr sz="2100" spc="-19" dirty="0">
                <a:latin typeface="Calibri"/>
                <a:cs typeface="Calibri"/>
              </a:rPr>
              <a:t>efetivas</a:t>
            </a:r>
            <a:endParaRPr sz="2100">
              <a:latin typeface="Calibri"/>
              <a:cs typeface="Calibri"/>
            </a:endParaRPr>
          </a:p>
          <a:p>
            <a:pPr marL="266700" marR="3810" indent="-257175">
              <a:lnSpc>
                <a:spcPct val="150000"/>
              </a:lnSpc>
              <a:buFont typeface="Arial"/>
              <a:buChar char="•"/>
              <a:tabLst>
                <a:tab pos="266224" algn="l"/>
                <a:tab pos="266700" algn="l"/>
                <a:tab pos="1407319" algn="l"/>
                <a:tab pos="1801654" algn="l"/>
                <a:tab pos="2575559" algn="l"/>
                <a:tab pos="4091464" algn="l"/>
                <a:tab pos="4341495" algn="l"/>
                <a:tab pos="5459730" algn="l"/>
                <a:tab pos="6439376" algn="l"/>
                <a:tab pos="7924324" algn="l"/>
              </a:tabLst>
            </a:pPr>
            <a:r>
              <a:rPr sz="2100" spc="-38" dirty="0">
                <a:latin typeface="Calibri"/>
                <a:cs typeface="Calibri"/>
              </a:rPr>
              <a:t>R</a:t>
            </a:r>
            <a:r>
              <a:rPr sz="2100" spc="-4" dirty="0">
                <a:latin typeface="Calibri"/>
                <a:cs typeface="Calibri"/>
              </a:rPr>
              <a:t>eal</a:t>
            </a:r>
            <a:r>
              <a:rPr sz="2100" spc="-11" dirty="0">
                <a:latin typeface="Calibri"/>
                <a:cs typeface="Calibri"/>
              </a:rPr>
              <a:t>i</a:t>
            </a:r>
            <a:r>
              <a:rPr sz="2100" spc="-41" dirty="0">
                <a:latin typeface="Calibri"/>
                <a:cs typeface="Calibri"/>
              </a:rPr>
              <a:t>z</a:t>
            </a:r>
            <a:r>
              <a:rPr sz="2100" spc="-4" dirty="0">
                <a:latin typeface="Calibri"/>
                <a:cs typeface="Calibri"/>
              </a:rPr>
              <a:t>ada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d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53" dirty="0">
                <a:latin typeface="Calibri"/>
                <a:cs typeface="Calibri"/>
              </a:rPr>
              <a:t>f</a:t>
            </a:r>
            <a:r>
              <a:rPr sz="2100" spc="-8" dirty="0">
                <a:latin typeface="Calibri"/>
                <a:cs typeface="Calibri"/>
              </a:rPr>
              <a:t>o</a:t>
            </a:r>
            <a:r>
              <a:rPr sz="2100" dirty="0">
                <a:latin typeface="Calibri"/>
                <a:cs typeface="Calibri"/>
              </a:rPr>
              <a:t>r</a:t>
            </a:r>
            <a:r>
              <a:rPr sz="2100" spc="-4" dirty="0">
                <a:latin typeface="Calibri"/>
                <a:cs typeface="Calibri"/>
              </a:rPr>
              <a:t>ma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19" dirty="0">
                <a:latin typeface="Calibri"/>
                <a:cs typeface="Calibri"/>
              </a:rPr>
              <a:t>c</a:t>
            </a:r>
            <a:r>
              <a:rPr sz="2100" spc="-8" dirty="0">
                <a:latin typeface="Calibri"/>
                <a:cs typeface="Calibri"/>
              </a:rPr>
              <a:t>olabo</a:t>
            </a:r>
            <a:r>
              <a:rPr sz="2100" spc="-56" dirty="0">
                <a:latin typeface="Calibri"/>
                <a:cs typeface="Calibri"/>
              </a:rPr>
              <a:t>r</a:t>
            </a:r>
            <a:r>
              <a:rPr sz="2100" spc="-19" dirty="0">
                <a:latin typeface="Calibri"/>
                <a:cs typeface="Calibri"/>
              </a:rPr>
              <a:t>a</a:t>
            </a:r>
            <a:r>
              <a:rPr sz="2100" spc="-4" dirty="0">
                <a:latin typeface="Calibri"/>
                <a:cs typeface="Calibri"/>
              </a:rPr>
              <a:t>ti</a:t>
            </a:r>
            <a:r>
              <a:rPr sz="2100" spc="-41" dirty="0">
                <a:latin typeface="Calibri"/>
                <a:cs typeface="Calibri"/>
              </a:rPr>
              <a:t>v</a:t>
            </a:r>
            <a:r>
              <a:rPr sz="2100" spc="-4" dirty="0">
                <a:latin typeface="Calibri"/>
                <a:cs typeface="Calibri"/>
              </a:rPr>
              <a:t>a,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38" dirty="0">
                <a:latin typeface="Calibri"/>
                <a:cs typeface="Calibri"/>
              </a:rPr>
              <a:t>a</a:t>
            </a:r>
            <a:r>
              <a:rPr sz="2100" spc="-34" dirty="0">
                <a:latin typeface="Calibri"/>
                <a:cs typeface="Calibri"/>
              </a:rPr>
              <a:t>v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spc="-15" dirty="0">
                <a:latin typeface="Calibri"/>
                <a:cs typeface="Calibri"/>
              </a:rPr>
              <a:t>l</a:t>
            </a:r>
            <a:r>
              <a:rPr sz="2100" spc="-4" dirty="0">
                <a:latin typeface="Calibri"/>
                <a:cs typeface="Calibri"/>
              </a:rPr>
              <a:t>ia</a:t>
            </a:r>
            <a:r>
              <a:rPr sz="2100" spc="-23" dirty="0">
                <a:latin typeface="Calibri"/>
                <a:cs typeface="Calibri"/>
              </a:rPr>
              <a:t>ç</a:t>
            </a:r>
            <a:r>
              <a:rPr sz="2100" spc="-4" dirty="0">
                <a:latin typeface="Calibri"/>
                <a:cs typeface="Calibri"/>
              </a:rPr>
              <a:t>ão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permi</a:t>
            </a:r>
            <a:r>
              <a:rPr sz="2100" spc="-26" dirty="0">
                <a:latin typeface="Calibri"/>
                <a:cs typeface="Calibri"/>
              </a:rPr>
              <a:t>t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a</a:t>
            </a:r>
            <a:r>
              <a:rPr sz="2100" spc="-15" dirty="0">
                <a:latin typeface="Calibri"/>
                <a:cs typeface="Calibri"/>
              </a:rPr>
              <a:t>c</a:t>
            </a:r>
            <a:r>
              <a:rPr sz="2100" spc="-8" dirty="0">
                <a:latin typeface="Calibri"/>
                <a:cs typeface="Calibri"/>
              </a:rPr>
              <a:t>omp</a:t>
            </a:r>
            <a:r>
              <a:rPr sz="2100" spc="4" dirty="0">
                <a:latin typeface="Calibri"/>
                <a:cs typeface="Calibri"/>
              </a:rPr>
              <a:t>a</a:t>
            </a:r>
            <a:r>
              <a:rPr sz="2100" spc="-8" dirty="0">
                <a:latin typeface="Calibri"/>
                <a:cs typeface="Calibri"/>
              </a:rPr>
              <a:t>nh</a:t>
            </a:r>
            <a:r>
              <a:rPr sz="2100" spc="-4" dirty="0">
                <a:latin typeface="Calibri"/>
                <a:cs typeface="Calibri"/>
              </a:rPr>
              <a:t>ar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4" dirty="0">
                <a:latin typeface="Calibri"/>
                <a:cs typeface="Calibri"/>
              </a:rPr>
              <a:t>e  </a:t>
            </a:r>
            <a:r>
              <a:rPr sz="2100" spc="-11" dirty="0">
                <a:latin typeface="Calibri"/>
                <a:cs typeface="Calibri"/>
              </a:rPr>
              <a:t>aprimorar </a:t>
            </a:r>
            <a:r>
              <a:rPr sz="2100" spc="-4" dirty="0">
                <a:latin typeface="Calibri"/>
                <a:cs typeface="Calibri"/>
              </a:rPr>
              <a:t>as </a:t>
            </a:r>
            <a:r>
              <a:rPr sz="2100" spc="-8" dirty="0">
                <a:latin typeface="Calibri"/>
                <a:cs typeface="Calibri"/>
              </a:rPr>
              <a:t>ações</a:t>
            </a:r>
            <a:r>
              <a:rPr sz="2100" spc="34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desenvolvidas</a:t>
            </a:r>
            <a:endParaRPr sz="2100">
              <a:latin typeface="Calibri"/>
              <a:cs typeface="Calibri"/>
            </a:endParaRPr>
          </a:p>
          <a:p>
            <a:pPr marL="266700" marR="5715" indent="-257175">
              <a:lnSpc>
                <a:spcPct val="150000"/>
              </a:lnSpc>
              <a:spcBef>
                <a:spcPts val="4"/>
              </a:spcBef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2100" spc="-11" dirty="0">
                <a:latin typeface="Calibri"/>
                <a:cs typeface="Calibri"/>
              </a:rPr>
              <a:t>Mensura </a:t>
            </a:r>
            <a:r>
              <a:rPr sz="2100" spc="-4" dirty="0">
                <a:latin typeface="Calibri"/>
                <a:cs typeface="Calibri"/>
              </a:rPr>
              <a:t>e </a:t>
            </a:r>
            <a:r>
              <a:rPr sz="2100" spc="-8" dirty="0">
                <a:latin typeface="Calibri"/>
                <a:cs typeface="Calibri"/>
              </a:rPr>
              <a:t>comunica </a:t>
            </a:r>
            <a:r>
              <a:rPr sz="2100" spc="-4" dirty="0">
                <a:latin typeface="Calibri"/>
                <a:cs typeface="Calibri"/>
              </a:rPr>
              <a:t>os </a:t>
            </a:r>
            <a:r>
              <a:rPr sz="2100" spc="-8" dirty="0">
                <a:latin typeface="Calibri"/>
                <a:cs typeface="Calibri"/>
              </a:rPr>
              <a:t>resultados </a:t>
            </a:r>
            <a:r>
              <a:rPr sz="2100" spc="-4" dirty="0">
                <a:latin typeface="Calibri"/>
                <a:cs typeface="Calibri"/>
              </a:rPr>
              <a:t>do </a:t>
            </a:r>
            <a:r>
              <a:rPr sz="2100" spc="-15" dirty="0">
                <a:latin typeface="Calibri"/>
                <a:cs typeface="Calibri"/>
              </a:rPr>
              <a:t>projeto </a:t>
            </a:r>
            <a:r>
              <a:rPr sz="2100" spc="-4" dirty="0">
                <a:latin typeface="Calibri"/>
                <a:cs typeface="Calibri"/>
              </a:rPr>
              <a:t>em </a:t>
            </a:r>
            <a:r>
              <a:rPr sz="2100" spc="-19" dirty="0">
                <a:latin typeface="Calibri"/>
                <a:cs typeface="Calibri"/>
              </a:rPr>
              <a:t>execução, </a:t>
            </a:r>
            <a:r>
              <a:rPr sz="2100" spc="-8" dirty="0">
                <a:latin typeface="Calibri"/>
                <a:cs typeface="Calibri"/>
              </a:rPr>
              <a:t>corrigindo  </a:t>
            </a:r>
            <a:r>
              <a:rPr sz="2100" spc="-4" dirty="0">
                <a:latin typeface="Calibri"/>
                <a:cs typeface="Calibri"/>
              </a:rPr>
              <a:t>rumos e planejando o</a:t>
            </a:r>
            <a:r>
              <a:rPr sz="2100" spc="45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futuro</a:t>
            </a:r>
            <a:endParaRPr sz="2100">
              <a:latin typeface="Calibri"/>
              <a:cs typeface="Calibri"/>
            </a:endParaRPr>
          </a:p>
          <a:p>
            <a:pPr marL="9525">
              <a:spcBef>
                <a:spcPts val="1260"/>
              </a:spcBef>
            </a:pPr>
            <a:r>
              <a:rPr sz="2100" b="1" spc="-8" dirty="0">
                <a:latin typeface="Calibri"/>
                <a:cs typeface="Calibri"/>
              </a:rPr>
              <a:t>Indicadores </a:t>
            </a:r>
            <a:r>
              <a:rPr sz="2100" b="1" spc="-11" dirty="0">
                <a:latin typeface="Calibri"/>
                <a:cs typeface="Calibri"/>
              </a:rPr>
              <a:t>(confiáveis, </a:t>
            </a:r>
            <a:r>
              <a:rPr sz="2100" b="1" spc="-8" dirty="0">
                <a:latin typeface="Calibri"/>
                <a:cs typeface="Calibri"/>
              </a:rPr>
              <a:t>válidos,</a:t>
            </a:r>
            <a:r>
              <a:rPr sz="2100" b="1" spc="64" dirty="0">
                <a:latin typeface="Calibri"/>
                <a:cs typeface="Calibri"/>
              </a:rPr>
              <a:t> </a:t>
            </a:r>
            <a:r>
              <a:rPr sz="2100" b="1" spc="-11" dirty="0">
                <a:latin typeface="Calibri"/>
                <a:cs typeface="Calibri"/>
              </a:rPr>
              <a:t>autoexplicativos)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21C90B5-4B28-4AC6-8008-3BD6D6A77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263" y="1027843"/>
            <a:ext cx="3347561" cy="5174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300" spc="-4" dirty="0"/>
              <a:t>6.</a:t>
            </a:r>
            <a:r>
              <a:rPr sz="3300" spc="-41" dirty="0"/>
              <a:t> </a:t>
            </a:r>
            <a:r>
              <a:rPr sz="3300" spc="-11" dirty="0"/>
              <a:t>Sustentabilidade</a:t>
            </a:r>
            <a:endParaRPr sz="3300"/>
          </a:p>
        </p:txBody>
      </p:sp>
      <p:sp>
        <p:nvSpPr>
          <p:cNvPr id="3" name="object 3"/>
          <p:cNvSpPr/>
          <p:nvPr/>
        </p:nvSpPr>
        <p:spPr>
          <a:xfrm>
            <a:off x="6395085" y="1522475"/>
            <a:ext cx="2294001" cy="37181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/>
          <p:nvPr/>
        </p:nvSpPr>
        <p:spPr>
          <a:xfrm>
            <a:off x="559232" y="2043798"/>
            <a:ext cx="5346859" cy="288854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just">
              <a:lnSpc>
                <a:spcPct val="150000"/>
              </a:lnSpc>
              <a:spcBef>
                <a:spcPts val="75"/>
              </a:spcBef>
            </a:pPr>
            <a:r>
              <a:rPr sz="2100" spc="-11" dirty="0">
                <a:latin typeface="Calibri"/>
                <a:cs typeface="Calibri"/>
              </a:rPr>
              <a:t>Sustentabilidade </a:t>
            </a:r>
            <a:r>
              <a:rPr sz="2100" spc="-4" dirty="0">
                <a:latin typeface="Calibri"/>
                <a:cs typeface="Calibri"/>
              </a:rPr>
              <a:t>Social se </a:t>
            </a:r>
            <a:r>
              <a:rPr sz="2100" spc="-26" dirty="0">
                <a:latin typeface="Calibri"/>
                <a:cs typeface="Calibri"/>
              </a:rPr>
              <a:t>refere </a:t>
            </a:r>
            <a:r>
              <a:rPr sz="2100" spc="-4" dirty="0">
                <a:latin typeface="Calibri"/>
                <a:cs typeface="Calibri"/>
              </a:rPr>
              <a:t>a </a:t>
            </a:r>
            <a:r>
              <a:rPr sz="2100" spc="-8" dirty="0">
                <a:latin typeface="Calibri"/>
                <a:cs typeface="Calibri"/>
              </a:rPr>
              <a:t>um conjunto  </a:t>
            </a:r>
            <a:r>
              <a:rPr sz="2100" spc="-4" dirty="0">
                <a:latin typeface="Calibri"/>
                <a:cs typeface="Calibri"/>
              </a:rPr>
              <a:t>de </a:t>
            </a:r>
            <a:r>
              <a:rPr sz="2100" spc="-8" dirty="0">
                <a:latin typeface="Calibri"/>
                <a:cs typeface="Calibri"/>
              </a:rPr>
              <a:t>ações que </a:t>
            </a:r>
            <a:r>
              <a:rPr sz="2100" spc="-4" dirty="0">
                <a:latin typeface="Calibri"/>
                <a:cs typeface="Calibri"/>
              </a:rPr>
              <a:t>visam </a:t>
            </a:r>
            <a:r>
              <a:rPr sz="2100" spc="-8" dirty="0">
                <a:latin typeface="Calibri"/>
                <a:cs typeface="Calibri"/>
              </a:rPr>
              <a:t>melhorar </a:t>
            </a:r>
            <a:r>
              <a:rPr sz="2100" spc="-4" dirty="0">
                <a:latin typeface="Calibri"/>
                <a:cs typeface="Calibri"/>
              </a:rPr>
              <a:t>a </a:t>
            </a:r>
            <a:r>
              <a:rPr sz="2100" spc="-8" dirty="0">
                <a:latin typeface="Calibri"/>
                <a:cs typeface="Calibri"/>
              </a:rPr>
              <a:t>qualidade de  vida </a:t>
            </a:r>
            <a:r>
              <a:rPr sz="2100" spc="-4" dirty="0">
                <a:latin typeface="Calibri"/>
                <a:cs typeface="Calibri"/>
              </a:rPr>
              <a:t>da</a:t>
            </a:r>
            <a:r>
              <a:rPr sz="2100" spc="19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população.</a:t>
            </a:r>
            <a:endParaRPr sz="2100">
              <a:latin typeface="Calibri"/>
              <a:cs typeface="Calibri"/>
            </a:endParaRPr>
          </a:p>
          <a:p>
            <a:pPr marL="9525" algn="just">
              <a:spcBef>
                <a:spcPts val="840"/>
              </a:spcBef>
            </a:pPr>
            <a:r>
              <a:rPr sz="900" dirty="0">
                <a:latin typeface="Trebuchet MS"/>
                <a:cs typeface="Trebuchet MS"/>
              </a:rPr>
              <a:t>Fonte:</a:t>
            </a:r>
            <a:r>
              <a:rPr sz="900" spc="-19" dirty="0">
                <a:latin typeface="Trebuchet MS"/>
                <a:cs typeface="Trebuchet MS"/>
              </a:rPr>
              <a:t> </a:t>
            </a:r>
            <a:r>
              <a:rPr sz="900" spc="-8" dirty="0">
                <a:latin typeface="Trebuchet MS"/>
                <a:cs typeface="Trebuchet MS"/>
                <a:hlinkClick r:id="rId3"/>
              </a:rPr>
              <a:t>www.suapesquisa.com/religiaosociais/sustentabilidade_social.htm</a:t>
            </a:r>
            <a:endParaRPr sz="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28575" marR="35719" algn="just">
              <a:lnSpc>
                <a:spcPct val="150100"/>
              </a:lnSpc>
              <a:spcBef>
                <a:spcPts val="821"/>
              </a:spcBef>
            </a:pPr>
            <a:r>
              <a:rPr sz="2100" spc="-4" dirty="0">
                <a:latin typeface="Calibri"/>
                <a:cs typeface="Calibri"/>
              </a:rPr>
              <a:t>Como as ações sociais </a:t>
            </a:r>
            <a:r>
              <a:rPr sz="2100" spc="-11" dirty="0">
                <a:latin typeface="Calibri"/>
                <a:cs typeface="Calibri"/>
              </a:rPr>
              <a:t>continuarão </a:t>
            </a:r>
            <a:r>
              <a:rPr sz="2100" spc="-4" dirty="0">
                <a:latin typeface="Calibri"/>
                <a:cs typeface="Calibri"/>
              </a:rPr>
              <a:t>após o </a:t>
            </a:r>
            <a:r>
              <a:rPr sz="2100" spc="-8" dirty="0">
                <a:latin typeface="Calibri"/>
                <a:cs typeface="Calibri"/>
              </a:rPr>
              <a:t>fim </a:t>
            </a:r>
            <a:r>
              <a:rPr sz="2100" spc="-11" dirty="0">
                <a:latin typeface="Calibri"/>
                <a:cs typeface="Calibri"/>
              </a:rPr>
              <a:t>do  </a:t>
            </a:r>
            <a:r>
              <a:rPr sz="2100" spc="-15" dirty="0">
                <a:latin typeface="Calibri"/>
                <a:cs typeface="Calibri"/>
              </a:rPr>
              <a:t>projeto?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42002C3-BBD4-48E0-9219-BE92FFFA8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67378" y="857250"/>
            <a:ext cx="4976621" cy="44142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628" y="2470785"/>
            <a:ext cx="3412808" cy="51793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3300" spc="-11" dirty="0">
                <a:solidFill>
                  <a:srgbClr val="9E470D"/>
                </a:solidFill>
              </a:rPr>
              <a:t>Redação </a:t>
            </a:r>
            <a:r>
              <a:rPr sz="3300" dirty="0">
                <a:solidFill>
                  <a:srgbClr val="9E470D"/>
                </a:solidFill>
              </a:rPr>
              <a:t>do</a:t>
            </a:r>
            <a:r>
              <a:rPr sz="3300" spc="-56" dirty="0">
                <a:solidFill>
                  <a:srgbClr val="9E470D"/>
                </a:solidFill>
              </a:rPr>
              <a:t> </a:t>
            </a:r>
            <a:r>
              <a:rPr sz="3300" spc="-15" dirty="0">
                <a:solidFill>
                  <a:srgbClr val="9E470D"/>
                </a:solidFill>
              </a:rPr>
              <a:t>Projeto</a:t>
            </a:r>
            <a:endParaRPr sz="3300"/>
          </a:p>
        </p:txBody>
      </p:sp>
      <p:sp>
        <p:nvSpPr>
          <p:cNvPr id="4" name="object 4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B5FBA6D-D87C-427B-85D3-CA56A334F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0841" y="1134866"/>
            <a:ext cx="3412808" cy="51793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3300" spc="-11" dirty="0"/>
              <a:t>Redação </a:t>
            </a:r>
            <a:r>
              <a:rPr sz="3300" dirty="0"/>
              <a:t>do</a:t>
            </a:r>
            <a:r>
              <a:rPr sz="3300" spc="-60" dirty="0"/>
              <a:t> </a:t>
            </a:r>
            <a:r>
              <a:rPr sz="3300" spc="-15" dirty="0"/>
              <a:t>Projeto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591464" y="2083498"/>
            <a:ext cx="3859530" cy="280397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250" spc="-4" dirty="0">
                <a:latin typeface="Trebuchet MS"/>
                <a:cs typeface="Trebuchet MS"/>
              </a:rPr>
              <a:t>Um bom projeto</a:t>
            </a:r>
            <a:r>
              <a:rPr sz="2250" dirty="0">
                <a:latin typeface="Trebuchet MS"/>
                <a:cs typeface="Trebuchet MS"/>
              </a:rPr>
              <a:t> </a:t>
            </a:r>
            <a:r>
              <a:rPr sz="2250" spc="-8" dirty="0">
                <a:latin typeface="Trebuchet MS"/>
                <a:cs typeface="Trebuchet MS"/>
              </a:rPr>
              <a:t>deve:</a:t>
            </a:r>
            <a:endParaRPr sz="2250">
              <a:latin typeface="Trebuchet MS"/>
              <a:cs typeface="Trebuchet MS"/>
            </a:endParaRPr>
          </a:p>
          <a:p>
            <a:pPr>
              <a:spcBef>
                <a:spcPts val="26"/>
              </a:spcBef>
            </a:pPr>
            <a:endParaRPr sz="2325">
              <a:latin typeface="Times New Roman"/>
              <a:cs typeface="Times New Roman"/>
            </a:endParaRPr>
          </a:p>
          <a:p>
            <a:pPr marL="190024" indent="-180975">
              <a:buFont typeface="Arial"/>
              <a:buChar char="•"/>
              <a:tabLst>
                <a:tab pos="190500" algn="l"/>
              </a:tabLst>
            </a:pPr>
            <a:r>
              <a:rPr sz="2250" spc="-98" dirty="0">
                <a:latin typeface="Trebuchet MS"/>
                <a:cs typeface="Trebuchet MS"/>
              </a:rPr>
              <a:t>Ter </a:t>
            </a:r>
            <a:r>
              <a:rPr sz="2250" spc="-4" dirty="0">
                <a:latin typeface="Trebuchet MS"/>
                <a:cs typeface="Trebuchet MS"/>
              </a:rPr>
              <a:t>começo, meio </a:t>
            </a:r>
            <a:r>
              <a:rPr sz="2250" dirty="0">
                <a:latin typeface="Trebuchet MS"/>
                <a:cs typeface="Trebuchet MS"/>
              </a:rPr>
              <a:t>e</a:t>
            </a:r>
            <a:r>
              <a:rPr sz="2250" spc="71" dirty="0">
                <a:latin typeface="Trebuchet MS"/>
                <a:cs typeface="Trebuchet MS"/>
              </a:rPr>
              <a:t> </a:t>
            </a:r>
            <a:r>
              <a:rPr sz="2250" dirty="0">
                <a:latin typeface="Trebuchet MS"/>
                <a:cs typeface="Trebuchet MS"/>
              </a:rPr>
              <a:t>fim</a:t>
            </a:r>
            <a:endParaRPr sz="2250">
              <a:latin typeface="Trebuchet MS"/>
              <a:cs typeface="Trebuchet MS"/>
            </a:endParaRPr>
          </a:p>
          <a:p>
            <a:pPr marL="195739" indent="-186690">
              <a:spcBef>
                <a:spcPts val="720"/>
              </a:spcBef>
              <a:buFont typeface="Arial"/>
              <a:buChar char="•"/>
              <a:tabLst>
                <a:tab pos="196215" algn="l"/>
              </a:tabLst>
            </a:pPr>
            <a:r>
              <a:rPr sz="2250" spc="-4" dirty="0">
                <a:latin typeface="Trebuchet MS"/>
                <a:cs typeface="Trebuchet MS"/>
              </a:rPr>
              <a:t>Ser claro, objetivo </a:t>
            </a:r>
            <a:r>
              <a:rPr sz="2250" dirty="0">
                <a:latin typeface="Trebuchet MS"/>
                <a:cs typeface="Trebuchet MS"/>
              </a:rPr>
              <a:t>e</a:t>
            </a:r>
            <a:r>
              <a:rPr sz="2250" spc="-34" dirty="0">
                <a:latin typeface="Trebuchet MS"/>
                <a:cs typeface="Trebuchet MS"/>
              </a:rPr>
              <a:t> </a:t>
            </a:r>
            <a:r>
              <a:rPr sz="2250" spc="-4" dirty="0">
                <a:latin typeface="Trebuchet MS"/>
                <a:cs typeface="Trebuchet MS"/>
              </a:rPr>
              <a:t>conciso</a:t>
            </a:r>
            <a:endParaRPr sz="2250">
              <a:latin typeface="Trebuchet MS"/>
              <a:cs typeface="Trebuchet MS"/>
            </a:endParaRPr>
          </a:p>
          <a:p>
            <a:pPr marL="195739" indent="-186690">
              <a:spcBef>
                <a:spcPts val="724"/>
              </a:spcBef>
              <a:buFont typeface="Arial"/>
              <a:buChar char="•"/>
              <a:tabLst>
                <a:tab pos="196215" algn="l"/>
              </a:tabLst>
            </a:pPr>
            <a:r>
              <a:rPr sz="2250" spc="-4" dirty="0">
                <a:latin typeface="Trebuchet MS"/>
                <a:cs typeface="Trebuchet MS"/>
              </a:rPr>
              <a:t>Ser</a:t>
            </a:r>
            <a:r>
              <a:rPr sz="2250" spc="-11" dirty="0">
                <a:latin typeface="Trebuchet MS"/>
                <a:cs typeface="Trebuchet MS"/>
              </a:rPr>
              <a:t> </a:t>
            </a:r>
            <a:r>
              <a:rPr sz="2250" spc="-8" dirty="0">
                <a:latin typeface="Trebuchet MS"/>
                <a:cs typeface="Trebuchet MS"/>
              </a:rPr>
              <a:t>autossustentável</a:t>
            </a:r>
            <a:endParaRPr sz="2250">
              <a:latin typeface="Trebuchet MS"/>
              <a:cs typeface="Trebuchet MS"/>
            </a:endParaRPr>
          </a:p>
          <a:p>
            <a:pPr marL="190024" indent="-180975">
              <a:spcBef>
                <a:spcPts val="720"/>
              </a:spcBef>
              <a:buFont typeface="Arial"/>
              <a:buChar char="•"/>
              <a:tabLst>
                <a:tab pos="190500" algn="l"/>
              </a:tabLst>
            </a:pPr>
            <a:r>
              <a:rPr sz="2250" spc="-98" dirty="0">
                <a:latin typeface="Trebuchet MS"/>
                <a:cs typeface="Trebuchet MS"/>
              </a:rPr>
              <a:t>Ter </a:t>
            </a:r>
            <a:r>
              <a:rPr sz="2250" spc="-4" dirty="0">
                <a:latin typeface="Trebuchet MS"/>
                <a:cs typeface="Trebuchet MS"/>
              </a:rPr>
              <a:t>objetivos</a:t>
            </a:r>
            <a:r>
              <a:rPr sz="2250" spc="98" dirty="0">
                <a:latin typeface="Trebuchet MS"/>
                <a:cs typeface="Trebuchet MS"/>
              </a:rPr>
              <a:t> </a:t>
            </a:r>
            <a:r>
              <a:rPr sz="2250" spc="-8" dirty="0">
                <a:latin typeface="Trebuchet MS"/>
                <a:cs typeface="Trebuchet MS"/>
              </a:rPr>
              <a:t>quantificáveis</a:t>
            </a:r>
            <a:endParaRPr sz="2250">
              <a:latin typeface="Trebuchet MS"/>
              <a:cs typeface="Trebuchet MS"/>
            </a:endParaRPr>
          </a:p>
          <a:p>
            <a:pPr marL="190024" indent="-180975">
              <a:spcBef>
                <a:spcPts val="720"/>
              </a:spcBef>
              <a:buFont typeface="Arial"/>
              <a:buChar char="•"/>
              <a:tabLst>
                <a:tab pos="190500" algn="l"/>
              </a:tabLst>
            </a:pPr>
            <a:r>
              <a:rPr sz="2250" spc="-98" dirty="0">
                <a:latin typeface="Trebuchet MS"/>
                <a:cs typeface="Trebuchet MS"/>
              </a:rPr>
              <a:t>Ter </a:t>
            </a:r>
            <a:r>
              <a:rPr sz="2250" dirty="0">
                <a:latin typeface="Trebuchet MS"/>
                <a:cs typeface="Trebuchet MS"/>
              </a:rPr>
              <a:t>orçamento</a:t>
            </a:r>
            <a:r>
              <a:rPr sz="2250" spc="75" dirty="0">
                <a:latin typeface="Trebuchet MS"/>
                <a:cs typeface="Trebuchet MS"/>
              </a:rPr>
              <a:t> </a:t>
            </a:r>
            <a:r>
              <a:rPr sz="2250" spc="-26" dirty="0">
                <a:latin typeface="Trebuchet MS"/>
                <a:cs typeface="Trebuchet MS"/>
              </a:rPr>
              <a:t>Real</a:t>
            </a:r>
            <a:endParaRPr sz="225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09186" y="1477899"/>
            <a:ext cx="3902201" cy="39022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6580252" y="5301233"/>
            <a:ext cx="425195" cy="414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36D4FAE-A469-4BED-B74C-2924D7DE8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6520D41-BC21-4C04-AB3F-46F0B62B8F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31" t="21498" r="17213" b="13771"/>
          <a:stretch/>
        </p:blipFill>
        <p:spPr>
          <a:xfrm>
            <a:off x="0" y="779489"/>
            <a:ext cx="9144000" cy="527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62253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+mj-lt"/>
                <a:cs typeface="Arial" panose="020B0604020202020204" pitchFamily="34" charset="0"/>
              </a:rPr>
              <a:t>Plataforma +Brasil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>
          <a:xfrm>
            <a:off x="457199" y="3966955"/>
            <a:ext cx="5826370" cy="639762"/>
          </a:xfrm>
        </p:spPr>
        <p:txBody>
          <a:bodyPr>
            <a:noAutofit/>
          </a:bodyPr>
          <a:lstStyle/>
          <a:p>
            <a:r>
              <a:rPr lang="pt-BR" sz="2400" dirty="0"/>
              <a:t>Projeto Básico – Acompanhamento de Obras e Serviços de Engenharia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63CCEC1-3256-49C9-847B-AD38CE1D983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7200" y="5495349"/>
            <a:ext cx="5360504" cy="254949"/>
          </a:xfrm>
        </p:spPr>
        <p:txBody>
          <a:bodyPr>
            <a:noAutofit/>
          </a:bodyPr>
          <a:lstStyle/>
          <a:p>
            <a:pPr algn="r"/>
            <a:endParaRPr lang="pt-BR" b="1" dirty="0">
              <a:latin typeface="+mj-lt"/>
            </a:endParaRP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2A659AD-D0C8-4625-AF7A-176BE1CF0D72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95739" y="6416613"/>
            <a:ext cx="4040188" cy="254949"/>
          </a:xfrm>
        </p:spPr>
        <p:txBody>
          <a:bodyPr/>
          <a:lstStyle/>
          <a:p>
            <a:endParaRPr lang="pt-BR" b="1" dirty="0">
              <a:latin typeface="+mj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E1E4E8A-EF6F-4E63-9413-9417A103D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40780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7670CB0-E2B9-4E2A-B329-22265462D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24" y="2396801"/>
            <a:ext cx="3261109" cy="264965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69BDDE4-622F-45F2-B1DE-31B31B33ADA7}"/>
              </a:ext>
            </a:extLst>
          </p:cNvPr>
          <p:cNvSpPr/>
          <p:nvPr/>
        </p:nvSpPr>
        <p:spPr>
          <a:xfrm>
            <a:off x="3249638" y="1828800"/>
            <a:ext cx="5672906" cy="378565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bg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BB5DB2C-74C5-4E33-90CA-6264919DDC99}"/>
              </a:ext>
            </a:extLst>
          </p:cNvPr>
          <p:cNvSpPr/>
          <p:nvPr/>
        </p:nvSpPr>
        <p:spPr>
          <a:xfrm>
            <a:off x="3545058" y="1828800"/>
            <a:ext cx="519097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Melhorar  a gestão das obras públicas e a efetividade do gasto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Reduzir o tempo de entrega das politicas públicas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Padronizar  e otimizar o processo de gestão das obras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Automatizar os instrumentos de medição de resultado sobre os serviços prestados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Qualificar o processo decisório dos gestores envolvidos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8441BB2-8D8F-474F-9473-2798952B74B6}"/>
              </a:ext>
            </a:extLst>
          </p:cNvPr>
          <p:cNvSpPr/>
          <p:nvPr/>
        </p:nvSpPr>
        <p:spPr>
          <a:xfrm>
            <a:off x="676275" y="487007"/>
            <a:ext cx="779145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MÓDULO DE OBRAS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399E142-58CC-422B-9FFB-A3AB1F87E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05833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42102" y="1590676"/>
            <a:ext cx="8637374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pt-BR" sz="2400" b="1" dirty="0">
              <a:solidFill>
                <a:srgbClr val="005825"/>
              </a:solidFill>
              <a:ea typeface="+mj-ea"/>
              <a:cs typeface="+mj-cs"/>
            </a:endParaRPr>
          </a:p>
          <a:p>
            <a:pPr indent="-257175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Inclusão pelo Proponente/Convenente de toda a documentação necessária para caracterizar o projeto básico da Proposta, tais como projetos, licenças, ART/RRT, elaboração do QCI, Planilha Orçamentária, Cronograma Físico-Financeiro, dentre outros;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indent="-257175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Após a inclusão, toda a documentação é analisada pela Mandatária ou órgão Concedente, podendo ser aceita, rejeitada ou solicitada complementação ao Proponente/Convenente;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indent="-257175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Caso o Contrato de Repasse se encaixe no nível II ou III, após aceite pela Mandatária, a Síntese do Projeto Aprovado  (SPA) deve ser homologada pelo órgão Concedente.</a:t>
            </a:r>
          </a:p>
        </p:txBody>
      </p:sp>
      <p:sp>
        <p:nvSpPr>
          <p:cNvPr id="5" name="Retângulo 4"/>
          <p:cNvSpPr/>
          <p:nvPr/>
        </p:nvSpPr>
        <p:spPr>
          <a:xfrm>
            <a:off x="565064" y="950307"/>
            <a:ext cx="779145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OBJETIVOS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E4E158E-121F-4184-B2A4-059865BFC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59733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ta para a direita 6"/>
          <p:cNvSpPr/>
          <p:nvPr/>
        </p:nvSpPr>
        <p:spPr>
          <a:xfrm rot="5400000">
            <a:off x="688631" y="2655313"/>
            <a:ext cx="635018" cy="323850"/>
          </a:xfrm>
          <a:prstGeom prst="rightArrow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" name="CaixaDeTexto 7"/>
          <p:cNvSpPr txBox="1"/>
          <p:nvPr/>
        </p:nvSpPr>
        <p:spPr>
          <a:xfrm>
            <a:off x="1084686" y="2540121"/>
            <a:ext cx="199072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25" dirty="0"/>
              <a:t>Envio para Análise da Mandatária ou Concedente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261131" y="3152188"/>
            <a:ext cx="1485900" cy="78468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da Documentação do Projeto Básico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3716905" y="2443456"/>
            <a:ext cx="1514475" cy="63501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Solicitação de Complementação</a:t>
            </a:r>
          </a:p>
        </p:txBody>
      </p:sp>
      <p:sp>
        <p:nvSpPr>
          <p:cNvPr id="18" name="Seta dobrada para cima 17"/>
          <p:cNvSpPr/>
          <p:nvPr/>
        </p:nvSpPr>
        <p:spPr>
          <a:xfrm rot="16200000">
            <a:off x="2853412" y="748361"/>
            <a:ext cx="619125" cy="2774735"/>
          </a:xfrm>
          <a:prstGeom prst="bentUpArrow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9" name="Seta para a direita 18"/>
          <p:cNvSpPr/>
          <p:nvPr/>
        </p:nvSpPr>
        <p:spPr>
          <a:xfrm rot="1834403">
            <a:off x="5238489" y="3901410"/>
            <a:ext cx="1081345" cy="238125"/>
          </a:xfrm>
          <a:prstGeom prst="rightArrow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0" name="Retângulo de cantos arredondados 19"/>
          <p:cNvSpPr/>
          <p:nvPr/>
        </p:nvSpPr>
        <p:spPr>
          <a:xfrm>
            <a:off x="6338724" y="3838548"/>
            <a:ext cx="1399532" cy="91020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Homologação da SPA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6669561" y="5981245"/>
            <a:ext cx="980396" cy="1766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/>
              <a:t>Concedente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261131" y="1610337"/>
            <a:ext cx="1514475" cy="70623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Cadastro da Documentação do Projeto Básico</a:t>
            </a:r>
          </a:p>
        </p:txBody>
      </p:sp>
      <p:sp>
        <p:nvSpPr>
          <p:cNvPr id="6" name="Retângulo 5"/>
          <p:cNvSpPr/>
          <p:nvPr/>
        </p:nvSpPr>
        <p:spPr>
          <a:xfrm>
            <a:off x="578291" y="2345119"/>
            <a:ext cx="927779" cy="2180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/>
              <a:t>Proponente</a:t>
            </a: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3716905" y="3301420"/>
            <a:ext cx="1514475" cy="63501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Aceite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120990" y="4037590"/>
            <a:ext cx="1842379" cy="3055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/>
              <a:t>Mandatária ou Concedente</a:t>
            </a:r>
          </a:p>
        </p:txBody>
      </p:sp>
      <p:sp>
        <p:nvSpPr>
          <p:cNvPr id="26" name="Retângulo de cantos arredondados 25"/>
          <p:cNvSpPr/>
          <p:nvPr/>
        </p:nvSpPr>
        <p:spPr>
          <a:xfrm>
            <a:off x="5652891" y="5306684"/>
            <a:ext cx="1514027" cy="63501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Solicitação de Complementação</a:t>
            </a:r>
          </a:p>
        </p:txBody>
      </p:sp>
      <p:sp>
        <p:nvSpPr>
          <p:cNvPr id="27" name="Retângulo de cantos arredondados 26"/>
          <p:cNvSpPr/>
          <p:nvPr/>
        </p:nvSpPr>
        <p:spPr>
          <a:xfrm>
            <a:off x="7281991" y="5306684"/>
            <a:ext cx="1238223" cy="63501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Homologada</a:t>
            </a:r>
          </a:p>
        </p:txBody>
      </p:sp>
      <p:sp>
        <p:nvSpPr>
          <p:cNvPr id="29" name="Seta para baixo 28"/>
          <p:cNvSpPr/>
          <p:nvPr/>
        </p:nvSpPr>
        <p:spPr>
          <a:xfrm rot="19284328">
            <a:off x="7319274" y="4888246"/>
            <a:ext cx="262233" cy="420386"/>
          </a:xfrm>
          <a:prstGeom prst="downArrow">
            <a:avLst>
              <a:gd name="adj1" fmla="val 37017"/>
              <a:gd name="adj2" fmla="val 50000"/>
            </a:avLst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0" name="Seta para baixo 29"/>
          <p:cNvSpPr/>
          <p:nvPr/>
        </p:nvSpPr>
        <p:spPr>
          <a:xfrm rot="2705265">
            <a:off x="6366632" y="4919764"/>
            <a:ext cx="277493" cy="382749"/>
          </a:xfrm>
          <a:prstGeom prst="downArrow">
            <a:avLst>
              <a:gd name="adj1" fmla="val 37017"/>
              <a:gd name="adj2" fmla="val 50000"/>
            </a:avLst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1" name="Seta dobrada para cima 30"/>
          <p:cNvSpPr/>
          <p:nvPr/>
        </p:nvSpPr>
        <p:spPr>
          <a:xfrm rot="10800000" flipV="1">
            <a:off x="707461" y="4406634"/>
            <a:ext cx="4839350" cy="1329768"/>
          </a:xfrm>
          <a:prstGeom prst="bentUpArrow">
            <a:avLst>
              <a:gd name="adj1" fmla="val 9242"/>
              <a:gd name="adj2" fmla="val 15930"/>
              <a:gd name="adj3" fmla="val 18618"/>
            </a:avLst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2" name="Seta para a direita 31"/>
          <p:cNvSpPr/>
          <p:nvPr/>
        </p:nvSpPr>
        <p:spPr>
          <a:xfrm>
            <a:off x="1838742" y="3583661"/>
            <a:ext cx="1872758" cy="238125"/>
          </a:xfrm>
          <a:prstGeom prst="rightArrow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3" name="Retângulo de cantos arredondados 32"/>
          <p:cNvSpPr/>
          <p:nvPr/>
        </p:nvSpPr>
        <p:spPr>
          <a:xfrm>
            <a:off x="3704614" y="4162782"/>
            <a:ext cx="1514475" cy="63501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Rejeição</a:t>
            </a:r>
          </a:p>
        </p:txBody>
      </p:sp>
      <p:sp>
        <p:nvSpPr>
          <p:cNvPr id="35" name="Seta para a direita 34"/>
          <p:cNvSpPr/>
          <p:nvPr/>
        </p:nvSpPr>
        <p:spPr>
          <a:xfrm rot="20576224">
            <a:off x="1824329" y="3115811"/>
            <a:ext cx="1872758" cy="238125"/>
          </a:xfrm>
          <a:prstGeom prst="rightArrow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6" name="Seta para a direita 35"/>
          <p:cNvSpPr/>
          <p:nvPr/>
        </p:nvSpPr>
        <p:spPr>
          <a:xfrm rot="1238462">
            <a:off x="1766824" y="4123637"/>
            <a:ext cx="1974995" cy="254477"/>
          </a:xfrm>
          <a:prstGeom prst="rightArrow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3" name="Retângulo de cantos arredondados 42"/>
          <p:cNvSpPr/>
          <p:nvPr/>
        </p:nvSpPr>
        <p:spPr>
          <a:xfrm>
            <a:off x="6338724" y="2684051"/>
            <a:ext cx="1399532" cy="910205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Homologação automatizada da SPA</a:t>
            </a:r>
          </a:p>
        </p:txBody>
      </p:sp>
      <p:sp>
        <p:nvSpPr>
          <p:cNvPr id="44" name="Retângulo 43"/>
          <p:cNvSpPr/>
          <p:nvPr/>
        </p:nvSpPr>
        <p:spPr>
          <a:xfrm>
            <a:off x="6489258" y="3632046"/>
            <a:ext cx="1108860" cy="1516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Sistema*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6180561" y="1751965"/>
            <a:ext cx="1990725" cy="61170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125" dirty="0"/>
              <a:t>Para os </a:t>
            </a:r>
            <a:r>
              <a:rPr lang="pt-BR" sz="1125" b="1" dirty="0"/>
              <a:t>Contratos de Repasse</a:t>
            </a:r>
            <a:r>
              <a:rPr lang="pt-BR" sz="1125" dirty="0"/>
              <a:t> de </a:t>
            </a:r>
            <a:r>
              <a:rPr lang="pt-BR" sz="1125" b="1" dirty="0"/>
              <a:t>Nível I</a:t>
            </a:r>
            <a:r>
              <a:rPr lang="pt-BR" sz="1125" dirty="0"/>
              <a:t> e para os </a:t>
            </a:r>
            <a:r>
              <a:rPr lang="pt-BR" sz="1125" b="1" dirty="0"/>
              <a:t>Convênios</a:t>
            </a:r>
            <a:r>
              <a:rPr lang="pt-BR" sz="1125" dirty="0"/>
              <a:t> independente do Nível</a:t>
            </a:r>
          </a:p>
        </p:txBody>
      </p:sp>
      <p:cxnSp>
        <p:nvCxnSpPr>
          <p:cNvPr id="47" name="Conector angulado 46"/>
          <p:cNvCxnSpPr>
            <a:stCxn id="45" idx="2"/>
            <a:endCxn id="43" idx="3"/>
          </p:cNvCxnSpPr>
          <p:nvPr/>
        </p:nvCxnSpPr>
        <p:spPr>
          <a:xfrm rot="16200000" flipH="1">
            <a:off x="7069349" y="2470246"/>
            <a:ext cx="775483" cy="562332"/>
          </a:xfrm>
          <a:prstGeom prst="bentConnector4">
            <a:avLst>
              <a:gd name="adj1" fmla="val 20657"/>
              <a:gd name="adj2" fmla="val 21765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eta para a direita 49"/>
          <p:cNvSpPr/>
          <p:nvPr/>
        </p:nvSpPr>
        <p:spPr>
          <a:xfrm rot="20763824">
            <a:off x="5278146" y="3299470"/>
            <a:ext cx="1081345" cy="238125"/>
          </a:xfrm>
          <a:prstGeom prst="rightArrow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2" name="CaixaDeTexto 51"/>
          <p:cNvSpPr txBox="1"/>
          <p:nvPr/>
        </p:nvSpPr>
        <p:spPr>
          <a:xfrm>
            <a:off x="138812" y="5972236"/>
            <a:ext cx="5310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25" i="1" dirty="0"/>
              <a:t>* </a:t>
            </a:r>
            <a:r>
              <a:rPr lang="pt-BR" sz="1400" b="1" i="1" dirty="0"/>
              <a:t>Sem intervenção do Concedente, o sistema homologa a SPA automaticamente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7993040" y="3611914"/>
            <a:ext cx="824951" cy="11310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125" dirty="0"/>
              <a:t>Para os </a:t>
            </a:r>
            <a:r>
              <a:rPr lang="pt-BR" sz="1125" b="1" dirty="0"/>
              <a:t>Contratos de Repasse </a:t>
            </a:r>
            <a:r>
              <a:rPr lang="pt-BR" sz="1125" dirty="0"/>
              <a:t>de </a:t>
            </a:r>
            <a:r>
              <a:rPr lang="pt-BR" sz="1125" b="1" dirty="0"/>
              <a:t>Nível II </a:t>
            </a:r>
            <a:r>
              <a:rPr lang="pt-BR" sz="1125" dirty="0"/>
              <a:t>e </a:t>
            </a:r>
            <a:r>
              <a:rPr lang="pt-BR" sz="1125" b="1" dirty="0"/>
              <a:t>III</a:t>
            </a:r>
          </a:p>
        </p:txBody>
      </p:sp>
      <p:cxnSp>
        <p:nvCxnSpPr>
          <p:cNvPr id="56" name="Conector angulado 55"/>
          <p:cNvCxnSpPr>
            <a:stCxn id="20" idx="3"/>
            <a:endCxn id="54" idx="1"/>
          </p:cNvCxnSpPr>
          <p:nvPr/>
        </p:nvCxnSpPr>
        <p:spPr>
          <a:xfrm flipV="1">
            <a:off x="7738256" y="4177454"/>
            <a:ext cx="254784" cy="11619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ângulo 41">
            <a:extLst>
              <a:ext uri="{FF2B5EF4-FFF2-40B4-BE49-F238E27FC236}">
                <a16:creationId xmlns:a16="http://schemas.microsoft.com/office/drawing/2014/main" id="{86E519D6-65E0-4950-831B-0F395DCC32BB}"/>
              </a:ext>
            </a:extLst>
          </p:cNvPr>
          <p:cNvSpPr/>
          <p:nvPr/>
        </p:nvSpPr>
        <p:spPr>
          <a:xfrm>
            <a:off x="3467678" y="5034304"/>
            <a:ext cx="1842379" cy="3055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/>
              <a:t>Mandatária ou Concedente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14EC5A5-8BC3-422E-97D9-426F8C136D64}"/>
              </a:ext>
            </a:extLst>
          </p:cNvPr>
          <p:cNvSpPr/>
          <p:nvPr/>
        </p:nvSpPr>
        <p:spPr>
          <a:xfrm>
            <a:off x="565064" y="950307"/>
            <a:ext cx="779145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FLUXO OPERACIONAL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72509413-88B6-4C2C-8FFD-3EFC37A27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71884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9ADBD0C-90E0-49F5-845F-7B8D4C4FAA3D}"/>
              </a:ext>
            </a:extLst>
          </p:cNvPr>
          <p:cNvSpPr/>
          <p:nvPr/>
        </p:nvSpPr>
        <p:spPr>
          <a:xfrm>
            <a:off x="189469" y="1357732"/>
            <a:ext cx="87575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pt-BR" sz="3200" b="1" dirty="0">
              <a:solidFill>
                <a:srgbClr val="005825"/>
              </a:solidFill>
              <a:ea typeface="+mj-ea"/>
              <a:cs typeface="+mj-cs"/>
            </a:endParaRPr>
          </a:p>
          <a:p>
            <a:pPr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O Quadro de Composição do Investimento (QCI) constitui documento contratual e peça fundamental para sintetizar as partes que constituem o objeto da Proposta. Apresenta uma visão consolidada do Contrato de Repasse/Convênio contendo as metas e submetas que o compõem, suas quantidades, situação, lotes e seus respectivos valores.</a:t>
            </a:r>
          </a:p>
          <a:p>
            <a:pPr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O preenchimento correto do QCI é de fundamental importância para o andamento do Instrumento de Transferência, de acordo com os conceitos de meta, submeta, item de investimento e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sub-item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de investimento.</a:t>
            </a:r>
          </a:p>
          <a:p>
            <a:pPr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Cada submeta incluída no QCI dará origem a uma Planilha Orçamentária (PO).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D9D0EAF-3817-4CDF-92D3-7D774F67E3DD}"/>
              </a:ext>
            </a:extLst>
          </p:cNvPr>
          <p:cNvSpPr/>
          <p:nvPr/>
        </p:nvSpPr>
        <p:spPr>
          <a:xfrm>
            <a:off x="407963" y="950307"/>
            <a:ext cx="837027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QUADRO DE COMPOSIÇÃO DE INVESTIMENTO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2DD623A-38E2-4D8C-810D-18579975D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2323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9ADBD0C-90E0-49F5-845F-7B8D4C4FAA3D}"/>
              </a:ext>
            </a:extLst>
          </p:cNvPr>
          <p:cNvSpPr/>
          <p:nvPr/>
        </p:nvSpPr>
        <p:spPr>
          <a:xfrm>
            <a:off x="189469" y="1219969"/>
            <a:ext cx="87575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pt-BR" sz="3200" b="1" dirty="0">
              <a:solidFill>
                <a:srgbClr val="005825"/>
              </a:solidFill>
              <a:ea typeface="+mj-ea"/>
              <a:cs typeface="+mj-cs"/>
            </a:endParaRPr>
          </a:p>
          <a:p>
            <a:pPr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Nesta aba deverão ser informados os responsáveis técnicos e as respectivas ART/RRT (Anotação de Responsabilidade Técnica / Registro de Responsabilidade Técnica) do Contrato de Repasse/Convênio.</a:t>
            </a:r>
          </a:p>
          <a:p>
            <a:pPr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Os responsáveis técnicos podem ser cadastrados com os seguintes tipos de atividades: Arquitetura, Engenharia e Trabalho Social.</a:t>
            </a:r>
          </a:p>
          <a:p>
            <a:pPr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Caso a Atividade seja do tipo Arquitetura ou Engenharia, serão apresentados os campos CREA/CAU e UF para serem informados.</a:t>
            </a:r>
          </a:p>
          <a:p>
            <a:pPr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Apenas os responsáveis selecionados com atividade de “Arquitetura” e “Engenharia” serão apresentados para vinculação às ART/RRT e, posteriormente, às PO/CFF.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D9D0EAF-3817-4CDF-92D3-7D774F67E3DD}"/>
              </a:ext>
            </a:extLst>
          </p:cNvPr>
          <p:cNvSpPr/>
          <p:nvPr/>
        </p:nvSpPr>
        <p:spPr>
          <a:xfrm>
            <a:off x="407963" y="950307"/>
            <a:ext cx="837027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RESPONSÁVEIS TÉCNICOS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AA7F288-6610-41A2-BA6D-8AE299D1C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95799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9ADBD0C-90E0-49F5-845F-7B8D4C4FAA3D}"/>
              </a:ext>
            </a:extLst>
          </p:cNvPr>
          <p:cNvSpPr/>
          <p:nvPr/>
        </p:nvSpPr>
        <p:spPr>
          <a:xfrm>
            <a:off x="189469" y="1535275"/>
            <a:ext cx="87575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pt-BR" sz="3200" b="1" dirty="0">
              <a:solidFill>
                <a:srgbClr val="005825"/>
              </a:solidFill>
              <a:ea typeface="+mj-ea"/>
              <a:cs typeface="+mj-cs"/>
            </a:endParaRPr>
          </a:p>
          <a:p>
            <a:pPr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Nesta aba deverão ser anexados todos os anexos referentes ao Projeto Básico do Contrato de Repasse/Convênio.</a:t>
            </a:r>
          </a:p>
          <a:p>
            <a:pPr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Os tipos de anexos são categorizados.</a:t>
            </a:r>
          </a:p>
          <a:p>
            <a:pPr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Os arquivos incluídos como tipo “ART/RRT” serão refletidos na aba Responsável Técnico(RT) para vinculação ao RT cadastrado.</a:t>
            </a:r>
          </a:p>
          <a:p>
            <a:pPr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Os arquivos incluídos com o tipo “Autorização”, “Declaração”, “Manifesto Ambiental” e “Outorga” serão refletidos na aba “Documentação Complementar” para vinculação ao documento cadastrado.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D9D0EAF-3817-4CDF-92D3-7D774F67E3DD}"/>
              </a:ext>
            </a:extLst>
          </p:cNvPr>
          <p:cNvSpPr/>
          <p:nvPr/>
        </p:nvSpPr>
        <p:spPr>
          <a:xfrm>
            <a:off x="407963" y="950307"/>
            <a:ext cx="837027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ANEXOS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CBFC2A4-BA33-4AF5-AEB9-342F5E788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49927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9ADBD0C-90E0-49F5-845F-7B8D4C4FAA3D}"/>
              </a:ext>
            </a:extLst>
          </p:cNvPr>
          <p:cNvSpPr/>
          <p:nvPr/>
        </p:nvSpPr>
        <p:spPr>
          <a:xfrm>
            <a:off x="189469" y="1535275"/>
            <a:ext cx="8757583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pt-BR" sz="3200" b="1" dirty="0">
              <a:solidFill>
                <a:srgbClr val="005825"/>
              </a:solidFill>
              <a:ea typeface="+mj-ea"/>
              <a:cs typeface="+mj-cs"/>
            </a:endParaRPr>
          </a:p>
          <a:p>
            <a:pPr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Nesta aba devem ser cadastrados os documentos categorizados como Manifesto Ambiental, Outorgas, Autorizações e Declarações referentes ao Contrato de Repasse/Convênio.</a:t>
            </a:r>
          </a:p>
          <a:p>
            <a:pPr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Observação: Deve ser iniciado o cadastramento destes documentos na aba “Documentação Complementar” apenas após a inclusão dos respectivos arquivos na aba “Anexos”.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D9D0EAF-3817-4CDF-92D3-7D774F67E3DD}"/>
              </a:ext>
            </a:extLst>
          </p:cNvPr>
          <p:cNvSpPr/>
          <p:nvPr/>
        </p:nvSpPr>
        <p:spPr>
          <a:xfrm>
            <a:off x="407963" y="950307"/>
            <a:ext cx="837027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DOCUMENTAÇÃO COMPLEMENTAR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35D8C04-EBAE-4120-9A4F-2EA18DC4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2106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9ADBD0C-90E0-49F5-845F-7B8D4C4FAA3D}"/>
              </a:ext>
            </a:extLst>
          </p:cNvPr>
          <p:cNvSpPr/>
          <p:nvPr/>
        </p:nvSpPr>
        <p:spPr>
          <a:xfrm>
            <a:off x="189469" y="1535275"/>
            <a:ext cx="8757583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pt-BR" sz="3200" b="1" dirty="0">
              <a:solidFill>
                <a:srgbClr val="005825"/>
              </a:solidFill>
              <a:ea typeface="+mj-ea"/>
              <a:cs typeface="+mj-cs"/>
            </a:endParaRPr>
          </a:p>
          <a:p>
            <a:pPr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A aba PO/CFF contempla as funcionalidades para preenchimento da Planilha Orçamentária (PO) e Cronograma Físico-Financeiro (CFF) das submetas do Contrato de Repasse/Convênio.</a:t>
            </a:r>
          </a:p>
          <a:p>
            <a:pPr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Deve ser cadastrada uma PO para cada submeta do QCI.</a:t>
            </a:r>
          </a:p>
          <a:p>
            <a:pPr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Cada PO será acompanhada de um CFF a ser preenchido após o preenchimento da respectiva PO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D9D0EAF-3817-4CDF-92D3-7D774F67E3DD}"/>
              </a:ext>
            </a:extLst>
          </p:cNvPr>
          <p:cNvSpPr/>
          <p:nvPr/>
        </p:nvSpPr>
        <p:spPr>
          <a:xfrm>
            <a:off x="383121" y="460942"/>
            <a:ext cx="686676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PLANILHA ORÇAMÉNTÁRIA – CRONOGRAMA FÍSICO-FINANCEIRO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2EBC457-1E91-42DE-AB43-D667C47A5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57124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402337" y="1424178"/>
            <a:ext cx="2051684" cy="7589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2003679" y="1424178"/>
            <a:ext cx="5414391" cy="7589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592073" y="1794510"/>
            <a:ext cx="4513707" cy="7589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4655440" y="1794510"/>
            <a:ext cx="2327147" cy="7589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6532245" y="1794510"/>
            <a:ext cx="597788" cy="7589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2995803" y="2164841"/>
            <a:ext cx="1224152" cy="7589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3769615" y="2164841"/>
            <a:ext cx="597788" cy="7589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3917061" y="2164841"/>
            <a:ext cx="809243" cy="7589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1469898" y="2872358"/>
            <a:ext cx="4056507" cy="2313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0B31006-4C8E-4330-A857-0AF005A388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E688AEC-D846-4EB2-B5B4-9A5E1DEAE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48" t="21498" r="17541" b="15230"/>
          <a:stretch/>
        </p:blipFill>
        <p:spPr>
          <a:xfrm>
            <a:off x="1" y="779489"/>
            <a:ext cx="9144000" cy="511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01617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83096" y="3586733"/>
            <a:ext cx="2520315" cy="17910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" y="-59834"/>
            <a:ext cx="7543799" cy="68672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1132046">
              <a:lnSpc>
                <a:spcPct val="100000"/>
              </a:lnSpc>
              <a:spcBef>
                <a:spcPts val="75"/>
              </a:spcBef>
            </a:pPr>
            <a:r>
              <a:rPr spc="-11" dirty="0">
                <a:solidFill>
                  <a:schemeClr val="accent6"/>
                </a:solidFill>
                <a:latin typeface="+mn-lt"/>
              </a:rPr>
              <a:t>Marco</a:t>
            </a:r>
            <a:r>
              <a:rPr spc="-71" dirty="0">
                <a:solidFill>
                  <a:schemeClr val="accent6"/>
                </a:solidFill>
                <a:latin typeface="+mn-lt"/>
              </a:rPr>
              <a:t> </a:t>
            </a:r>
            <a:r>
              <a:rPr spc="-11" dirty="0">
                <a:solidFill>
                  <a:schemeClr val="accent6"/>
                </a:solidFill>
                <a:latin typeface="+mn-lt"/>
              </a:rPr>
              <a:t>Legal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" y="1007931"/>
            <a:ext cx="9003409" cy="50263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pt-BR" sz="2000" spc="-8" dirty="0">
                <a:cs typeface="Calibri"/>
              </a:rPr>
              <a:t>P</a:t>
            </a:r>
            <a:r>
              <a:rPr sz="2000" spc="-8" dirty="0" err="1">
                <a:cs typeface="Calibri"/>
              </a:rPr>
              <a:t>ortaria</a:t>
            </a:r>
            <a:r>
              <a:rPr sz="2000" spc="-8" dirty="0">
                <a:cs typeface="Calibri"/>
              </a:rPr>
              <a:t> </a:t>
            </a:r>
            <a:r>
              <a:rPr sz="2000" spc="-4" dirty="0">
                <a:cs typeface="Calibri"/>
              </a:rPr>
              <a:t>nº </a:t>
            </a:r>
            <a:r>
              <a:rPr lang="pt-BR" sz="2000" spc="-26" dirty="0">
                <a:cs typeface="Calibri"/>
              </a:rPr>
              <a:t>66/2017-MP, </a:t>
            </a:r>
            <a:r>
              <a:rPr lang="pt-BR" sz="2000" spc="-4" dirty="0">
                <a:cs typeface="Calibri"/>
              </a:rPr>
              <a:t>de </a:t>
            </a:r>
            <a:r>
              <a:rPr lang="pt-BR" sz="2000" dirty="0">
                <a:cs typeface="Calibri"/>
              </a:rPr>
              <a:t>31 </a:t>
            </a:r>
            <a:r>
              <a:rPr lang="pt-BR" sz="2000" spc="-4" dirty="0">
                <a:cs typeface="Calibri"/>
              </a:rPr>
              <a:t>de </a:t>
            </a:r>
            <a:r>
              <a:rPr lang="pt-BR" sz="2000" spc="-8" dirty="0">
                <a:cs typeface="Calibri"/>
              </a:rPr>
              <a:t>março </a:t>
            </a:r>
            <a:r>
              <a:rPr lang="pt-BR" sz="2000" spc="-4" dirty="0">
                <a:cs typeface="Calibri"/>
              </a:rPr>
              <a:t>de</a:t>
            </a:r>
            <a:r>
              <a:rPr lang="pt-BR" sz="2000" spc="19" dirty="0">
                <a:cs typeface="Calibri"/>
              </a:rPr>
              <a:t> </a:t>
            </a:r>
            <a:r>
              <a:rPr sz="2000" spc="-4" dirty="0">
                <a:cs typeface="Calibri"/>
              </a:rPr>
              <a:t>2017</a:t>
            </a:r>
            <a:endParaRPr sz="2000" dirty="0">
              <a:cs typeface="Calibri"/>
            </a:endParaRPr>
          </a:p>
          <a:p>
            <a:pPr>
              <a:spcBef>
                <a:spcPts val="15"/>
              </a:spcBef>
            </a:pPr>
            <a:endParaRPr dirty="0">
              <a:cs typeface="Times New Roman"/>
            </a:endParaRPr>
          </a:p>
          <a:p>
            <a:pPr marL="78104" marR="3810">
              <a:lnSpc>
                <a:spcPct val="100499"/>
              </a:lnSpc>
            </a:pPr>
            <a:r>
              <a:rPr spc="-4" dirty="0">
                <a:cs typeface="Calibri"/>
              </a:rPr>
              <a:t>Art. </a:t>
            </a:r>
            <a:r>
              <a:rPr dirty="0">
                <a:cs typeface="Calibri"/>
              </a:rPr>
              <a:t>2º </a:t>
            </a:r>
            <a:r>
              <a:rPr spc="-4" dirty="0">
                <a:cs typeface="Calibri"/>
              </a:rPr>
              <a:t>Os </a:t>
            </a:r>
            <a:r>
              <a:rPr spc="-11" dirty="0">
                <a:cs typeface="Calibri"/>
              </a:rPr>
              <a:t>órgãos </a:t>
            </a:r>
            <a:r>
              <a:rPr spc="-4" dirty="0">
                <a:cs typeface="Calibri"/>
              </a:rPr>
              <a:t>e </a:t>
            </a:r>
            <a:r>
              <a:rPr spc="-8" dirty="0">
                <a:cs typeface="Calibri"/>
              </a:rPr>
              <a:t>entidades </a:t>
            </a:r>
            <a:r>
              <a:rPr spc="-4" dirty="0">
                <a:cs typeface="Calibri"/>
              </a:rPr>
              <a:t>da </a:t>
            </a:r>
            <a:r>
              <a:rPr spc="-8" dirty="0">
                <a:cs typeface="Calibri"/>
              </a:rPr>
              <a:t>administração pública </a:t>
            </a:r>
            <a:r>
              <a:rPr spc="-11" dirty="0">
                <a:cs typeface="Calibri"/>
              </a:rPr>
              <a:t>direta </a:t>
            </a:r>
            <a:r>
              <a:rPr spc="-4" dirty="0">
                <a:cs typeface="Calibri"/>
              </a:rPr>
              <a:t>e </a:t>
            </a:r>
            <a:r>
              <a:rPr spc="-11" dirty="0">
                <a:cs typeface="Calibri"/>
              </a:rPr>
              <a:t>indireta </a:t>
            </a:r>
            <a:r>
              <a:rPr spc="-4" dirty="0">
                <a:cs typeface="Calibri"/>
              </a:rPr>
              <a:t>que </a:t>
            </a:r>
            <a:r>
              <a:rPr spc="-8" dirty="0">
                <a:cs typeface="Calibri"/>
              </a:rPr>
              <a:t>atuam </a:t>
            </a:r>
            <a:r>
              <a:rPr spc="-4" dirty="0">
                <a:cs typeface="Calibri"/>
              </a:rPr>
              <a:t>em </a:t>
            </a:r>
            <a:r>
              <a:rPr spc="-8" dirty="0">
                <a:cs typeface="Calibri"/>
              </a:rPr>
              <a:t>processos </a:t>
            </a:r>
            <a:r>
              <a:rPr spc="-4" dirty="0">
                <a:cs typeface="Calibri"/>
              </a:rPr>
              <a:t>de </a:t>
            </a:r>
            <a:r>
              <a:rPr spc="-11" dirty="0">
                <a:cs typeface="Calibri"/>
              </a:rPr>
              <a:t>transferências </a:t>
            </a:r>
            <a:r>
              <a:rPr spc="-4" dirty="0">
                <a:cs typeface="Calibri"/>
              </a:rPr>
              <a:t>de </a:t>
            </a:r>
            <a:r>
              <a:rPr spc="-11" dirty="0">
                <a:cs typeface="Calibri"/>
              </a:rPr>
              <a:t>recursos  </a:t>
            </a:r>
            <a:r>
              <a:rPr spc="-4" dirty="0">
                <a:cs typeface="Calibri"/>
              </a:rPr>
              <a:t>da </a:t>
            </a:r>
            <a:r>
              <a:rPr spc="-8" dirty="0">
                <a:cs typeface="Calibri"/>
              </a:rPr>
              <a:t>União, operacionalizadas </a:t>
            </a:r>
            <a:r>
              <a:rPr spc="-4" dirty="0">
                <a:cs typeface="Calibri"/>
              </a:rPr>
              <a:t>por meio de </a:t>
            </a:r>
            <a:r>
              <a:rPr spc="-8" dirty="0">
                <a:cs typeface="Calibri"/>
              </a:rPr>
              <a:t>convênios, </a:t>
            </a:r>
            <a:r>
              <a:rPr spc="-11" dirty="0">
                <a:cs typeface="Calibri"/>
              </a:rPr>
              <a:t>contratos </a:t>
            </a:r>
            <a:r>
              <a:rPr spc="-4" dirty="0">
                <a:cs typeface="Calibri"/>
              </a:rPr>
              <a:t>de </a:t>
            </a:r>
            <a:r>
              <a:rPr spc="-8" dirty="0">
                <a:cs typeface="Calibri"/>
              </a:rPr>
              <a:t>repasse, </a:t>
            </a:r>
            <a:r>
              <a:rPr spc="-4" dirty="0">
                <a:cs typeface="Calibri"/>
              </a:rPr>
              <a:t>termos de </a:t>
            </a:r>
            <a:r>
              <a:rPr spc="-8" dirty="0">
                <a:cs typeface="Calibri"/>
              </a:rPr>
              <a:t>parceria, </a:t>
            </a:r>
            <a:r>
              <a:rPr spc="-11" dirty="0">
                <a:cs typeface="Calibri"/>
              </a:rPr>
              <a:t>fomento </a:t>
            </a:r>
            <a:r>
              <a:rPr spc="-4" dirty="0">
                <a:cs typeface="Calibri"/>
              </a:rPr>
              <a:t>e </a:t>
            </a:r>
            <a:r>
              <a:rPr spc="-11" dirty="0">
                <a:cs typeface="Calibri"/>
              </a:rPr>
              <a:t>colaboração, deverão  </a:t>
            </a:r>
            <a:r>
              <a:rPr spc="-8" dirty="0">
                <a:cs typeface="Calibri"/>
              </a:rPr>
              <a:t>assegurar </a:t>
            </a:r>
            <a:r>
              <a:rPr spc="-4" dirty="0">
                <a:cs typeface="Calibri"/>
              </a:rPr>
              <a:t>a </a:t>
            </a:r>
            <a:r>
              <a:rPr spc="-8" dirty="0">
                <a:cs typeface="Calibri"/>
              </a:rPr>
              <a:t>adoção </a:t>
            </a:r>
            <a:r>
              <a:rPr spc="-4" dirty="0">
                <a:cs typeface="Calibri"/>
              </a:rPr>
              <a:t>das medidas </a:t>
            </a:r>
            <a:r>
              <a:rPr spc="-11" dirty="0">
                <a:cs typeface="Calibri"/>
              </a:rPr>
              <a:t>para </a:t>
            </a:r>
            <a:r>
              <a:rPr spc="-4" dirty="0">
                <a:cs typeface="Calibri"/>
              </a:rPr>
              <a:t>a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sistematização </a:t>
            </a:r>
            <a:r>
              <a:rPr b="1" dirty="0">
                <a:solidFill>
                  <a:srgbClr val="6F2F9F"/>
                </a:solidFill>
                <a:cs typeface="Calibri"/>
              </a:rPr>
              <a:t>de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práticas </a:t>
            </a:r>
            <a:r>
              <a:rPr b="1" spc="-4" dirty="0">
                <a:solidFill>
                  <a:srgbClr val="6F2F9F"/>
                </a:solidFill>
                <a:cs typeface="Calibri"/>
              </a:rPr>
              <a:t>relacionadas </a:t>
            </a:r>
            <a:r>
              <a:rPr b="1" dirty="0">
                <a:solidFill>
                  <a:srgbClr val="6F2F9F"/>
                </a:solidFill>
                <a:cs typeface="Calibri"/>
              </a:rPr>
              <a:t>à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governança </a:t>
            </a:r>
            <a:r>
              <a:rPr b="1" dirty="0">
                <a:solidFill>
                  <a:srgbClr val="6F2F9F"/>
                </a:solidFill>
                <a:cs typeface="Calibri"/>
              </a:rPr>
              <a:t>e à </a:t>
            </a:r>
            <a:r>
              <a:rPr b="1" spc="-11" dirty="0">
                <a:solidFill>
                  <a:srgbClr val="6F2F9F"/>
                </a:solidFill>
                <a:cs typeface="Calibri"/>
              </a:rPr>
              <a:t>gestão </a:t>
            </a:r>
            <a:r>
              <a:rPr spc="-4" dirty="0">
                <a:cs typeface="Calibri"/>
              </a:rPr>
              <a:t>de </a:t>
            </a:r>
            <a:r>
              <a:rPr spc="-8" dirty="0">
                <a:cs typeface="Calibri"/>
              </a:rPr>
              <a:t>tais  processos, </a:t>
            </a:r>
            <a:r>
              <a:rPr spc="-4" dirty="0">
                <a:cs typeface="Calibri"/>
              </a:rPr>
              <a:t>aplicando-se as </a:t>
            </a:r>
            <a:r>
              <a:rPr spc="-8" dirty="0">
                <a:cs typeface="Calibri"/>
              </a:rPr>
              <a:t>diretrizes </a:t>
            </a:r>
            <a:r>
              <a:rPr spc="-4" dirty="0">
                <a:cs typeface="Calibri"/>
              </a:rPr>
              <a:t>estabelecidas </a:t>
            </a:r>
            <a:r>
              <a:rPr spc="-11" dirty="0">
                <a:cs typeface="Calibri"/>
              </a:rPr>
              <a:t>nesta</a:t>
            </a:r>
            <a:r>
              <a:rPr spc="30" dirty="0">
                <a:cs typeface="Calibri"/>
              </a:rPr>
              <a:t> </a:t>
            </a:r>
            <a:r>
              <a:rPr spc="-8" dirty="0" err="1">
                <a:cs typeface="Calibri"/>
              </a:rPr>
              <a:t>Portaria</a:t>
            </a:r>
            <a:r>
              <a:rPr spc="-8" dirty="0">
                <a:cs typeface="Calibri"/>
              </a:rPr>
              <a:t>.</a:t>
            </a:r>
            <a:endParaRPr dirty="0">
              <a:cs typeface="Times New Roman"/>
            </a:endParaRPr>
          </a:p>
          <a:p>
            <a:pPr marL="79058" marR="46673">
              <a:spcBef>
                <a:spcPts val="4"/>
              </a:spcBef>
            </a:pPr>
            <a:r>
              <a:rPr spc="-4" dirty="0">
                <a:cs typeface="Calibri"/>
              </a:rPr>
              <a:t>Art. </a:t>
            </a:r>
            <a:r>
              <a:rPr dirty="0">
                <a:cs typeface="Calibri"/>
              </a:rPr>
              <a:t>5º </a:t>
            </a:r>
            <a:r>
              <a:rPr spc="-4" dirty="0">
                <a:cs typeface="Calibri"/>
              </a:rPr>
              <a:t>O </a:t>
            </a:r>
            <a:r>
              <a:rPr spc="-8" dirty="0">
                <a:cs typeface="Calibri"/>
              </a:rPr>
              <a:t>Departamento </a:t>
            </a:r>
            <a:r>
              <a:rPr spc="-4" dirty="0">
                <a:cs typeface="Calibri"/>
              </a:rPr>
              <a:t>de </a:t>
            </a:r>
            <a:r>
              <a:rPr spc="-15" dirty="0">
                <a:cs typeface="Calibri"/>
              </a:rPr>
              <a:t>Transferências </a:t>
            </a:r>
            <a:r>
              <a:rPr spc="-11" dirty="0">
                <a:cs typeface="Calibri"/>
              </a:rPr>
              <a:t>Voluntárias </a:t>
            </a:r>
            <a:r>
              <a:rPr spc="-4" dirty="0">
                <a:cs typeface="Calibri"/>
              </a:rPr>
              <a:t>da </a:t>
            </a:r>
            <a:r>
              <a:rPr spc="-8" dirty="0">
                <a:cs typeface="Calibri"/>
              </a:rPr>
              <a:t>Secretaria </a:t>
            </a:r>
            <a:r>
              <a:rPr spc="-4" dirty="0">
                <a:cs typeface="Calibri"/>
              </a:rPr>
              <a:t>de </a:t>
            </a:r>
            <a:r>
              <a:rPr spc="-8" dirty="0">
                <a:cs typeface="Calibri"/>
              </a:rPr>
              <a:t>Gestão </a:t>
            </a:r>
            <a:r>
              <a:rPr spc="-4" dirty="0">
                <a:cs typeface="Calibri"/>
              </a:rPr>
              <a:t>do Ministério do Planejamento,  </a:t>
            </a:r>
            <a:r>
              <a:rPr spc="-8" dirty="0">
                <a:cs typeface="Calibri"/>
              </a:rPr>
              <a:t>Desenvolvimento </a:t>
            </a:r>
            <a:r>
              <a:rPr spc="-4" dirty="0">
                <a:cs typeface="Calibri"/>
              </a:rPr>
              <a:t>e </a:t>
            </a:r>
            <a:r>
              <a:rPr spc="-8" dirty="0">
                <a:cs typeface="Calibri"/>
              </a:rPr>
              <a:t>Gestão publicará </a:t>
            </a:r>
            <a:r>
              <a:rPr spc="-4" dirty="0">
                <a:cs typeface="Calibri"/>
              </a:rPr>
              <a:t>no </a:t>
            </a:r>
            <a:r>
              <a:rPr spc="-15" dirty="0">
                <a:cs typeface="Calibri"/>
              </a:rPr>
              <a:t>prazo </a:t>
            </a:r>
            <a:r>
              <a:rPr spc="-4" dirty="0">
                <a:cs typeface="Calibri"/>
              </a:rPr>
              <a:t>de </a:t>
            </a:r>
            <a:r>
              <a:rPr spc="-8" dirty="0">
                <a:cs typeface="Calibri"/>
              </a:rPr>
              <a:t>cento </a:t>
            </a:r>
            <a:r>
              <a:rPr spc="-4" dirty="0">
                <a:cs typeface="Calibri"/>
              </a:rPr>
              <a:t>e </a:t>
            </a:r>
            <a:r>
              <a:rPr spc="-8" dirty="0">
                <a:cs typeface="Calibri"/>
              </a:rPr>
              <a:t>cinquenta </a:t>
            </a:r>
            <a:r>
              <a:rPr spc="-4" dirty="0">
                <a:cs typeface="Calibri"/>
              </a:rPr>
              <a:t>dias, </a:t>
            </a:r>
            <a:r>
              <a:rPr spc="-8" dirty="0">
                <a:cs typeface="Calibri"/>
              </a:rPr>
              <a:t>contado </a:t>
            </a:r>
            <a:r>
              <a:rPr spc="-4" dirty="0">
                <a:cs typeface="Calibri"/>
              </a:rPr>
              <a:t>da </a:t>
            </a:r>
            <a:r>
              <a:rPr spc="-11" dirty="0">
                <a:cs typeface="Calibri"/>
              </a:rPr>
              <a:t>data </a:t>
            </a:r>
            <a:r>
              <a:rPr spc="-4" dirty="0">
                <a:cs typeface="Calibri"/>
              </a:rPr>
              <a:t>de </a:t>
            </a:r>
            <a:r>
              <a:rPr spc="-11" dirty="0">
                <a:cs typeface="Calibri"/>
              </a:rPr>
              <a:t>entrada </a:t>
            </a:r>
            <a:r>
              <a:rPr spc="-4" dirty="0">
                <a:cs typeface="Calibri"/>
              </a:rPr>
              <a:t>em vigor </a:t>
            </a:r>
            <a:r>
              <a:rPr spc="-11" dirty="0">
                <a:cs typeface="Calibri"/>
              </a:rPr>
              <a:t>desta </a:t>
            </a:r>
            <a:r>
              <a:rPr b="1" spc="-4" dirty="0">
                <a:solidFill>
                  <a:srgbClr val="6F2F9F"/>
                </a:solidFill>
                <a:cs typeface="Calibri"/>
              </a:rPr>
              <a:t>Portaria,  instrução normativa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regulamentando </a:t>
            </a:r>
            <a:r>
              <a:rPr b="1" dirty="0">
                <a:solidFill>
                  <a:srgbClr val="6F2F9F"/>
                </a:solidFill>
                <a:cs typeface="Calibri"/>
              </a:rPr>
              <a:t>a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presente Portaria </a:t>
            </a:r>
            <a:r>
              <a:rPr spc="-4" dirty="0">
                <a:cs typeface="Calibri"/>
              </a:rPr>
              <a:t>e </a:t>
            </a:r>
            <a:r>
              <a:rPr spc="-8" dirty="0">
                <a:cs typeface="Calibri"/>
              </a:rPr>
              <a:t>estabelecendo, </a:t>
            </a:r>
            <a:r>
              <a:rPr spc="-4" dirty="0">
                <a:cs typeface="Calibri"/>
              </a:rPr>
              <a:t>no âmbito do </a:t>
            </a:r>
            <a:r>
              <a:rPr spc="-8" dirty="0">
                <a:cs typeface="Calibri"/>
              </a:rPr>
              <a:t>Sistema</a:t>
            </a:r>
            <a:r>
              <a:rPr spc="-41" dirty="0">
                <a:cs typeface="Calibri"/>
              </a:rPr>
              <a:t> </a:t>
            </a:r>
            <a:r>
              <a:rPr spc="-8" dirty="0">
                <a:cs typeface="Calibri"/>
              </a:rPr>
              <a:t>Siconv:</a:t>
            </a:r>
            <a:endParaRPr dirty="0">
              <a:cs typeface="Calibri"/>
            </a:endParaRPr>
          </a:p>
          <a:p>
            <a:pPr marL="161449" indent="-82867">
              <a:buFont typeface="Calibri"/>
              <a:buAutoNum type="romanUcPeriod"/>
              <a:tabLst>
                <a:tab pos="161925" algn="l"/>
              </a:tabLst>
            </a:pPr>
            <a:r>
              <a:rPr b="1" dirty="0">
                <a:solidFill>
                  <a:srgbClr val="6F2F9F"/>
                </a:solidFill>
                <a:cs typeface="Calibri"/>
              </a:rPr>
              <a:t>-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detalhamento </a:t>
            </a:r>
            <a:r>
              <a:rPr b="1" dirty="0">
                <a:solidFill>
                  <a:srgbClr val="6F2F9F"/>
                </a:solidFill>
                <a:cs typeface="Calibri"/>
              </a:rPr>
              <a:t>do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programa </a:t>
            </a:r>
            <a:r>
              <a:rPr b="1" dirty="0">
                <a:solidFill>
                  <a:srgbClr val="6F2F9F"/>
                </a:solidFill>
                <a:cs typeface="Calibri"/>
              </a:rPr>
              <a:t>de </a:t>
            </a:r>
            <a:r>
              <a:rPr b="1" spc="-11" dirty="0">
                <a:solidFill>
                  <a:srgbClr val="6F2F9F"/>
                </a:solidFill>
                <a:cs typeface="Calibri"/>
              </a:rPr>
              <a:t>excelência </a:t>
            </a:r>
            <a:r>
              <a:rPr b="1" dirty="0">
                <a:solidFill>
                  <a:srgbClr val="6F2F9F"/>
                </a:solidFill>
                <a:cs typeface="Calibri"/>
              </a:rPr>
              <a:t>de </a:t>
            </a:r>
            <a:r>
              <a:rPr b="1" spc="-11" dirty="0">
                <a:solidFill>
                  <a:srgbClr val="6F2F9F"/>
                </a:solidFill>
                <a:cs typeface="Calibri"/>
              </a:rPr>
              <a:t>gestão </a:t>
            </a:r>
            <a:r>
              <a:rPr b="1" dirty="0">
                <a:solidFill>
                  <a:srgbClr val="6F2F9F"/>
                </a:solidFill>
                <a:cs typeface="Calibri"/>
              </a:rPr>
              <a:t>de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transferências</a:t>
            </a:r>
            <a:r>
              <a:rPr b="1" spc="-94" dirty="0">
                <a:solidFill>
                  <a:srgbClr val="6F2F9F"/>
                </a:solidFill>
                <a:cs typeface="Calibri"/>
              </a:rPr>
              <a:t>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voluntárias;</a:t>
            </a:r>
            <a:endParaRPr dirty="0">
              <a:cs typeface="Calibri"/>
            </a:endParaRPr>
          </a:p>
          <a:p>
            <a:pPr marL="209550" indent="-130493">
              <a:buAutoNum type="romanUcPeriod"/>
              <a:tabLst>
                <a:tab pos="209550" algn="l"/>
              </a:tabLst>
            </a:pPr>
            <a:r>
              <a:rPr b="1" dirty="0">
                <a:solidFill>
                  <a:srgbClr val="6F2F9F"/>
                </a:solidFill>
                <a:cs typeface="Calibri"/>
              </a:rPr>
              <a:t>-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recomendações </a:t>
            </a:r>
            <a:r>
              <a:rPr b="1" dirty="0">
                <a:solidFill>
                  <a:srgbClr val="6F2F9F"/>
                </a:solidFill>
                <a:cs typeface="Calibri"/>
              </a:rPr>
              <a:t>de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práticas </a:t>
            </a:r>
            <a:r>
              <a:rPr b="1" dirty="0">
                <a:solidFill>
                  <a:srgbClr val="6F2F9F"/>
                </a:solidFill>
                <a:cs typeface="Calibri"/>
              </a:rPr>
              <a:t>de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governança </a:t>
            </a:r>
            <a:r>
              <a:rPr b="1" dirty="0">
                <a:solidFill>
                  <a:srgbClr val="6F2F9F"/>
                </a:solidFill>
                <a:cs typeface="Calibri"/>
              </a:rPr>
              <a:t>e </a:t>
            </a:r>
            <a:r>
              <a:rPr b="1" spc="-11" dirty="0">
                <a:solidFill>
                  <a:srgbClr val="6F2F9F"/>
                </a:solidFill>
                <a:cs typeface="Calibri"/>
              </a:rPr>
              <a:t>gestão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para atendimento </a:t>
            </a:r>
            <a:r>
              <a:rPr b="1" dirty="0">
                <a:solidFill>
                  <a:srgbClr val="6F2F9F"/>
                </a:solidFill>
                <a:cs typeface="Calibri"/>
              </a:rPr>
              <a:t>dos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critérios </a:t>
            </a:r>
            <a:r>
              <a:rPr b="1" dirty="0">
                <a:solidFill>
                  <a:srgbClr val="6F2F9F"/>
                </a:solidFill>
                <a:cs typeface="Calibri"/>
              </a:rPr>
              <a:t>de</a:t>
            </a:r>
            <a:r>
              <a:rPr b="1" spc="-131" dirty="0">
                <a:solidFill>
                  <a:srgbClr val="6F2F9F"/>
                </a:solidFill>
                <a:cs typeface="Calibri"/>
              </a:rPr>
              <a:t>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excelência;</a:t>
            </a:r>
            <a:endParaRPr dirty="0">
              <a:cs typeface="Calibri"/>
            </a:endParaRPr>
          </a:p>
          <a:p>
            <a:pPr marL="253841" indent="-175259">
              <a:buAutoNum type="romanUcPeriod"/>
              <a:tabLst>
                <a:tab pos="254318" algn="l"/>
              </a:tabLst>
            </a:pPr>
            <a:r>
              <a:rPr b="1" dirty="0">
                <a:solidFill>
                  <a:srgbClr val="6F2F9F"/>
                </a:solidFill>
                <a:cs typeface="Calibri"/>
              </a:rPr>
              <a:t>- </a:t>
            </a:r>
            <a:r>
              <a:rPr b="1" spc="-4" dirty="0">
                <a:solidFill>
                  <a:srgbClr val="6F2F9F"/>
                </a:solidFill>
                <a:cs typeface="Calibri"/>
              </a:rPr>
              <a:t>mecanismos,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procedimentos </a:t>
            </a:r>
            <a:r>
              <a:rPr b="1" dirty="0">
                <a:solidFill>
                  <a:srgbClr val="6F2F9F"/>
                </a:solidFill>
                <a:cs typeface="Calibri"/>
              </a:rPr>
              <a:t>e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critérios </a:t>
            </a:r>
            <a:r>
              <a:rPr b="1" dirty="0">
                <a:solidFill>
                  <a:srgbClr val="6F2F9F"/>
                </a:solidFill>
                <a:cs typeface="Calibri"/>
              </a:rPr>
              <a:t>de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avaliação </a:t>
            </a:r>
            <a:r>
              <a:rPr b="1" dirty="0">
                <a:solidFill>
                  <a:srgbClr val="6F2F9F"/>
                </a:solidFill>
                <a:cs typeface="Calibri"/>
              </a:rPr>
              <a:t>das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práticas </a:t>
            </a:r>
            <a:r>
              <a:rPr b="1" dirty="0">
                <a:solidFill>
                  <a:srgbClr val="6F2F9F"/>
                </a:solidFill>
                <a:cs typeface="Calibri"/>
              </a:rPr>
              <a:t>de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governança </a:t>
            </a:r>
            <a:r>
              <a:rPr b="1" dirty="0">
                <a:solidFill>
                  <a:srgbClr val="6F2F9F"/>
                </a:solidFill>
                <a:cs typeface="Calibri"/>
              </a:rPr>
              <a:t>e</a:t>
            </a:r>
            <a:r>
              <a:rPr b="1" spc="-127" dirty="0">
                <a:solidFill>
                  <a:srgbClr val="6F2F9F"/>
                </a:solidFill>
                <a:cs typeface="Calibri"/>
              </a:rPr>
              <a:t>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gestão;</a:t>
            </a:r>
            <a:endParaRPr dirty="0">
              <a:cs typeface="Calibri"/>
            </a:endParaRPr>
          </a:p>
          <a:p>
            <a:pPr marL="264319" indent="-185738">
              <a:spcBef>
                <a:spcPts val="4"/>
              </a:spcBef>
              <a:buAutoNum type="romanUcPeriod"/>
              <a:tabLst>
                <a:tab pos="264795" algn="l"/>
              </a:tabLst>
            </a:pPr>
            <a:r>
              <a:rPr b="1" dirty="0">
                <a:solidFill>
                  <a:srgbClr val="6F2F9F"/>
                </a:solidFill>
                <a:cs typeface="Calibri"/>
              </a:rPr>
              <a:t>- </a:t>
            </a:r>
            <a:r>
              <a:rPr b="1" spc="-4" dirty="0">
                <a:solidFill>
                  <a:srgbClr val="6F2F9F"/>
                </a:solidFill>
                <a:cs typeface="Calibri"/>
              </a:rPr>
              <a:t>modelos </a:t>
            </a:r>
            <a:r>
              <a:rPr b="1" dirty="0">
                <a:solidFill>
                  <a:srgbClr val="6F2F9F"/>
                </a:solidFill>
                <a:cs typeface="Calibri"/>
              </a:rPr>
              <a:t>e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procedimentos para </a:t>
            </a:r>
            <a:r>
              <a:rPr b="1" spc="-4" dirty="0">
                <a:solidFill>
                  <a:srgbClr val="6F2F9F"/>
                </a:solidFill>
                <a:cs typeface="Calibri"/>
              </a:rPr>
              <a:t>capacitação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sistêmica </a:t>
            </a:r>
            <a:r>
              <a:rPr b="1" spc="-4" dirty="0">
                <a:solidFill>
                  <a:srgbClr val="6F2F9F"/>
                </a:solidFill>
                <a:cs typeface="Calibri"/>
              </a:rPr>
              <a:t>dos partícipes;</a:t>
            </a:r>
            <a:r>
              <a:rPr b="1" spc="-98" dirty="0">
                <a:solidFill>
                  <a:srgbClr val="6F2F9F"/>
                </a:solidFill>
                <a:cs typeface="Calibri"/>
              </a:rPr>
              <a:t> </a:t>
            </a:r>
            <a:r>
              <a:rPr b="1" dirty="0">
                <a:solidFill>
                  <a:srgbClr val="6F2F9F"/>
                </a:solidFill>
                <a:cs typeface="Calibri"/>
              </a:rPr>
              <a:t>e</a:t>
            </a:r>
            <a:endParaRPr dirty="0">
              <a:cs typeface="Calibri"/>
            </a:endParaRPr>
          </a:p>
          <a:p>
            <a:pPr marL="79058" marR="356235">
              <a:buAutoNum type="romanUcPeriod"/>
              <a:tabLst>
                <a:tab pos="220028" algn="l"/>
              </a:tabLst>
            </a:pPr>
            <a:r>
              <a:rPr b="1" dirty="0">
                <a:solidFill>
                  <a:srgbClr val="6F2F9F"/>
                </a:solidFill>
                <a:cs typeface="Calibri"/>
              </a:rPr>
              <a:t>- </a:t>
            </a:r>
            <a:r>
              <a:rPr b="1" spc="-4" dirty="0">
                <a:solidFill>
                  <a:srgbClr val="6F2F9F"/>
                </a:solidFill>
                <a:cs typeface="Calibri"/>
              </a:rPr>
              <a:t>modelo </a:t>
            </a:r>
            <a:r>
              <a:rPr b="1" dirty="0">
                <a:solidFill>
                  <a:srgbClr val="6F2F9F"/>
                </a:solidFill>
                <a:cs typeface="Calibri"/>
              </a:rPr>
              <a:t>de plano de </a:t>
            </a:r>
            <a:r>
              <a:rPr b="1" spc="-4" dirty="0">
                <a:solidFill>
                  <a:srgbClr val="6F2F9F"/>
                </a:solidFill>
                <a:cs typeface="Calibri"/>
              </a:rPr>
              <a:t>implantação </a:t>
            </a:r>
            <a:r>
              <a:rPr b="1" dirty="0">
                <a:solidFill>
                  <a:srgbClr val="6F2F9F"/>
                </a:solidFill>
                <a:cs typeface="Calibri"/>
              </a:rPr>
              <a:t>do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projeto </a:t>
            </a:r>
            <a:r>
              <a:rPr b="1" dirty="0">
                <a:solidFill>
                  <a:srgbClr val="6F2F9F"/>
                </a:solidFill>
                <a:cs typeface="Calibri"/>
              </a:rPr>
              <a:t>de melhoria da </a:t>
            </a:r>
            <a:r>
              <a:rPr b="1" spc="-11" dirty="0">
                <a:solidFill>
                  <a:srgbClr val="6F2F9F"/>
                </a:solidFill>
                <a:cs typeface="Calibri"/>
              </a:rPr>
              <a:t>gestão </a:t>
            </a:r>
            <a:r>
              <a:rPr b="1" dirty="0">
                <a:solidFill>
                  <a:srgbClr val="6F2F9F"/>
                </a:solidFill>
                <a:cs typeface="Calibri"/>
              </a:rPr>
              <a:t>e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governança </a:t>
            </a:r>
            <a:r>
              <a:rPr b="1" dirty="0">
                <a:solidFill>
                  <a:srgbClr val="6F2F9F"/>
                </a:solidFill>
                <a:cs typeface="Calibri"/>
              </a:rPr>
              <a:t>a ser </a:t>
            </a:r>
            <a:r>
              <a:rPr b="1" spc="-11" dirty="0">
                <a:solidFill>
                  <a:srgbClr val="6F2F9F"/>
                </a:solidFill>
                <a:cs typeface="Calibri"/>
              </a:rPr>
              <a:t>executado</a:t>
            </a:r>
            <a:r>
              <a:rPr b="1" spc="-180" dirty="0">
                <a:solidFill>
                  <a:srgbClr val="6F2F9F"/>
                </a:solidFill>
                <a:cs typeface="Calibri"/>
              </a:rPr>
              <a:t> </a:t>
            </a:r>
            <a:r>
              <a:rPr b="1" dirty="0">
                <a:solidFill>
                  <a:srgbClr val="6F2F9F"/>
                </a:solidFill>
                <a:cs typeface="Calibri"/>
              </a:rPr>
              <a:t>pelos  </a:t>
            </a:r>
            <a:r>
              <a:rPr b="1" spc="-8" dirty="0">
                <a:solidFill>
                  <a:srgbClr val="6F2F9F"/>
                </a:solidFill>
                <a:cs typeface="Calibri"/>
              </a:rPr>
              <a:t>concedentes </a:t>
            </a:r>
            <a:r>
              <a:rPr b="1" dirty="0">
                <a:solidFill>
                  <a:srgbClr val="6F2F9F"/>
                </a:solidFill>
                <a:cs typeface="Calibri"/>
              </a:rPr>
              <a:t>e</a:t>
            </a:r>
            <a:r>
              <a:rPr b="1" spc="-30" dirty="0">
                <a:solidFill>
                  <a:srgbClr val="6F2F9F"/>
                </a:solidFill>
                <a:cs typeface="Calibri"/>
              </a:rPr>
              <a:t> </a:t>
            </a:r>
            <a:r>
              <a:rPr b="1" spc="-11" dirty="0">
                <a:solidFill>
                  <a:srgbClr val="6F2F9F"/>
                </a:solidFill>
                <a:cs typeface="Calibri"/>
              </a:rPr>
              <a:t>convenentes.</a:t>
            </a:r>
            <a:endParaRPr dirty="0">
              <a:cs typeface="Calibri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3D32A15-56B8-4FF6-BF0B-934C8C9A6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1488" y="1284818"/>
            <a:ext cx="5915025" cy="68672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1132046">
              <a:lnSpc>
                <a:spcPct val="100000"/>
              </a:lnSpc>
              <a:spcBef>
                <a:spcPts val="75"/>
              </a:spcBef>
            </a:pPr>
            <a:r>
              <a:rPr spc="-11" dirty="0"/>
              <a:t>Marco</a:t>
            </a:r>
            <a:r>
              <a:rPr spc="-71" dirty="0"/>
              <a:t> </a:t>
            </a:r>
            <a:r>
              <a:rPr spc="-11" dirty="0"/>
              <a:t>Legal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2315" y="1461326"/>
            <a:ext cx="7697153" cy="21277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endParaRPr lang="pt-BR" sz="1600" b="1" spc="-8" dirty="0">
              <a:solidFill>
                <a:srgbClr val="FF0000"/>
              </a:solidFill>
              <a:cs typeface="Calibri"/>
            </a:endParaRPr>
          </a:p>
          <a:p>
            <a:pPr marL="9525">
              <a:spcBef>
                <a:spcPts val="75"/>
              </a:spcBef>
            </a:pPr>
            <a:endParaRPr lang="pt-BR" sz="1600" dirty="0">
              <a:cs typeface="Calibri"/>
            </a:endParaRPr>
          </a:p>
          <a:p>
            <a:pPr>
              <a:spcBef>
                <a:spcPts val="38"/>
              </a:spcBef>
            </a:pPr>
            <a:endParaRPr lang="pt-BR" sz="1600" dirty="0">
              <a:cs typeface="Times New Roman"/>
            </a:endParaRPr>
          </a:p>
          <a:p>
            <a:pPr marL="359093" marR="3810" algn="just">
              <a:lnSpc>
                <a:spcPct val="100600"/>
              </a:lnSpc>
            </a:pPr>
            <a:r>
              <a:rPr lang="pt-BR" sz="1600" spc="-4" dirty="0">
                <a:cs typeface="Calibri"/>
              </a:rPr>
              <a:t>D</a:t>
            </a:r>
            <a:r>
              <a:rPr sz="1600" spc="-4" dirty="0" err="1">
                <a:cs typeface="Calibri"/>
              </a:rPr>
              <a:t>ispõe</a:t>
            </a:r>
            <a:r>
              <a:rPr sz="1600" spc="-4" dirty="0">
                <a:cs typeface="Calibri"/>
              </a:rPr>
              <a:t> sobre as </a:t>
            </a:r>
            <a:r>
              <a:rPr sz="1600" spc="-8" dirty="0">
                <a:solidFill>
                  <a:srgbClr val="6F2F9F"/>
                </a:solidFill>
                <a:cs typeface="Calibri"/>
              </a:rPr>
              <a:t>práticas </a:t>
            </a:r>
            <a:r>
              <a:rPr sz="1600" dirty="0">
                <a:solidFill>
                  <a:srgbClr val="6F2F9F"/>
                </a:solidFill>
                <a:cs typeface="Calibri"/>
              </a:rPr>
              <a:t>de </a:t>
            </a:r>
            <a:r>
              <a:rPr sz="1600" spc="-4" dirty="0">
                <a:solidFill>
                  <a:srgbClr val="6F2F9F"/>
                </a:solidFill>
                <a:cs typeface="Calibri"/>
              </a:rPr>
              <a:t>governança </a:t>
            </a:r>
            <a:r>
              <a:rPr sz="1600" dirty="0">
                <a:solidFill>
                  <a:srgbClr val="6F2F9F"/>
                </a:solidFill>
                <a:cs typeface="Calibri"/>
              </a:rPr>
              <a:t>e </a:t>
            </a:r>
            <a:r>
              <a:rPr sz="1600" spc="-8" dirty="0">
                <a:solidFill>
                  <a:srgbClr val="6F2F9F"/>
                </a:solidFill>
                <a:cs typeface="Calibri"/>
              </a:rPr>
              <a:t>gestão </a:t>
            </a:r>
            <a:r>
              <a:rPr sz="1600" spc="-4" dirty="0">
                <a:solidFill>
                  <a:srgbClr val="6F2F9F"/>
                </a:solidFill>
                <a:cs typeface="Calibri"/>
              </a:rPr>
              <a:t>dos processos dos </a:t>
            </a:r>
            <a:r>
              <a:rPr sz="1600" spc="-11" dirty="0">
                <a:solidFill>
                  <a:srgbClr val="6F2F9F"/>
                </a:solidFill>
                <a:cs typeface="Calibri"/>
              </a:rPr>
              <a:t>órgãos </a:t>
            </a:r>
            <a:r>
              <a:rPr sz="1600" dirty="0">
                <a:solidFill>
                  <a:srgbClr val="6F2F9F"/>
                </a:solidFill>
                <a:cs typeface="Calibri"/>
              </a:rPr>
              <a:t>e </a:t>
            </a:r>
            <a:r>
              <a:rPr sz="1600" spc="-11" dirty="0">
                <a:solidFill>
                  <a:srgbClr val="6F2F9F"/>
                </a:solidFill>
                <a:cs typeface="Calibri"/>
              </a:rPr>
              <a:t>entidades </a:t>
            </a:r>
            <a:r>
              <a:rPr sz="1600" spc="-4" dirty="0">
                <a:solidFill>
                  <a:srgbClr val="6F2F9F"/>
                </a:solidFill>
                <a:cs typeface="Calibri"/>
              </a:rPr>
              <a:t>que </a:t>
            </a:r>
            <a:r>
              <a:rPr sz="1600" spc="-11" dirty="0">
                <a:solidFill>
                  <a:srgbClr val="6F2F9F"/>
                </a:solidFill>
                <a:cs typeface="Calibri"/>
              </a:rPr>
              <a:t>atuam  </a:t>
            </a:r>
            <a:r>
              <a:rPr sz="1600" dirty="0">
                <a:solidFill>
                  <a:srgbClr val="6F2F9F"/>
                </a:solidFill>
                <a:cs typeface="Calibri"/>
              </a:rPr>
              <a:t>nas </a:t>
            </a:r>
            <a:r>
              <a:rPr sz="1600" spc="-8" dirty="0">
                <a:solidFill>
                  <a:srgbClr val="6F2F9F"/>
                </a:solidFill>
                <a:cs typeface="Calibri"/>
              </a:rPr>
              <a:t>transferências </a:t>
            </a:r>
            <a:r>
              <a:rPr sz="1600" dirty="0">
                <a:solidFill>
                  <a:srgbClr val="6F2F9F"/>
                </a:solidFill>
                <a:cs typeface="Calibri"/>
              </a:rPr>
              <a:t>de </a:t>
            </a:r>
            <a:r>
              <a:rPr sz="1600" spc="-8" dirty="0">
                <a:solidFill>
                  <a:srgbClr val="6F2F9F"/>
                </a:solidFill>
                <a:cs typeface="Calibri"/>
              </a:rPr>
              <a:t>recursos </a:t>
            </a:r>
            <a:r>
              <a:rPr sz="1600" dirty="0">
                <a:solidFill>
                  <a:srgbClr val="6F2F9F"/>
                </a:solidFill>
                <a:cs typeface="Calibri"/>
              </a:rPr>
              <a:t>da </a:t>
            </a:r>
            <a:r>
              <a:rPr sz="1600" spc="-4" dirty="0">
                <a:solidFill>
                  <a:srgbClr val="6F2F9F"/>
                </a:solidFill>
                <a:cs typeface="Calibri"/>
              </a:rPr>
              <a:t>União</a:t>
            </a:r>
            <a:r>
              <a:rPr sz="1600" spc="-4" dirty="0">
                <a:cs typeface="Calibri"/>
              </a:rPr>
              <a:t>, </a:t>
            </a:r>
            <a:r>
              <a:rPr sz="1600" spc="-8" dirty="0" err="1">
                <a:cs typeface="Calibri"/>
              </a:rPr>
              <a:t>celebrad</a:t>
            </a:r>
            <a:r>
              <a:rPr lang="pt-BR" sz="1600" spc="-8" dirty="0">
                <a:cs typeface="Calibri"/>
              </a:rPr>
              <a:t>a</a:t>
            </a:r>
            <a:r>
              <a:rPr sz="1600" spc="-8" dirty="0">
                <a:cs typeface="Calibri"/>
              </a:rPr>
              <a:t>s </a:t>
            </a:r>
            <a:r>
              <a:rPr sz="1600" spc="-4" dirty="0">
                <a:cs typeface="Calibri"/>
              </a:rPr>
              <a:t>por meio de </a:t>
            </a:r>
            <a:r>
              <a:rPr sz="1600" spc="-8" dirty="0">
                <a:cs typeface="Calibri"/>
              </a:rPr>
              <a:t>convênios, </a:t>
            </a:r>
            <a:r>
              <a:rPr sz="1600" spc="-11" dirty="0">
                <a:cs typeface="Calibri"/>
              </a:rPr>
              <a:t>contratos </a:t>
            </a:r>
            <a:r>
              <a:rPr sz="1600" dirty="0">
                <a:cs typeface="Calibri"/>
              </a:rPr>
              <a:t>de </a:t>
            </a:r>
            <a:r>
              <a:rPr sz="1600" spc="-4" dirty="0">
                <a:cs typeface="Calibri"/>
              </a:rPr>
              <a:t>repasse, termo de  </a:t>
            </a:r>
            <a:r>
              <a:rPr sz="1600" spc="-11" dirty="0">
                <a:cs typeface="Calibri"/>
              </a:rPr>
              <a:t>fomento, </a:t>
            </a:r>
            <a:r>
              <a:rPr sz="1600" spc="-8" dirty="0">
                <a:cs typeface="Calibri"/>
              </a:rPr>
              <a:t>colaboração </a:t>
            </a:r>
            <a:r>
              <a:rPr sz="1600" spc="-4" dirty="0">
                <a:cs typeface="Calibri"/>
              </a:rPr>
              <a:t>e</a:t>
            </a:r>
            <a:r>
              <a:rPr sz="1600" spc="38" dirty="0">
                <a:cs typeface="Calibri"/>
              </a:rPr>
              <a:t> </a:t>
            </a:r>
            <a:r>
              <a:rPr sz="1600" spc="-8" dirty="0">
                <a:cs typeface="Calibri"/>
              </a:rPr>
              <a:t>parceria.</a:t>
            </a:r>
            <a:endParaRPr sz="1600" dirty="0">
              <a:cs typeface="Calibri"/>
            </a:endParaRPr>
          </a:p>
          <a:p>
            <a:pPr>
              <a:lnSpc>
                <a:spcPct val="100000"/>
              </a:lnSpc>
            </a:pPr>
            <a:endParaRPr sz="1600" dirty="0">
              <a:cs typeface="Times New Roman"/>
            </a:endParaRPr>
          </a:p>
          <a:p>
            <a:pPr marL="301943" algn="just">
              <a:spcBef>
                <a:spcPts val="1035"/>
              </a:spcBef>
              <a:tabLst>
                <a:tab pos="3489008" algn="l"/>
              </a:tabLst>
            </a:pPr>
            <a:r>
              <a:rPr sz="1600" dirty="0">
                <a:cs typeface="Calibri"/>
              </a:rPr>
              <a:t>A </a:t>
            </a:r>
            <a:r>
              <a:rPr sz="1600" spc="-8" dirty="0">
                <a:cs typeface="Calibri"/>
              </a:rPr>
              <a:t>forma </a:t>
            </a:r>
            <a:r>
              <a:rPr sz="1600" spc="-4" dirty="0">
                <a:cs typeface="Calibri"/>
              </a:rPr>
              <a:t>de implementação</a:t>
            </a:r>
            <a:r>
              <a:rPr sz="1600" spc="30" dirty="0">
                <a:cs typeface="Calibri"/>
              </a:rPr>
              <a:t> </a:t>
            </a:r>
            <a:r>
              <a:rPr sz="1600" spc="-4" dirty="0">
                <a:cs typeface="Calibri"/>
              </a:rPr>
              <a:t>do</a:t>
            </a:r>
            <a:r>
              <a:rPr sz="1600" spc="11" dirty="0">
                <a:cs typeface="Calibri"/>
              </a:rPr>
              <a:t> </a:t>
            </a:r>
            <a:r>
              <a:rPr sz="1600" spc="-19" dirty="0">
                <a:cs typeface="Calibri"/>
              </a:rPr>
              <a:t>MEG-Tr	</a:t>
            </a:r>
            <a:r>
              <a:rPr sz="1600" b="1" spc="-4" dirty="0">
                <a:solidFill>
                  <a:srgbClr val="6F2F9F"/>
                </a:solidFill>
                <a:cs typeface="Calibri"/>
              </a:rPr>
              <a:t>Ciclo </a:t>
            </a:r>
            <a:r>
              <a:rPr sz="1600" b="1" dirty="0">
                <a:solidFill>
                  <a:srgbClr val="6F2F9F"/>
                </a:solidFill>
                <a:cs typeface="Calibri"/>
              </a:rPr>
              <a:t>de </a:t>
            </a:r>
            <a:r>
              <a:rPr sz="1600" b="1" spc="-8" dirty="0">
                <a:solidFill>
                  <a:srgbClr val="6F2F9F"/>
                </a:solidFill>
                <a:cs typeface="Calibri"/>
              </a:rPr>
              <a:t>avaliação </a:t>
            </a:r>
            <a:r>
              <a:rPr sz="1600" b="1" dirty="0">
                <a:solidFill>
                  <a:srgbClr val="6F2F9F"/>
                </a:solidFill>
                <a:cs typeface="Calibri"/>
              </a:rPr>
              <a:t>e melhoria </a:t>
            </a:r>
            <a:r>
              <a:rPr sz="1600" b="1" spc="-8" dirty="0">
                <a:solidFill>
                  <a:srgbClr val="6F2F9F"/>
                </a:solidFill>
                <a:cs typeface="Calibri"/>
              </a:rPr>
              <a:t>contínua </a:t>
            </a:r>
            <a:r>
              <a:rPr sz="1600" b="1" dirty="0">
                <a:solidFill>
                  <a:srgbClr val="6F2F9F"/>
                </a:solidFill>
                <a:cs typeface="Calibri"/>
              </a:rPr>
              <a:t>da</a:t>
            </a:r>
            <a:r>
              <a:rPr sz="1600" b="1" spc="-79" dirty="0">
                <a:solidFill>
                  <a:srgbClr val="6F2F9F"/>
                </a:solidFill>
                <a:cs typeface="Calibri"/>
              </a:rPr>
              <a:t> </a:t>
            </a:r>
            <a:r>
              <a:rPr sz="1600" b="1" spc="-8" dirty="0">
                <a:solidFill>
                  <a:srgbClr val="6F2F9F"/>
                </a:solidFill>
                <a:cs typeface="Calibri"/>
              </a:rPr>
              <a:t>gestão</a:t>
            </a:r>
            <a:r>
              <a:rPr sz="1600" spc="-8" dirty="0">
                <a:solidFill>
                  <a:srgbClr val="6F2F9F"/>
                </a:solidFill>
                <a:cs typeface="Calibri"/>
              </a:rPr>
              <a:t>.</a:t>
            </a:r>
            <a:endParaRPr sz="1600" dirty="0"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2837" y="4326121"/>
            <a:ext cx="2776061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sz="1500" spc="-8" dirty="0">
                <a:latin typeface="Calibri"/>
                <a:cs typeface="Calibri"/>
              </a:rPr>
              <a:t>Departamento </a:t>
            </a:r>
            <a:r>
              <a:rPr sz="1500" dirty="0">
                <a:latin typeface="Calibri"/>
                <a:cs typeface="Calibri"/>
              </a:rPr>
              <a:t>de </a:t>
            </a:r>
            <a:r>
              <a:rPr sz="1500" spc="-15" dirty="0">
                <a:latin typeface="Calibri"/>
                <a:cs typeface="Calibri"/>
              </a:rPr>
              <a:t>Transferências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da</a:t>
            </a:r>
            <a:endParaRPr sz="1500">
              <a:latin typeface="Calibri"/>
              <a:cs typeface="Calibri"/>
            </a:endParaRPr>
          </a:p>
          <a:p>
            <a:pPr marL="1905" algn="ctr"/>
            <a:r>
              <a:rPr sz="1500" dirty="0">
                <a:latin typeface="Calibri"/>
                <a:cs typeface="Calibri"/>
              </a:rPr>
              <a:t>União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13334" y="4238276"/>
            <a:ext cx="4737829" cy="145937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41923" indent="-132874">
              <a:spcBef>
                <a:spcPts val="300"/>
              </a:spcBef>
              <a:buFont typeface="Arial"/>
              <a:buChar char="•"/>
              <a:tabLst>
                <a:tab pos="142399" algn="l"/>
              </a:tabLst>
            </a:pPr>
            <a:r>
              <a:rPr sz="1400" spc="-8" dirty="0">
                <a:latin typeface="Calibri"/>
                <a:cs typeface="Calibri"/>
              </a:rPr>
              <a:t>Instrumentos </a:t>
            </a:r>
            <a:r>
              <a:rPr sz="1400" spc="-4" dirty="0">
                <a:latin typeface="Calibri"/>
                <a:cs typeface="Calibri"/>
              </a:rPr>
              <a:t>de melhoria da </a:t>
            </a:r>
            <a:r>
              <a:rPr sz="1400" spc="-8" dirty="0">
                <a:latin typeface="Calibri"/>
                <a:cs typeface="Calibri"/>
              </a:rPr>
              <a:t>gestão </a:t>
            </a:r>
            <a:r>
              <a:rPr sz="1400" spc="-8" dirty="0">
                <a:solidFill>
                  <a:srgbClr val="006FC0"/>
                </a:solidFill>
                <a:latin typeface="Calibri"/>
                <a:cs typeface="Calibri"/>
              </a:rPr>
              <a:t>(sistema </a:t>
            </a:r>
            <a:r>
              <a:rPr sz="1400" i="1" dirty="0">
                <a:solidFill>
                  <a:srgbClr val="006FC0"/>
                </a:solidFill>
                <a:latin typeface="Calibri"/>
                <a:cs typeface="Calibri"/>
              </a:rPr>
              <a:t>on</a:t>
            </a:r>
            <a:r>
              <a:rPr sz="1400" i="1" spc="68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400" i="1" spc="-4" dirty="0">
                <a:solidFill>
                  <a:srgbClr val="006FC0"/>
                </a:solidFill>
                <a:latin typeface="Calibri"/>
                <a:cs typeface="Calibri"/>
              </a:rPr>
              <a:t>line</a:t>
            </a:r>
            <a:r>
              <a:rPr sz="1400" spc="-4" dirty="0">
                <a:solidFill>
                  <a:srgbClr val="006FC0"/>
                </a:solidFill>
                <a:latin typeface="Calibri"/>
                <a:cs typeface="Calibri"/>
              </a:rPr>
              <a:t>)</a:t>
            </a:r>
            <a:r>
              <a:rPr sz="1400" spc="-4" dirty="0">
                <a:latin typeface="Calibri"/>
                <a:cs typeface="Calibri"/>
              </a:rPr>
              <a:t>;</a:t>
            </a:r>
            <a:endParaRPr sz="1400" dirty="0">
              <a:latin typeface="Calibri"/>
              <a:cs typeface="Calibri"/>
            </a:endParaRPr>
          </a:p>
          <a:p>
            <a:pPr marL="141923" indent="-132874">
              <a:spcBef>
                <a:spcPts val="225"/>
              </a:spcBef>
              <a:buFont typeface="Arial"/>
              <a:buChar char="•"/>
              <a:tabLst>
                <a:tab pos="142399" algn="l"/>
              </a:tabLst>
            </a:pPr>
            <a:r>
              <a:rPr sz="1400" dirty="0">
                <a:latin typeface="Calibri"/>
                <a:cs typeface="Calibri"/>
              </a:rPr>
              <a:t>Guias </a:t>
            </a:r>
            <a:r>
              <a:rPr sz="1400" spc="-8" dirty="0">
                <a:latin typeface="Calibri"/>
                <a:cs typeface="Calibri"/>
              </a:rPr>
              <a:t>metodológicos;</a:t>
            </a:r>
            <a:endParaRPr sz="1400" dirty="0">
              <a:latin typeface="Calibri"/>
              <a:cs typeface="Calibri"/>
            </a:endParaRPr>
          </a:p>
          <a:p>
            <a:pPr marL="141923" indent="-132874">
              <a:spcBef>
                <a:spcPts val="225"/>
              </a:spcBef>
              <a:buFont typeface="Arial"/>
              <a:buChar char="•"/>
              <a:tabLst>
                <a:tab pos="142399" algn="l"/>
              </a:tabLst>
            </a:pPr>
            <a:r>
              <a:rPr sz="1400" spc="-4" dirty="0">
                <a:latin typeface="Calibri"/>
                <a:cs typeface="Calibri"/>
              </a:rPr>
              <a:t>Capacitação presencial </a:t>
            </a:r>
            <a:r>
              <a:rPr sz="1400" spc="-8" dirty="0">
                <a:solidFill>
                  <a:srgbClr val="006FC0"/>
                </a:solidFill>
                <a:latin typeface="Calibri"/>
                <a:cs typeface="Calibri"/>
              </a:rPr>
              <a:t>(formação </a:t>
            </a:r>
            <a:r>
              <a:rPr sz="1400" dirty="0">
                <a:solidFill>
                  <a:srgbClr val="006FC0"/>
                </a:solidFill>
                <a:latin typeface="Calibri"/>
                <a:cs typeface="Calibri"/>
              </a:rPr>
              <a:t>de </a:t>
            </a:r>
            <a:r>
              <a:rPr sz="1400" spc="-4" dirty="0">
                <a:solidFill>
                  <a:srgbClr val="006FC0"/>
                </a:solidFill>
                <a:latin typeface="Calibri"/>
                <a:cs typeface="Calibri"/>
              </a:rPr>
              <a:t>multiplicadores) 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38" dirty="0">
                <a:latin typeface="Calibri"/>
                <a:cs typeface="Calibri"/>
              </a:rPr>
              <a:t> </a:t>
            </a:r>
            <a:r>
              <a:rPr sz="1400" spc="-8" dirty="0">
                <a:latin typeface="Calibri"/>
                <a:cs typeface="Calibri"/>
              </a:rPr>
              <a:t>Ead;</a:t>
            </a:r>
            <a:endParaRPr sz="1400" dirty="0">
              <a:latin typeface="Calibri"/>
              <a:cs typeface="Calibri"/>
            </a:endParaRPr>
          </a:p>
          <a:p>
            <a:pPr marL="141923" indent="-132874">
              <a:spcBef>
                <a:spcPts val="225"/>
              </a:spcBef>
              <a:buFont typeface="Arial"/>
              <a:buChar char="•"/>
              <a:tabLst>
                <a:tab pos="142399" algn="l"/>
              </a:tabLst>
            </a:pPr>
            <a:r>
              <a:rPr sz="1400" spc="-30" dirty="0">
                <a:latin typeface="Calibri"/>
                <a:cs typeface="Calibri"/>
              </a:rPr>
              <a:t>Termo </a:t>
            </a:r>
            <a:r>
              <a:rPr sz="1400" dirty="0">
                <a:latin typeface="Calibri"/>
                <a:cs typeface="Calibri"/>
              </a:rPr>
              <a:t>de adesão ao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9" dirty="0">
                <a:latin typeface="Calibri"/>
                <a:cs typeface="Calibri"/>
              </a:rPr>
              <a:t>MEG-Tr;</a:t>
            </a:r>
            <a:endParaRPr sz="1400" dirty="0">
              <a:latin typeface="Calibri"/>
              <a:cs typeface="Calibri"/>
            </a:endParaRPr>
          </a:p>
          <a:p>
            <a:pPr marL="141923" indent="-132874">
              <a:spcBef>
                <a:spcPts val="225"/>
              </a:spcBef>
              <a:buFont typeface="Arial"/>
              <a:buChar char="•"/>
              <a:tabLst>
                <a:tab pos="142399" algn="l"/>
              </a:tabLst>
            </a:pPr>
            <a:r>
              <a:rPr sz="1400" dirty="0">
                <a:latin typeface="Calibri"/>
                <a:cs typeface="Calibri"/>
              </a:rPr>
              <a:t>Banco </a:t>
            </a:r>
            <a:r>
              <a:rPr sz="1400" spc="-4" dirty="0">
                <a:latin typeface="Calibri"/>
                <a:cs typeface="Calibri"/>
              </a:rPr>
              <a:t>de </a:t>
            </a:r>
            <a:r>
              <a:rPr sz="1400" spc="-8" dirty="0">
                <a:latin typeface="Calibri"/>
                <a:cs typeface="Calibri"/>
              </a:rPr>
              <a:t>práticas </a:t>
            </a:r>
            <a:r>
              <a:rPr sz="1400" spc="-4" dirty="0">
                <a:latin typeface="Calibri"/>
                <a:cs typeface="Calibri"/>
              </a:rPr>
              <a:t>de</a:t>
            </a:r>
            <a:r>
              <a:rPr sz="1400" spc="-11" dirty="0">
                <a:latin typeface="Calibri"/>
                <a:cs typeface="Calibri"/>
              </a:rPr>
              <a:t> </a:t>
            </a:r>
            <a:r>
              <a:rPr sz="1400" spc="-8" dirty="0">
                <a:latin typeface="Calibri"/>
                <a:cs typeface="Calibri"/>
              </a:rPr>
              <a:t>excelência;</a:t>
            </a:r>
            <a:endParaRPr sz="1400" dirty="0">
              <a:latin typeface="Calibri"/>
              <a:cs typeface="Calibri"/>
            </a:endParaRPr>
          </a:p>
          <a:p>
            <a:pPr marL="141923" indent="-132874">
              <a:spcBef>
                <a:spcPts val="225"/>
              </a:spcBef>
              <a:buFont typeface="Arial"/>
              <a:buChar char="•"/>
              <a:tabLst>
                <a:tab pos="142399" algn="l"/>
              </a:tabLst>
            </a:pPr>
            <a:r>
              <a:rPr sz="1400" spc="-4" dirty="0">
                <a:latin typeface="Calibri"/>
                <a:cs typeface="Calibri"/>
              </a:rPr>
              <a:t>Publicação do </a:t>
            </a:r>
            <a:r>
              <a:rPr sz="1400" spc="-8" dirty="0">
                <a:latin typeface="Calibri"/>
                <a:cs typeface="Calibri"/>
              </a:rPr>
              <a:t>Nível </a:t>
            </a:r>
            <a:r>
              <a:rPr sz="1400" spc="-4" dirty="0">
                <a:latin typeface="Calibri"/>
                <a:cs typeface="Calibri"/>
              </a:rPr>
              <a:t>de Maturidade </a:t>
            </a:r>
            <a:r>
              <a:rPr sz="1400" dirty="0">
                <a:latin typeface="Calibri"/>
                <a:cs typeface="Calibri"/>
              </a:rPr>
              <a:t>da</a:t>
            </a:r>
            <a:r>
              <a:rPr sz="1400" spc="8" dirty="0">
                <a:latin typeface="Calibri"/>
                <a:cs typeface="Calibri"/>
              </a:rPr>
              <a:t> </a:t>
            </a:r>
            <a:r>
              <a:rPr sz="1400" spc="-8" dirty="0">
                <a:latin typeface="Calibri"/>
                <a:cs typeface="Calibri"/>
              </a:rPr>
              <a:t>Gestão.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25704" y="4292041"/>
            <a:ext cx="175259" cy="1598295"/>
          </a:xfrm>
          <a:custGeom>
            <a:avLst/>
            <a:gdLst/>
            <a:ahLst/>
            <a:cxnLst/>
            <a:rect l="l" t="t" r="r" b="b"/>
            <a:pathLst>
              <a:path w="233679" h="2131060">
                <a:moveTo>
                  <a:pt x="233172" y="2130552"/>
                </a:moveTo>
                <a:lnTo>
                  <a:pt x="187791" y="2129025"/>
                </a:lnTo>
                <a:lnTo>
                  <a:pt x="150733" y="2124860"/>
                </a:lnTo>
                <a:lnTo>
                  <a:pt x="125747" y="2118684"/>
                </a:lnTo>
                <a:lnTo>
                  <a:pt x="116586" y="2111120"/>
                </a:lnTo>
                <a:lnTo>
                  <a:pt x="116586" y="1084706"/>
                </a:lnTo>
                <a:lnTo>
                  <a:pt x="107424" y="1077116"/>
                </a:lnTo>
                <a:lnTo>
                  <a:pt x="82438" y="1070943"/>
                </a:lnTo>
                <a:lnTo>
                  <a:pt x="45380" y="1066794"/>
                </a:lnTo>
                <a:lnTo>
                  <a:pt x="0" y="1065276"/>
                </a:lnTo>
                <a:lnTo>
                  <a:pt x="45380" y="1063740"/>
                </a:lnTo>
                <a:lnTo>
                  <a:pt x="82438" y="1059561"/>
                </a:lnTo>
                <a:lnTo>
                  <a:pt x="107424" y="1053381"/>
                </a:lnTo>
                <a:lnTo>
                  <a:pt x="116586" y="1045844"/>
                </a:lnTo>
                <a:lnTo>
                  <a:pt x="116586" y="19430"/>
                </a:lnTo>
                <a:lnTo>
                  <a:pt x="125747" y="11840"/>
                </a:lnTo>
                <a:lnTo>
                  <a:pt x="150733" y="5667"/>
                </a:lnTo>
                <a:lnTo>
                  <a:pt x="187791" y="1518"/>
                </a:lnTo>
                <a:lnTo>
                  <a:pt x="233172" y="0"/>
                </a:lnTo>
              </a:path>
            </a:pathLst>
          </a:custGeom>
          <a:ln w="19812">
            <a:solidFill>
              <a:srgbClr val="6F2F9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6B782A4-F15E-487E-876D-809FC0331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1488" y="1284818"/>
            <a:ext cx="5915025" cy="68672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1132046">
              <a:lnSpc>
                <a:spcPct val="100000"/>
              </a:lnSpc>
              <a:spcBef>
                <a:spcPts val="75"/>
              </a:spcBef>
            </a:pPr>
            <a:r>
              <a:rPr spc="-11" dirty="0"/>
              <a:t>Marco</a:t>
            </a:r>
            <a:r>
              <a:rPr spc="-71" dirty="0"/>
              <a:t> </a:t>
            </a:r>
            <a:r>
              <a:rPr spc="-11" dirty="0"/>
              <a:t>Legal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0" y="1378324"/>
            <a:ext cx="9144000" cy="495142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33363">
              <a:spcBef>
                <a:spcPts val="75"/>
              </a:spcBef>
            </a:pPr>
            <a:endParaRPr dirty="0">
              <a:latin typeface="Calibri"/>
              <a:cs typeface="Calibri"/>
            </a:endParaRPr>
          </a:p>
          <a:p>
            <a:pPr>
              <a:spcBef>
                <a:spcPts val="41"/>
              </a:spcBef>
            </a:pPr>
            <a:endParaRPr sz="1763" dirty="0">
              <a:latin typeface="Times New Roman"/>
              <a:cs typeface="Times New Roman"/>
            </a:endParaRPr>
          </a:p>
          <a:p>
            <a:pPr marL="9525"/>
            <a:r>
              <a:rPr sz="1400" b="1" spc="-4" dirty="0">
                <a:solidFill>
                  <a:srgbClr val="008000"/>
                </a:solidFill>
                <a:latin typeface="Calibri"/>
                <a:cs typeface="Calibri"/>
              </a:rPr>
              <a:t>O</a:t>
            </a:r>
            <a:r>
              <a:rPr sz="1400" b="1" spc="-4" dirty="0">
                <a:solidFill>
                  <a:srgbClr val="008000"/>
                </a:solidFill>
                <a:cs typeface="Calibri"/>
              </a:rPr>
              <a:t>s </a:t>
            </a:r>
            <a:r>
              <a:rPr sz="1400" b="1" spc="-8" dirty="0">
                <a:solidFill>
                  <a:srgbClr val="008000"/>
                </a:solidFill>
                <a:cs typeface="Calibri"/>
              </a:rPr>
              <a:t>órgãos </a:t>
            </a:r>
            <a:r>
              <a:rPr sz="1400" b="1" dirty="0">
                <a:solidFill>
                  <a:srgbClr val="008000"/>
                </a:solidFill>
                <a:cs typeface="Calibri"/>
              </a:rPr>
              <a:t>e </a:t>
            </a:r>
            <a:r>
              <a:rPr sz="1400" b="1" spc="-8" dirty="0">
                <a:solidFill>
                  <a:srgbClr val="008000"/>
                </a:solidFill>
                <a:cs typeface="Calibri"/>
              </a:rPr>
              <a:t>entidades</a:t>
            </a:r>
            <a:r>
              <a:rPr sz="1400" b="1" spc="-4" dirty="0">
                <a:solidFill>
                  <a:srgbClr val="008000"/>
                </a:solidFill>
                <a:cs typeface="Calibri"/>
              </a:rPr>
              <a:t> </a:t>
            </a:r>
            <a:r>
              <a:rPr sz="1400" b="1" spc="-11" dirty="0">
                <a:solidFill>
                  <a:srgbClr val="008000"/>
                </a:solidFill>
                <a:cs typeface="Calibri"/>
              </a:rPr>
              <a:t>deverão</a:t>
            </a:r>
            <a:endParaRPr sz="1400" dirty="0">
              <a:cs typeface="Calibri"/>
            </a:endParaRPr>
          </a:p>
          <a:p>
            <a:pPr marL="141923" marR="406241" indent="-132874">
              <a:spcBef>
                <a:spcPts val="1193"/>
              </a:spcBef>
            </a:pPr>
            <a:r>
              <a:rPr sz="1400" dirty="0">
                <a:cs typeface="Calibri"/>
              </a:rPr>
              <a:t>1. </a:t>
            </a:r>
            <a:r>
              <a:rPr sz="1400" spc="-19" dirty="0">
                <a:cs typeface="Calibri"/>
              </a:rPr>
              <a:t>Aplicar, </a:t>
            </a:r>
            <a:r>
              <a:rPr sz="1400" spc="-11" dirty="0">
                <a:cs typeface="Calibri"/>
              </a:rPr>
              <a:t>até </a:t>
            </a:r>
            <a:r>
              <a:rPr sz="1400" dirty="0">
                <a:cs typeface="Calibri"/>
              </a:rPr>
              <a:t>31 de </a:t>
            </a:r>
            <a:r>
              <a:rPr sz="1400" spc="-8" dirty="0">
                <a:cs typeface="Calibri"/>
              </a:rPr>
              <a:t>março </a:t>
            </a:r>
            <a:r>
              <a:rPr sz="1400" spc="-4" dirty="0">
                <a:cs typeface="Calibri"/>
              </a:rPr>
              <a:t>de cada </a:t>
            </a:r>
            <a:r>
              <a:rPr sz="1400" spc="-8" dirty="0">
                <a:cs typeface="Calibri"/>
              </a:rPr>
              <a:t>ano, </a:t>
            </a:r>
            <a:r>
              <a:rPr sz="1400" spc="-4" dirty="0">
                <a:cs typeface="Calibri"/>
              </a:rPr>
              <a:t>um dos </a:t>
            </a:r>
            <a:r>
              <a:rPr sz="1400" spc="-8" dirty="0">
                <a:cs typeface="Calibri"/>
              </a:rPr>
              <a:t>instrumentos </a:t>
            </a:r>
            <a:r>
              <a:rPr sz="1400" dirty="0">
                <a:cs typeface="Calibri"/>
              </a:rPr>
              <a:t>de </a:t>
            </a:r>
            <a:r>
              <a:rPr sz="1400" spc="-4" dirty="0">
                <a:cs typeface="Calibri"/>
              </a:rPr>
              <a:t>melhoria da </a:t>
            </a:r>
            <a:r>
              <a:rPr sz="1400" spc="-8" dirty="0">
                <a:cs typeface="Calibri"/>
              </a:rPr>
              <a:t>gestão </a:t>
            </a:r>
            <a:r>
              <a:rPr sz="1400" dirty="0">
                <a:cs typeface="Calibri"/>
              </a:rPr>
              <a:t>do </a:t>
            </a:r>
            <a:r>
              <a:rPr sz="1400" spc="-34" dirty="0">
                <a:cs typeface="Calibri"/>
              </a:rPr>
              <a:t>MEG-Tr, </a:t>
            </a:r>
            <a:r>
              <a:rPr sz="1400" spc="-4" dirty="0">
                <a:cs typeface="Calibri"/>
              </a:rPr>
              <a:t>observando </a:t>
            </a:r>
            <a:r>
              <a:rPr sz="1400" dirty="0">
                <a:cs typeface="Calibri"/>
              </a:rPr>
              <a:t>o </a:t>
            </a:r>
            <a:r>
              <a:rPr sz="1400" spc="-15" dirty="0">
                <a:cs typeface="Calibri"/>
              </a:rPr>
              <a:t>prazo  </a:t>
            </a:r>
            <a:r>
              <a:rPr sz="1400" spc="-8" dirty="0">
                <a:cs typeface="Calibri"/>
              </a:rPr>
              <a:t>limite abaixo</a:t>
            </a:r>
            <a:r>
              <a:rPr sz="1400" spc="19" dirty="0">
                <a:cs typeface="Calibri"/>
              </a:rPr>
              <a:t> </a:t>
            </a:r>
            <a:r>
              <a:rPr sz="1400" spc="-4" dirty="0">
                <a:cs typeface="Calibri"/>
              </a:rPr>
              <a:t>discriminado:</a:t>
            </a:r>
            <a:endParaRPr sz="1400" dirty="0">
              <a:cs typeface="Calibri"/>
            </a:endParaRPr>
          </a:p>
          <a:p>
            <a:pPr>
              <a:spcBef>
                <a:spcPts val="26"/>
              </a:spcBef>
            </a:pPr>
            <a:endParaRPr sz="1400" dirty="0">
              <a:cs typeface="Times New Roman"/>
            </a:endParaRPr>
          </a:p>
          <a:p>
            <a:pPr marL="90488" indent="-81439">
              <a:buChar char="-"/>
              <a:tabLst>
                <a:tab pos="90964" algn="l"/>
              </a:tabLst>
            </a:pPr>
            <a:r>
              <a:rPr sz="1400" spc="-11" dirty="0">
                <a:cs typeface="Calibri"/>
              </a:rPr>
              <a:t>Órgãos </a:t>
            </a:r>
            <a:r>
              <a:rPr sz="1400" spc="-4" dirty="0">
                <a:cs typeface="Calibri"/>
              </a:rPr>
              <a:t>e </a:t>
            </a:r>
            <a:r>
              <a:rPr sz="1400" spc="-8" dirty="0">
                <a:cs typeface="Calibri"/>
              </a:rPr>
              <a:t>entidades </a:t>
            </a:r>
            <a:r>
              <a:rPr sz="1400" spc="-4" dirty="0">
                <a:cs typeface="Calibri"/>
              </a:rPr>
              <a:t>da </a:t>
            </a:r>
            <a:r>
              <a:rPr sz="1400" spc="-8" dirty="0">
                <a:cs typeface="Calibri"/>
              </a:rPr>
              <a:t>administração </a:t>
            </a:r>
            <a:r>
              <a:rPr sz="1400" spc="-11" dirty="0">
                <a:cs typeface="Calibri"/>
              </a:rPr>
              <a:t>direta </a:t>
            </a:r>
            <a:r>
              <a:rPr sz="1400" spc="-4" dirty="0">
                <a:cs typeface="Calibri"/>
              </a:rPr>
              <a:t>do </a:t>
            </a:r>
            <a:r>
              <a:rPr sz="1400" spc="-11" dirty="0">
                <a:cs typeface="Calibri"/>
              </a:rPr>
              <a:t>Poder </a:t>
            </a:r>
            <a:r>
              <a:rPr sz="1400" spc="-8" dirty="0">
                <a:cs typeface="Calibri"/>
              </a:rPr>
              <a:t>Executivo </a:t>
            </a:r>
            <a:r>
              <a:rPr sz="1400" spc="-11" dirty="0">
                <a:cs typeface="Calibri"/>
              </a:rPr>
              <a:t>Federal, </a:t>
            </a:r>
            <a:r>
              <a:rPr sz="1400" spc="-8" dirty="0">
                <a:cs typeface="Calibri"/>
              </a:rPr>
              <a:t>Estados, Distrito </a:t>
            </a:r>
            <a:r>
              <a:rPr sz="1400" spc="-11" dirty="0">
                <a:cs typeface="Calibri"/>
              </a:rPr>
              <a:t>Federal, </a:t>
            </a:r>
            <a:r>
              <a:rPr sz="1400" spc="-4" dirty="0">
                <a:cs typeface="Calibri"/>
              </a:rPr>
              <a:t>municípios </a:t>
            </a:r>
            <a:r>
              <a:rPr sz="1400" spc="-8" dirty="0">
                <a:cs typeface="Calibri"/>
              </a:rPr>
              <a:t>capitais</a:t>
            </a:r>
            <a:r>
              <a:rPr sz="1400" spc="53" dirty="0">
                <a:cs typeface="Calibri"/>
              </a:rPr>
              <a:t> </a:t>
            </a:r>
            <a:r>
              <a:rPr sz="1400" spc="-4" dirty="0">
                <a:cs typeface="Calibri"/>
              </a:rPr>
              <a:t>de </a:t>
            </a:r>
            <a:r>
              <a:rPr sz="1400" spc="-8" dirty="0">
                <a:cs typeface="Calibri"/>
              </a:rPr>
              <a:t>Estados </a:t>
            </a:r>
            <a:r>
              <a:rPr sz="1400" spc="-4" dirty="0">
                <a:cs typeface="Calibri"/>
              </a:rPr>
              <a:t>e </a:t>
            </a:r>
            <a:r>
              <a:rPr sz="1400" spc="8" dirty="0">
                <a:cs typeface="Calibri"/>
              </a:rPr>
              <a:t>acima</a:t>
            </a:r>
            <a:endParaRPr sz="1400" dirty="0">
              <a:cs typeface="Calibri"/>
            </a:endParaRPr>
          </a:p>
          <a:p>
            <a:pPr marL="78104"/>
            <a:r>
              <a:rPr sz="1400" spc="-4" dirty="0">
                <a:cs typeface="Calibri"/>
              </a:rPr>
              <a:t>de </a:t>
            </a:r>
            <a:r>
              <a:rPr sz="1400" spc="-8" dirty="0">
                <a:cs typeface="Calibri"/>
              </a:rPr>
              <a:t>150.000 (cento </a:t>
            </a:r>
            <a:r>
              <a:rPr sz="1400" spc="-4" dirty="0">
                <a:cs typeface="Calibri"/>
              </a:rPr>
              <a:t>e cinquenta mil) </a:t>
            </a:r>
            <a:r>
              <a:rPr sz="1400" spc="-8" dirty="0">
                <a:cs typeface="Calibri"/>
              </a:rPr>
              <a:t>habitantes: </a:t>
            </a:r>
            <a:r>
              <a:rPr sz="1400" b="1" spc="-11" dirty="0">
                <a:solidFill>
                  <a:srgbClr val="6F2F9F"/>
                </a:solidFill>
                <a:cs typeface="Calibri"/>
              </a:rPr>
              <a:t>até </a:t>
            </a:r>
            <a:r>
              <a:rPr sz="1400" b="1" spc="-8" dirty="0">
                <a:solidFill>
                  <a:srgbClr val="6F2F9F"/>
                </a:solidFill>
                <a:cs typeface="Calibri"/>
              </a:rPr>
              <a:t>31/03/2020 </a:t>
            </a:r>
            <a:r>
              <a:rPr sz="1400" spc="-4" dirty="0">
                <a:cs typeface="Calibri"/>
              </a:rPr>
              <a:t>- Quantidade: </a:t>
            </a:r>
            <a:r>
              <a:rPr sz="1400" spc="-8" dirty="0">
                <a:cs typeface="Calibri"/>
              </a:rPr>
              <a:t>217</a:t>
            </a:r>
            <a:r>
              <a:rPr sz="1400" spc="98" dirty="0">
                <a:cs typeface="Calibri"/>
              </a:rPr>
              <a:t> </a:t>
            </a:r>
            <a:r>
              <a:rPr sz="1400" spc="-4" dirty="0">
                <a:cs typeface="Calibri"/>
              </a:rPr>
              <a:t>Municípios;</a:t>
            </a:r>
            <a:endParaRPr sz="1400" dirty="0">
              <a:cs typeface="Calibri"/>
            </a:endParaRPr>
          </a:p>
          <a:p>
            <a:pPr marL="78104" marR="30956" indent="-68580">
              <a:spcBef>
                <a:spcPts val="904"/>
              </a:spcBef>
              <a:buChar char="-"/>
              <a:tabLst>
                <a:tab pos="90964" algn="l"/>
              </a:tabLst>
            </a:pPr>
            <a:r>
              <a:rPr sz="1400" spc="-11" dirty="0">
                <a:cs typeface="Calibri"/>
              </a:rPr>
              <a:t>Órgãos </a:t>
            </a:r>
            <a:r>
              <a:rPr sz="1400" spc="-4" dirty="0">
                <a:cs typeface="Calibri"/>
              </a:rPr>
              <a:t>e </a:t>
            </a:r>
            <a:r>
              <a:rPr sz="1400" spc="-8" dirty="0">
                <a:cs typeface="Calibri"/>
              </a:rPr>
              <a:t>entidades </a:t>
            </a:r>
            <a:r>
              <a:rPr sz="1400" spc="-4" dirty="0">
                <a:cs typeface="Calibri"/>
              </a:rPr>
              <a:t>da </a:t>
            </a:r>
            <a:r>
              <a:rPr sz="1400" spc="-8" dirty="0">
                <a:cs typeface="Calibri"/>
              </a:rPr>
              <a:t>administração </a:t>
            </a:r>
            <a:r>
              <a:rPr sz="1400" spc="-11" dirty="0">
                <a:cs typeface="Calibri"/>
              </a:rPr>
              <a:t>indireta </a:t>
            </a:r>
            <a:r>
              <a:rPr sz="1400" spc="-4" dirty="0">
                <a:cs typeface="Calibri"/>
              </a:rPr>
              <a:t>do </a:t>
            </a:r>
            <a:r>
              <a:rPr sz="1400" spc="-11" dirty="0">
                <a:cs typeface="Calibri"/>
              </a:rPr>
              <a:t>Poder </a:t>
            </a:r>
            <a:r>
              <a:rPr sz="1400" spc="-8" dirty="0">
                <a:cs typeface="Calibri"/>
              </a:rPr>
              <a:t>Executivo </a:t>
            </a:r>
            <a:r>
              <a:rPr sz="1400" spc="-11" dirty="0">
                <a:cs typeface="Calibri"/>
              </a:rPr>
              <a:t>Federal </a:t>
            </a:r>
            <a:r>
              <a:rPr sz="1400" spc="-4" dirty="0">
                <a:cs typeface="Calibri"/>
              </a:rPr>
              <a:t>e municípios </a:t>
            </a:r>
            <a:r>
              <a:rPr sz="1400" spc="-8" dirty="0">
                <a:cs typeface="Calibri"/>
              </a:rPr>
              <a:t>com população </a:t>
            </a:r>
            <a:r>
              <a:rPr sz="1400" spc="-11" dirty="0">
                <a:cs typeface="Calibri"/>
              </a:rPr>
              <a:t>entre </a:t>
            </a:r>
            <a:r>
              <a:rPr sz="1400" spc="-8" dirty="0">
                <a:cs typeface="Calibri"/>
              </a:rPr>
              <a:t>50.001 (cinquenta </a:t>
            </a:r>
            <a:r>
              <a:rPr sz="1400" spc="-4" dirty="0">
                <a:cs typeface="Calibri"/>
              </a:rPr>
              <a:t>e </a:t>
            </a:r>
            <a:r>
              <a:rPr sz="1400" spc="-8" dirty="0">
                <a:cs typeface="Calibri"/>
              </a:rPr>
              <a:t>um </a:t>
            </a:r>
            <a:r>
              <a:rPr sz="1400" spc="-4" dirty="0">
                <a:cs typeface="Calibri"/>
              </a:rPr>
              <a:t>mil  e </a:t>
            </a:r>
            <a:r>
              <a:rPr sz="1400" spc="-8" dirty="0">
                <a:cs typeface="Calibri"/>
              </a:rPr>
              <a:t>um) </a:t>
            </a:r>
            <a:r>
              <a:rPr sz="1400" spc="-4" dirty="0">
                <a:cs typeface="Calibri"/>
              </a:rPr>
              <a:t>e </a:t>
            </a:r>
            <a:r>
              <a:rPr sz="1400" spc="-8" dirty="0">
                <a:cs typeface="Calibri"/>
              </a:rPr>
              <a:t>150.000 (cento </a:t>
            </a:r>
            <a:r>
              <a:rPr sz="1400" spc="-4" dirty="0">
                <a:cs typeface="Calibri"/>
              </a:rPr>
              <a:t>e </a:t>
            </a:r>
            <a:r>
              <a:rPr sz="1400" spc="-8" dirty="0">
                <a:cs typeface="Calibri"/>
              </a:rPr>
              <a:t>cinquenta </a:t>
            </a:r>
            <a:r>
              <a:rPr sz="1400" spc="-4" dirty="0">
                <a:cs typeface="Calibri"/>
              </a:rPr>
              <a:t>mil) </a:t>
            </a:r>
            <a:r>
              <a:rPr sz="1400" spc="-8" dirty="0">
                <a:cs typeface="Calibri"/>
              </a:rPr>
              <a:t>habitantes: </a:t>
            </a:r>
            <a:r>
              <a:rPr sz="1400" b="1" spc="-11" dirty="0">
                <a:solidFill>
                  <a:srgbClr val="6F2F9F"/>
                </a:solidFill>
                <a:cs typeface="Calibri"/>
              </a:rPr>
              <a:t>até </a:t>
            </a:r>
            <a:r>
              <a:rPr sz="1400" b="1" spc="-8" dirty="0">
                <a:solidFill>
                  <a:srgbClr val="6F2F9F"/>
                </a:solidFill>
                <a:cs typeface="Calibri"/>
              </a:rPr>
              <a:t>31/03/2020 </a:t>
            </a:r>
            <a:r>
              <a:rPr sz="1400" spc="-4" dirty="0">
                <a:cs typeface="Calibri"/>
              </a:rPr>
              <a:t>- </a:t>
            </a:r>
            <a:r>
              <a:rPr sz="1400" spc="-8" dirty="0">
                <a:cs typeface="Calibri"/>
              </a:rPr>
              <a:t>Quantidade: 564</a:t>
            </a:r>
            <a:r>
              <a:rPr sz="1400" spc="146" dirty="0">
                <a:cs typeface="Calibri"/>
              </a:rPr>
              <a:t> </a:t>
            </a:r>
            <a:r>
              <a:rPr sz="1400" spc="-4" dirty="0">
                <a:cs typeface="Calibri"/>
              </a:rPr>
              <a:t>Municípios;</a:t>
            </a:r>
            <a:endParaRPr sz="1400" dirty="0">
              <a:cs typeface="Calibri"/>
            </a:endParaRPr>
          </a:p>
          <a:p>
            <a:pPr marL="90488" indent="-81439">
              <a:spcBef>
                <a:spcPts val="900"/>
              </a:spcBef>
              <a:buChar char="-"/>
              <a:tabLst>
                <a:tab pos="90964" algn="l"/>
              </a:tabLst>
            </a:pPr>
            <a:r>
              <a:rPr sz="1400" spc="-4" dirty="0">
                <a:cs typeface="Calibri"/>
              </a:rPr>
              <a:t>Municípios </a:t>
            </a:r>
            <a:r>
              <a:rPr sz="1400" spc="-8" dirty="0">
                <a:cs typeface="Calibri"/>
              </a:rPr>
              <a:t>com população </a:t>
            </a:r>
            <a:r>
              <a:rPr sz="1400" spc="-11" dirty="0">
                <a:cs typeface="Calibri"/>
              </a:rPr>
              <a:t>entre </a:t>
            </a:r>
            <a:r>
              <a:rPr sz="1400" spc="-8" dirty="0">
                <a:cs typeface="Calibri"/>
              </a:rPr>
              <a:t>25.001 (vinte </a:t>
            </a:r>
            <a:r>
              <a:rPr sz="1400" spc="-4" dirty="0">
                <a:cs typeface="Calibri"/>
              </a:rPr>
              <a:t>e cinco mil e </a:t>
            </a:r>
            <a:r>
              <a:rPr sz="1400" spc="-8" dirty="0">
                <a:cs typeface="Calibri"/>
              </a:rPr>
              <a:t>um) </a:t>
            </a:r>
            <a:r>
              <a:rPr sz="1400" spc="-4" dirty="0">
                <a:cs typeface="Calibri"/>
              </a:rPr>
              <a:t>e </a:t>
            </a:r>
            <a:r>
              <a:rPr sz="1400" spc="-8" dirty="0">
                <a:cs typeface="Calibri"/>
              </a:rPr>
              <a:t>50.000 (cinquenta </a:t>
            </a:r>
            <a:r>
              <a:rPr sz="1400" spc="-4" dirty="0">
                <a:cs typeface="Calibri"/>
              </a:rPr>
              <a:t>mil) habitantes</a:t>
            </a:r>
            <a:r>
              <a:rPr sz="1400" spc="-4" dirty="0">
                <a:solidFill>
                  <a:srgbClr val="6F2F9F"/>
                </a:solidFill>
                <a:cs typeface="Calibri"/>
              </a:rPr>
              <a:t>: </a:t>
            </a:r>
            <a:r>
              <a:rPr sz="1400" b="1" spc="-11" dirty="0">
                <a:solidFill>
                  <a:srgbClr val="6F2F9F"/>
                </a:solidFill>
                <a:cs typeface="Calibri"/>
              </a:rPr>
              <a:t>até </a:t>
            </a:r>
            <a:r>
              <a:rPr sz="1400" b="1" spc="-8" dirty="0">
                <a:solidFill>
                  <a:srgbClr val="6F2F9F"/>
                </a:solidFill>
                <a:cs typeface="Calibri"/>
              </a:rPr>
              <a:t>31/03/2021 </a:t>
            </a:r>
            <a:r>
              <a:rPr sz="1400" spc="-4" dirty="0">
                <a:cs typeface="Calibri"/>
              </a:rPr>
              <a:t>-</a:t>
            </a:r>
            <a:r>
              <a:rPr sz="1400" spc="255" dirty="0">
                <a:cs typeface="Calibri"/>
              </a:rPr>
              <a:t> </a:t>
            </a:r>
            <a:r>
              <a:rPr sz="1400" spc="-8" dirty="0">
                <a:cs typeface="Calibri"/>
              </a:rPr>
              <a:t>Quantidade:</a:t>
            </a:r>
            <a:endParaRPr sz="1400" dirty="0">
              <a:cs typeface="Calibri"/>
            </a:endParaRPr>
          </a:p>
          <a:p>
            <a:pPr marL="78104"/>
            <a:r>
              <a:rPr sz="1400" spc="-8" dirty="0">
                <a:cs typeface="Calibri"/>
              </a:rPr>
              <a:t>743</a:t>
            </a:r>
            <a:r>
              <a:rPr sz="1400" spc="-30" dirty="0">
                <a:cs typeface="Calibri"/>
              </a:rPr>
              <a:t> </a:t>
            </a:r>
            <a:r>
              <a:rPr sz="1400" spc="-4" dirty="0">
                <a:cs typeface="Calibri"/>
              </a:rPr>
              <a:t>Municípios;</a:t>
            </a:r>
            <a:endParaRPr sz="1400" dirty="0">
              <a:cs typeface="Calibri"/>
            </a:endParaRPr>
          </a:p>
          <a:p>
            <a:pPr marL="78104" marR="237649" indent="-68580">
              <a:spcBef>
                <a:spcPts val="900"/>
              </a:spcBef>
              <a:buChar char="-"/>
              <a:tabLst>
                <a:tab pos="90964" algn="l"/>
              </a:tabLst>
            </a:pPr>
            <a:r>
              <a:rPr sz="1400" spc="-4" dirty="0">
                <a:cs typeface="Calibri"/>
              </a:rPr>
              <a:t>Municípios </a:t>
            </a:r>
            <a:r>
              <a:rPr sz="1400" spc="-8" dirty="0">
                <a:cs typeface="Calibri"/>
              </a:rPr>
              <a:t>com população </a:t>
            </a:r>
            <a:r>
              <a:rPr sz="1400" spc="-11" dirty="0">
                <a:cs typeface="Calibri"/>
              </a:rPr>
              <a:t>entre </a:t>
            </a:r>
            <a:r>
              <a:rPr sz="1400" spc="-8" dirty="0">
                <a:cs typeface="Calibri"/>
              </a:rPr>
              <a:t>15.001 (quinze </a:t>
            </a:r>
            <a:r>
              <a:rPr sz="1400" spc="-4" dirty="0">
                <a:cs typeface="Calibri"/>
              </a:rPr>
              <a:t>mil e </a:t>
            </a:r>
            <a:r>
              <a:rPr sz="1400" spc="-8" dirty="0">
                <a:cs typeface="Calibri"/>
              </a:rPr>
              <a:t>um) </a:t>
            </a:r>
            <a:r>
              <a:rPr sz="1400" spc="-4" dirty="0">
                <a:cs typeface="Calibri"/>
              </a:rPr>
              <a:t>e </a:t>
            </a:r>
            <a:r>
              <a:rPr sz="1400" spc="-8" dirty="0">
                <a:cs typeface="Calibri"/>
              </a:rPr>
              <a:t>25.000 (vinte </a:t>
            </a:r>
            <a:r>
              <a:rPr sz="1400" spc="-4" dirty="0">
                <a:cs typeface="Calibri"/>
              </a:rPr>
              <a:t>e cinco mil) </a:t>
            </a:r>
            <a:r>
              <a:rPr sz="1400" spc="-8" dirty="0">
                <a:cs typeface="Calibri"/>
              </a:rPr>
              <a:t>habitantes: </a:t>
            </a:r>
            <a:r>
              <a:rPr sz="1400" b="1" spc="-11" dirty="0">
                <a:solidFill>
                  <a:srgbClr val="6F2F9F"/>
                </a:solidFill>
                <a:cs typeface="Calibri"/>
              </a:rPr>
              <a:t>até </a:t>
            </a:r>
            <a:r>
              <a:rPr sz="1400" b="1" spc="-4" dirty="0">
                <a:solidFill>
                  <a:srgbClr val="6F2F9F"/>
                </a:solidFill>
                <a:cs typeface="Calibri"/>
              </a:rPr>
              <a:t>31/03/2021 </a:t>
            </a:r>
            <a:r>
              <a:rPr sz="1400" spc="-4" dirty="0">
                <a:cs typeface="Calibri"/>
              </a:rPr>
              <a:t>- </a:t>
            </a:r>
            <a:r>
              <a:rPr sz="1400" spc="-8" dirty="0">
                <a:cs typeface="Calibri"/>
              </a:rPr>
              <a:t>Quantidade: 900  </a:t>
            </a:r>
            <a:r>
              <a:rPr sz="1400" spc="-4" dirty="0">
                <a:cs typeface="Calibri"/>
              </a:rPr>
              <a:t>Municípios;</a:t>
            </a:r>
            <a:endParaRPr sz="1400" dirty="0">
              <a:cs typeface="Calibri"/>
            </a:endParaRPr>
          </a:p>
          <a:p>
            <a:pPr marL="90488" indent="-81439">
              <a:spcBef>
                <a:spcPts val="900"/>
              </a:spcBef>
              <a:buChar char="-"/>
              <a:tabLst>
                <a:tab pos="90964" algn="l"/>
              </a:tabLst>
            </a:pPr>
            <a:r>
              <a:rPr sz="1400" spc="-4" dirty="0">
                <a:cs typeface="Calibri"/>
              </a:rPr>
              <a:t>Municípios </a:t>
            </a:r>
            <a:r>
              <a:rPr sz="1400" spc="-8" dirty="0">
                <a:cs typeface="Calibri"/>
              </a:rPr>
              <a:t>com população </a:t>
            </a:r>
            <a:r>
              <a:rPr sz="1400" spc="-11" dirty="0">
                <a:cs typeface="Calibri"/>
              </a:rPr>
              <a:t>entre </a:t>
            </a:r>
            <a:r>
              <a:rPr sz="1400" spc="-4" dirty="0">
                <a:cs typeface="Calibri"/>
              </a:rPr>
              <a:t>7.001 </a:t>
            </a:r>
            <a:r>
              <a:rPr sz="1400" spc="-8" dirty="0">
                <a:cs typeface="Calibri"/>
              </a:rPr>
              <a:t>(sete </a:t>
            </a:r>
            <a:r>
              <a:rPr sz="1400" spc="-4" dirty="0">
                <a:cs typeface="Calibri"/>
              </a:rPr>
              <a:t>mil e </a:t>
            </a:r>
            <a:r>
              <a:rPr sz="1400" spc="-8" dirty="0">
                <a:cs typeface="Calibri"/>
              </a:rPr>
              <a:t>um) </a:t>
            </a:r>
            <a:r>
              <a:rPr sz="1400" spc="-4" dirty="0">
                <a:cs typeface="Calibri"/>
              </a:rPr>
              <a:t>e </a:t>
            </a:r>
            <a:r>
              <a:rPr sz="1400" spc="-8" dirty="0">
                <a:cs typeface="Calibri"/>
              </a:rPr>
              <a:t>15.000 (quinze </a:t>
            </a:r>
            <a:r>
              <a:rPr sz="1400" spc="-4" dirty="0">
                <a:cs typeface="Calibri"/>
              </a:rPr>
              <a:t>mil) </a:t>
            </a:r>
            <a:r>
              <a:rPr sz="1400" spc="-8" dirty="0">
                <a:cs typeface="Calibri"/>
              </a:rPr>
              <a:t>habitantes: </a:t>
            </a:r>
            <a:r>
              <a:rPr sz="1400" b="1" spc="-11" dirty="0">
                <a:solidFill>
                  <a:srgbClr val="6F2F9F"/>
                </a:solidFill>
                <a:cs typeface="Calibri"/>
              </a:rPr>
              <a:t>até </a:t>
            </a:r>
            <a:r>
              <a:rPr sz="1400" b="1" spc="-8" dirty="0">
                <a:solidFill>
                  <a:srgbClr val="6F2F9F"/>
                </a:solidFill>
                <a:cs typeface="Calibri"/>
              </a:rPr>
              <a:t>31/03/2021 </a:t>
            </a:r>
            <a:r>
              <a:rPr sz="1400" spc="-4" dirty="0">
                <a:cs typeface="Calibri"/>
              </a:rPr>
              <a:t>- </a:t>
            </a:r>
            <a:r>
              <a:rPr sz="1400" spc="-8" dirty="0">
                <a:cs typeface="Calibri"/>
              </a:rPr>
              <a:t>Quantidade:</a:t>
            </a:r>
            <a:r>
              <a:rPr sz="1400" spc="210" dirty="0">
                <a:cs typeface="Calibri"/>
              </a:rPr>
              <a:t> </a:t>
            </a:r>
            <a:r>
              <a:rPr sz="1400" spc="-4" dirty="0">
                <a:cs typeface="Calibri"/>
              </a:rPr>
              <a:t>1.421</a:t>
            </a:r>
            <a:endParaRPr sz="1400" dirty="0">
              <a:cs typeface="Calibri"/>
            </a:endParaRPr>
          </a:p>
          <a:p>
            <a:pPr marL="78104"/>
            <a:r>
              <a:rPr sz="1400" spc="-4" dirty="0">
                <a:cs typeface="Calibri"/>
              </a:rPr>
              <a:t>Municípios;</a:t>
            </a:r>
            <a:r>
              <a:rPr sz="1400" spc="-34" dirty="0">
                <a:cs typeface="Calibri"/>
              </a:rPr>
              <a:t> </a:t>
            </a:r>
            <a:r>
              <a:rPr sz="1400" spc="-4" dirty="0">
                <a:cs typeface="Calibri"/>
              </a:rPr>
              <a:t>e</a:t>
            </a:r>
            <a:endParaRPr sz="1400" dirty="0">
              <a:cs typeface="Calibri"/>
            </a:endParaRPr>
          </a:p>
          <a:p>
            <a:pPr marL="90488" indent="-81439">
              <a:spcBef>
                <a:spcPts val="904"/>
              </a:spcBef>
              <a:buChar char="-"/>
              <a:tabLst>
                <a:tab pos="90964" algn="l"/>
              </a:tabLst>
            </a:pPr>
            <a:r>
              <a:rPr sz="1400" spc="-4" dirty="0">
                <a:cs typeface="Calibri"/>
              </a:rPr>
              <a:t>Municípios </a:t>
            </a:r>
            <a:r>
              <a:rPr sz="1400" spc="-8" dirty="0">
                <a:cs typeface="Calibri"/>
              </a:rPr>
              <a:t>com população até </a:t>
            </a:r>
            <a:r>
              <a:rPr sz="1400" spc="-4" dirty="0">
                <a:cs typeface="Calibri"/>
              </a:rPr>
              <a:t>7.000 </a:t>
            </a:r>
            <a:r>
              <a:rPr sz="1400" spc="-8" dirty="0">
                <a:cs typeface="Calibri"/>
              </a:rPr>
              <a:t>(sete </a:t>
            </a:r>
            <a:r>
              <a:rPr sz="1400" spc="-4" dirty="0">
                <a:cs typeface="Calibri"/>
              </a:rPr>
              <a:t>mil) </a:t>
            </a:r>
            <a:r>
              <a:rPr sz="1400" spc="-8" dirty="0">
                <a:cs typeface="Calibri"/>
              </a:rPr>
              <a:t>habitantes: </a:t>
            </a:r>
            <a:r>
              <a:rPr sz="1400" b="1" spc="-11" dirty="0">
                <a:solidFill>
                  <a:srgbClr val="6F2F9F"/>
                </a:solidFill>
                <a:cs typeface="Calibri"/>
              </a:rPr>
              <a:t>até </a:t>
            </a:r>
            <a:r>
              <a:rPr sz="1400" b="1" spc="-8" dirty="0">
                <a:solidFill>
                  <a:srgbClr val="6F2F9F"/>
                </a:solidFill>
                <a:cs typeface="Calibri"/>
              </a:rPr>
              <a:t>31/03/2022</a:t>
            </a:r>
            <a:r>
              <a:rPr sz="1400" spc="-8" dirty="0">
                <a:cs typeface="Calibri"/>
              </a:rPr>
              <a:t>- Quantidade: </a:t>
            </a:r>
            <a:r>
              <a:rPr sz="1400" spc="-4" dirty="0">
                <a:cs typeface="Calibri"/>
              </a:rPr>
              <a:t>1.841</a:t>
            </a:r>
            <a:r>
              <a:rPr sz="1400" spc="98" dirty="0">
                <a:cs typeface="Calibri"/>
              </a:rPr>
              <a:t> </a:t>
            </a:r>
            <a:r>
              <a:rPr sz="1400" spc="-4" dirty="0">
                <a:cs typeface="Calibri"/>
              </a:rPr>
              <a:t>Municípios.</a:t>
            </a:r>
            <a:endParaRPr sz="1400" dirty="0"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518A05B-BB59-43BB-9157-7F829B9D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8286" y="1461326"/>
            <a:ext cx="8825713" cy="21537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33363">
              <a:spcBef>
                <a:spcPts val="75"/>
              </a:spcBef>
            </a:pPr>
            <a:endParaRPr dirty="0">
              <a:latin typeface="Calibri"/>
              <a:cs typeface="Calibri"/>
            </a:endParaRPr>
          </a:p>
          <a:p>
            <a:pPr>
              <a:spcBef>
                <a:spcPts val="23"/>
              </a:spcBef>
            </a:pPr>
            <a:endParaRPr sz="1950" dirty="0">
              <a:latin typeface="Times New Roman"/>
              <a:cs typeface="Times New Roman"/>
            </a:endParaRPr>
          </a:p>
          <a:p>
            <a:pPr marL="9525" marR="5182553"/>
            <a:r>
              <a:rPr b="1" spc="-4" dirty="0">
                <a:solidFill>
                  <a:srgbClr val="008000"/>
                </a:solidFill>
                <a:latin typeface="Calibri"/>
                <a:cs typeface="Calibri"/>
              </a:rPr>
              <a:t>Os </a:t>
            </a:r>
            <a:r>
              <a:rPr b="1" spc="-8" dirty="0">
                <a:solidFill>
                  <a:srgbClr val="008000"/>
                </a:solidFill>
                <a:latin typeface="Calibri"/>
                <a:cs typeface="Calibri"/>
              </a:rPr>
              <a:t>órgãos </a:t>
            </a:r>
            <a:r>
              <a:rPr b="1" dirty="0">
                <a:solidFill>
                  <a:srgbClr val="008000"/>
                </a:solidFill>
                <a:latin typeface="Calibri"/>
                <a:cs typeface="Calibri"/>
              </a:rPr>
              <a:t>e</a:t>
            </a:r>
            <a:r>
              <a:rPr b="1" spc="-53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b="1" spc="-8" dirty="0">
                <a:solidFill>
                  <a:srgbClr val="008000"/>
                </a:solidFill>
                <a:latin typeface="Calibri"/>
                <a:cs typeface="Calibri"/>
              </a:rPr>
              <a:t>entidades  </a:t>
            </a:r>
            <a:r>
              <a:rPr b="1" spc="-11" dirty="0">
                <a:solidFill>
                  <a:srgbClr val="008000"/>
                </a:solidFill>
                <a:latin typeface="Calibri"/>
                <a:cs typeface="Calibri"/>
              </a:rPr>
              <a:t>deverão</a:t>
            </a:r>
            <a:endParaRPr dirty="0">
              <a:latin typeface="Calibri"/>
              <a:cs typeface="Calibri"/>
            </a:endParaRPr>
          </a:p>
          <a:p>
            <a:pPr marL="1017270" indent="-188119">
              <a:spcBef>
                <a:spcPts val="761"/>
              </a:spcBef>
              <a:buAutoNum type="arabicPeriod" startAt="2"/>
              <a:tabLst>
                <a:tab pos="1017746" algn="l"/>
              </a:tabLst>
            </a:pPr>
            <a:r>
              <a:rPr sz="1500" spc="-8" dirty="0">
                <a:latin typeface="Calibri"/>
                <a:cs typeface="Calibri"/>
              </a:rPr>
              <a:t>Realizar cadastro </a:t>
            </a:r>
            <a:r>
              <a:rPr sz="1500" dirty="0">
                <a:latin typeface="Calibri"/>
                <a:cs typeface="Calibri"/>
              </a:rPr>
              <a:t>de adesão ao </a:t>
            </a:r>
            <a:r>
              <a:rPr sz="1500" spc="-19" dirty="0">
                <a:latin typeface="Calibri"/>
                <a:cs typeface="Calibri"/>
              </a:rPr>
              <a:t>MEG-Tr </a:t>
            </a:r>
            <a:r>
              <a:rPr sz="1500" dirty="0">
                <a:latin typeface="Calibri"/>
                <a:cs typeface="Calibri"/>
              </a:rPr>
              <a:t>no </a:t>
            </a:r>
            <a:r>
              <a:rPr sz="1500" spc="-11" dirty="0">
                <a:latin typeface="Calibri"/>
                <a:cs typeface="Calibri"/>
              </a:rPr>
              <a:t>Portal </a:t>
            </a:r>
            <a:r>
              <a:rPr sz="1500" dirty="0">
                <a:latin typeface="Calibri"/>
                <a:cs typeface="Calibri"/>
              </a:rPr>
              <a:t>da </a:t>
            </a:r>
            <a:r>
              <a:rPr sz="1500" spc="-11" dirty="0">
                <a:latin typeface="Calibri"/>
                <a:cs typeface="Calibri"/>
              </a:rPr>
              <a:t>Plataforma </a:t>
            </a:r>
            <a:r>
              <a:rPr sz="1500" dirty="0">
                <a:latin typeface="Calibri"/>
                <a:cs typeface="Calibri"/>
              </a:rPr>
              <a:t>Mais</a:t>
            </a:r>
            <a:r>
              <a:rPr sz="1500" spc="53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Brasil.</a:t>
            </a:r>
            <a:endParaRPr sz="1500" dirty="0">
              <a:latin typeface="Calibri"/>
              <a:cs typeface="Calibri"/>
            </a:endParaRPr>
          </a:p>
          <a:p>
            <a:pPr marL="1017270" indent="-188119">
              <a:spcBef>
                <a:spcPts val="698"/>
              </a:spcBef>
              <a:buAutoNum type="arabicPeriod" startAt="2"/>
              <a:tabLst>
                <a:tab pos="1017746" algn="l"/>
              </a:tabLst>
            </a:pPr>
            <a:r>
              <a:rPr sz="1500" spc="-8" dirty="0">
                <a:latin typeface="Calibri"/>
                <a:cs typeface="Calibri"/>
              </a:rPr>
              <a:t>Viabilizar </a:t>
            </a:r>
            <a:r>
              <a:rPr sz="1500" dirty="0">
                <a:latin typeface="Calibri"/>
                <a:cs typeface="Calibri"/>
              </a:rPr>
              <a:t>a </a:t>
            </a:r>
            <a:r>
              <a:rPr sz="1500" spc="-4" dirty="0">
                <a:latin typeface="Calibri"/>
                <a:cs typeface="Calibri"/>
              </a:rPr>
              <a:t>participação </a:t>
            </a:r>
            <a:r>
              <a:rPr sz="1500" dirty="0">
                <a:latin typeface="Calibri"/>
                <a:cs typeface="Calibri"/>
              </a:rPr>
              <a:t>de </a:t>
            </a:r>
            <a:r>
              <a:rPr sz="1500" spc="-4" dirty="0">
                <a:latin typeface="Calibri"/>
                <a:cs typeface="Calibri"/>
              </a:rPr>
              <a:t>servidores nos </a:t>
            </a:r>
            <a:r>
              <a:rPr sz="1500" spc="-11" dirty="0">
                <a:latin typeface="Calibri"/>
                <a:cs typeface="Calibri"/>
              </a:rPr>
              <a:t>eventos </a:t>
            </a:r>
            <a:r>
              <a:rPr sz="1500" dirty="0">
                <a:latin typeface="Calibri"/>
                <a:cs typeface="Calibri"/>
              </a:rPr>
              <a:t>de</a:t>
            </a:r>
            <a:r>
              <a:rPr sz="1500" spc="49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capacitação</a:t>
            </a:r>
            <a:r>
              <a:rPr spc="-4" dirty="0">
                <a:latin typeface="Calibri"/>
                <a:cs typeface="Calibri"/>
              </a:rPr>
              <a:t>.</a:t>
            </a:r>
            <a:endParaRPr dirty="0">
              <a:latin typeface="Calibri"/>
              <a:cs typeface="Calibri"/>
            </a:endParaRPr>
          </a:p>
          <a:p>
            <a:pPr marL="1032986" marR="3810" indent="-203835">
              <a:spcBef>
                <a:spcPts val="968"/>
              </a:spcBef>
              <a:buAutoNum type="arabicPeriod" startAt="2"/>
              <a:tabLst>
                <a:tab pos="1018223" algn="l"/>
              </a:tabLst>
            </a:pPr>
            <a:r>
              <a:rPr sz="1500" spc="-4" dirty="0">
                <a:latin typeface="Calibri"/>
                <a:cs typeface="Calibri"/>
              </a:rPr>
              <a:t>Submeter </a:t>
            </a:r>
            <a:r>
              <a:rPr sz="1500" dirty="0">
                <a:latin typeface="Calibri"/>
                <a:cs typeface="Calibri"/>
              </a:rPr>
              <a:t>o </a:t>
            </a:r>
            <a:r>
              <a:rPr sz="1500" spc="-11" dirty="0">
                <a:latin typeface="Calibri"/>
                <a:cs typeface="Calibri"/>
              </a:rPr>
              <a:t>Relatório </a:t>
            </a:r>
            <a:r>
              <a:rPr sz="1500" spc="-4" dirty="0">
                <a:latin typeface="Calibri"/>
                <a:cs typeface="Calibri"/>
              </a:rPr>
              <a:t>de Melhoria da </a:t>
            </a:r>
            <a:r>
              <a:rPr sz="1500" spc="-8" dirty="0">
                <a:latin typeface="Calibri"/>
                <a:cs typeface="Calibri"/>
              </a:rPr>
              <a:t>Gestão </a:t>
            </a:r>
            <a:r>
              <a:rPr sz="1500" dirty="0">
                <a:latin typeface="Calibri"/>
                <a:cs typeface="Calibri"/>
              </a:rPr>
              <a:t>– RMG </a:t>
            </a:r>
            <a:r>
              <a:rPr sz="1500" spc="-11" dirty="0">
                <a:latin typeface="Calibri"/>
                <a:cs typeface="Calibri"/>
              </a:rPr>
              <a:t>para </a:t>
            </a:r>
            <a:r>
              <a:rPr sz="1500" spc="-4" dirty="0">
                <a:latin typeface="Calibri"/>
                <a:cs typeface="Calibri"/>
              </a:rPr>
              <a:t>validação </a:t>
            </a:r>
            <a:r>
              <a:rPr sz="1500" dirty="0">
                <a:latin typeface="Calibri"/>
                <a:cs typeface="Calibri"/>
              </a:rPr>
              <a:t>e </a:t>
            </a:r>
            <a:r>
              <a:rPr sz="1500" spc="-4" dirty="0">
                <a:latin typeface="Calibri"/>
                <a:cs typeface="Calibri"/>
              </a:rPr>
              <a:t>certificação  pela respectiva Coordenação </a:t>
            </a:r>
            <a:r>
              <a:rPr sz="1500" dirty="0">
                <a:latin typeface="Calibri"/>
                <a:cs typeface="Calibri"/>
              </a:rPr>
              <a:t>da Mais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Brasil.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6404" y="4139374"/>
            <a:ext cx="200025" cy="1461135"/>
          </a:xfrm>
          <a:custGeom>
            <a:avLst/>
            <a:gdLst/>
            <a:ahLst/>
            <a:cxnLst/>
            <a:rect l="l" t="t" r="r" b="b"/>
            <a:pathLst>
              <a:path w="266700" h="1948179">
                <a:moveTo>
                  <a:pt x="266700" y="1947671"/>
                </a:moveTo>
                <a:lnTo>
                  <a:pt x="214788" y="1945924"/>
                </a:lnTo>
                <a:lnTo>
                  <a:pt x="172402" y="1941160"/>
                </a:lnTo>
                <a:lnTo>
                  <a:pt x="143827" y="1934095"/>
                </a:lnTo>
                <a:lnTo>
                  <a:pt x="133350" y="1925446"/>
                </a:lnTo>
                <a:lnTo>
                  <a:pt x="133350" y="996060"/>
                </a:lnTo>
                <a:lnTo>
                  <a:pt x="122872" y="987391"/>
                </a:lnTo>
                <a:lnTo>
                  <a:pt x="94297" y="980328"/>
                </a:lnTo>
                <a:lnTo>
                  <a:pt x="51911" y="975576"/>
                </a:lnTo>
                <a:lnTo>
                  <a:pt x="0" y="973835"/>
                </a:lnTo>
                <a:lnTo>
                  <a:pt x="51911" y="972095"/>
                </a:lnTo>
                <a:lnTo>
                  <a:pt x="94297" y="967343"/>
                </a:lnTo>
                <a:lnTo>
                  <a:pt x="122872" y="960280"/>
                </a:lnTo>
                <a:lnTo>
                  <a:pt x="133350" y="951610"/>
                </a:lnTo>
                <a:lnTo>
                  <a:pt x="133350" y="22224"/>
                </a:lnTo>
                <a:lnTo>
                  <a:pt x="143827" y="13555"/>
                </a:lnTo>
                <a:lnTo>
                  <a:pt x="172402" y="6492"/>
                </a:lnTo>
                <a:lnTo>
                  <a:pt x="214788" y="1740"/>
                </a:lnTo>
                <a:lnTo>
                  <a:pt x="266700" y="0"/>
                </a:lnTo>
              </a:path>
            </a:pathLst>
          </a:custGeom>
          <a:ln w="19812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/>
          <p:nvPr/>
        </p:nvSpPr>
        <p:spPr>
          <a:xfrm>
            <a:off x="3495389" y="4045459"/>
            <a:ext cx="4342325" cy="1510029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224314" indent="-215265">
              <a:spcBef>
                <a:spcPts val="975"/>
              </a:spcBef>
              <a:buFont typeface="Arial"/>
              <a:buChar char="•"/>
              <a:tabLst>
                <a:tab pos="224314" algn="l"/>
                <a:tab pos="224790" algn="l"/>
              </a:tabLst>
            </a:pPr>
            <a:r>
              <a:rPr sz="1350" spc="-8" dirty="0">
                <a:solidFill>
                  <a:srgbClr val="2E5496"/>
                </a:solidFill>
                <a:latin typeface="Calibri"/>
                <a:cs typeface="Calibri"/>
              </a:rPr>
              <a:t>Cadastro </a:t>
            </a:r>
            <a:r>
              <a:rPr sz="1350" dirty="0">
                <a:solidFill>
                  <a:srgbClr val="2E5496"/>
                </a:solidFill>
                <a:latin typeface="Calibri"/>
                <a:cs typeface="Calibri"/>
              </a:rPr>
              <a:t>da</a:t>
            </a:r>
            <a:r>
              <a:rPr sz="1350" spc="4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2E5496"/>
                </a:solidFill>
                <a:latin typeface="Calibri"/>
                <a:cs typeface="Calibri"/>
              </a:rPr>
              <a:t>Organização;</a:t>
            </a:r>
            <a:endParaRPr sz="1350" dirty="0">
              <a:latin typeface="Calibri"/>
              <a:cs typeface="Calibri"/>
            </a:endParaRPr>
          </a:p>
          <a:p>
            <a:pPr marL="224314" indent="-215265">
              <a:spcBef>
                <a:spcPts val="900"/>
              </a:spcBef>
              <a:buFont typeface="Arial"/>
              <a:buChar char="•"/>
              <a:tabLst>
                <a:tab pos="224314" algn="l"/>
                <a:tab pos="224790" algn="l"/>
              </a:tabLst>
            </a:pPr>
            <a:r>
              <a:rPr sz="1350" spc="-4" dirty="0">
                <a:solidFill>
                  <a:srgbClr val="2E5496"/>
                </a:solidFill>
                <a:latin typeface="Calibri"/>
                <a:cs typeface="Calibri"/>
              </a:rPr>
              <a:t>Plano </a:t>
            </a:r>
            <a:r>
              <a:rPr sz="1350" dirty="0">
                <a:solidFill>
                  <a:srgbClr val="2E5496"/>
                </a:solidFill>
                <a:latin typeface="Calibri"/>
                <a:cs typeface="Calibri"/>
              </a:rPr>
              <a:t>de </a:t>
            </a:r>
            <a:r>
              <a:rPr sz="1350" spc="-4" dirty="0">
                <a:solidFill>
                  <a:srgbClr val="2E5496"/>
                </a:solidFill>
                <a:latin typeface="Calibri"/>
                <a:cs typeface="Calibri"/>
              </a:rPr>
              <a:t>Melhoria </a:t>
            </a:r>
            <a:r>
              <a:rPr sz="1350" dirty="0">
                <a:solidFill>
                  <a:srgbClr val="2E5496"/>
                </a:solidFill>
                <a:latin typeface="Calibri"/>
                <a:cs typeface="Calibri"/>
              </a:rPr>
              <a:t>da</a:t>
            </a:r>
            <a:r>
              <a:rPr sz="1350" spc="41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2E5496"/>
                </a:solidFill>
                <a:latin typeface="Calibri"/>
                <a:cs typeface="Calibri"/>
              </a:rPr>
              <a:t>Gestão-PMG;</a:t>
            </a:r>
            <a:endParaRPr sz="1350" dirty="0">
              <a:latin typeface="Calibri"/>
              <a:cs typeface="Calibri"/>
            </a:endParaRPr>
          </a:p>
          <a:p>
            <a:pPr marL="224314" indent="-215265">
              <a:spcBef>
                <a:spcPts val="900"/>
              </a:spcBef>
              <a:buFont typeface="Arial"/>
              <a:buChar char="•"/>
              <a:tabLst>
                <a:tab pos="224314" algn="l"/>
                <a:tab pos="224790" algn="l"/>
              </a:tabLst>
            </a:pPr>
            <a:r>
              <a:rPr sz="1350" spc="-4" dirty="0">
                <a:solidFill>
                  <a:srgbClr val="2E5496"/>
                </a:solidFill>
                <a:latin typeface="Calibri"/>
                <a:cs typeface="Calibri"/>
              </a:rPr>
              <a:t>Nível </a:t>
            </a:r>
            <a:r>
              <a:rPr sz="1350" dirty="0">
                <a:solidFill>
                  <a:srgbClr val="2E5496"/>
                </a:solidFill>
                <a:latin typeface="Calibri"/>
                <a:cs typeface="Calibri"/>
              </a:rPr>
              <a:t>de </a:t>
            </a:r>
            <a:r>
              <a:rPr sz="1350" spc="-4" dirty="0">
                <a:solidFill>
                  <a:srgbClr val="2E5496"/>
                </a:solidFill>
                <a:latin typeface="Calibri"/>
                <a:cs typeface="Calibri"/>
              </a:rPr>
              <a:t>Maturidade </a:t>
            </a:r>
            <a:r>
              <a:rPr sz="1350" dirty="0">
                <a:solidFill>
                  <a:srgbClr val="2E5496"/>
                </a:solidFill>
                <a:latin typeface="Calibri"/>
                <a:cs typeface="Calibri"/>
              </a:rPr>
              <a:t>da</a:t>
            </a:r>
            <a:r>
              <a:rPr sz="1350" spc="26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2E5496"/>
                </a:solidFill>
                <a:latin typeface="Calibri"/>
                <a:cs typeface="Calibri"/>
              </a:rPr>
              <a:t>Gestão;</a:t>
            </a:r>
            <a:endParaRPr sz="1350" dirty="0">
              <a:latin typeface="Calibri"/>
              <a:cs typeface="Calibri"/>
            </a:endParaRPr>
          </a:p>
          <a:p>
            <a:pPr marL="224314" marR="3810" indent="-215265">
              <a:spcBef>
                <a:spcPts val="900"/>
              </a:spcBef>
              <a:buFont typeface="Arial"/>
              <a:buChar char="•"/>
              <a:tabLst>
                <a:tab pos="224314" algn="l"/>
                <a:tab pos="224790" algn="l"/>
              </a:tabLst>
            </a:pPr>
            <a:r>
              <a:rPr sz="1350" spc="-8" dirty="0">
                <a:solidFill>
                  <a:srgbClr val="2E5496"/>
                </a:solidFill>
                <a:latin typeface="Calibri"/>
                <a:cs typeface="Calibri"/>
              </a:rPr>
              <a:t>Resultados </a:t>
            </a:r>
            <a:r>
              <a:rPr sz="1350" spc="-4" dirty="0">
                <a:solidFill>
                  <a:srgbClr val="2E5496"/>
                </a:solidFill>
                <a:latin typeface="Calibri"/>
                <a:cs typeface="Calibri"/>
              </a:rPr>
              <a:t>das melhoria estabelecidas </a:t>
            </a:r>
            <a:r>
              <a:rPr sz="1350" dirty="0">
                <a:solidFill>
                  <a:srgbClr val="2E5496"/>
                </a:solidFill>
                <a:latin typeface="Calibri"/>
                <a:cs typeface="Calibri"/>
              </a:rPr>
              <a:t>no </a:t>
            </a:r>
            <a:r>
              <a:rPr sz="1350" spc="-4" dirty="0">
                <a:solidFill>
                  <a:srgbClr val="2E5496"/>
                </a:solidFill>
                <a:latin typeface="Calibri"/>
                <a:cs typeface="Calibri"/>
              </a:rPr>
              <a:t>Plano </a:t>
            </a:r>
            <a:r>
              <a:rPr sz="1350" dirty="0">
                <a:solidFill>
                  <a:srgbClr val="2E5496"/>
                </a:solidFill>
                <a:latin typeface="Calibri"/>
                <a:cs typeface="Calibri"/>
              </a:rPr>
              <a:t>de  </a:t>
            </a:r>
            <a:r>
              <a:rPr sz="1350" spc="-4" dirty="0">
                <a:solidFill>
                  <a:srgbClr val="2E5496"/>
                </a:solidFill>
                <a:latin typeface="Calibri"/>
                <a:cs typeface="Calibri"/>
              </a:rPr>
              <a:t>Melhoria </a:t>
            </a:r>
            <a:r>
              <a:rPr sz="1350" dirty="0">
                <a:solidFill>
                  <a:srgbClr val="2E5496"/>
                </a:solidFill>
                <a:latin typeface="Calibri"/>
                <a:cs typeface="Calibri"/>
              </a:rPr>
              <a:t>da </a:t>
            </a:r>
            <a:r>
              <a:rPr sz="1350" spc="-8" dirty="0">
                <a:solidFill>
                  <a:srgbClr val="2E5496"/>
                </a:solidFill>
                <a:latin typeface="Calibri"/>
                <a:cs typeface="Calibri"/>
              </a:rPr>
              <a:t>Gestão-PMG</a:t>
            </a:r>
            <a:r>
              <a:rPr sz="1350" spc="23" dirty="0">
                <a:solidFill>
                  <a:srgbClr val="2E5496"/>
                </a:solidFill>
                <a:latin typeface="Calibri"/>
                <a:cs typeface="Calibri"/>
              </a:rPr>
              <a:t> </a:t>
            </a:r>
            <a:r>
              <a:rPr sz="1350" spc="-23" dirty="0">
                <a:solidFill>
                  <a:srgbClr val="2E5496"/>
                </a:solidFill>
                <a:latin typeface="Calibri"/>
                <a:cs typeface="Calibri"/>
              </a:rPr>
              <a:t>anterior.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46733" y="4729163"/>
            <a:ext cx="108632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O </a:t>
            </a:r>
            <a:r>
              <a:rPr sz="1350" spc="-4" dirty="0">
                <a:latin typeface="Calibri"/>
                <a:cs typeface="Calibri"/>
              </a:rPr>
              <a:t>RMG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sz="1350" spc="-11" dirty="0">
                <a:latin typeface="Calibri"/>
                <a:cs typeface="Calibri"/>
              </a:rPr>
              <a:t>contém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71488" y="1284818"/>
            <a:ext cx="5915025" cy="68672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1132046">
              <a:lnSpc>
                <a:spcPct val="100000"/>
              </a:lnSpc>
              <a:spcBef>
                <a:spcPts val="75"/>
              </a:spcBef>
            </a:pPr>
            <a:r>
              <a:rPr spc="-11" dirty="0"/>
              <a:t>Marco</a:t>
            </a:r>
            <a:r>
              <a:rPr spc="-71" dirty="0"/>
              <a:t> </a:t>
            </a:r>
            <a:r>
              <a:rPr spc="-11" dirty="0"/>
              <a:t>Legal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94D1006-F6C4-4708-983E-20164EFA4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0629" y="533853"/>
            <a:ext cx="5861358" cy="68672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8" dirty="0">
                <a:solidFill>
                  <a:schemeClr val="accent6"/>
                </a:solidFill>
                <a:latin typeface="+mn-lt"/>
              </a:rPr>
              <a:t>Propósito </a:t>
            </a:r>
            <a:r>
              <a:rPr dirty="0">
                <a:solidFill>
                  <a:schemeClr val="accent6"/>
                </a:solidFill>
                <a:latin typeface="+mn-lt"/>
              </a:rPr>
              <a:t>do</a:t>
            </a:r>
            <a:r>
              <a:rPr spc="-64" dirty="0">
                <a:solidFill>
                  <a:schemeClr val="accent6"/>
                </a:solidFill>
                <a:latin typeface="+mn-lt"/>
              </a:rPr>
              <a:t> </a:t>
            </a:r>
            <a:r>
              <a:rPr spc="-53" dirty="0">
                <a:solidFill>
                  <a:schemeClr val="accent6"/>
                </a:solidFill>
                <a:latin typeface="+mn-lt"/>
              </a:rPr>
              <a:t>MEG-Tr</a:t>
            </a:r>
          </a:p>
        </p:txBody>
      </p:sp>
      <p:sp>
        <p:nvSpPr>
          <p:cNvPr id="4" name="object 4"/>
          <p:cNvSpPr/>
          <p:nvPr/>
        </p:nvSpPr>
        <p:spPr>
          <a:xfrm>
            <a:off x="468631" y="2729769"/>
            <a:ext cx="1028699" cy="8786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/>
          <p:nvPr/>
        </p:nvSpPr>
        <p:spPr>
          <a:xfrm>
            <a:off x="2069782" y="1948434"/>
            <a:ext cx="6670358" cy="284885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1450" marR="4286" indent="-162401" algn="r">
              <a:spcBef>
                <a:spcPts val="75"/>
              </a:spcBef>
              <a:buFont typeface="Arial"/>
              <a:buChar char="•"/>
              <a:tabLst>
                <a:tab pos="438150" algn="l"/>
                <a:tab pos="438626" algn="l"/>
              </a:tabLst>
            </a:pPr>
            <a:r>
              <a:rPr sz="1350" dirty="0"/>
              <a:t>	</a:t>
            </a:r>
            <a:r>
              <a:rPr sz="2700" spc="-4" dirty="0">
                <a:latin typeface="Calibri"/>
                <a:cs typeface="Calibri"/>
              </a:rPr>
              <a:t>Contribuir </a:t>
            </a:r>
            <a:r>
              <a:rPr sz="2700" spc="-8" dirty="0">
                <a:latin typeface="Calibri"/>
                <a:cs typeface="Calibri"/>
              </a:rPr>
              <a:t>com </a:t>
            </a:r>
            <a:r>
              <a:rPr sz="2700" dirty="0">
                <a:latin typeface="Calibri"/>
                <a:cs typeface="Calibri"/>
              </a:rPr>
              <a:t>o </a:t>
            </a:r>
            <a:r>
              <a:rPr sz="2700" spc="-11" dirty="0">
                <a:latin typeface="Calibri"/>
                <a:cs typeface="Calibri"/>
              </a:rPr>
              <a:t>aumento </a:t>
            </a:r>
            <a:r>
              <a:rPr sz="2700" spc="-4" dirty="0">
                <a:latin typeface="Calibri"/>
                <a:cs typeface="Calibri"/>
              </a:rPr>
              <a:t>da</a:t>
            </a:r>
            <a:r>
              <a:rPr sz="2700" spc="-64" dirty="0">
                <a:latin typeface="Calibri"/>
                <a:cs typeface="Calibri"/>
              </a:rPr>
              <a:t> </a:t>
            </a:r>
            <a:r>
              <a:rPr sz="2700" spc="-4" dirty="0">
                <a:latin typeface="Calibri"/>
                <a:cs typeface="Calibri"/>
              </a:rPr>
              <a:t>maturidade</a:t>
            </a:r>
            <a:r>
              <a:rPr sz="2700" spc="-38" dirty="0">
                <a:latin typeface="Calibri"/>
                <a:cs typeface="Calibri"/>
              </a:rPr>
              <a:t> </a:t>
            </a:r>
            <a:r>
              <a:rPr sz="2700" spc="-4" dirty="0">
                <a:latin typeface="Calibri"/>
                <a:cs typeface="Calibri"/>
              </a:rPr>
              <a:t>de  </a:t>
            </a:r>
            <a:r>
              <a:rPr sz="2700" spc="-15" dirty="0">
                <a:latin typeface="Calibri"/>
                <a:cs typeface="Calibri"/>
              </a:rPr>
              <a:t>gestão </a:t>
            </a:r>
            <a:r>
              <a:rPr sz="2700" dirty="0">
                <a:latin typeface="Calibri"/>
                <a:cs typeface="Calibri"/>
              </a:rPr>
              <a:t>e </a:t>
            </a:r>
            <a:r>
              <a:rPr sz="2700" spc="-8" dirty="0">
                <a:latin typeface="Calibri"/>
                <a:cs typeface="Calibri"/>
              </a:rPr>
              <a:t>governança </a:t>
            </a:r>
            <a:r>
              <a:rPr sz="2700" spc="-4" dirty="0">
                <a:latin typeface="Calibri"/>
                <a:cs typeface="Calibri"/>
              </a:rPr>
              <a:t>no âmbito dos </a:t>
            </a:r>
            <a:r>
              <a:rPr sz="2700" spc="-19" dirty="0">
                <a:latin typeface="Calibri"/>
                <a:cs typeface="Calibri"/>
              </a:rPr>
              <a:t>órgãos</a:t>
            </a:r>
            <a:r>
              <a:rPr sz="2700" spc="-98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das</a:t>
            </a:r>
            <a:endParaRPr sz="2700">
              <a:latin typeface="Calibri"/>
              <a:cs typeface="Calibri"/>
            </a:endParaRPr>
          </a:p>
          <a:p>
            <a:pPr marR="3810" algn="r"/>
            <a:r>
              <a:rPr sz="2700" spc="-15" dirty="0">
                <a:latin typeface="Calibri"/>
                <a:cs typeface="Calibri"/>
              </a:rPr>
              <a:t>transferências </a:t>
            </a:r>
            <a:r>
              <a:rPr sz="2700" spc="-4" dirty="0">
                <a:latin typeface="Calibri"/>
                <a:cs typeface="Calibri"/>
              </a:rPr>
              <a:t>da</a:t>
            </a:r>
            <a:r>
              <a:rPr sz="2700" spc="-7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União;</a:t>
            </a:r>
            <a:endParaRPr sz="2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2250">
              <a:latin typeface="Times New Roman"/>
              <a:cs typeface="Times New Roman"/>
            </a:endParaRPr>
          </a:p>
          <a:p>
            <a:pPr marL="428149" marR="7620" lvl="1" indent="-428149" algn="r">
              <a:buFont typeface="Arial"/>
              <a:buChar char="•"/>
              <a:tabLst>
                <a:tab pos="428149" algn="l"/>
                <a:tab pos="428625" algn="l"/>
              </a:tabLst>
            </a:pPr>
            <a:r>
              <a:rPr sz="2700" spc="-8" dirty="0">
                <a:latin typeface="Calibri"/>
                <a:cs typeface="Calibri"/>
              </a:rPr>
              <a:t>Aprimorar </a:t>
            </a:r>
            <a:r>
              <a:rPr sz="2700" dirty="0">
                <a:latin typeface="Calibri"/>
                <a:cs typeface="Calibri"/>
              </a:rPr>
              <a:t>a </a:t>
            </a:r>
            <a:r>
              <a:rPr sz="2700" spc="-11" dirty="0">
                <a:latin typeface="Calibri"/>
                <a:cs typeface="Calibri"/>
              </a:rPr>
              <a:t>efetividade </a:t>
            </a:r>
            <a:r>
              <a:rPr sz="2700" spc="-4" dirty="0">
                <a:latin typeface="Calibri"/>
                <a:cs typeface="Calibri"/>
              </a:rPr>
              <a:t>na </a:t>
            </a:r>
            <a:r>
              <a:rPr sz="2700" spc="-19" dirty="0">
                <a:latin typeface="Calibri"/>
                <a:cs typeface="Calibri"/>
              </a:rPr>
              <a:t>entrega </a:t>
            </a:r>
            <a:r>
              <a:rPr sz="2700" spc="-4" dirty="0">
                <a:latin typeface="Calibri"/>
                <a:cs typeface="Calibri"/>
              </a:rPr>
              <a:t>de</a:t>
            </a:r>
            <a:r>
              <a:rPr sz="2700" spc="-94" dirty="0">
                <a:latin typeface="Calibri"/>
                <a:cs typeface="Calibri"/>
              </a:rPr>
              <a:t> </a:t>
            </a:r>
            <a:r>
              <a:rPr sz="2700" spc="-8" dirty="0">
                <a:latin typeface="Calibri"/>
                <a:cs typeface="Calibri"/>
              </a:rPr>
              <a:t>valor</a:t>
            </a:r>
            <a:endParaRPr sz="2700">
              <a:latin typeface="Calibri"/>
              <a:cs typeface="Calibri"/>
            </a:endParaRPr>
          </a:p>
          <a:p>
            <a:pPr marR="8096" algn="r">
              <a:spcBef>
                <a:spcPts val="19"/>
              </a:spcBef>
            </a:pPr>
            <a:r>
              <a:rPr sz="2700" spc="-8" dirty="0">
                <a:latin typeface="Calibri"/>
                <a:cs typeface="Calibri"/>
              </a:rPr>
              <a:t>público </a:t>
            </a:r>
            <a:r>
              <a:rPr sz="2700" dirty="0">
                <a:latin typeface="Calibri"/>
                <a:cs typeface="Calibri"/>
              </a:rPr>
              <a:t>à </a:t>
            </a:r>
            <a:r>
              <a:rPr sz="2700" spc="-4" dirty="0">
                <a:latin typeface="Calibri"/>
                <a:cs typeface="Calibri"/>
              </a:rPr>
              <a:t>sociedade</a:t>
            </a:r>
            <a:r>
              <a:rPr sz="2700" spc="-86" dirty="0">
                <a:latin typeface="Calibri"/>
                <a:cs typeface="Calibri"/>
              </a:rPr>
              <a:t> </a:t>
            </a:r>
            <a:r>
              <a:rPr sz="2700" spc="-11" dirty="0">
                <a:latin typeface="Calibri"/>
                <a:cs typeface="Calibri"/>
              </a:rPr>
              <a:t>brasileira.</a:t>
            </a:r>
            <a:endParaRPr sz="2700">
              <a:latin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BE30A82-80A1-4472-8EEF-C4E652353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857250"/>
            <a:ext cx="6060281" cy="418624"/>
          </a:xfrm>
          <a:custGeom>
            <a:avLst/>
            <a:gdLst/>
            <a:ahLst/>
            <a:cxnLst/>
            <a:rect l="l" t="t" r="r" b="b"/>
            <a:pathLst>
              <a:path w="8080375" h="558165">
                <a:moveTo>
                  <a:pt x="0" y="557784"/>
                </a:moveTo>
                <a:lnTo>
                  <a:pt x="8080248" y="557784"/>
                </a:lnTo>
                <a:lnTo>
                  <a:pt x="8080248" y="0"/>
                </a:lnTo>
                <a:lnTo>
                  <a:pt x="0" y="0"/>
                </a:lnTo>
                <a:lnTo>
                  <a:pt x="0" y="557784"/>
                </a:lnTo>
                <a:close/>
              </a:path>
            </a:pathLst>
          </a:custGeom>
          <a:solidFill>
            <a:srgbClr val="2D75B6">
              <a:alpha val="3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5204" y="194630"/>
            <a:ext cx="6060282" cy="68672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4" dirty="0"/>
              <a:t>Modelo</a:t>
            </a:r>
          </a:p>
        </p:txBody>
      </p:sp>
      <p:sp>
        <p:nvSpPr>
          <p:cNvPr id="4" name="object 4"/>
          <p:cNvSpPr/>
          <p:nvPr/>
        </p:nvSpPr>
        <p:spPr>
          <a:xfrm>
            <a:off x="7810119" y="2152270"/>
            <a:ext cx="318897" cy="2228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1" y="1834514"/>
            <a:ext cx="4818887" cy="48288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742112" y="1410081"/>
            <a:ext cx="7711440" cy="10047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669506" algn="ctr">
              <a:spcBef>
                <a:spcPts val="75"/>
              </a:spcBef>
            </a:pPr>
            <a:r>
              <a:rPr sz="1350" b="1" spc="-8" dirty="0">
                <a:solidFill>
                  <a:srgbClr val="538235"/>
                </a:solidFill>
                <a:latin typeface="Calibri"/>
                <a:cs typeface="Calibri"/>
              </a:rPr>
              <a:t>MODELO </a:t>
            </a:r>
            <a:r>
              <a:rPr sz="1350" b="1" dirty="0">
                <a:solidFill>
                  <a:srgbClr val="538235"/>
                </a:solidFill>
                <a:latin typeface="Calibri"/>
                <a:cs typeface="Calibri"/>
              </a:rPr>
              <a:t>DE </a:t>
            </a:r>
            <a:r>
              <a:rPr sz="1350" b="1" spc="-8" dirty="0">
                <a:solidFill>
                  <a:srgbClr val="538235"/>
                </a:solidFill>
                <a:latin typeface="Calibri"/>
                <a:cs typeface="Calibri"/>
              </a:rPr>
              <a:t>EXCELÊNCIA </a:t>
            </a:r>
            <a:r>
              <a:rPr sz="1350" b="1" dirty="0">
                <a:solidFill>
                  <a:srgbClr val="538235"/>
                </a:solidFill>
                <a:latin typeface="Calibri"/>
                <a:cs typeface="Calibri"/>
              </a:rPr>
              <a:t>EM </a:t>
            </a:r>
            <a:r>
              <a:rPr sz="1350" b="1" spc="-26" dirty="0">
                <a:solidFill>
                  <a:srgbClr val="538235"/>
                </a:solidFill>
                <a:latin typeface="Calibri"/>
                <a:cs typeface="Calibri"/>
              </a:rPr>
              <a:t>GESTÃO</a:t>
            </a:r>
            <a:endParaRPr sz="1350" dirty="0">
              <a:latin typeface="Calibri"/>
              <a:cs typeface="Calibri"/>
            </a:endParaRPr>
          </a:p>
          <a:p>
            <a:pPr marR="3678555" algn="ctr"/>
            <a:r>
              <a:rPr sz="1350" b="1" spc="-4" dirty="0">
                <a:solidFill>
                  <a:srgbClr val="538235"/>
                </a:solidFill>
                <a:latin typeface="Calibri"/>
                <a:cs typeface="Calibri"/>
              </a:rPr>
              <a:t>DOS </a:t>
            </a:r>
            <a:r>
              <a:rPr sz="1350" b="1" spc="-8" dirty="0">
                <a:solidFill>
                  <a:srgbClr val="538235"/>
                </a:solidFill>
                <a:latin typeface="Calibri"/>
                <a:cs typeface="Calibri"/>
              </a:rPr>
              <a:t>ÓRGÃOS </a:t>
            </a:r>
            <a:r>
              <a:rPr sz="1350" b="1" spc="-11" dirty="0">
                <a:solidFill>
                  <a:srgbClr val="538235"/>
                </a:solidFill>
                <a:latin typeface="Calibri"/>
                <a:cs typeface="Calibri"/>
              </a:rPr>
              <a:t>DAS </a:t>
            </a:r>
            <a:r>
              <a:rPr sz="1350" b="1" dirty="0">
                <a:solidFill>
                  <a:srgbClr val="538235"/>
                </a:solidFill>
                <a:latin typeface="Calibri"/>
                <a:cs typeface="Calibri"/>
              </a:rPr>
              <a:t>TRANSFERÊNCIAS </a:t>
            </a:r>
            <a:r>
              <a:rPr sz="1350" b="1" spc="-11" dirty="0">
                <a:solidFill>
                  <a:srgbClr val="538235"/>
                </a:solidFill>
                <a:latin typeface="Calibri"/>
                <a:cs typeface="Calibri"/>
              </a:rPr>
              <a:t>DA </a:t>
            </a:r>
            <a:r>
              <a:rPr sz="1350" b="1" spc="-4" dirty="0">
                <a:solidFill>
                  <a:srgbClr val="538235"/>
                </a:solidFill>
                <a:latin typeface="Calibri"/>
                <a:cs typeface="Calibri"/>
              </a:rPr>
              <a:t>UNIÃO </a:t>
            </a:r>
            <a:r>
              <a:rPr sz="1350" b="1" dirty="0">
                <a:solidFill>
                  <a:srgbClr val="538235"/>
                </a:solidFill>
                <a:latin typeface="Calibri"/>
                <a:cs typeface="Calibri"/>
              </a:rPr>
              <a:t>-</a:t>
            </a:r>
            <a:r>
              <a:rPr sz="1350" b="1" spc="-75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1350" b="1" spc="-30" dirty="0">
                <a:solidFill>
                  <a:srgbClr val="538235"/>
                </a:solidFill>
                <a:latin typeface="Calibri"/>
                <a:cs typeface="Calibri"/>
              </a:rPr>
              <a:t>MEG-Tr</a:t>
            </a:r>
            <a:endParaRPr sz="1350" dirty="0">
              <a:latin typeface="Calibri"/>
              <a:cs typeface="Calibri"/>
            </a:endParaRPr>
          </a:p>
          <a:p>
            <a:pPr marL="4383405" indent="-215265">
              <a:spcBef>
                <a:spcPts val="229"/>
              </a:spcBef>
              <a:buFont typeface="Arial"/>
              <a:buChar char="•"/>
              <a:tabLst>
                <a:tab pos="4383405" algn="l"/>
                <a:tab pos="4383881" algn="l"/>
              </a:tabLst>
            </a:pPr>
            <a:r>
              <a:rPr i="1" spc="-26" dirty="0">
                <a:latin typeface="Calibri"/>
                <a:cs typeface="Calibri"/>
              </a:rPr>
              <a:t>Tangram </a:t>
            </a:r>
            <a:r>
              <a:rPr spc="-4" dirty="0">
                <a:latin typeface="Calibri"/>
                <a:cs typeface="Calibri"/>
              </a:rPr>
              <a:t>de </a:t>
            </a:r>
            <a:r>
              <a:rPr dirty="0">
                <a:latin typeface="Calibri"/>
                <a:cs typeface="Calibri"/>
              </a:rPr>
              <a:t>7 </a:t>
            </a:r>
            <a:r>
              <a:rPr spc="-8" dirty="0">
                <a:latin typeface="Calibri"/>
                <a:cs typeface="Calibri"/>
              </a:rPr>
              <a:t>peças</a:t>
            </a:r>
            <a:r>
              <a:rPr spc="19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(Fundamentos)</a:t>
            </a:r>
            <a:endParaRPr dirty="0">
              <a:latin typeface="Calibri"/>
              <a:cs typeface="Calibri"/>
            </a:endParaRPr>
          </a:p>
          <a:p>
            <a:pPr marL="4383405" indent="-215265">
              <a:buFont typeface="Arial"/>
              <a:buChar char="•"/>
              <a:tabLst>
                <a:tab pos="4383405" algn="l"/>
                <a:tab pos="4383881" algn="l"/>
              </a:tabLst>
            </a:pPr>
            <a:r>
              <a:rPr spc="-8" dirty="0">
                <a:latin typeface="Calibri"/>
                <a:cs typeface="Calibri"/>
              </a:rPr>
              <a:t>Cores </a:t>
            </a:r>
            <a:r>
              <a:rPr spc="-4" dirty="0">
                <a:latin typeface="Calibri"/>
                <a:cs typeface="Calibri"/>
              </a:rPr>
              <a:t>da </a:t>
            </a:r>
            <a:r>
              <a:rPr spc="-8" dirty="0">
                <a:latin typeface="Calibri"/>
                <a:cs typeface="Calibri"/>
              </a:rPr>
              <a:t>bandeira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brasileira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F7036EB-8CD0-4420-B8D8-7D639EF2E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857250"/>
            <a:ext cx="6060281" cy="418624"/>
          </a:xfrm>
          <a:custGeom>
            <a:avLst/>
            <a:gdLst/>
            <a:ahLst/>
            <a:cxnLst/>
            <a:rect l="l" t="t" r="r" b="b"/>
            <a:pathLst>
              <a:path w="8080375" h="558165">
                <a:moveTo>
                  <a:pt x="0" y="557784"/>
                </a:moveTo>
                <a:lnTo>
                  <a:pt x="8080248" y="557784"/>
                </a:lnTo>
                <a:lnTo>
                  <a:pt x="8080248" y="0"/>
                </a:lnTo>
                <a:lnTo>
                  <a:pt x="0" y="0"/>
                </a:lnTo>
                <a:lnTo>
                  <a:pt x="0" y="557784"/>
                </a:lnTo>
                <a:close/>
              </a:path>
            </a:pathLst>
          </a:custGeom>
          <a:solidFill>
            <a:srgbClr val="2D75B6">
              <a:alpha val="3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58578" y="266926"/>
            <a:ext cx="6394064" cy="68672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11" dirty="0"/>
              <a:t>Estrutura </a:t>
            </a:r>
            <a:r>
              <a:rPr dirty="0"/>
              <a:t>do</a:t>
            </a:r>
            <a:r>
              <a:rPr spc="-53" dirty="0"/>
              <a:t> </a:t>
            </a:r>
            <a:r>
              <a:rPr spc="-4" dirty="0"/>
              <a:t>Modelo</a:t>
            </a:r>
          </a:p>
        </p:txBody>
      </p:sp>
      <p:sp>
        <p:nvSpPr>
          <p:cNvPr id="4" name="object 4"/>
          <p:cNvSpPr/>
          <p:nvPr/>
        </p:nvSpPr>
        <p:spPr>
          <a:xfrm>
            <a:off x="2093975" y="1864233"/>
            <a:ext cx="1417320" cy="3987165"/>
          </a:xfrm>
          <a:custGeom>
            <a:avLst/>
            <a:gdLst/>
            <a:ahLst/>
            <a:cxnLst/>
            <a:rect l="l" t="t" r="r" b="b"/>
            <a:pathLst>
              <a:path w="1889760" h="5316220">
                <a:moveTo>
                  <a:pt x="1700783" y="0"/>
                </a:moveTo>
                <a:lnTo>
                  <a:pt x="188975" y="0"/>
                </a:lnTo>
                <a:lnTo>
                  <a:pt x="138729" y="6749"/>
                </a:lnTo>
                <a:lnTo>
                  <a:pt x="93584" y="25799"/>
                </a:lnTo>
                <a:lnTo>
                  <a:pt x="55340" y="55356"/>
                </a:lnTo>
                <a:lnTo>
                  <a:pt x="25795" y="93622"/>
                </a:lnTo>
                <a:lnTo>
                  <a:pt x="6748" y="138803"/>
                </a:lnTo>
                <a:lnTo>
                  <a:pt x="0" y="189102"/>
                </a:lnTo>
                <a:lnTo>
                  <a:pt x="0" y="5126647"/>
                </a:lnTo>
                <a:lnTo>
                  <a:pt x="6748" y="5176908"/>
                </a:lnTo>
                <a:lnTo>
                  <a:pt x="25795" y="5222072"/>
                </a:lnTo>
                <a:lnTo>
                  <a:pt x="55340" y="5260336"/>
                </a:lnTo>
                <a:lnTo>
                  <a:pt x="93584" y="5289899"/>
                </a:lnTo>
                <a:lnTo>
                  <a:pt x="138729" y="5308958"/>
                </a:lnTo>
                <a:lnTo>
                  <a:pt x="188975" y="5315711"/>
                </a:lnTo>
                <a:lnTo>
                  <a:pt x="1700783" y="5315711"/>
                </a:lnTo>
                <a:lnTo>
                  <a:pt x="1751030" y="5308958"/>
                </a:lnTo>
                <a:lnTo>
                  <a:pt x="1796175" y="5289899"/>
                </a:lnTo>
                <a:lnTo>
                  <a:pt x="1834419" y="5260336"/>
                </a:lnTo>
                <a:lnTo>
                  <a:pt x="1863964" y="5222072"/>
                </a:lnTo>
                <a:lnTo>
                  <a:pt x="1883011" y="5176908"/>
                </a:lnTo>
                <a:lnTo>
                  <a:pt x="1889759" y="5126647"/>
                </a:lnTo>
                <a:lnTo>
                  <a:pt x="1889759" y="189102"/>
                </a:lnTo>
                <a:lnTo>
                  <a:pt x="1883011" y="138803"/>
                </a:lnTo>
                <a:lnTo>
                  <a:pt x="1863964" y="93622"/>
                </a:lnTo>
                <a:lnTo>
                  <a:pt x="1834419" y="55356"/>
                </a:lnTo>
                <a:lnTo>
                  <a:pt x="1796175" y="25799"/>
                </a:lnTo>
                <a:lnTo>
                  <a:pt x="1751030" y="6749"/>
                </a:lnTo>
                <a:lnTo>
                  <a:pt x="1700783" y="0"/>
                </a:lnTo>
                <a:close/>
              </a:path>
            </a:pathLst>
          </a:custGeom>
          <a:solidFill>
            <a:srgbClr val="CFD4EA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/>
          <p:nvPr/>
        </p:nvSpPr>
        <p:spPr>
          <a:xfrm>
            <a:off x="2225040" y="2293621"/>
            <a:ext cx="1155383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spc="-8" dirty="0">
                <a:latin typeface="Calibri"/>
                <a:cs typeface="Calibri"/>
              </a:rPr>
              <a:t>Fundamento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11704" y="4080510"/>
            <a:ext cx="1182053" cy="591026"/>
          </a:xfrm>
          <a:custGeom>
            <a:avLst/>
            <a:gdLst/>
            <a:ahLst/>
            <a:cxnLst/>
            <a:rect l="l" t="t" r="r" b="b"/>
            <a:pathLst>
              <a:path w="1576070" h="788035">
                <a:moveTo>
                  <a:pt x="1497076" y="0"/>
                </a:moveTo>
                <a:lnTo>
                  <a:pt x="78740" y="0"/>
                </a:lnTo>
                <a:lnTo>
                  <a:pt x="48113" y="6195"/>
                </a:lnTo>
                <a:lnTo>
                  <a:pt x="23082" y="23082"/>
                </a:lnTo>
                <a:lnTo>
                  <a:pt x="6195" y="48113"/>
                </a:lnTo>
                <a:lnTo>
                  <a:pt x="0" y="78740"/>
                </a:lnTo>
                <a:lnTo>
                  <a:pt x="0" y="709168"/>
                </a:lnTo>
                <a:lnTo>
                  <a:pt x="6195" y="739794"/>
                </a:lnTo>
                <a:lnTo>
                  <a:pt x="23082" y="764825"/>
                </a:lnTo>
                <a:lnTo>
                  <a:pt x="48113" y="781712"/>
                </a:lnTo>
                <a:lnTo>
                  <a:pt x="78740" y="787908"/>
                </a:lnTo>
                <a:lnTo>
                  <a:pt x="1497076" y="787908"/>
                </a:lnTo>
                <a:lnTo>
                  <a:pt x="1527702" y="781712"/>
                </a:lnTo>
                <a:lnTo>
                  <a:pt x="1552733" y="764825"/>
                </a:lnTo>
                <a:lnTo>
                  <a:pt x="1569620" y="739794"/>
                </a:lnTo>
                <a:lnTo>
                  <a:pt x="1575815" y="709168"/>
                </a:lnTo>
                <a:lnTo>
                  <a:pt x="1575815" y="78740"/>
                </a:lnTo>
                <a:lnTo>
                  <a:pt x="1569620" y="48113"/>
                </a:lnTo>
                <a:lnTo>
                  <a:pt x="1552733" y="23082"/>
                </a:lnTo>
                <a:lnTo>
                  <a:pt x="1527702" y="6195"/>
                </a:lnTo>
                <a:lnTo>
                  <a:pt x="149707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2211704" y="4080510"/>
            <a:ext cx="1182053" cy="591026"/>
          </a:xfrm>
          <a:custGeom>
            <a:avLst/>
            <a:gdLst/>
            <a:ahLst/>
            <a:cxnLst/>
            <a:rect l="l" t="t" r="r" b="b"/>
            <a:pathLst>
              <a:path w="1576070" h="788035">
                <a:moveTo>
                  <a:pt x="0" y="78740"/>
                </a:moveTo>
                <a:lnTo>
                  <a:pt x="6195" y="48113"/>
                </a:lnTo>
                <a:lnTo>
                  <a:pt x="23082" y="23082"/>
                </a:lnTo>
                <a:lnTo>
                  <a:pt x="48113" y="6195"/>
                </a:lnTo>
                <a:lnTo>
                  <a:pt x="78740" y="0"/>
                </a:lnTo>
                <a:lnTo>
                  <a:pt x="1497076" y="0"/>
                </a:lnTo>
                <a:lnTo>
                  <a:pt x="1527702" y="6195"/>
                </a:lnTo>
                <a:lnTo>
                  <a:pt x="1552733" y="23082"/>
                </a:lnTo>
                <a:lnTo>
                  <a:pt x="1569620" y="48113"/>
                </a:lnTo>
                <a:lnTo>
                  <a:pt x="1575815" y="78740"/>
                </a:lnTo>
                <a:lnTo>
                  <a:pt x="1575815" y="709168"/>
                </a:lnTo>
                <a:lnTo>
                  <a:pt x="1569620" y="739794"/>
                </a:lnTo>
                <a:lnTo>
                  <a:pt x="1552733" y="764825"/>
                </a:lnTo>
                <a:lnTo>
                  <a:pt x="1527702" y="781712"/>
                </a:lnTo>
                <a:lnTo>
                  <a:pt x="1497076" y="787908"/>
                </a:lnTo>
                <a:lnTo>
                  <a:pt x="78740" y="787908"/>
                </a:lnTo>
                <a:lnTo>
                  <a:pt x="48113" y="781712"/>
                </a:lnTo>
                <a:lnTo>
                  <a:pt x="23082" y="764825"/>
                </a:lnTo>
                <a:lnTo>
                  <a:pt x="6195" y="739794"/>
                </a:lnTo>
                <a:lnTo>
                  <a:pt x="0" y="709168"/>
                </a:lnTo>
                <a:lnTo>
                  <a:pt x="0" y="78740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 txBox="1"/>
          <p:nvPr/>
        </p:nvSpPr>
        <p:spPr>
          <a:xfrm>
            <a:off x="2378392" y="4162425"/>
            <a:ext cx="849630" cy="390813"/>
          </a:xfrm>
          <a:prstGeom prst="rect">
            <a:avLst/>
          </a:prstGeom>
        </p:spPr>
        <p:txBody>
          <a:bodyPr vert="horz" wrap="square" lIns="0" tIns="31433" rIns="0" bIns="0" rtlCol="0">
            <a:spAutoFit/>
          </a:bodyPr>
          <a:lstStyle/>
          <a:p>
            <a:pPr marL="207169" marR="3810" indent="-198120">
              <a:lnSpc>
                <a:spcPts val="1379"/>
              </a:lnSpc>
              <a:spcBef>
                <a:spcPts val="248"/>
              </a:spcBef>
            </a:pPr>
            <a:r>
              <a:rPr sz="1275" spc="-8" dirty="0">
                <a:solidFill>
                  <a:srgbClr val="FFFFFF"/>
                </a:solidFill>
                <a:latin typeface="Calibri"/>
                <a:cs typeface="Calibri"/>
              </a:rPr>
              <a:t>estratégias</a:t>
            </a:r>
            <a:r>
              <a:rPr sz="1275" spc="-6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75" dirty="0">
                <a:solidFill>
                  <a:srgbClr val="FFFFFF"/>
                </a:solidFill>
                <a:latin typeface="Calibri"/>
                <a:cs typeface="Calibri"/>
              </a:rPr>
              <a:t>e  planos</a:t>
            </a:r>
            <a:endParaRPr sz="1275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74769" y="1855089"/>
            <a:ext cx="1417320" cy="3987165"/>
          </a:xfrm>
          <a:custGeom>
            <a:avLst/>
            <a:gdLst/>
            <a:ahLst/>
            <a:cxnLst/>
            <a:rect l="l" t="t" r="r" b="b"/>
            <a:pathLst>
              <a:path w="1889759" h="5316220">
                <a:moveTo>
                  <a:pt x="1700784" y="0"/>
                </a:moveTo>
                <a:lnTo>
                  <a:pt x="188975" y="0"/>
                </a:lnTo>
                <a:lnTo>
                  <a:pt x="138729" y="6749"/>
                </a:lnTo>
                <a:lnTo>
                  <a:pt x="93584" y="25799"/>
                </a:lnTo>
                <a:lnTo>
                  <a:pt x="55340" y="55356"/>
                </a:lnTo>
                <a:lnTo>
                  <a:pt x="25795" y="93622"/>
                </a:lnTo>
                <a:lnTo>
                  <a:pt x="6748" y="138803"/>
                </a:lnTo>
                <a:lnTo>
                  <a:pt x="0" y="189102"/>
                </a:lnTo>
                <a:lnTo>
                  <a:pt x="0" y="5126647"/>
                </a:lnTo>
                <a:lnTo>
                  <a:pt x="6748" y="5176908"/>
                </a:lnTo>
                <a:lnTo>
                  <a:pt x="25795" y="5222072"/>
                </a:lnTo>
                <a:lnTo>
                  <a:pt x="55340" y="5260336"/>
                </a:lnTo>
                <a:lnTo>
                  <a:pt x="93584" y="5289899"/>
                </a:lnTo>
                <a:lnTo>
                  <a:pt x="138729" y="5308958"/>
                </a:lnTo>
                <a:lnTo>
                  <a:pt x="188975" y="5315712"/>
                </a:lnTo>
                <a:lnTo>
                  <a:pt x="1700784" y="5315712"/>
                </a:lnTo>
                <a:lnTo>
                  <a:pt x="1751030" y="5308958"/>
                </a:lnTo>
                <a:lnTo>
                  <a:pt x="1796175" y="5289899"/>
                </a:lnTo>
                <a:lnTo>
                  <a:pt x="1834419" y="5260336"/>
                </a:lnTo>
                <a:lnTo>
                  <a:pt x="1863964" y="5222072"/>
                </a:lnTo>
                <a:lnTo>
                  <a:pt x="1883011" y="5176908"/>
                </a:lnTo>
                <a:lnTo>
                  <a:pt x="1889760" y="5126647"/>
                </a:lnTo>
                <a:lnTo>
                  <a:pt x="1889760" y="189102"/>
                </a:lnTo>
                <a:lnTo>
                  <a:pt x="1883011" y="138803"/>
                </a:lnTo>
                <a:lnTo>
                  <a:pt x="1863964" y="93622"/>
                </a:lnTo>
                <a:lnTo>
                  <a:pt x="1834419" y="55356"/>
                </a:lnTo>
                <a:lnTo>
                  <a:pt x="1796175" y="25799"/>
                </a:lnTo>
                <a:lnTo>
                  <a:pt x="1751030" y="6749"/>
                </a:lnTo>
                <a:lnTo>
                  <a:pt x="1700784" y="0"/>
                </a:lnTo>
                <a:close/>
              </a:path>
            </a:pathLst>
          </a:custGeom>
          <a:solidFill>
            <a:srgbClr val="CFD4EA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 txBox="1"/>
          <p:nvPr/>
        </p:nvSpPr>
        <p:spPr>
          <a:xfrm>
            <a:off x="4292726" y="2284952"/>
            <a:ext cx="582930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spc="-150" dirty="0">
                <a:latin typeface="Calibri"/>
                <a:cs typeface="Calibri"/>
              </a:rPr>
              <a:t>T</a:t>
            </a:r>
            <a:r>
              <a:rPr sz="1725" dirty="0">
                <a:latin typeface="Calibri"/>
                <a:cs typeface="Calibri"/>
              </a:rPr>
              <a:t>emas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20059" y="3687603"/>
            <a:ext cx="472916" cy="679608"/>
          </a:xfrm>
          <a:custGeom>
            <a:avLst/>
            <a:gdLst/>
            <a:ahLst/>
            <a:cxnLst/>
            <a:rect l="l" t="t" r="r" b="b"/>
            <a:pathLst>
              <a:path w="630554" h="906145">
                <a:moveTo>
                  <a:pt x="0" y="905891"/>
                </a:moveTo>
                <a:lnTo>
                  <a:pt x="630174" y="0"/>
                </a:lnTo>
              </a:path>
            </a:pathLst>
          </a:custGeom>
          <a:ln w="12700">
            <a:solidFill>
              <a:srgbClr val="3458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3992499" y="3392425"/>
            <a:ext cx="1182053" cy="591026"/>
          </a:xfrm>
          <a:custGeom>
            <a:avLst/>
            <a:gdLst/>
            <a:ahLst/>
            <a:cxnLst/>
            <a:rect l="l" t="t" r="r" b="b"/>
            <a:pathLst>
              <a:path w="1576070" h="788035">
                <a:moveTo>
                  <a:pt x="1497075" y="0"/>
                </a:moveTo>
                <a:lnTo>
                  <a:pt x="78739" y="0"/>
                </a:lnTo>
                <a:lnTo>
                  <a:pt x="48113" y="6195"/>
                </a:lnTo>
                <a:lnTo>
                  <a:pt x="23082" y="23082"/>
                </a:lnTo>
                <a:lnTo>
                  <a:pt x="6195" y="48113"/>
                </a:lnTo>
                <a:lnTo>
                  <a:pt x="0" y="78739"/>
                </a:lnTo>
                <a:lnTo>
                  <a:pt x="0" y="709167"/>
                </a:lnTo>
                <a:lnTo>
                  <a:pt x="6195" y="739794"/>
                </a:lnTo>
                <a:lnTo>
                  <a:pt x="23082" y="764825"/>
                </a:lnTo>
                <a:lnTo>
                  <a:pt x="48113" y="781712"/>
                </a:lnTo>
                <a:lnTo>
                  <a:pt x="78739" y="787907"/>
                </a:lnTo>
                <a:lnTo>
                  <a:pt x="1497075" y="787907"/>
                </a:lnTo>
                <a:lnTo>
                  <a:pt x="1527702" y="781712"/>
                </a:lnTo>
                <a:lnTo>
                  <a:pt x="1552733" y="764825"/>
                </a:lnTo>
                <a:lnTo>
                  <a:pt x="1569620" y="739794"/>
                </a:lnTo>
                <a:lnTo>
                  <a:pt x="1575815" y="709167"/>
                </a:lnTo>
                <a:lnTo>
                  <a:pt x="1575815" y="78739"/>
                </a:lnTo>
                <a:lnTo>
                  <a:pt x="1569620" y="48113"/>
                </a:lnTo>
                <a:lnTo>
                  <a:pt x="1552733" y="23082"/>
                </a:lnTo>
                <a:lnTo>
                  <a:pt x="1527702" y="6195"/>
                </a:lnTo>
                <a:lnTo>
                  <a:pt x="1497075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3992499" y="3392425"/>
            <a:ext cx="1182053" cy="591026"/>
          </a:xfrm>
          <a:custGeom>
            <a:avLst/>
            <a:gdLst/>
            <a:ahLst/>
            <a:cxnLst/>
            <a:rect l="l" t="t" r="r" b="b"/>
            <a:pathLst>
              <a:path w="1576070" h="788035">
                <a:moveTo>
                  <a:pt x="0" y="78739"/>
                </a:moveTo>
                <a:lnTo>
                  <a:pt x="6195" y="48113"/>
                </a:lnTo>
                <a:lnTo>
                  <a:pt x="23082" y="23082"/>
                </a:lnTo>
                <a:lnTo>
                  <a:pt x="48113" y="6195"/>
                </a:lnTo>
                <a:lnTo>
                  <a:pt x="78739" y="0"/>
                </a:lnTo>
                <a:lnTo>
                  <a:pt x="1497075" y="0"/>
                </a:lnTo>
                <a:lnTo>
                  <a:pt x="1527702" y="6195"/>
                </a:lnTo>
                <a:lnTo>
                  <a:pt x="1552733" y="23082"/>
                </a:lnTo>
                <a:lnTo>
                  <a:pt x="1569620" y="48113"/>
                </a:lnTo>
                <a:lnTo>
                  <a:pt x="1575815" y="78739"/>
                </a:lnTo>
                <a:lnTo>
                  <a:pt x="1575815" y="709167"/>
                </a:lnTo>
                <a:lnTo>
                  <a:pt x="1569620" y="739794"/>
                </a:lnTo>
                <a:lnTo>
                  <a:pt x="1552733" y="764825"/>
                </a:lnTo>
                <a:lnTo>
                  <a:pt x="1527702" y="781712"/>
                </a:lnTo>
                <a:lnTo>
                  <a:pt x="1497075" y="787907"/>
                </a:lnTo>
                <a:lnTo>
                  <a:pt x="78739" y="787907"/>
                </a:lnTo>
                <a:lnTo>
                  <a:pt x="48113" y="781712"/>
                </a:lnTo>
                <a:lnTo>
                  <a:pt x="23082" y="764825"/>
                </a:lnTo>
                <a:lnTo>
                  <a:pt x="6195" y="739794"/>
                </a:lnTo>
                <a:lnTo>
                  <a:pt x="0" y="709167"/>
                </a:lnTo>
                <a:lnTo>
                  <a:pt x="0" y="78739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3520059" y="4367022"/>
            <a:ext cx="472916" cy="679608"/>
          </a:xfrm>
          <a:custGeom>
            <a:avLst/>
            <a:gdLst/>
            <a:ahLst/>
            <a:cxnLst/>
            <a:rect l="l" t="t" r="r" b="b"/>
            <a:pathLst>
              <a:path w="630554" h="906145">
                <a:moveTo>
                  <a:pt x="0" y="0"/>
                </a:moveTo>
                <a:lnTo>
                  <a:pt x="630174" y="905763"/>
                </a:lnTo>
              </a:path>
            </a:pathLst>
          </a:custGeom>
          <a:ln w="12700">
            <a:solidFill>
              <a:srgbClr val="3458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3992499" y="4751451"/>
            <a:ext cx="1182053" cy="590074"/>
          </a:xfrm>
          <a:custGeom>
            <a:avLst/>
            <a:gdLst/>
            <a:ahLst/>
            <a:cxnLst/>
            <a:rect l="l" t="t" r="r" b="b"/>
            <a:pathLst>
              <a:path w="1576070" h="786764">
                <a:moveTo>
                  <a:pt x="1497075" y="0"/>
                </a:moveTo>
                <a:lnTo>
                  <a:pt x="78739" y="0"/>
                </a:lnTo>
                <a:lnTo>
                  <a:pt x="48113" y="6175"/>
                </a:lnTo>
                <a:lnTo>
                  <a:pt x="23082" y="23018"/>
                </a:lnTo>
                <a:lnTo>
                  <a:pt x="6195" y="48006"/>
                </a:lnTo>
                <a:lnTo>
                  <a:pt x="0" y="78612"/>
                </a:lnTo>
                <a:lnTo>
                  <a:pt x="0" y="707745"/>
                </a:lnTo>
                <a:lnTo>
                  <a:pt x="6195" y="738356"/>
                </a:lnTo>
                <a:lnTo>
                  <a:pt x="23082" y="763352"/>
                </a:lnTo>
                <a:lnTo>
                  <a:pt x="48113" y="780204"/>
                </a:lnTo>
                <a:lnTo>
                  <a:pt x="78739" y="786383"/>
                </a:lnTo>
                <a:lnTo>
                  <a:pt x="1497075" y="786383"/>
                </a:lnTo>
                <a:lnTo>
                  <a:pt x="1527702" y="780204"/>
                </a:lnTo>
                <a:lnTo>
                  <a:pt x="1552733" y="763352"/>
                </a:lnTo>
                <a:lnTo>
                  <a:pt x="1569620" y="738356"/>
                </a:lnTo>
                <a:lnTo>
                  <a:pt x="1575815" y="707745"/>
                </a:lnTo>
                <a:lnTo>
                  <a:pt x="1575815" y="78612"/>
                </a:lnTo>
                <a:lnTo>
                  <a:pt x="1569620" y="48006"/>
                </a:lnTo>
                <a:lnTo>
                  <a:pt x="1552733" y="23018"/>
                </a:lnTo>
                <a:lnTo>
                  <a:pt x="1527702" y="6175"/>
                </a:lnTo>
                <a:lnTo>
                  <a:pt x="1497075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3992499" y="4751451"/>
            <a:ext cx="1182053" cy="590074"/>
          </a:xfrm>
          <a:custGeom>
            <a:avLst/>
            <a:gdLst/>
            <a:ahLst/>
            <a:cxnLst/>
            <a:rect l="l" t="t" r="r" b="b"/>
            <a:pathLst>
              <a:path w="1576070" h="786764">
                <a:moveTo>
                  <a:pt x="0" y="78612"/>
                </a:moveTo>
                <a:lnTo>
                  <a:pt x="6195" y="48005"/>
                </a:lnTo>
                <a:lnTo>
                  <a:pt x="23082" y="23018"/>
                </a:lnTo>
                <a:lnTo>
                  <a:pt x="48113" y="6175"/>
                </a:lnTo>
                <a:lnTo>
                  <a:pt x="78739" y="0"/>
                </a:lnTo>
                <a:lnTo>
                  <a:pt x="1497075" y="0"/>
                </a:lnTo>
                <a:lnTo>
                  <a:pt x="1527702" y="6175"/>
                </a:lnTo>
                <a:lnTo>
                  <a:pt x="1552733" y="23018"/>
                </a:lnTo>
                <a:lnTo>
                  <a:pt x="1569620" y="48006"/>
                </a:lnTo>
                <a:lnTo>
                  <a:pt x="1575815" y="78612"/>
                </a:lnTo>
                <a:lnTo>
                  <a:pt x="1575815" y="707745"/>
                </a:lnTo>
                <a:lnTo>
                  <a:pt x="1569620" y="738356"/>
                </a:lnTo>
                <a:lnTo>
                  <a:pt x="1552733" y="763352"/>
                </a:lnTo>
                <a:lnTo>
                  <a:pt x="1527702" y="780204"/>
                </a:lnTo>
                <a:lnTo>
                  <a:pt x="1497075" y="786383"/>
                </a:lnTo>
                <a:lnTo>
                  <a:pt x="78739" y="786383"/>
                </a:lnTo>
                <a:lnTo>
                  <a:pt x="48113" y="780204"/>
                </a:lnTo>
                <a:lnTo>
                  <a:pt x="23082" y="763352"/>
                </a:lnTo>
                <a:lnTo>
                  <a:pt x="6195" y="738356"/>
                </a:lnTo>
                <a:lnTo>
                  <a:pt x="0" y="707745"/>
                </a:lnTo>
                <a:lnTo>
                  <a:pt x="0" y="78612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 txBox="1"/>
          <p:nvPr/>
        </p:nvSpPr>
        <p:spPr>
          <a:xfrm>
            <a:off x="4299775" y="4920691"/>
            <a:ext cx="566738" cy="20582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275" spc="-8" dirty="0">
                <a:solidFill>
                  <a:srgbClr val="FFFFFF"/>
                </a:solidFill>
                <a:latin typeface="Calibri"/>
                <a:cs typeface="Calibri"/>
              </a:rPr>
              <a:t>projetos</a:t>
            </a:r>
            <a:endParaRPr sz="1275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528691" y="1855089"/>
            <a:ext cx="1417320" cy="3987165"/>
          </a:xfrm>
          <a:custGeom>
            <a:avLst/>
            <a:gdLst/>
            <a:ahLst/>
            <a:cxnLst/>
            <a:rect l="l" t="t" r="r" b="b"/>
            <a:pathLst>
              <a:path w="1889759" h="5316220">
                <a:moveTo>
                  <a:pt x="1700783" y="0"/>
                </a:moveTo>
                <a:lnTo>
                  <a:pt x="188975" y="0"/>
                </a:lnTo>
                <a:lnTo>
                  <a:pt x="138729" y="6749"/>
                </a:lnTo>
                <a:lnTo>
                  <a:pt x="93584" y="25799"/>
                </a:lnTo>
                <a:lnTo>
                  <a:pt x="55340" y="55356"/>
                </a:lnTo>
                <a:lnTo>
                  <a:pt x="25795" y="93622"/>
                </a:lnTo>
                <a:lnTo>
                  <a:pt x="6748" y="138803"/>
                </a:lnTo>
                <a:lnTo>
                  <a:pt x="0" y="189102"/>
                </a:lnTo>
                <a:lnTo>
                  <a:pt x="0" y="5126647"/>
                </a:lnTo>
                <a:lnTo>
                  <a:pt x="6748" y="5176908"/>
                </a:lnTo>
                <a:lnTo>
                  <a:pt x="25795" y="5222072"/>
                </a:lnTo>
                <a:lnTo>
                  <a:pt x="55340" y="5260336"/>
                </a:lnTo>
                <a:lnTo>
                  <a:pt x="93584" y="5289899"/>
                </a:lnTo>
                <a:lnTo>
                  <a:pt x="138729" y="5308958"/>
                </a:lnTo>
                <a:lnTo>
                  <a:pt x="188975" y="5315712"/>
                </a:lnTo>
                <a:lnTo>
                  <a:pt x="1700783" y="5315712"/>
                </a:lnTo>
                <a:lnTo>
                  <a:pt x="1751030" y="5308958"/>
                </a:lnTo>
                <a:lnTo>
                  <a:pt x="1796175" y="5289899"/>
                </a:lnTo>
                <a:lnTo>
                  <a:pt x="1834419" y="5260336"/>
                </a:lnTo>
                <a:lnTo>
                  <a:pt x="1863964" y="5222072"/>
                </a:lnTo>
                <a:lnTo>
                  <a:pt x="1883011" y="5176908"/>
                </a:lnTo>
                <a:lnTo>
                  <a:pt x="1889759" y="5126647"/>
                </a:lnTo>
                <a:lnTo>
                  <a:pt x="1889759" y="189102"/>
                </a:lnTo>
                <a:lnTo>
                  <a:pt x="1883011" y="138803"/>
                </a:lnTo>
                <a:lnTo>
                  <a:pt x="1863964" y="93622"/>
                </a:lnTo>
                <a:lnTo>
                  <a:pt x="1834419" y="55356"/>
                </a:lnTo>
                <a:lnTo>
                  <a:pt x="1796175" y="25799"/>
                </a:lnTo>
                <a:lnTo>
                  <a:pt x="1751030" y="6749"/>
                </a:lnTo>
                <a:lnTo>
                  <a:pt x="1700783" y="0"/>
                </a:lnTo>
                <a:close/>
              </a:path>
            </a:pathLst>
          </a:custGeom>
          <a:solidFill>
            <a:srgbClr val="CFD4EA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 txBox="1"/>
          <p:nvPr/>
        </p:nvSpPr>
        <p:spPr>
          <a:xfrm>
            <a:off x="5790533" y="2284952"/>
            <a:ext cx="895826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spc="-8" dirty="0">
                <a:latin typeface="Calibri"/>
                <a:cs typeface="Calibri"/>
              </a:rPr>
              <a:t>Processos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174170" y="3347847"/>
            <a:ext cx="472916" cy="340043"/>
          </a:xfrm>
          <a:custGeom>
            <a:avLst/>
            <a:gdLst/>
            <a:ahLst/>
            <a:cxnLst/>
            <a:rect l="l" t="t" r="r" b="b"/>
            <a:pathLst>
              <a:path w="630554" h="453389">
                <a:moveTo>
                  <a:pt x="0" y="453008"/>
                </a:moveTo>
                <a:lnTo>
                  <a:pt x="630174" y="0"/>
                </a:lnTo>
              </a:path>
            </a:pathLst>
          </a:custGeom>
          <a:ln w="12700">
            <a:solidFill>
              <a:srgbClr val="3C67B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5646419" y="3052953"/>
            <a:ext cx="1182053" cy="590074"/>
          </a:xfrm>
          <a:custGeom>
            <a:avLst/>
            <a:gdLst/>
            <a:ahLst/>
            <a:cxnLst/>
            <a:rect l="l" t="t" r="r" b="b"/>
            <a:pathLst>
              <a:path w="1576070" h="786764">
                <a:moveTo>
                  <a:pt x="1497076" y="0"/>
                </a:moveTo>
                <a:lnTo>
                  <a:pt x="78740" y="0"/>
                </a:lnTo>
                <a:lnTo>
                  <a:pt x="48113" y="6175"/>
                </a:lnTo>
                <a:lnTo>
                  <a:pt x="23082" y="23018"/>
                </a:lnTo>
                <a:lnTo>
                  <a:pt x="6195" y="48006"/>
                </a:lnTo>
                <a:lnTo>
                  <a:pt x="0" y="78612"/>
                </a:lnTo>
                <a:lnTo>
                  <a:pt x="0" y="707771"/>
                </a:lnTo>
                <a:lnTo>
                  <a:pt x="6195" y="738378"/>
                </a:lnTo>
                <a:lnTo>
                  <a:pt x="23082" y="763365"/>
                </a:lnTo>
                <a:lnTo>
                  <a:pt x="48113" y="780208"/>
                </a:lnTo>
                <a:lnTo>
                  <a:pt x="78740" y="786384"/>
                </a:lnTo>
                <a:lnTo>
                  <a:pt x="1497076" y="786384"/>
                </a:lnTo>
                <a:lnTo>
                  <a:pt x="1527702" y="780208"/>
                </a:lnTo>
                <a:lnTo>
                  <a:pt x="1552733" y="763365"/>
                </a:lnTo>
                <a:lnTo>
                  <a:pt x="1569620" y="738378"/>
                </a:lnTo>
                <a:lnTo>
                  <a:pt x="1575816" y="707771"/>
                </a:lnTo>
                <a:lnTo>
                  <a:pt x="1575816" y="78612"/>
                </a:lnTo>
                <a:lnTo>
                  <a:pt x="1569620" y="48006"/>
                </a:lnTo>
                <a:lnTo>
                  <a:pt x="1552733" y="23018"/>
                </a:lnTo>
                <a:lnTo>
                  <a:pt x="1527702" y="6175"/>
                </a:lnTo>
                <a:lnTo>
                  <a:pt x="149707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/>
          <p:nvPr/>
        </p:nvSpPr>
        <p:spPr>
          <a:xfrm>
            <a:off x="5646419" y="3052953"/>
            <a:ext cx="1182053" cy="590074"/>
          </a:xfrm>
          <a:custGeom>
            <a:avLst/>
            <a:gdLst/>
            <a:ahLst/>
            <a:cxnLst/>
            <a:rect l="l" t="t" r="r" b="b"/>
            <a:pathLst>
              <a:path w="1576070" h="786764">
                <a:moveTo>
                  <a:pt x="0" y="78612"/>
                </a:moveTo>
                <a:lnTo>
                  <a:pt x="6195" y="48006"/>
                </a:lnTo>
                <a:lnTo>
                  <a:pt x="23082" y="23018"/>
                </a:lnTo>
                <a:lnTo>
                  <a:pt x="48113" y="6175"/>
                </a:lnTo>
                <a:lnTo>
                  <a:pt x="78740" y="0"/>
                </a:lnTo>
                <a:lnTo>
                  <a:pt x="1497076" y="0"/>
                </a:lnTo>
                <a:lnTo>
                  <a:pt x="1527702" y="6175"/>
                </a:lnTo>
                <a:lnTo>
                  <a:pt x="1552733" y="23018"/>
                </a:lnTo>
                <a:lnTo>
                  <a:pt x="1569620" y="48005"/>
                </a:lnTo>
                <a:lnTo>
                  <a:pt x="1575816" y="78612"/>
                </a:lnTo>
                <a:lnTo>
                  <a:pt x="1575816" y="707771"/>
                </a:lnTo>
                <a:lnTo>
                  <a:pt x="1569620" y="738378"/>
                </a:lnTo>
                <a:lnTo>
                  <a:pt x="1552733" y="763365"/>
                </a:lnTo>
                <a:lnTo>
                  <a:pt x="1527702" y="780208"/>
                </a:lnTo>
                <a:lnTo>
                  <a:pt x="1497076" y="786384"/>
                </a:lnTo>
                <a:lnTo>
                  <a:pt x="78740" y="786384"/>
                </a:lnTo>
                <a:lnTo>
                  <a:pt x="48113" y="780208"/>
                </a:lnTo>
                <a:lnTo>
                  <a:pt x="23082" y="763365"/>
                </a:lnTo>
                <a:lnTo>
                  <a:pt x="6195" y="738377"/>
                </a:lnTo>
                <a:lnTo>
                  <a:pt x="0" y="707771"/>
                </a:lnTo>
                <a:lnTo>
                  <a:pt x="0" y="78612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 txBox="1"/>
          <p:nvPr/>
        </p:nvSpPr>
        <p:spPr>
          <a:xfrm>
            <a:off x="4014026" y="3134391"/>
            <a:ext cx="2793206" cy="638316"/>
          </a:xfrm>
          <a:prstGeom prst="rect">
            <a:avLst/>
          </a:prstGeom>
        </p:spPr>
        <p:txBody>
          <a:bodyPr vert="horz" wrap="square" lIns="0" tIns="31433" rIns="0" bIns="0" rtlCol="0">
            <a:spAutoFit/>
          </a:bodyPr>
          <a:lstStyle/>
          <a:p>
            <a:pPr marL="1663541" marR="3810" indent="54769">
              <a:lnSpc>
                <a:spcPts val="1379"/>
              </a:lnSpc>
              <a:spcBef>
                <a:spcPts val="248"/>
              </a:spcBef>
            </a:pPr>
            <a:r>
              <a:rPr sz="1275" spc="-4" dirty="0">
                <a:solidFill>
                  <a:srgbClr val="FFFFFF"/>
                </a:solidFill>
                <a:latin typeface="Calibri"/>
                <a:cs typeface="Calibri"/>
              </a:rPr>
              <a:t>formulação </a:t>
            </a:r>
            <a:r>
              <a:rPr sz="1275" dirty="0">
                <a:solidFill>
                  <a:srgbClr val="FFFFFF"/>
                </a:solidFill>
                <a:latin typeface="Calibri"/>
                <a:cs typeface="Calibri"/>
              </a:rPr>
              <a:t>das  políticas</a:t>
            </a:r>
            <a:r>
              <a:rPr sz="1275" spc="-7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75" spc="-4" dirty="0">
                <a:solidFill>
                  <a:srgbClr val="FFFFFF"/>
                </a:solidFill>
                <a:latin typeface="Calibri"/>
                <a:cs typeface="Calibri"/>
              </a:rPr>
              <a:t>públicas</a:t>
            </a:r>
            <a:endParaRPr sz="1275">
              <a:latin typeface="Calibri"/>
              <a:cs typeface="Calibri"/>
            </a:endParaRPr>
          </a:p>
          <a:p>
            <a:pPr marL="9525">
              <a:spcBef>
                <a:spcPts val="435"/>
              </a:spcBef>
            </a:pPr>
            <a:r>
              <a:rPr sz="1275" dirty="0">
                <a:solidFill>
                  <a:srgbClr val="FFFFFF"/>
                </a:solidFill>
                <a:latin typeface="Calibri"/>
                <a:cs typeface="Calibri"/>
              </a:rPr>
              <a:t>políticas</a:t>
            </a:r>
            <a:r>
              <a:rPr sz="1275" spc="-3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75" spc="-4" dirty="0">
                <a:solidFill>
                  <a:srgbClr val="FFFFFF"/>
                </a:solidFill>
                <a:latin typeface="Calibri"/>
                <a:cs typeface="Calibri"/>
              </a:rPr>
              <a:t>públicas</a:t>
            </a:r>
            <a:endParaRPr sz="1275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174170" y="3687603"/>
            <a:ext cx="472916" cy="340043"/>
          </a:xfrm>
          <a:custGeom>
            <a:avLst/>
            <a:gdLst/>
            <a:ahLst/>
            <a:cxnLst/>
            <a:rect l="l" t="t" r="r" b="b"/>
            <a:pathLst>
              <a:path w="630554" h="453389">
                <a:moveTo>
                  <a:pt x="0" y="0"/>
                </a:moveTo>
                <a:lnTo>
                  <a:pt x="630174" y="452882"/>
                </a:lnTo>
              </a:path>
            </a:pathLst>
          </a:custGeom>
          <a:ln w="12700">
            <a:solidFill>
              <a:srgbClr val="3C67B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5646419" y="3731895"/>
            <a:ext cx="1182053" cy="591026"/>
          </a:xfrm>
          <a:custGeom>
            <a:avLst/>
            <a:gdLst/>
            <a:ahLst/>
            <a:cxnLst/>
            <a:rect l="l" t="t" r="r" b="b"/>
            <a:pathLst>
              <a:path w="1576070" h="788035">
                <a:moveTo>
                  <a:pt x="1497076" y="0"/>
                </a:moveTo>
                <a:lnTo>
                  <a:pt x="78740" y="0"/>
                </a:lnTo>
                <a:lnTo>
                  <a:pt x="48113" y="6195"/>
                </a:lnTo>
                <a:lnTo>
                  <a:pt x="23082" y="23082"/>
                </a:lnTo>
                <a:lnTo>
                  <a:pt x="6195" y="48113"/>
                </a:lnTo>
                <a:lnTo>
                  <a:pt x="0" y="78739"/>
                </a:lnTo>
                <a:lnTo>
                  <a:pt x="0" y="709167"/>
                </a:lnTo>
                <a:lnTo>
                  <a:pt x="6195" y="739794"/>
                </a:lnTo>
                <a:lnTo>
                  <a:pt x="23082" y="764825"/>
                </a:lnTo>
                <a:lnTo>
                  <a:pt x="48113" y="781712"/>
                </a:lnTo>
                <a:lnTo>
                  <a:pt x="78740" y="787907"/>
                </a:lnTo>
                <a:lnTo>
                  <a:pt x="1497076" y="787907"/>
                </a:lnTo>
                <a:lnTo>
                  <a:pt x="1527702" y="781712"/>
                </a:lnTo>
                <a:lnTo>
                  <a:pt x="1552733" y="764825"/>
                </a:lnTo>
                <a:lnTo>
                  <a:pt x="1569620" y="739794"/>
                </a:lnTo>
                <a:lnTo>
                  <a:pt x="1575816" y="709167"/>
                </a:lnTo>
                <a:lnTo>
                  <a:pt x="1575816" y="78739"/>
                </a:lnTo>
                <a:lnTo>
                  <a:pt x="1569620" y="48113"/>
                </a:lnTo>
                <a:lnTo>
                  <a:pt x="1552733" y="23082"/>
                </a:lnTo>
                <a:lnTo>
                  <a:pt x="1527702" y="6195"/>
                </a:lnTo>
                <a:lnTo>
                  <a:pt x="149707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/>
          <p:nvPr/>
        </p:nvSpPr>
        <p:spPr>
          <a:xfrm>
            <a:off x="5646419" y="3731895"/>
            <a:ext cx="1182053" cy="591026"/>
          </a:xfrm>
          <a:custGeom>
            <a:avLst/>
            <a:gdLst/>
            <a:ahLst/>
            <a:cxnLst/>
            <a:rect l="l" t="t" r="r" b="b"/>
            <a:pathLst>
              <a:path w="1576070" h="788035">
                <a:moveTo>
                  <a:pt x="0" y="78739"/>
                </a:moveTo>
                <a:lnTo>
                  <a:pt x="6195" y="48113"/>
                </a:lnTo>
                <a:lnTo>
                  <a:pt x="23082" y="23082"/>
                </a:lnTo>
                <a:lnTo>
                  <a:pt x="48113" y="6195"/>
                </a:lnTo>
                <a:lnTo>
                  <a:pt x="78740" y="0"/>
                </a:lnTo>
                <a:lnTo>
                  <a:pt x="1497076" y="0"/>
                </a:lnTo>
                <a:lnTo>
                  <a:pt x="1527702" y="6195"/>
                </a:lnTo>
                <a:lnTo>
                  <a:pt x="1552733" y="23082"/>
                </a:lnTo>
                <a:lnTo>
                  <a:pt x="1569620" y="48113"/>
                </a:lnTo>
                <a:lnTo>
                  <a:pt x="1575816" y="78739"/>
                </a:lnTo>
                <a:lnTo>
                  <a:pt x="1575816" y="709167"/>
                </a:lnTo>
                <a:lnTo>
                  <a:pt x="1569620" y="739794"/>
                </a:lnTo>
                <a:lnTo>
                  <a:pt x="1552733" y="764825"/>
                </a:lnTo>
                <a:lnTo>
                  <a:pt x="1527702" y="781712"/>
                </a:lnTo>
                <a:lnTo>
                  <a:pt x="1497076" y="787907"/>
                </a:lnTo>
                <a:lnTo>
                  <a:pt x="78740" y="787907"/>
                </a:lnTo>
                <a:lnTo>
                  <a:pt x="48113" y="781712"/>
                </a:lnTo>
                <a:lnTo>
                  <a:pt x="23082" y="764825"/>
                </a:lnTo>
                <a:lnTo>
                  <a:pt x="6195" y="739794"/>
                </a:lnTo>
                <a:lnTo>
                  <a:pt x="0" y="709167"/>
                </a:lnTo>
                <a:lnTo>
                  <a:pt x="0" y="78739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 txBox="1"/>
          <p:nvPr/>
        </p:nvSpPr>
        <p:spPr>
          <a:xfrm>
            <a:off x="5674138" y="3726466"/>
            <a:ext cx="1127284" cy="570349"/>
          </a:xfrm>
          <a:prstGeom prst="rect">
            <a:avLst/>
          </a:prstGeom>
        </p:spPr>
        <p:txBody>
          <a:bodyPr vert="horz" wrap="square" lIns="0" tIns="31433" rIns="0" bIns="0" rtlCol="0">
            <a:spAutoFit/>
          </a:bodyPr>
          <a:lstStyle/>
          <a:p>
            <a:pPr marL="9525" marR="3810" algn="ctr">
              <a:lnSpc>
                <a:spcPts val="1379"/>
              </a:lnSpc>
              <a:spcBef>
                <a:spcPts val="248"/>
              </a:spcBef>
            </a:pPr>
            <a:r>
              <a:rPr sz="1275" spc="-8" dirty="0">
                <a:solidFill>
                  <a:srgbClr val="FFFFFF"/>
                </a:solidFill>
                <a:latin typeface="Calibri"/>
                <a:cs typeface="Calibri"/>
              </a:rPr>
              <a:t>estruturação</a:t>
            </a:r>
            <a:r>
              <a:rPr sz="1275" spc="-5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75" spc="-4" dirty="0">
                <a:solidFill>
                  <a:srgbClr val="FFFFFF"/>
                </a:solidFill>
                <a:latin typeface="Calibri"/>
                <a:cs typeface="Calibri"/>
              </a:rPr>
              <a:t>dos  </a:t>
            </a:r>
            <a:r>
              <a:rPr sz="1275" spc="-8" dirty="0">
                <a:solidFill>
                  <a:srgbClr val="FFFFFF"/>
                </a:solidFill>
                <a:latin typeface="Calibri"/>
                <a:cs typeface="Calibri"/>
              </a:rPr>
              <a:t>programas </a:t>
            </a:r>
            <a:r>
              <a:rPr sz="1275" spc="-4" dirty="0">
                <a:solidFill>
                  <a:srgbClr val="FFFFFF"/>
                </a:solidFill>
                <a:latin typeface="Calibri"/>
                <a:cs typeface="Calibri"/>
              </a:rPr>
              <a:t>de  governo</a:t>
            </a:r>
            <a:endParaRPr sz="1275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174170" y="4706683"/>
            <a:ext cx="472916" cy="340043"/>
          </a:xfrm>
          <a:custGeom>
            <a:avLst/>
            <a:gdLst/>
            <a:ahLst/>
            <a:cxnLst/>
            <a:rect l="l" t="t" r="r" b="b"/>
            <a:pathLst>
              <a:path w="630554" h="453389">
                <a:moveTo>
                  <a:pt x="0" y="452882"/>
                </a:moveTo>
                <a:lnTo>
                  <a:pt x="630174" y="0"/>
                </a:lnTo>
              </a:path>
            </a:pathLst>
          </a:custGeom>
          <a:ln w="12699">
            <a:solidFill>
              <a:srgbClr val="3C67B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/>
          <p:nvPr/>
        </p:nvSpPr>
        <p:spPr>
          <a:xfrm>
            <a:off x="5646419" y="4410837"/>
            <a:ext cx="1182053" cy="591026"/>
          </a:xfrm>
          <a:custGeom>
            <a:avLst/>
            <a:gdLst/>
            <a:ahLst/>
            <a:cxnLst/>
            <a:rect l="l" t="t" r="r" b="b"/>
            <a:pathLst>
              <a:path w="1576070" h="788035">
                <a:moveTo>
                  <a:pt x="1497076" y="0"/>
                </a:moveTo>
                <a:lnTo>
                  <a:pt x="78740" y="0"/>
                </a:lnTo>
                <a:lnTo>
                  <a:pt x="48113" y="6195"/>
                </a:lnTo>
                <a:lnTo>
                  <a:pt x="23082" y="23082"/>
                </a:lnTo>
                <a:lnTo>
                  <a:pt x="6195" y="48113"/>
                </a:lnTo>
                <a:lnTo>
                  <a:pt x="0" y="78739"/>
                </a:lnTo>
                <a:lnTo>
                  <a:pt x="0" y="709167"/>
                </a:lnTo>
                <a:lnTo>
                  <a:pt x="6195" y="739794"/>
                </a:lnTo>
                <a:lnTo>
                  <a:pt x="23082" y="764825"/>
                </a:lnTo>
                <a:lnTo>
                  <a:pt x="48113" y="781712"/>
                </a:lnTo>
                <a:lnTo>
                  <a:pt x="78740" y="787907"/>
                </a:lnTo>
                <a:lnTo>
                  <a:pt x="1497076" y="787907"/>
                </a:lnTo>
                <a:lnTo>
                  <a:pt x="1527702" y="781712"/>
                </a:lnTo>
                <a:lnTo>
                  <a:pt x="1552733" y="764825"/>
                </a:lnTo>
                <a:lnTo>
                  <a:pt x="1569620" y="739794"/>
                </a:lnTo>
                <a:lnTo>
                  <a:pt x="1575816" y="709167"/>
                </a:lnTo>
                <a:lnTo>
                  <a:pt x="1575816" y="78739"/>
                </a:lnTo>
                <a:lnTo>
                  <a:pt x="1569620" y="48113"/>
                </a:lnTo>
                <a:lnTo>
                  <a:pt x="1552733" y="23082"/>
                </a:lnTo>
                <a:lnTo>
                  <a:pt x="1527702" y="6195"/>
                </a:lnTo>
                <a:lnTo>
                  <a:pt x="149707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/>
          <p:nvPr/>
        </p:nvSpPr>
        <p:spPr>
          <a:xfrm>
            <a:off x="5646419" y="4410837"/>
            <a:ext cx="1182053" cy="591026"/>
          </a:xfrm>
          <a:custGeom>
            <a:avLst/>
            <a:gdLst/>
            <a:ahLst/>
            <a:cxnLst/>
            <a:rect l="l" t="t" r="r" b="b"/>
            <a:pathLst>
              <a:path w="1576070" h="788035">
                <a:moveTo>
                  <a:pt x="0" y="78739"/>
                </a:moveTo>
                <a:lnTo>
                  <a:pt x="6195" y="48113"/>
                </a:lnTo>
                <a:lnTo>
                  <a:pt x="23082" y="23082"/>
                </a:lnTo>
                <a:lnTo>
                  <a:pt x="48113" y="6195"/>
                </a:lnTo>
                <a:lnTo>
                  <a:pt x="78740" y="0"/>
                </a:lnTo>
                <a:lnTo>
                  <a:pt x="1497076" y="0"/>
                </a:lnTo>
                <a:lnTo>
                  <a:pt x="1527702" y="6195"/>
                </a:lnTo>
                <a:lnTo>
                  <a:pt x="1552733" y="23082"/>
                </a:lnTo>
                <a:lnTo>
                  <a:pt x="1569620" y="48113"/>
                </a:lnTo>
                <a:lnTo>
                  <a:pt x="1575816" y="78739"/>
                </a:lnTo>
                <a:lnTo>
                  <a:pt x="1575816" y="709167"/>
                </a:lnTo>
                <a:lnTo>
                  <a:pt x="1569620" y="739794"/>
                </a:lnTo>
                <a:lnTo>
                  <a:pt x="1552733" y="764825"/>
                </a:lnTo>
                <a:lnTo>
                  <a:pt x="1527702" y="781712"/>
                </a:lnTo>
                <a:lnTo>
                  <a:pt x="1497076" y="787907"/>
                </a:lnTo>
                <a:lnTo>
                  <a:pt x="78740" y="787907"/>
                </a:lnTo>
                <a:lnTo>
                  <a:pt x="48113" y="781712"/>
                </a:lnTo>
                <a:lnTo>
                  <a:pt x="23082" y="764825"/>
                </a:lnTo>
                <a:lnTo>
                  <a:pt x="6195" y="739794"/>
                </a:lnTo>
                <a:lnTo>
                  <a:pt x="0" y="709167"/>
                </a:lnTo>
                <a:lnTo>
                  <a:pt x="0" y="78739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 txBox="1"/>
          <p:nvPr/>
        </p:nvSpPr>
        <p:spPr>
          <a:xfrm>
            <a:off x="5841015" y="4406074"/>
            <a:ext cx="793909" cy="570349"/>
          </a:xfrm>
          <a:prstGeom prst="rect">
            <a:avLst/>
          </a:prstGeom>
        </p:spPr>
        <p:txBody>
          <a:bodyPr vert="horz" wrap="square" lIns="0" tIns="31433" rIns="0" bIns="0" rtlCol="0">
            <a:spAutoFit/>
          </a:bodyPr>
          <a:lstStyle/>
          <a:p>
            <a:pPr marL="9525" marR="3810" indent="953" algn="ctr">
              <a:lnSpc>
                <a:spcPts val="1379"/>
              </a:lnSpc>
              <a:spcBef>
                <a:spcPts val="248"/>
              </a:spcBef>
            </a:pPr>
            <a:r>
              <a:rPr sz="1275" spc="-8" dirty="0">
                <a:solidFill>
                  <a:srgbClr val="FFFFFF"/>
                </a:solidFill>
                <a:latin typeface="Calibri"/>
                <a:cs typeface="Calibri"/>
              </a:rPr>
              <a:t>gestão </a:t>
            </a:r>
            <a:r>
              <a:rPr sz="1275" dirty="0">
                <a:solidFill>
                  <a:srgbClr val="FFFFFF"/>
                </a:solidFill>
                <a:latin typeface="Calibri"/>
                <a:cs typeface="Calibri"/>
              </a:rPr>
              <a:t>do  </a:t>
            </a:r>
            <a:r>
              <a:rPr sz="1275" spc="-4" dirty="0">
                <a:solidFill>
                  <a:srgbClr val="FFFFFF"/>
                </a:solidFill>
                <a:latin typeface="Calibri"/>
                <a:cs typeface="Calibri"/>
              </a:rPr>
              <a:t>portfólio</a:t>
            </a:r>
            <a:r>
              <a:rPr sz="1275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75" dirty="0">
                <a:solidFill>
                  <a:srgbClr val="FFFFFF"/>
                </a:solidFill>
                <a:latin typeface="Calibri"/>
                <a:cs typeface="Calibri"/>
              </a:rPr>
              <a:t>de  </a:t>
            </a:r>
            <a:r>
              <a:rPr sz="1275" spc="-8" dirty="0">
                <a:solidFill>
                  <a:srgbClr val="FFFFFF"/>
                </a:solidFill>
                <a:latin typeface="Calibri"/>
                <a:cs typeface="Calibri"/>
              </a:rPr>
              <a:t>projetos</a:t>
            </a:r>
            <a:endParaRPr sz="1275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174170" y="5046344"/>
            <a:ext cx="472916" cy="340043"/>
          </a:xfrm>
          <a:custGeom>
            <a:avLst/>
            <a:gdLst/>
            <a:ahLst/>
            <a:cxnLst/>
            <a:rect l="l" t="t" r="r" b="b"/>
            <a:pathLst>
              <a:path w="630554" h="453389">
                <a:moveTo>
                  <a:pt x="0" y="0"/>
                </a:moveTo>
                <a:lnTo>
                  <a:pt x="630174" y="452970"/>
                </a:lnTo>
              </a:path>
            </a:pathLst>
          </a:custGeom>
          <a:ln w="12700">
            <a:solidFill>
              <a:srgbClr val="3C67B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3" name="object 33"/>
          <p:cNvSpPr/>
          <p:nvPr/>
        </p:nvSpPr>
        <p:spPr>
          <a:xfrm>
            <a:off x="5646419" y="5090923"/>
            <a:ext cx="1182053" cy="591026"/>
          </a:xfrm>
          <a:custGeom>
            <a:avLst/>
            <a:gdLst/>
            <a:ahLst/>
            <a:cxnLst/>
            <a:rect l="l" t="t" r="r" b="b"/>
            <a:pathLst>
              <a:path w="1576070" h="788035">
                <a:moveTo>
                  <a:pt x="1497076" y="0"/>
                </a:moveTo>
                <a:lnTo>
                  <a:pt x="78740" y="0"/>
                </a:lnTo>
                <a:lnTo>
                  <a:pt x="48113" y="6192"/>
                </a:lnTo>
                <a:lnTo>
                  <a:pt x="23082" y="23079"/>
                </a:lnTo>
                <a:lnTo>
                  <a:pt x="6195" y="48123"/>
                </a:lnTo>
                <a:lnTo>
                  <a:pt x="0" y="78790"/>
                </a:lnTo>
                <a:lnTo>
                  <a:pt x="0" y="709117"/>
                </a:lnTo>
                <a:lnTo>
                  <a:pt x="6195" y="739784"/>
                </a:lnTo>
                <a:lnTo>
                  <a:pt x="23082" y="764828"/>
                </a:lnTo>
                <a:lnTo>
                  <a:pt x="48113" y="781715"/>
                </a:lnTo>
                <a:lnTo>
                  <a:pt x="78740" y="787907"/>
                </a:lnTo>
                <a:lnTo>
                  <a:pt x="1497076" y="787907"/>
                </a:lnTo>
                <a:lnTo>
                  <a:pt x="1527702" y="781715"/>
                </a:lnTo>
                <a:lnTo>
                  <a:pt x="1552733" y="764828"/>
                </a:lnTo>
                <a:lnTo>
                  <a:pt x="1569620" y="739784"/>
                </a:lnTo>
                <a:lnTo>
                  <a:pt x="1575816" y="709117"/>
                </a:lnTo>
                <a:lnTo>
                  <a:pt x="1575816" y="78790"/>
                </a:lnTo>
                <a:lnTo>
                  <a:pt x="1569620" y="48123"/>
                </a:lnTo>
                <a:lnTo>
                  <a:pt x="1552733" y="23079"/>
                </a:lnTo>
                <a:lnTo>
                  <a:pt x="1527702" y="6192"/>
                </a:lnTo>
                <a:lnTo>
                  <a:pt x="149707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5646419" y="5090923"/>
            <a:ext cx="1182053" cy="591026"/>
          </a:xfrm>
          <a:custGeom>
            <a:avLst/>
            <a:gdLst/>
            <a:ahLst/>
            <a:cxnLst/>
            <a:rect l="l" t="t" r="r" b="b"/>
            <a:pathLst>
              <a:path w="1576070" h="788035">
                <a:moveTo>
                  <a:pt x="0" y="78790"/>
                </a:moveTo>
                <a:lnTo>
                  <a:pt x="6195" y="48123"/>
                </a:lnTo>
                <a:lnTo>
                  <a:pt x="23082" y="23079"/>
                </a:lnTo>
                <a:lnTo>
                  <a:pt x="48113" y="6192"/>
                </a:lnTo>
                <a:lnTo>
                  <a:pt x="78740" y="0"/>
                </a:lnTo>
                <a:lnTo>
                  <a:pt x="1497076" y="0"/>
                </a:lnTo>
                <a:lnTo>
                  <a:pt x="1527702" y="6192"/>
                </a:lnTo>
                <a:lnTo>
                  <a:pt x="1552733" y="23079"/>
                </a:lnTo>
                <a:lnTo>
                  <a:pt x="1569620" y="48123"/>
                </a:lnTo>
                <a:lnTo>
                  <a:pt x="1575816" y="78790"/>
                </a:lnTo>
                <a:lnTo>
                  <a:pt x="1575816" y="709117"/>
                </a:lnTo>
                <a:lnTo>
                  <a:pt x="1569620" y="739784"/>
                </a:lnTo>
                <a:lnTo>
                  <a:pt x="1552733" y="764828"/>
                </a:lnTo>
                <a:lnTo>
                  <a:pt x="1527702" y="781715"/>
                </a:lnTo>
                <a:lnTo>
                  <a:pt x="1497076" y="787907"/>
                </a:lnTo>
                <a:lnTo>
                  <a:pt x="78740" y="787907"/>
                </a:lnTo>
                <a:lnTo>
                  <a:pt x="48113" y="781715"/>
                </a:lnTo>
                <a:lnTo>
                  <a:pt x="23082" y="764828"/>
                </a:lnTo>
                <a:lnTo>
                  <a:pt x="6195" y="739784"/>
                </a:lnTo>
                <a:lnTo>
                  <a:pt x="0" y="709117"/>
                </a:lnTo>
                <a:lnTo>
                  <a:pt x="0" y="7879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 txBox="1"/>
          <p:nvPr/>
        </p:nvSpPr>
        <p:spPr>
          <a:xfrm>
            <a:off x="5910738" y="5173065"/>
            <a:ext cx="655320" cy="390813"/>
          </a:xfrm>
          <a:prstGeom prst="rect">
            <a:avLst/>
          </a:prstGeom>
        </p:spPr>
        <p:txBody>
          <a:bodyPr vert="horz" wrap="square" lIns="0" tIns="31433" rIns="0" bIns="0" rtlCol="0">
            <a:spAutoFit/>
          </a:bodyPr>
          <a:lstStyle/>
          <a:p>
            <a:pPr marL="52864" marR="3810" indent="-43814">
              <a:lnSpc>
                <a:spcPts val="1379"/>
              </a:lnSpc>
              <a:spcBef>
                <a:spcPts val="248"/>
              </a:spcBef>
            </a:pPr>
            <a:r>
              <a:rPr sz="1275" spc="-8" dirty="0">
                <a:solidFill>
                  <a:srgbClr val="FFFFFF"/>
                </a:solidFill>
                <a:latin typeface="Calibri"/>
                <a:cs typeface="Calibri"/>
              </a:rPr>
              <a:t>gestão</a:t>
            </a:r>
            <a:r>
              <a:rPr sz="1275" spc="-6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75" dirty="0">
                <a:solidFill>
                  <a:srgbClr val="FFFFFF"/>
                </a:solidFill>
                <a:latin typeface="Calibri"/>
                <a:cs typeface="Calibri"/>
              </a:rPr>
              <a:t>de  </a:t>
            </a:r>
            <a:r>
              <a:rPr sz="1275" spc="-8" dirty="0">
                <a:solidFill>
                  <a:srgbClr val="FFFFFF"/>
                </a:solidFill>
                <a:latin typeface="Calibri"/>
                <a:cs typeface="Calibri"/>
              </a:rPr>
              <a:t>projetos</a:t>
            </a:r>
            <a:endParaRPr sz="1275">
              <a:latin typeface="Calibri"/>
              <a:cs typeface="Calibri"/>
            </a:endParaRPr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73C9C627-92B8-400D-9672-208C84C76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857250"/>
            <a:ext cx="6060281" cy="421005"/>
          </a:xfrm>
          <a:custGeom>
            <a:avLst/>
            <a:gdLst/>
            <a:ahLst/>
            <a:cxnLst/>
            <a:rect l="l" t="t" r="r" b="b"/>
            <a:pathLst>
              <a:path w="8080375" h="561340">
                <a:moveTo>
                  <a:pt x="0" y="560832"/>
                </a:moveTo>
                <a:lnTo>
                  <a:pt x="8080248" y="560832"/>
                </a:lnTo>
                <a:lnTo>
                  <a:pt x="8080248" y="0"/>
                </a:lnTo>
                <a:lnTo>
                  <a:pt x="0" y="0"/>
                </a:lnTo>
                <a:lnTo>
                  <a:pt x="0" y="560832"/>
                </a:lnTo>
                <a:close/>
              </a:path>
            </a:pathLst>
          </a:custGeom>
          <a:solidFill>
            <a:srgbClr val="2D75B6">
              <a:alpha val="3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" y="254426"/>
            <a:ext cx="5929487" cy="68672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233" dirty="0"/>
              <a:t>T</a:t>
            </a:r>
            <a:r>
              <a:rPr spc="-4" dirty="0"/>
              <a:t>emas</a:t>
            </a:r>
          </a:p>
        </p:txBody>
      </p:sp>
      <p:sp>
        <p:nvSpPr>
          <p:cNvPr id="4" name="object 4"/>
          <p:cNvSpPr/>
          <p:nvPr/>
        </p:nvSpPr>
        <p:spPr>
          <a:xfrm>
            <a:off x="6664833" y="1763649"/>
            <a:ext cx="1703069" cy="16996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/>
          <p:nvPr/>
        </p:nvSpPr>
        <p:spPr>
          <a:xfrm>
            <a:off x="6616922" y="1556576"/>
            <a:ext cx="180022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BE9000"/>
                </a:solidFill>
                <a:latin typeface="Franklin Gothic Demi"/>
                <a:cs typeface="Franklin Gothic Demi"/>
              </a:rPr>
              <a:t>resultados</a:t>
            </a:r>
            <a:r>
              <a:rPr sz="1350" spc="-30" dirty="0">
                <a:solidFill>
                  <a:srgbClr val="BE9000"/>
                </a:solidFill>
                <a:latin typeface="Franklin Gothic Demi"/>
                <a:cs typeface="Franklin Gothic Demi"/>
              </a:rPr>
              <a:t> </a:t>
            </a:r>
            <a:r>
              <a:rPr sz="1350" spc="-4" dirty="0">
                <a:solidFill>
                  <a:srgbClr val="BE9000"/>
                </a:solidFill>
                <a:latin typeface="Franklin Gothic Demi"/>
                <a:cs typeface="Franklin Gothic Demi"/>
              </a:rPr>
              <a:t>sustentáveis</a:t>
            </a:r>
            <a:endParaRPr sz="1350">
              <a:latin typeface="Franklin Gothic Demi"/>
              <a:cs typeface="Franklin Gothic Dem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87117" y="3669030"/>
            <a:ext cx="3280410" cy="17076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1909668" y="3552835"/>
            <a:ext cx="1862233" cy="18587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 txBox="1"/>
          <p:nvPr/>
        </p:nvSpPr>
        <p:spPr>
          <a:xfrm>
            <a:off x="2112549" y="5358918"/>
            <a:ext cx="330993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2D75B6"/>
                </a:solidFill>
                <a:latin typeface="Franklin Gothic Demi"/>
                <a:cs typeface="Franklin Gothic Demi"/>
              </a:rPr>
              <a:t>relacionamento </a:t>
            </a:r>
            <a:r>
              <a:rPr sz="1350" dirty="0">
                <a:solidFill>
                  <a:srgbClr val="2D75B6"/>
                </a:solidFill>
                <a:latin typeface="Franklin Gothic Demi"/>
                <a:cs typeface="Franklin Gothic Demi"/>
              </a:rPr>
              <a:t>com as partes</a:t>
            </a:r>
            <a:r>
              <a:rPr sz="1350" spc="-23" dirty="0">
                <a:solidFill>
                  <a:srgbClr val="2D75B6"/>
                </a:solidFill>
                <a:latin typeface="Franklin Gothic Demi"/>
                <a:cs typeface="Franklin Gothic Demi"/>
              </a:rPr>
              <a:t> </a:t>
            </a:r>
            <a:r>
              <a:rPr sz="1350" spc="-4" dirty="0">
                <a:solidFill>
                  <a:srgbClr val="2D75B6"/>
                </a:solidFill>
                <a:latin typeface="Franklin Gothic Demi"/>
                <a:cs typeface="Franklin Gothic Demi"/>
              </a:rPr>
              <a:t>interessadas</a:t>
            </a:r>
            <a:endParaRPr sz="1350">
              <a:latin typeface="Franklin Gothic Demi"/>
              <a:cs typeface="Franklin Gothic Dem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76691" y="4646895"/>
            <a:ext cx="617696" cy="628650"/>
          </a:xfrm>
          <a:custGeom>
            <a:avLst/>
            <a:gdLst/>
            <a:ahLst/>
            <a:cxnLst/>
            <a:rect l="l" t="t" r="r" b="b"/>
            <a:pathLst>
              <a:path w="823595" h="838200">
                <a:moveTo>
                  <a:pt x="779399" y="736600"/>
                </a:moveTo>
                <a:lnTo>
                  <a:pt x="698626" y="815340"/>
                </a:lnTo>
                <a:lnTo>
                  <a:pt x="721105" y="838200"/>
                </a:lnTo>
                <a:lnTo>
                  <a:pt x="753999" y="806450"/>
                </a:lnTo>
                <a:lnTo>
                  <a:pt x="760476" y="800100"/>
                </a:lnTo>
                <a:lnTo>
                  <a:pt x="766572" y="796290"/>
                </a:lnTo>
                <a:lnTo>
                  <a:pt x="772159" y="793750"/>
                </a:lnTo>
                <a:lnTo>
                  <a:pt x="777621" y="792480"/>
                </a:lnTo>
                <a:lnTo>
                  <a:pt x="782447" y="791210"/>
                </a:lnTo>
                <a:lnTo>
                  <a:pt x="811593" y="791210"/>
                </a:lnTo>
                <a:lnTo>
                  <a:pt x="823341" y="779780"/>
                </a:lnTo>
                <a:lnTo>
                  <a:pt x="820547" y="775969"/>
                </a:lnTo>
                <a:lnTo>
                  <a:pt x="819403" y="774700"/>
                </a:lnTo>
                <a:lnTo>
                  <a:pt x="817736" y="773430"/>
                </a:lnTo>
                <a:lnTo>
                  <a:pt x="785622" y="773430"/>
                </a:lnTo>
                <a:lnTo>
                  <a:pt x="800607" y="759460"/>
                </a:lnTo>
                <a:lnTo>
                  <a:pt x="779399" y="736600"/>
                </a:lnTo>
                <a:close/>
              </a:path>
              <a:path w="823595" h="838200">
                <a:moveTo>
                  <a:pt x="811593" y="791210"/>
                </a:moveTo>
                <a:lnTo>
                  <a:pt x="782447" y="791210"/>
                </a:lnTo>
                <a:lnTo>
                  <a:pt x="790701" y="793750"/>
                </a:lnTo>
                <a:lnTo>
                  <a:pt x="795147" y="797560"/>
                </a:lnTo>
                <a:lnTo>
                  <a:pt x="799846" y="802640"/>
                </a:lnTo>
                <a:lnTo>
                  <a:pt x="811593" y="791210"/>
                </a:lnTo>
                <a:close/>
              </a:path>
              <a:path w="823595" h="838200">
                <a:moveTo>
                  <a:pt x="696327" y="665480"/>
                </a:moveTo>
                <a:lnTo>
                  <a:pt x="682837" y="665480"/>
                </a:lnTo>
                <a:lnTo>
                  <a:pt x="669303" y="670560"/>
                </a:lnTo>
                <a:lnTo>
                  <a:pt x="635253" y="703580"/>
                </a:lnTo>
                <a:lnTo>
                  <a:pt x="629284" y="723900"/>
                </a:lnTo>
                <a:lnTo>
                  <a:pt x="629572" y="735330"/>
                </a:lnTo>
                <a:lnTo>
                  <a:pt x="653268" y="770890"/>
                </a:lnTo>
                <a:lnTo>
                  <a:pt x="673167" y="779780"/>
                </a:lnTo>
                <a:lnTo>
                  <a:pt x="684022" y="779780"/>
                </a:lnTo>
                <a:lnTo>
                  <a:pt x="724407" y="762000"/>
                </a:lnTo>
                <a:lnTo>
                  <a:pt x="731306" y="754380"/>
                </a:lnTo>
                <a:lnTo>
                  <a:pt x="669544" y="754380"/>
                </a:lnTo>
                <a:lnTo>
                  <a:pt x="664591" y="753110"/>
                </a:lnTo>
                <a:lnTo>
                  <a:pt x="660653" y="748030"/>
                </a:lnTo>
                <a:lnTo>
                  <a:pt x="656081" y="744219"/>
                </a:lnTo>
                <a:lnTo>
                  <a:pt x="654938" y="739140"/>
                </a:lnTo>
                <a:lnTo>
                  <a:pt x="656971" y="732790"/>
                </a:lnTo>
                <a:lnTo>
                  <a:pt x="659189" y="727710"/>
                </a:lnTo>
                <a:lnTo>
                  <a:pt x="662813" y="721360"/>
                </a:lnTo>
                <a:lnTo>
                  <a:pt x="667865" y="716280"/>
                </a:lnTo>
                <a:lnTo>
                  <a:pt x="674370" y="708660"/>
                </a:lnTo>
                <a:lnTo>
                  <a:pt x="704215" y="690880"/>
                </a:lnTo>
                <a:lnTo>
                  <a:pt x="736385" y="690880"/>
                </a:lnTo>
                <a:lnTo>
                  <a:pt x="728599" y="681990"/>
                </a:lnTo>
                <a:lnTo>
                  <a:pt x="722502" y="675640"/>
                </a:lnTo>
                <a:lnTo>
                  <a:pt x="716216" y="671830"/>
                </a:lnTo>
                <a:lnTo>
                  <a:pt x="709739" y="668019"/>
                </a:lnTo>
                <a:lnTo>
                  <a:pt x="696327" y="665480"/>
                </a:lnTo>
                <a:close/>
              </a:path>
              <a:path w="823595" h="838200">
                <a:moveTo>
                  <a:pt x="804894" y="768350"/>
                </a:moveTo>
                <a:lnTo>
                  <a:pt x="795865" y="769619"/>
                </a:lnTo>
                <a:lnTo>
                  <a:pt x="785622" y="773430"/>
                </a:lnTo>
                <a:lnTo>
                  <a:pt x="817736" y="773430"/>
                </a:lnTo>
                <a:lnTo>
                  <a:pt x="812732" y="769619"/>
                </a:lnTo>
                <a:lnTo>
                  <a:pt x="804894" y="768350"/>
                </a:lnTo>
                <a:close/>
              </a:path>
              <a:path w="823595" h="838200">
                <a:moveTo>
                  <a:pt x="736385" y="690880"/>
                </a:moveTo>
                <a:lnTo>
                  <a:pt x="704215" y="690880"/>
                </a:lnTo>
                <a:lnTo>
                  <a:pt x="709295" y="693419"/>
                </a:lnTo>
                <a:lnTo>
                  <a:pt x="713612" y="697230"/>
                </a:lnTo>
                <a:lnTo>
                  <a:pt x="718057" y="702310"/>
                </a:lnTo>
                <a:lnTo>
                  <a:pt x="719454" y="707390"/>
                </a:lnTo>
                <a:lnTo>
                  <a:pt x="717803" y="712469"/>
                </a:lnTo>
                <a:lnTo>
                  <a:pt x="692318" y="744219"/>
                </a:lnTo>
                <a:lnTo>
                  <a:pt x="685974" y="748030"/>
                </a:lnTo>
                <a:lnTo>
                  <a:pt x="680368" y="751840"/>
                </a:lnTo>
                <a:lnTo>
                  <a:pt x="675512" y="753110"/>
                </a:lnTo>
                <a:lnTo>
                  <a:pt x="669544" y="754380"/>
                </a:lnTo>
                <a:lnTo>
                  <a:pt x="731306" y="754380"/>
                </a:lnTo>
                <a:lnTo>
                  <a:pt x="732456" y="753110"/>
                </a:lnTo>
                <a:lnTo>
                  <a:pt x="738504" y="742950"/>
                </a:lnTo>
                <a:lnTo>
                  <a:pt x="742553" y="732790"/>
                </a:lnTo>
                <a:lnTo>
                  <a:pt x="744601" y="722630"/>
                </a:lnTo>
                <a:lnTo>
                  <a:pt x="744386" y="711200"/>
                </a:lnTo>
                <a:lnTo>
                  <a:pt x="741648" y="701040"/>
                </a:lnTo>
                <a:lnTo>
                  <a:pt x="736385" y="690880"/>
                </a:lnTo>
                <a:close/>
              </a:path>
              <a:path w="823595" h="838200">
                <a:moveTo>
                  <a:pt x="629466" y="674369"/>
                </a:moveTo>
                <a:lnTo>
                  <a:pt x="585597" y="674369"/>
                </a:lnTo>
                <a:lnTo>
                  <a:pt x="573024" y="687069"/>
                </a:lnTo>
                <a:lnTo>
                  <a:pt x="594359" y="708660"/>
                </a:lnTo>
                <a:lnTo>
                  <a:pt x="629466" y="674369"/>
                </a:lnTo>
                <a:close/>
              </a:path>
              <a:path w="823595" h="838200">
                <a:moveTo>
                  <a:pt x="611014" y="574040"/>
                </a:moveTo>
                <a:lnTo>
                  <a:pt x="601852" y="574040"/>
                </a:lnTo>
                <a:lnTo>
                  <a:pt x="592329" y="576580"/>
                </a:lnTo>
                <a:lnTo>
                  <a:pt x="554095" y="605790"/>
                </a:lnTo>
                <a:lnTo>
                  <a:pt x="539315" y="642619"/>
                </a:lnTo>
                <a:lnTo>
                  <a:pt x="540686" y="651510"/>
                </a:lnTo>
                <a:lnTo>
                  <a:pt x="544129" y="659130"/>
                </a:lnTo>
                <a:lnTo>
                  <a:pt x="549655" y="665480"/>
                </a:lnTo>
                <a:lnTo>
                  <a:pt x="557039" y="671830"/>
                </a:lnTo>
                <a:lnTo>
                  <a:pt x="565483" y="675640"/>
                </a:lnTo>
                <a:lnTo>
                  <a:pt x="574998" y="675640"/>
                </a:lnTo>
                <a:lnTo>
                  <a:pt x="585597" y="674369"/>
                </a:lnTo>
                <a:lnTo>
                  <a:pt x="629466" y="674369"/>
                </a:lnTo>
                <a:lnTo>
                  <a:pt x="641168" y="662940"/>
                </a:lnTo>
                <a:lnTo>
                  <a:pt x="582422" y="662940"/>
                </a:lnTo>
                <a:lnTo>
                  <a:pt x="578230" y="661669"/>
                </a:lnTo>
                <a:lnTo>
                  <a:pt x="574928" y="657860"/>
                </a:lnTo>
                <a:lnTo>
                  <a:pt x="570928" y="651510"/>
                </a:lnTo>
                <a:lnTo>
                  <a:pt x="571500" y="642619"/>
                </a:lnTo>
                <a:lnTo>
                  <a:pt x="576643" y="632460"/>
                </a:lnTo>
                <a:lnTo>
                  <a:pt x="586358" y="622300"/>
                </a:lnTo>
                <a:lnTo>
                  <a:pt x="598953" y="610869"/>
                </a:lnTo>
                <a:lnTo>
                  <a:pt x="609869" y="605790"/>
                </a:lnTo>
                <a:lnTo>
                  <a:pt x="644691" y="605790"/>
                </a:lnTo>
                <a:lnTo>
                  <a:pt x="643588" y="599440"/>
                </a:lnTo>
                <a:lnTo>
                  <a:pt x="640288" y="591819"/>
                </a:lnTo>
                <a:lnTo>
                  <a:pt x="635000" y="585469"/>
                </a:lnTo>
                <a:lnTo>
                  <a:pt x="627624" y="579119"/>
                </a:lnTo>
                <a:lnTo>
                  <a:pt x="619617" y="575310"/>
                </a:lnTo>
                <a:lnTo>
                  <a:pt x="611014" y="574040"/>
                </a:lnTo>
                <a:close/>
              </a:path>
              <a:path w="823595" h="838200">
                <a:moveTo>
                  <a:pt x="644691" y="605790"/>
                </a:moveTo>
                <a:lnTo>
                  <a:pt x="619095" y="605790"/>
                </a:lnTo>
                <a:lnTo>
                  <a:pt x="626618" y="609600"/>
                </a:lnTo>
                <a:lnTo>
                  <a:pt x="630354" y="615950"/>
                </a:lnTo>
                <a:lnTo>
                  <a:pt x="598424" y="659130"/>
                </a:lnTo>
                <a:lnTo>
                  <a:pt x="593090" y="662940"/>
                </a:lnTo>
                <a:lnTo>
                  <a:pt x="641168" y="662940"/>
                </a:lnTo>
                <a:lnTo>
                  <a:pt x="690577" y="614680"/>
                </a:lnTo>
                <a:lnTo>
                  <a:pt x="644271" y="614680"/>
                </a:lnTo>
                <a:lnTo>
                  <a:pt x="644911" y="607060"/>
                </a:lnTo>
                <a:lnTo>
                  <a:pt x="644691" y="605790"/>
                </a:lnTo>
                <a:close/>
              </a:path>
              <a:path w="823595" h="838200">
                <a:moveTo>
                  <a:pt x="681101" y="579119"/>
                </a:moveTo>
                <a:lnTo>
                  <a:pt x="644271" y="614680"/>
                </a:lnTo>
                <a:lnTo>
                  <a:pt x="690577" y="614680"/>
                </a:lnTo>
                <a:lnTo>
                  <a:pt x="703579" y="601980"/>
                </a:lnTo>
                <a:lnTo>
                  <a:pt x="681101" y="579119"/>
                </a:lnTo>
                <a:close/>
              </a:path>
              <a:path w="823595" h="838200">
                <a:moveTo>
                  <a:pt x="519429" y="490219"/>
                </a:moveTo>
                <a:lnTo>
                  <a:pt x="477520" y="509269"/>
                </a:lnTo>
                <a:lnTo>
                  <a:pt x="459101" y="543560"/>
                </a:lnTo>
                <a:lnTo>
                  <a:pt x="458501" y="551180"/>
                </a:lnTo>
                <a:lnTo>
                  <a:pt x="458807" y="557530"/>
                </a:lnTo>
                <a:lnTo>
                  <a:pt x="489229" y="600710"/>
                </a:lnTo>
                <a:lnTo>
                  <a:pt x="504555" y="605790"/>
                </a:lnTo>
                <a:lnTo>
                  <a:pt x="521094" y="604519"/>
                </a:lnTo>
                <a:lnTo>
                  <a:pt x="538860" y="599440"/>
                </a:lnTo>
                <a:lnTo>
                  <a:pt x="523520" y="580390"/>
                </a:lnTo>
                <a:lnTo>
                  <a:pt x="505253" y="580390"/>
                </a:lnTo>
                <a:lnTo>
                  <a:pt x="498838" y="577850"/>
                </a:lnTo>
                <a:lnTo>
                  <a:pt x="492886" y="574040"/>
                </a:lnTo>
                <a:lnTo>
                  <a:pt x="488696" y="568960"/>
                </a:lnTo>
                <a:lnTo>
                  <a:pt x="486536" y="563880"/>
                </a:lnTo>
                <a:lnTo>
                  <a:pt x="486536" y="552450"/>
                </a:lnTo>
                <a:lnTo>
                  <a:pt x="489330" y="546100"/>
                </a:lnTo>
                <a:lnTo>
                  <a:pt x="495046" y="541019"/>
                </a:lnTo>
                <a:lnTo>
                  <a:pt x="497458" y="538480"/>
                </a:lnTo>
                <a:lnTo>
                  <a:pt x="498982" y="537210"/>
                </a:lnTo>
                <a:lnTo>
                  <a:pt x="525399" y="537210"/>
                </a:lnTo>
                <a:lnTo>
                  <a:pt x="512699" y="524510"/>
                </a:lnTo>
                <a:lnTo>
                  <a:pt x="521509" y="518159"/>
                </a:lnTo>
                <a:lnTo>
                  <a:pt x="529653" y="516890"/>
                </a:lnTo>
                <a:lnTo>
                  <a:pt x="565994" y="516890"/>
                </a:lnTo>
                <a:lnTo>
                  <a:pt x="565320" y="515619"/>
                </a:lnTo>
                <a:lnTo>
                  <a:pt x="558673" y="506730"/>
                </a:lnTo>
                <a:lnTo>
                  <a:pt x="549933" y="499109"/>
                </a:lnTo>
                <a:lnTo>
                  <a:pt x="540480" y="494030"/>
                </a:lnTo>
                <a:lnTo>
                  <a:pt x="530312" y="491490"/>
                </a:lnTo>
                <a:lnTo>
                  <a:pt x="519429" y="490219"/>
                </a:lnTo>
                <a:close/>
              </a:path>
              <a:path w="823595" h="838200">
                <a:moveTo>
                  <a:pt x="525399" y="537210"/>
                </a:moveTo>
                <a:lnTo>
                  <a:pt x="498982" y="537210"/>
                </a:lnTo>
                <a:lnTo>
                  <a:pt x="549528" y="589280"/>
                </a:lnTo>
                <a:lnTo>
                  <a:pt x="560052" y="577850"/>
                </a:lnTo>
                <a:lnTo>
                  <a:pt x="567610" y="566419"/>
                </a:lnTo>
                <a:lnTo>
                  <a:pt x="572192" y="554990"/>
                </a:lnTo>
                <a:lnTo>
                  <a:pt x="572590" y="552450"/>
                </a:lnTo>
                <a:lnTo>
                  <a:pt x="540638" y="552450"/>
                </a:lnTo>
                <a:lnTo>
                  <a:pt x="525399" y="537210"/>
                </a:lnTo>
                <a:close/>
              </a:path>
              <a:path w="823595" h="838200">
                <a:moveTo>
                  <a:pt x="519429" y="575310"/>
                </a:moveTo>
                <a:lnTo>
                  <a:pt x="512121" y="579119"/>
                </a:lnTo>
                <a:lnTo>
                  <a:pt x="505253" y="580390"/>
                </a:lnTo>
                <a:lnTo>
                  <a:pt x="523520" y="580390"/>
                </a:lnTo>
                <a:lnTo>
                  <a:pt x="519429" y="575310"/>
                </a:lnTo>
                <a:close/>
              </a:path>
              <a:path w="823595" h="838200">
                <a:moveTo>
                  <a:pt x="565994" y="516890"/>
                </a:moveTo>
                <a:lnTo>
                  <a:pt x="529653" y="516890"/>
                </a:lnTo>
                <a:lnTo>
                  <a:pt x="537130" y="518159"/>
                </a:lnTo>
                <a:lnTo>
                  <a:pt x="543941" y="523240"/>
                </a:lnTo>
                <a:lnTo>
                  <a:pt x="548318" y="529590"/>
                </a:lnTo>
                <a:lnTo>
                  <a:pt x="549243" y="537210"/>
                </a:lnTo>
                <a:lnTo>
                  <a:pt x="546691" y="544830"/>
                </a:lnTo>
                <a:lnTo>
                  <a:pt x="540638" y="552450"/>
                </a:lnTo>
                <a:lnTo>
                  <a:pt x="572590" y="552450"/>
                </a:lnTo>
                <a:lnTo>
                  <a:pt x="573785" y="544830"/>
                </a:lnTo>
                <a:lnTo>
                  <a:pt x="572853" y="533400"/>
                </a:lnTo>
                <a:lnTo>
                  <a:pt x="570039" y="524510"/>
                </a:lnTo>
                <a:lnTo>
                  <a:pt x="565994" y="516890"/>
                </a:lnTo>
                <a:close/>
              </a:path>
              <a:path w="823595" h="838200">
                <a:moveTo>
                  <a:pt x="448595" y="406400"/>
                </a:moveTo>
                <a:lnTo>
                  <a:pt x="437642" y="406400"/>
                </a:lnTo>
                <a:lnTo>
                  <a:pt x="426616" y="407669"/>
                </a:lnTo>
                <a:lnTo>
                  <a:pt x="387802" y="434340"/>
                </a:lnTo>
                <a:lnTo>
                  <a:pt x="376387" y="466090"/>
                </a:lnTo>
                <a:lnTo>
                  <a:pt x="376993" y="474980"/>
                </a:lnTo>
                <a:lnTo>
                  <a:pt x="399954" y="510540"/>
                </a:lnTo>
                <a:lnTo>
                  <a:pt x="425957" y="520700"/>
                </a:lnTo>
                <a:lnTo>
                  <a:pt x="435028" y="520700"/>
                </a:lnTo>
                <a:lnTo>
                  <a:pt x="443753" y="519430"/>
                </a:lnTo>
                <a:lnTo>
                  <a:pt x="452121" y="515619"/>
                </a:lnTo>
                <a:lnTo>
                  <a:pt x="460121" y="509269"/>
                </a:lnTo>
                <a:lnTo>
                  <a:pt x="444415" y="491490"/>
                </a:lnTo>
                <a:lnTo>
                  <a:pt x="425132" y="491490"/>
                </a:lnTo>
                <a:lnTo>
                  <a:pt x="418746" y="490219"/>
                </a:lnTo>
                <a:lnTo>
                  <a:pt x="413003" y="486409"/>
                </a:lnTo>
                <a:lnTo>
                  <a:pt x="409321" y="482600"/>
                </a:lnTo>
                <a:lnTo>
                  <a:pt x="407543" y="478790"/>
                </a:lnTo>
                <a:lnTo>
                  <a:pt x="407797" y="472440"/>
                </a:lnTo>
                <a:lnTo>
                  <a:pt x="434570" y="440690"/>
                </a:lnTo>
                <a:lnTo>
                  <a:pt x="444404" y="436880"/>
                </a:lnTo>
                <a:lnTo>
                  <a:pt x="487411" y="436880"/>
                </a:lnTo>
                <a:lnTo>
                  <a:pt x="484334" y="431800"/>
                </a:lnTo>
                <a:lnTo>
                  <a:pt x="478027" y="424180"/>
                </a:lnTo>
                <a:lnTo>
                  <a:pt x="468788" y="415290"/>
                </a:lnTo>
                <a:lnTo>
                  <a:pt x="458977" y="410209"/>
                </a:lnTo>
                <a:lnTo>
                  <a:pt x="448595" y="406400"/>
                </a:lnTo>
                <a:close/>
              </a:path>
              <a:path w="823595" h="838200">
                <a:moveTo>
                  <a:pt x="439927" y="486409"/>
                </a:moveTo>
                <a:lnTo>
                  <a:pt x="432184" y="490219"/>
                </a:lnTo>
                <a:lnTo>
                  <a:pt x="425132" y="491490"/>
                </a:lnTo>
                <a:lnTo>
                  <a:pt x="444415" y="491490"/>
                </a:lnTo>
                <a:lnTo>
                  <a:pt x="439927" y="486409"/>
                </a:lnTo>
                <a:close/>
              </a:path>
              <a:path w="823595" h="838200">
                <a:moveTo>
                  <a:pt x="487411" y="436880"/>
                </a:moveTo>
                <a:lnTo>
                  <a:pt x="453048" y="436880"/>
                </a:lnTo>
                <a:lnTo>
                  <a:pt x="460501" y="441959"/>
                </a:lnTo>
                <a:lnTo>
                  <a:pt x="464573" y="447040"/>
                </a:lnTo>
                <a:lnTo>
                  <a:pt x="465550" y="454659"/>
                </a:lnTo>
                <a:lnTo>
                  <a:pt x="463430" y="461009"/>
                </a:lnTo>
                <a:lnTo>
                  <a:pt x="458216" y="468630"/>
                </a:lnTo>
                <a:lnTo>
                  <a:pt x="481202" y="488950"/>
                </a:lnTo>
                <a:lnTo>
                  <a:pt x="486584" y="482600"/>
                </a:lnTo>
                <a:lnTo>
                  <a:pt x="490346" y="473709"/>
                </a:lnTo>
                <a:lnTo>
                  <a:pt x="492490" y="466090"/>
                </a:lnTo>
                <a:lnTo>
                  <a:pt x="493013" y="457200"/>
                </a:lnTo>
                <a:lnTo>
                  <a:pt x="491851" y="448309"/>
                </a:lnTo>
                <a:lnTo>
                  <a:pt x="488950" y="439419"/>
                </a:lnTo>
                <a:lnTo>
                  <a:pt x="487411" y="436880"/>
                </a:lnTo>
                <a:close/>
              </a:path>
              <a:path w="823595" h="838200">
                <a:moveTo>
                  <a:pt x="363454" y="318769"/>
                </a:moveTo>
                <a:lnTo>
                  <a:pt x="352551" y="318769"/>
                </a:lnTo>
                <a:lnTo>
                  <a:pt x="341504" y="320040"/>
                </a:lnTo>
                <a:lnTo>
                  <a:pt x="304841" y="344169"/>
                </a:lnTo>
                <a:lnTo>
                  <a:pt x="291687" y="378459"/>
                </a:lnTo>
                <a:lnTo>
                  <a:pt x="292000" y="386080"/>
                </a:lnTo>
                <a:lnTo>
                  <a:pt x="322425" y="429259"/>
                </a:lnTo>
                <a:lnTo>
                  <a:pt x="337756" y="434340"/>
                </a:lnTo>
                <a:lnTo>
                  <a:pt x="354326" y="433069"/>
                </a:lnTo>
                <a:lnTo>
                  <a:pt x="372109" y="426719"/>
                </a:lnTo>
                <a:lnTo>
                  <a:pt x="356997" y="408940"/>
                </a:lnTo>
                <a:lnTo>
                  <a:pt x="338486" y="408940"/>
                </a:lnTo>
                <a:lnTo>
                  <a:pt x="332033" y="406400"/>
                </a:lnTo>
                <a:lnTo>
                  <a:pt x="326008" y="402590"/>
                </a:lnTo>
                <a:lnTo>
                  <a:pt x="321818" y="397509"/>
                </a:lnTo>
                <a:lnTo>
                  <a:pt x="319785" y="392430"/>
                </a:lnTo>
                <a:lnTo>
                  <a:pt x="319658" y="381000"/>
                </a:lnTo>
                <a:lnTo>
                  <a:pt x="322579" y="374650"/>
                </a:lnTo>
                <a:lnTo>
                  <a:pt x="328295" y="369569"/>
                </a:lnTo>
                <a:lnTo>
                  <a:pt x="329310" y="368300"/>
                </a:lnTo>
                <a:lnTo>
                  <a:pt x="332104" y="365759"/>
                </a:lnTo>
                <a:lnTo>
                  <a:pt x="358590" y="365759"/>
                </a:lnTo>
                <a:lnTo>
                  <a:pt x="345948" y="353059"/>
                </a:lnTo>
                <a:lnTo>
                  <a:pt x="354687" y="346709"/>
                </a:lnTo>
                <a:lnTo>
                  <a:pt x="362807" y="345440"/>
                </a:lnTo>
                <a:lnTo>
                  <a:pt x="399743" y="345440"/>
                </a:lnTo>
                <a:lnTo>
                  <a:pt x="398567" y="342900"/>
                </a:lnTo>
                <a:lnTo>
                  <a:pt x="391922" y="335280"/>
                </a:lnTo>
                <a:lnTo>
                  <a:pt x="383162" y="327659"/>
                </a:lnTo>
                <a:lnTo>
                  <a:pt x="373665" y="322580"/>
                </a:lnTo>
                <a:lnTo>
                  <a:pt x="363454" y="318769"/>
                </a:lnTo>
                <a:close/>
              </a:path>
              <a:path w="823595" h="838200">
                <a:moveTo>
                  <a:pt x="358590" y="365759"/>
                </a:moveTo>
                <a:lnTo>
                  <a:pt x="332104" y="365759"/>
                </a:lnTo>
                <a:lnTo>
                  <a:pt x="382650" y="417830"/>
                </a:lnTo>
                <a:lnTo>
                  <a:pt x="393227" y="406400"/>
                </a:lnTo>
                <a:lnTo>
                  <a:pt x="400780" y="394969"/>
                </a:lnTo>
                <a:lnTo>
                  <a:pt x="405332" y="383540"/>
                </a:lnTo>
                <a:lnTo>
                  <a:pt x="405682" y="381000"/>
                </a:lnTo>
                <a:lnTo>
                  <a:pt x="373760" y="381000"/>
                </a:lnTo>
                <a:lnTo>
                  <a:pt x="358590" y="365759"/>
                </a:lnTo>
                <a:close/>
              </a:path>
              <a:path w="823595" h="838200">
                <a:moveTo>
                  <a:pt x="352678" y="403859"/>
                </a:moveTo>
                <a:lnTo>
                  <a:pt x="345368" y="407669"/>
                </a:lnTo>
                <a:lnTo>
                  <a:pt x="338486" y="408940"/>
                </a:lnTo>
                <a:lnTo>
                  <a:pt x="356997" y="408940"/>
                </a:lnTo>
                <a:lnTo>
                  <a:pt x="352678" y="403859"/>
                </a:lnTo>
                <a:close/>
              </a:path>
              <a:path w="823595" h="838200">
                <a:moveTo>
                  <a:pt x="399743" y="345440"/>
                </a:moveTo>
                <a:lnTo>
                  <a:pt x="362807" y="345440"/>
                </a:lnTo>
                <a:lnTo>
                  <a:pt x="370308" y="346709"/>
                </a:lnTo>
                <a:lnTo>
                  <a:pt x="377190" y="351790"/>
                </a:lnTo>
                <a:lnTo>
                  <a:pt x="381547" y="358140"/>
                </a:lnTo>
                <a:lnTo>
                  <a:pt x="382428" y="364490"/>
                </a:lnTo>
                <a:lnTo>
                  <a:pt x="379833" y="373380"/>
                </a:lnTo>
                <a:lnTo>
                  <a:pt x="373760" y="381000"/>
                </a:lnTo>
                <a:lnTo>
                  <a:pt x="405682" y="381000"/>
                </a:lnTo>
                <a:lnTo>
                  <a:pt x="406907" y="372109"/>
                </a:lnTo>
                <a:lnTo>
                  <a:pt x="406048" y="361950"/>
                </a:lnTo>
                <a:lnTo>
                  <a:pt x="403272" y="353059"/>
                </a:lnTo>
                <a:lnTo>
                  <a:pt x="399743" y="345440"/>
                </a:lnTo>
                <a:close/>
              </a:path>
              <a:path w="823595" h="838200">
                <a:moveTo>
                  <a:pt x="318415" y="260350"/>
                </a:moveTo>
                <a:lnTo>
                  <a:pt x="274113" y="260350"/>
                </a:lnTo>
                <a:lnTo>
                  <a:pt x="281410" y="261619"/>
                </a:lnTo>
                <a:lnTo>
                  <a:pt x="287908" y="265430"/>
                </a:lnTo>
                <a:lnTo>
                  <a:pt x="290322" y="267969"/>
                </a:lnTo>
                <a:lnTo>
                  <a:pt x="291719" y="270509"/>
                </a:lnTo>
                <a:lnTo>
                  <a:pt x="291846" y="274319"/>
                </a:lnTo>
                <a:lnTo>
                  <a:pt x="292100" y="276859"/>
                </a:lnTo>
                <a:lnTo>
                  <a:pt x="279146" y="293369"/>
                </a:lnTo>
                <a:lnTo>
                  <a:pt x="233679" y="337819"/>
                </a:lnTo>
                <a:lnTo>
                  <a:pt x="308863" y="311150"/>
                </a:lnTo>
                <a:lnTo>
                  <a:pt x="326390" y="280669"/>
                </a:lnTo>
                <a:lnTo>
                  <a:pt x="325364" y="274319"/>
                </a:lnTo>
                <a:lnTo>
                  <a:pt x="323040" y="267969"/>
                </a:lnTo>
                <a:lnTo>
                  <a:pt x="319406" y="261619"/>
                </a:lnTo>
                <a:lnTo>
                  <a:pt x="318415" y="260350"/>
                </a:lnTo>
                <a:close/>
              </a:path>
              <a:path w="823595" h="838200">
                <a:moveTo>
                  <a:pt x="269367" y="212090"/>
                </a:moveTo>
                <a:lnTo>
                  <a:pt x="188595" y="290830"/>
                </a:lnTo>
                <a:lnTo>
                  <a:pt x="211835" y="314959"/>
                </a:lnTo>
                <a:lnTo>
                  <a:pt x="257175" y="270509"/>
                </a:lnTo>
                <a:lnTo>
                  <a:pt x="266031" y="264159"/>
                </a:lnTo>
                <a:lnTo>
                  <a:pt x="274113" y="260350"/>
                </a:lnTo>
                <a:lnTo>
                  <a:pt x="318415" y="260350"/>
                </a:lnTo>
                <a:lnTo>
                  <a:pt x="314451" y="255269"/>
                </a:lnTo>
                <a:lnTo>
                  <a:pt x="310515" y="251459"/>
                </a:lnTo>
                <a:lnTo>
                  <a:pt x="305816" y="248919"/>
                </a:lnTo>
                <a:lnTo>
                  <a:pt x="303149" y="247650"/>
                </a:lnTo>
                <a:lnTo>
                  <a:pt x="277241" y="247650"/>
                </a:lnTo>
                <a:lnTo>
                  <a:pt x="290956" y="234950"/>
                </a:lnTo>
                <a:lnTo>
                  <a:pt x="269367" y="212090"/>
                </a:lnTo>
                <a:close/>
              </a:path>
              <a:path w="823595" h="838200">
                <a:moveTo>
                  <a:pt x="214122" y="156210"/>
                </a:moveTo>
                <a:lnTo>
                  <a:pt x="133350" y="234950"/>
                </a:lnTo>
                <a:lnTo>
                  <a:pt x="155828" y="257809"/>
                </a:lnTo>
                <a:lnTo>
                  <a:pt x="195325" y="219709"/>
                </a:lnTo>
                <a:lnTo>
                  <a:pt x="201295" y="214630"/>
                </a:lnTo>
                <a:lnTo>
                  <a:pt x="206882" y="213359"/>
                </a:lnTo>
                <a:lnTo>
                  <a:pt x="212344" y="210819"/>
                </a:lnTo>
                <a:lnTo>
                  <a:pt x="245011" y="210819"/>
                </a:lnTo>
                <a:lnTo>
                  <a:pt x="258063" y="198119"/>
                </a:lnTo>
                <a:lnTo>
                  <a:pt x="256540" y="195580"/>
                </a:lnTo>
                <a:lnTo>
                  <a:pt x="255270" y="194309"/>
                </a:lnTo>
                <a:lnTo>
                  <a:pt x="254126" y="193040"/>
                </a:lnTo>
                <a:lnTo>
                  <a:pt x="251921" y="191769"/>
                </a:lnTo>
                <a:lnTo>
                  <a:pt x="220345" y="191769"/>
                </a:lnTo>
                <a:lnTo>
                  <a:pt x="235457" y="177800"/>
                </a:lnTo>
                <a:lnTo>
                  <a:pt x="214122" y="156210"/>
                </a:lnTo>
                <a:close/>
              </a:path>
              <a:path w="823595" h="838200">
                <a:moveTo>
                  <a:pt x="295021" y="245109"/>
                </a:moveTo>
                <a:lnTo>
                  <a:pt x="287400" y="245109"/>
                </a:lnTo>
                <a:lnTo>
                  <a:pt x="277241" y="247650"/>
                </a:lnTo>
                <a:lnTo>
                  <a:pt x="303149" y="247650"/>
                </a:lnTo>
                <a:lnTo>
                  <a:pt x="300481" y="246380"/>
                </a:lnTo>
                <a:lnTo>
                  <a:pt x="295021" y="245109"/>
                </a:lnTo>
                <a:close/>
              </a:path>
              <a:path w="823595" h="838200">
                <a:moveTo>
                  <a:pt x="245011" y="210819"/>
                </a:moveTo>
                <a:lnTo>
                  <a:pt x="217170" y="210819"/>
                </a:lnTo>
                <a:lnTo>
                  <a:pt x="225425" y="213359"/>
                </a:lnTo>
                <a:lnTo>
                  <a:pt x="229870" y="215900"/>
                </a:lnTo>
                <a:lnTo>
                  <a:pt x="234569" y="220980"/>
                </a:lnTo>
                <a:lnTo>
                  <a:pt x="245011" y="210819"/>
                </a:lnTo>
                <a:close/>
              </a:path>
              <a:path w="823595" h="838200">
                <a:moveTo>
                  <a:pt x="131105" y="83819"/>
                </a:moveTo>
                <a:lnTo>
                  <a:pt x="124380" y="83819"/>
                </a:lnTo>
                <a:lnTo>
                  <a:pt x="110871" y="86360"/>
                </a:lnTo>
                <a:lnTo>
                  <a:pt x="76188" y="111760"/>
                </a:lnTo>
                <a:lnTo>
                  <a:pt x="64007" y="142239"/>
                </a:lnTo>
                <a:lnTo>
                  <a:pt x="64297" y="153669"/>
                </a:lnTo>
                <a:lnTo>
                  <a:pt x="88100" y="189230"/>
                </a:lnTo>
                <a:lnTo>
                  <a:pt x="118872" y="199390"/>
                </a:lnTo>
                <a:lnTo>
                  <a:pt x="129752" y="196850"/>
                </a:lnTo>
                <a:lnTo>
                  <a:pt x="140096" y="194309"/>
                </a:lnTo>
                <a:lnTo>
                  <a:pt x="149893" y="187959"/>
                </a:lnTo>
                <a:lnTo>
                  <a:pt x="159130" y="180340"/>
                </a:lnTo>
                <a:lnTo>
                  <a:pt x="166091" y="172719"/>
                </a:lnTo>
                <a:lnTo>
                  <a:pt x="104266" y="172719"/>
                </a:lnTo>
                <a:lnTo>
                  <a:pt x="99313" y="171450"/>
                </a:lnTo>
                <a:lnTo>
                  <a:pt x="95376" y="167639"/>
                </a:lnTo>
                <a:lnTo>
                  <a:pt x="90931" y="162560"/>
                </a:lnTo>
                <a:lnTo>
                  <a:pt x="89662" y="157480"/>
                </a:lnTo>
                <a:lnTo>
                  <a:pt x="91693" y="151130"/>
                </a:lnTo>
                <a:lnTo>
                  <a:pt x="93930" y="146050"/>
                </a:lnTo>
                <a:lnTo>
                  <a:pt x="97583" y="140969"/>
                </a:lnTo>
                <a:lnTo>
                  <a:pt x="102641" y="134619"/>
                </a:lnTo>
                <a:lnTo>
                  <a:pt x="109092" y="128269"/>
                </a:lnTo>
                <a:lnTo>
                  <a:pt x="116453" y="120650"/>
                </a:lnTo>
                <a:lnTo>
                  <a:pt x="122920" y="115569"/>
                </a:lnTo>
                <a:lnTo>
                  <a:pt x="128506" y="113030"/>
                </a:lnTo>
                <a:lnTo>
                  <a:pt x="133223" y="110489"/>
                </a:lnTo>
                <a:lnTo>
                  <a:pt x="171815" y="110489"/>
                </a:lnTo>
                <a:lnTo>
                  <a:pt x="171162" y="109219"/>
                </a:lnTo>
                <a:lnTo>
                  <a:pt x="137795" y="85089"/>
                </a:lnTo>
                <a:lnTo>
                  <a:pt x="131105" y="83819"/>
                </a:lnTo>
                <a:close/>
              </a:path>
              <a:path w="823595" h="838200">
                <a:moveTo>
                  <a:pt x="239664" y="186690"/>
                </a:moveTo>
                <a:lnTo>
                  <a:pt x="230606" y="187959"/>
                </a:lnTo>
                <a:lnTo>
                  <a:pt x="220345" y="191769"/>
                </a:lnTo>
                <a:lnTo>
                  <a:pt x="251921" y="191769"/>
                </a:lnTo>
                <a:lnTo>
                  <a:pt x="247509" y="189230"/>
                </a:lnTo>
                <a:lnTo>
                  <a:pt x="239664" y="186690"/>
                </a:lnTo>
                <a:close/>
              </a:path>
              <a:path w="823595" h="838200">
                <a:moveTo>
                  <a:pt x="171815" y="110489"/>
                </a:moveTo>
                <a:lnTo>
                  <a:pt x="138937" y="110489"/>
                </a:lnTo>
                <a:lnTo>
                  <a:pt x="144018" y="111760"/>
                </a:lnTo>
                <a:lnTo>
                  <a:pt x="148462" y="115569"/>
                </a:lnTo>
                <a:lnTo>
                  <a:pt x="152780" y="120650"/>
                </a:lnTo>
                <a:lnTo>
                  <a:pt x="154177" y="125730"/>
                </a:lnTo>
                <a:lnTo>
                  <a:pt x="152526" y="132080"/>
                </a:lnTo>
                <a:lnTo>
                  <a:pt x="127041" y="162560"/>
                </a:lnTo>
                <a:lnTo>
                  <a:pt x="104266" y="172719"/>
                </a:lnTo>
                <a:lnTo>
                  <a:pt x="166091" y="172719"/>
                </a:lnTo>
                <a:lnTo>
                  <a:pt x="167251" y="171450"/>
                </a:lnTo>
                <a:lnTo>
                  <a:pt x="173323" y="161289"/>
                </a:lnTo>
                <a:lnTo>
                  <a:pt x="177347" y="151130"/>
                </a:lnTo>
                <a:lnTo>
                  <a:pt x="179324" y="140969"/>
                </a:lnTo>
                <a:lnTo>
                  <a:pt x="179111" y="129539"/>
                </a:lnTo>
                <a:lnTo>
                  <a:pt x="176387" y="119380"/>
                </a:lnTo>
                <a:lnTo>
                  <a:pt x="171815" y="110489"/>
                </a:lnTo>
                <a:close/>
              </a:path>
              <a:path w="823595" h="838200">
                <a:moveTo>
                  <a:pt x="71754" y="8889"/>
                </a:moveTo>
                <a:lnTo>
                  <a:pt x="53212" y="27939"/>
                </a:lnTo>
                <a:lnTo>
                  <a:pt x="62229" y="36830"/>
                </a:lnTo>
                <a:lnTo>
                  <a:pt x="0" y="97789"/>
                </a:lnTo>
                <a:lnTo>
                  <a:pt x="22605" y="120650"/>
                </a:lnTo>
                <a:lnTo>
                  <a:pt x="84836" y="59689"/>
                </a:lnTo>
                <a:lnTo>
                  <a:pt x="114953" y="59689"/>
                </a:lnTo>
                <a:lnTo>
                  <a:pt x="117601" y="57150"/>
                </a:lnTo>
                <a:lnTo>
                  <a:pt x="103377" y="41910"/>
                </a:lnTo>
                <a:lnTo>
                  <a:pt x="110362" y="35560"/>
                </a:lnTo>
                <a:lnTo>
                  <a:pt x="113537" y="33019"/>
                </a:lnTo>
                <a:lnTo>
                  <a:pt x="116331" y="33019"/>
                </a:lnTo>
                <a:lnTo>
                  <a:pt x="119125" y="31750"/>
                </a:lnTo>
                <a:lnTo>
                  <a:pt x="147564" y="31750"/>
                </a:lnTo>
                <a:lnTo>
                  <a:pt x="151510" y="27939"/>
                </a:lnTo>
                <a:lnTo>
                  <a:pt x="147954" y="22860"/>
                </a:lnTo>
                <a:lnTo>
                  <a:pt x="144652" y="19050"/>
                </a:lnTo>
                <a:lnTo>
                  <a:pt x="80899" y="19050"/>
                </a:lnTo>
                <a:lnTo>
                  <a:pt x="71754" y="8889"/>
                </a:lnTo>
                <a:close/>
              </a:path>
              <a:path w="823595" h="838200">
                <a:moveTo>
                  <a:pt x="114953" y="59689"/>
                </a:moveTo>
                <a:lnTo>
                  <a:pt x="84836" y="59689"/>
                </a:lnTo>
                <a:lnTo>
                  <a:pt x="99060" y="74930"/>
                </a:lnTo>
                <a:lnTo>
                  <a:pt x="114953" y="59689"/>
                </a:lnTo>
                <a:close/>
              </a:path>
              <a:path w="823595" h="838200">
                <a:moveTo>
                  <a:pt x="147564" y="31750"/>
                </a:moveTo>
                <a:lnTo>
                  <a:pt x="119125" y="31750"/>
                </a:lnTo>
                <a:lnTo>
                  <a:pt x="122047" y="33019"/>
                </a:lnTo>
                <a:lnTo>
                  <a:pt x="125222" y="36830"/>
                </a:lnTo>
                <a:lnTo>
                  <a:pt x="127380" y="39369"/>
                </a:lnTo>
                <a:lnTo>
                  <a:pt x="130048" y="41910"/>
                </a:lnTo>
                <a:lnTo>
                  <a:pt x="133096" y="45719"/>
                </a:lnTo>
                <a:lnTo>
                  <a:pt x="147564" y="31750"/>
                </a:lnTo>
                <a:close/>
              </a:path>
              <a:path w="823595" h="838200">
                <a:moveTo>
                  <a:pt x="111760" y="0"/>
                </a:moveTo>
                <a:lnTo>
                  <a:pt x="105663" y="0"/>
                </a:lnTo>
                <a:lnTo>
                  <a:pt x="100837" y="2539"/>
                </a:lnTo>
                <a:lnTo>
                  <a:pt x="96811" y="5080"/>
                </a:lnTo>
                <a:lnTo>
                  <a:pt x="92154" y="8889"/>
                </a:lnTo>
                <a:lnTo>
                  <a:pt x="86854" y="12700"/>
                </a:lnTo>
                <a:lnTo>
                  <a:pt x="80899" y="19050"/>
                </a:lnTo>
                <a:lnTo>
                  <a:pt x="144652" y="19050"/>
                </a:lnTo>
                <a:lnTo>
                  <a:pt x="141604" y="15239"/>
                </a:lnTo>
                <a:lnTo>
                  <a:pt x="135913" y="10160"/>
                </a:lnTo>
                <a:lnTo>
                  <a:pt x="130270" y="6350"/>
                </a:lnTo>
                <a:lnTo>
                  <a:pt x="119125" y="1269"/>
                </a:lnTo>
                <a:lnTo>
                  <a:pt x="111760" y="0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3812476" y="3638169"/>
            <a:ext cx="851726" cy="8812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5085111" y="2844166"/>
            <a:ext cx="820043" cy="8446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6246781" y="2922395"/>
            <a:ext cx="960977" cy="9976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5317235" y="3052953"/>
            <a:ext cx="1656207" cy="17156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6465951" y="4258532"/>
            <a:ext cx="354330" cy="352425"/>
          </a:xfrm>
          <a:custGeom>
            <a:avLst/>
            <a:gdLst/>
            <a:ahLst/>
            <a:cxnLst/>
            <a:rect l="l" t="t" r="r" b="b"/>
            <a:pathLst>
              <a:path w="472440" h="469900">
                <a:moveTo>
                  <a:pt x="21462" y="369569"/>
                </a:moveTo>
                <a:lnTo>
                  <a:pt x="0" y="391159"/>
                </a:lnTo>
                <a:lnTo>
                  <a:pt x="79628" y="469899"/>
                </a:lnTo>
                <a:lnTo>
                  <a:pt x="102488" y="448309"/>
                </a:lnTo>
                <a:lnTo>
                  <a:pt x="70103" y="415289"/>
                </a:lnTo>
                <a:lnTo>
                  <a:pt x="63626" y="408939"/>
                </a:lnTo>
                <a:lnTo>
                  <a:pt x="59308" y="402589"/>
                </a:lnTo>
                <a:lnTo>
                  <a:pt x="54990" y="392429"/>
                </a:lnTo>
                <a:lnTo>
                  <a:pt x="54609" y="387349"/>
                </a:lnTo>
                <a:lnTo>
                  <a:pt x="55467" y="383539"/>
                </a:lnTo>
                <a:lnTo>
                  <a:pt x="36322" y="383539"/>
                </a:lnTo>
                <a:lnTo>
                  <a:pt x="21462" y="369569"/>
                </a:lnTo>
                <a:close/>
              </a:path>
              <a:path w="472440" h="469900">
                <a:moveTo>
                  <a:pt x="79501" y="311149"/>
                </a:moveTo>
                <a:lnTo>
                  <a:pt x="56006" y="335279"/>
                </a:lnTo>
                <a:lnTo>
                  <a:pt x="135762" y="414019"/>
                </a:lnTo>
                <a:lnTo>
                  <a:pt x="159257" y="391159"/>
                </a:lnTo>
                <a:lnTo>
                  <a:pt x="79501" y="311149"/>
                </a:lnTo>
                <a:close/>
              </a:path>
              <a:path w="472440" h="469900">
                <a:moveTo>
                  <a:pt x="41528" y="346709"/>
                </a:moveTo>
                <a:lnTo>
                  <a:pt x="30686" y="364489"/>
                </a:lnTo>
                <a:lnTo>
                  <a:pt x="32009" y="373379"/>
                </a:lnTo>
                <a:lnTo>
                  <a:pt x="36322" y="383539"/>
                </a:lnTo>
                <a:lnTo>
                  <a:pt x="55467" y="383539"/>
                </a:lnTo>
                <a:lnTo>
                  <a:pt x="55752" y="382269"/>
                </a:lnTo>
                <a:lnTo>
                  <a:pt x="56896" y="378459"/>
                </a:lnTo>
                <a:lnTo>
                  <a:pt x="59943" y="374649"/>
                </a:lnTo>
                <a:lnTo>
                  <a:pt x="64642" y="369569"/>
                </a:lnTo>
                <a:lnTo>
                  <a:pt x="41528" y="346709"/>
                </a:lnTo>
                <a:close/>
              </a:path>
              <a:path w="472440" h="469900">
                <a:moveTo>
                  <a:pt x="164973" y="335279"/>
                </a:moveTo>
                <a:lnTo>
                  <a:pt x="148081" y="358139"/>
                </a:lnTo>
                <a:lnTo>
                  <a:pt x="162895" y="364489"/>
                </a:lnTo>
                <a:lnTo>
                  <a:pt x="177815" y="364489"/>
                </a:lnTo>
                <a:lnTo>
                  <a:pt x="192855" y="358139"/>
                </a:lnTo>
                <a:lnTo>
                  <a:pt x="208025" y="345439"/>
                </a:lnTo>
                <a:lnTo>
                  <a:pt x="214411" y="337819"/>
                </a:lnTo>
                <a:lnTo>
                  <a:pt x="171684" y="337819"/>
                </a:lnTo>
                <a:lnTo>
                  <a:pt x="164973" y="335279"/>
                </a:lnTo>
                <a:close/>
              </a:path>
              <a:path w="472440" h="469900">
                <a:moveTo>
                  <a:pt x="226417" y="303529"/>
                </a:moveTo>
                <a:lnTo>
                  <a:pt x="195833" y="303529"/>
                </a:lnTo>
                <a:lnTo>
                  <a:pt x="199516" y="307339"/>
                </a:lnTo>
                <a:lnTo>
                  <a:pt x="201802" y="309879"/>
                </a:lnTo>
                <a:lnTo>
                  <a:pt x="202437" y="312419"/>
                </a:lnTo>
                <a:lnTo>
                  <a:pt x="201167" y="316229"/>
                </a:lnTo>
                <a:lnTo>
                  <a:pt x="199898" y="321309"/>
                </a:lnTo>
                <a:lnTo>
                  <a:pt x="197230" y="325119"/>
                </a:lnTo>
                <a:lnTo>
                  <a:pt x="193293" y="328929"/>
                </a:lnTo>
                <a:lnTo>
                  <a:pt x="185868" y="335279"/>
                </a:lnTo>
                <a:lnTo>
                  <a:pt x="178657" y="337819"/>
                </a:lnTo>
                <a:lnTo>
                  <a:pt x="214411" y="337819"/>
                </a:lnTo>
                <a:lnTo>
                  <a:pt x="215475" y="336549"/>
                </a:lnTo>
                <a:lnTo>
                  <a:pt x="221043" y="328929"/>
                </a:lnTo>
                <a:lnTo>
                  <a:pt x="224706" y="320039"/>
                </a:lnTo>
                <a:lnTo>
                  <a:pt x="226440" y="311149"/>
                </a:lnTo>
                <a:lnTo>
                  <a:pt x="226417" y="303529"/>
                </a:lnTo>
                <a:close/>
              </a:path>
              <a:path w="472440" h="469900">
                <a:moveTo>
                  <a:pt x="163655" y="246379"/>
                </a:moveTo>
                <a:lnTo>
                  <a:pt x="156926" y="246379"/>
                </a:lnTo>
                <a:lnTo>
                  <a:pt x="144208" y="248919"/>
                </a:lnTo>
                <a:lnTo>
                  <a:pt x="112982" y="278129"/>
                </a:lnTo>
                <a:lnTo>
                  <a:pt x="107950" y="294639"/>
                </a:lnTo>
                <a:lnTo>
                  <a:pt x="108069" y="302259"/>
                </a:lnTo>
                <a:lnTo>
                  <a:pt x="136215" y="331469"/>
                </a:lnTo>
                <a:lnTo>
                  <a:pt x="143001" y="331469"/>
                </a:lnTo>
                <a:lnTo>
                  <a:pt x="184023" y="309879"/>
                </a:lnTo>
                <a:lnTo>
                  <a:pt x="190626" y="303529"/>
                </a:lnTo>
                <a:lnTo>
                  <a:pt x="226417" y="303529"/>
                </a:lnTo>
                <a:lnTo>
                  <a:pt x="225524" y="299719"/>
                </a:lnTo>
                <a:lnTo>
                  <a:pt x="138683" y="299719"/>
                </a:lnTo>
                <a:lnTo>
                  <a:pt x="136398" y="298449"/>
                </a:lnTo>
                <a:lnTo>
                  <a:pt x="129666" y="292099"/>
                </a:lnTo>
                <a:lnTo>
                  <a:pt x="131190" y="285749"/>
                </a:lnTo>
                <a:lnTo>
                  <a:pt x="139191" y="278129"/>
                </a:lnTo>
                <a:lnTo>
                  <a:pt x="145496" y="273049"/>
                </a:lnTo>
                <a:lnTo>
                  <a:pt x="152003" y="270509"/>
                </a:lnTo>
                <a:lnTo>
                  <a:pt x="166960" y="270509"/>
                </a:lnTo>
                <a:lnTo>
                  <a:pt x="178053" y="251459"/>
                </a:lnTo>
                <a:lnTo>
                  <a:pt x="170693" y="248919"/>
                </a:lnTo>
                <a:lnTo>
                  <a:pt x="163655" y="246379"/>
                </a:lnTo>
                <a:close/>
              </a:path>
              <a:path w="472440" h="469900">
                <a:moveTo>
                  <a:pt x="49275" y="280669"/>
                </a:moveTo>
                <a:lnTo>
                  <a:pt x="25780" y="304799"/>
                </a:lnTo>
                <a:lnTo>
                  <a:pt x="49275" y="327659"/>
                </a:lnTo>
                <a:lnTo>
                  <a:pt x="72771" y="304799"/>
                </a:lnTo>
                <a:lnTo>
                  <a:pt x="49275" y="280669"/>
                </a:lnTo>
                <a:close/>
              </a:path>
              <a:path w="472440" h="469900">
                <a:moveTo>
                  <a:pt x="191897" y="270509"/>
                </a:moveTo>
                <a:lnTo>
                  <a:pt x="162758" y="285749"/>
                </a:lnTo>
                <a:lnTo>
                  <a:pt x="155448" y="290829"/>
                </a:lnTo>
                <a:lnTo>
                  <a:pt x="148462" y="295909"/>
                </a:lnTo>
                <a:lnTo>
                  <a:pt x="143763" y="298449"/>
                </a:lnTo>
                <a:lnTo>
                  <a:pt x="141224" y="299719"/>
                </a:lnTo>
                <a:lnTo>
                  <a:pt x="225524" y="299719"/>
                </a:lnTo>
                <a:lnTo>
                  <a:pt x="204470" y="273049"/>
                </a:lnTo>
                <a:lnTo>
                  <a:pt x="191897" y="270509"/>
                </a:lnTo>
                <a:close/>
              </a:path>
              <a:path w="472440" h="469900">
                <a:moveTo>
                  <a:pt x="242188" y="162559"/>
                </a:moveTo>
                <a:lnTo>
                  <a:pt x="201362" y="187959"/>
                </a:lnTo>
                <a:lnTo>
                  <a:pt x="191897" y="218439"/>
                </a:lnTo>
                <a:lnTo>
                  <a:pt x="193397" y="229869"/>
                </a:lnTo>
                <a:lnTo>
                  <a:pt x="220926" y="267969"/>
                </a:lnTo>
                <a:lnTo>
                  <a:pt x="251840" y="279399"/>
                </a:lnTo>
                <a:lnTo>
                  <a:pt x="262465" y="278129"/>
                </a:lnTo>
                <a:lnTo>
                  <a:pt x="297408" y="255269"/>
                </a:lnTo>
                <a:lnTo>
                  <a:pt x="301743" y="247649"/>
                </a:lnTo>
                <a:lnTo>
                  <a:pt x="259460" y="247649"/>
                </a:lnTo>
                <a:lnTo>
                  <a:pt x="255008" y="246379"/>
                </a:lnTo>
                <a:lnTo>
                  <a:pt x="222472" y="212089"/>
                </a:lnTo>
                <a:lnTo>
                  <a:pt x="222539" y="203199"/>
                </a:lnTo>
                <a:lnTo>
                  <a:pt x="227202" y="195579"/>
                </a:lnTo>
                <a:lnTo>
                  <a:pt x="233160" y="191769"/>
                </a:lnTo>
                <a:lnTo>
                  <a:pt x="239617" y="190499"/>
                </a:lnTo>
                <a:lnTo>
                  <a:pt x="259842" y="190499"/>
                </a:lnTo>
                <a:lnTo>
                  <a:pt x="274700" y="173989"/>
                </a:lnTo>
                <a:lnTo>
                  <a:pt x="267370" y="168909"/>
                </a:lnTo>
                <a:lnTo>
                  <a:pt x="259492" y="165099"/>
                </a:lnTo>
                <a:lnTo>
                  <a:pt x="242188" y="162559"/>
                </a:lnTo>
                <a:close/>
              </a:path>
              <a:path w="472440" h="469900">
                <a:moveTo>
                  <a:pt x="166960" y="270509"/>
                </a:moveTo>
                <a:lnTo>
                  <a:pt x="158676" y="270509"/>
                </a:lnTo>
                <a:lnTo>
                  <a:pt x="165480" y="273049"/>
                </a:lnTo>
                <a:lnTo>
                  <a:pt x="166960" y="270509"/>
                </a:lnTo>
                <a:close/>
              </a:path>
              <a:path w="472440" h="469900">
                <a:moveTo>
                  <a:pt x="295528" y="194309"/>
                </a:moveTo>
                <a:lnTo>
                  <a:pt x="272287" y="215899"/>
                </a:lnTo>
                <a:lnTo>
                  <a:pt x="276693" y="223519"/>
                </a:lnTo>
                <a:lnTo>
                  <a:pt x="278288" y="229869"/>
                </a:lnTo>
                <a:lnTo>
                  <a:pt x="277074" y="236219"/>
                </a:lnTo>
                <a:lnTo>
                  <a:pt x="273050" y="242569"/>
                </a:lnTo>
                <a:lnTo>
                  <a:pt x="269239" y="246379"/>
                </a:lnTo>
                <a:lnTo>
                  <a:pt x="264795" y="247649"/>
                </a:lnTo>
                <a:lnTo>
                  <a:pt x="301743" y="247649"/>
                </a:lnTo>
                <a:lnTo>
                  <a:pt x="302466" y="246379"/>
                </a:lnTo>
                <a:lnTo>
                  <a:pt x="305738" y="237489"/>
                </a:lnTo>
                <a:lnTo>
                  <a:pt x="307212" y="228599"/>
                </a:lnTo>
                <a:lnTo>
                  <a:pt x="306905" y="219709"/>
                </a:lnTo>
                <a:lnTo>
                  <a:pt x="304847" y="210819"/>
                </a:lnTo>
                <a:lnTo>
                  <a:pt x="301051" y="203199"/>
                </a:lnTo>
                <a:lnTo>
                  <a:pt x="295528" y="194309"/>
                </a:lnTo>
                <a:close/>
              </a:path>
              <a:path w="472440" h="469900">
                <a:moveTo>
                  <a:pt x="259842" y="190499"/>
                </a:moveTo>
                <a:lnTo>
                  <a:pt x="239617" y="190499"/>
                </a:lnTo>
                <a:lnTo>
                  <a:pt x="246598" y="191769"/>
                </a:lnTo>
                <a:lnTo>
                  <a:pt x="254126" y="196849"/>
                </a:lnTo>
                <a:lnTo>
                  <a:pt x="259842" y="190499"/>
                </a:lnTo>
                <a:close/>
              </a:path>
              <a:path w="472440" h="469900">
                <a:moveTo>
                  <a:pt x="330326" y="81279"/>
                </a:moveTo>
                <a:lnTo>
                  <a:pt x="319516" y="81279"/>
                </a:lnTo>
                <a:lnTo>
                  <a:pt x="309181" y="83819"/>
                </a:lnTo>
                <a:lnTo>
                  <a:pt x="280130" y="110489"/>
                </a:lnTo>
                <a:lnTo>
                  <a:pt x="274192" y="137159"/>
                </a:lnTo>
                <a:lnTo>
                  <a:pt x="275046" y="143509"/>
                </a:lnTo>
                <a:lnTo>
                  <a:pt x="303111" y="184149"/>
                </a:lnTo>
                <a:lnTo>
                  <a:pt x="333882" y="196849"/>
                </a:lnTo>
                <a:lnTo>
                  <a:pt x="344529" y="195579"/>
                </a:lnTo>
                <a:lnTo>
                  <a:pt x="380468" y="171449"/>
                </a:lnTo>
                <a:lnTo>
                  <a:pt x="381219" y="170179"/>
                </a:lnTo>
                <a:lnTo>
                  <a:pt x="347979" y="170179"/>
                </a:lnTo>
                <a:lnTo>
                  <a:pt x="341756" y="168909"/>
                </a:lnTo>
                <a:lnTo>
                  <a:pt x="336782" y="166369"/>
                </a:lnTo>
                <a:lnTo>
                  <a:pt x="331200" y="162559"/>
                </a:lnTo>
                <a:lnTo>
                  <a:pt x="325022" y="157479"/>
                </a:lnTo>
                <a:lnTo>
                  <a:pt x="318261" y="151129"/>
                </a:lnTo>
                <a:lnTo>
                  <a:pt x="311403" y="144779"/>
                </a:lnTo>
                <a:lnTo>
                  <a:pt x="306260" y="138429"/>
                </a:lnTo>
                <a:lnTo>
                  <a:pt x="302831" y="132079"/>
                </a:lnTo>
                <a:lnTo>
                  <a:pt x="301116" y="126999"/>
                </a:lnTo>
                <a:lnTo>
                  <a:pt x="299847" y="121919"/>
                </a:lnTo>
                <a:lnTo>
                  <a:pt x="301498" y="116839"/>
                </a:lnTo>
                <a:lnTo>
                  <a:pt x="305942" y="111759"/>
                </a:lnTo>
                <a:lnTo>
                  <a:pt x="310514" y="107949"/>
                </a:lnTo>
                <a:lnTo>
                  <a:pt x="315595" y="106679"/>
                </a:lnTo>
                <a:lnTo>
                  <a:pt x="375926" y="106679"/>
                </a:lnTo>
                <a:lnTo>
                  <a:pt x="370331" y="100329"/>
                </a:lnTo>
                <a:lnTo>
                  <a:pt x="361116" y="92709"/>
                </a:lnTo>
                <a:lnTo>
                  <a:pt x="351377" y="86359"/>
                </a:lnTo>
                <a:lnTo>
                  <a:pt x="341114" y="82549"/>
                </a:lnTo>
                <a:lnTo>
                  <a:pt x="330326" y="81279"/>
                </a:lnTo>
                <a:close/>
              </a:path>
              <a:path w="472440" h="469900">
                <a:moveTo>
                  <a:pt x="375926" y="106679"/>
                </a:moveTo>
                <a:lnTo>
                  <a:pt x="315595" y="106679"/>
                </a:lnTo>
                <a:lnTo>
                  <a:pt x="321563" y="107949"/>
                </a:lnTo>
                <a:lnTo>
                  <a:pt x="326447" y="110489"/>
                </a:lnTo>
                <a:lnTo>
                  <a:pt x="332152" y="113029"/>
                </a:lnTo>
                <a:lnTo>
                  <a:pt x="338691" y="119379"/>
                </a:lnTo>
                <a:lnTo>
                  <a:pt x="346075" y="125729"/>
                </a:lnTo>
                <a:lnTo>
                  <a:pt x="363474" y="156209"/>
                </a:lnTo>
                <a:lnTo>
                  <a:pt x="361950" y="160019"/>
                </a:lnTo>
                <a:lnTo>
                  <a:pt x="353440" y="168909"/>
                </a:lnTo>
                <a:lnTo>
                  <a:pt x="347979" y="170179"/>
                </a:lnTo>
                <a:lnTo>
                  <a:pt x="381219" y="170179"/>
                </a:lnTo>
                <a:lnTo>
                  <a:pt x="385730" y="162559"/>
                </a:lnTo>
                <a:lnTo>
                  <a:pt x="388659" y="151129"/>
                </a:lnTo>
                <a:lnTo>
                  <a:pt x="389254" y="140969"/>
                </a:lnTo>
                <a:lnTo>
                  <a:pt x="387637" y="129539"/>
                </a:lnTo>
                <a:lnTo>
                  <a:pt x="383936" y="119379"/>
                </a:lnTo>
                <a:lnTo>
                  <a:pt x="378164" y="109219"/>
                </a:lnTo>
                <a:lnTo>
                  <a:pt x="375926" y="106679"/>
                </a:lnTo>
                <a:close/>
              </a:path>
              <a:path w="472440" h="469900">
                <a:moveTo>
                  <a:pt x="410590" y="90169"/>
                </a:moveTo>
                <a:lnTo>
                  <a:pt x="393700" y="113029"/>
                </a:lnTo>
                <a:lnTo>
                  <a:pt x="408533" y="118109"/>
                </a:lnTo>
                <a:lnTo>
                  <a:pt x="423497" y="118109"/>
                </a:lnTo>
                <a:lnTo>
                  <a:pt x="438580" y="111759"/>
                </a:lnTo>
                <a:lnTo>
                  <a:pt x="453771" y="100329"/>
                </a:lnTo>
                <a:lnTo>
                  <a:pt x="460140" y="92709"/>
                </a:lnTo>
                <a:lnTo>
                  <a:pt x="417357" y="92709"/>
                </a:lnTo>
                <a:lnTo>
                  <a:pt x="410590" y="90169"/>
                </a:lnTo>
                <a:close/>
              </a:path>
              <a:path w="472440" h="469900">
                <a:moveTo>
                  <a:pt x="472090" y="57149"/>
                </a:moveTo>
                <a:lnTo>
                  <a:pt x="441451" y="57149"/>
                </a:lnTo>
                <a:lnTo>
                  <a:pt x="445134" y="60959"/>
                </a:lnTo>
                <a:lnTo>
                  <a:pt x="447548" y="63499"/>
                </a:lnTo>
                <a:lnTo>
                  <a:pt x="424338" y="92709"/>
                </a:lnTo>
                <a:lnTo>
                  <a:pt x="460140" y="92709"/>
                </a:lnTo>
                <a:lnTo>
                  <a:pt x="461202" y="91439"/>
                </a:lnTo>
                <a:lnTo>
                  <a:pt x="466740" y="82549"/>
                </a:lnTo>
                <a:lnTo>
                  <a:pt x="470398" y="74929"/>
                </a:lnTo>
                <a:lnTo>
                  <a:pt x="472185" y="66039"/>
                </a:lnTo>
                <a:lnTo>
                  <a:pt x="472090" y="57149"/>
                </a:lnTo>
                <a:close/>
              </a:path>
              <a:path w="472440" h="469900">
                <a:moveTo>
                  <a:pt x="402671" y="0"/>
                </a:moveTo>
                <a:lnTo>
                  <a:pt x="363946" y="24129"/>
                </a:lnTo>
                <a:lnTo>
                  <a:pt x="353695" y="48259"/>
                </a:lnTo>
                <a:lnTo>
                  <a:pt x="353742" y="55879"/>
                </a:lnTo>
                <a:lnTo>
                  <a:pt x="381960" y="86359"/>
                </a:lnTo>
                <a:lnTo>
                  <a:pt x="388747" y="86359"/>
                </a:lnTo>
                <a:lnTo>
                  <a:pt x="396513" y="83819"/>
                </a:lnTo>
                <a:lnTo>
                  <a:pt x="405923" y="80009"/>
                </a:lnTo>
                <a:lnTo>
                  <a:pt x="429767" y="63499"/>
                </a:lnTo>
                <a:lnTo>
                  <a:pt x="436372" y="58419"/>
                </a:lnTo>
                <a:lnTo>
                  <a:pt x="441451" y="57149"/>
                </a:lnTo>
                <a:lnTo>
                  <a:pt x="472090" y="57149"/>
                </a:lnTo>
                <a:lnTo>
                  <a:pt x="471185" y="53339"/>
                </a:lnTo>
                <a:lnTo>
                  <a:pt x="382142" y="53339"/>
                </a:lnTo>
                <a:lnTo>
                  <a:pt x="375411" y="45719"/>
                </a:lnTo>
                <a:lnTo>
                  <a:pt x="376935" y="39369"/>
                </a:lnTo>
                <a:lnTo>
                  <a:pt x="384809" y="31749"/>
                </a:lnTo>
                <a:lnTo>
                  <a:pt x="391169" y="26669"/>
                </a:lnTo>
                <a:lnTo>
                  <a:pt x="397684" y="24129"/>
                </a:lnTo>
                <a:lnTo>
                  <a:pt x="412705" y="24129"/>
                </a:lnTo>
                <a:lnTo>
                  <a:pt x="423799" y="5079"/>
                </a:lnTo>
                <a:lnTo>
                  <a:pt x="416438" y="2539"/>
                </a:lnTo>
                <a:lnTo>
                  <a:pt x="402671" y="0"/>
                </a:lnTo>
                <a:close/>
              </a:path>
              <a:path w="472440" h="469900">
                <a:moveTo>
                  <a:pt x="437514" y="25399"/>
                </a:moveTo>
                <a:lnTo>
                  <a:pt x="431418" y="26669"/>
                </a:lnTo>
                <a:lnTo>
                  <a:pt x="425450" y="29209"/>
                </a:lnTo>
                <a:lnTo>
                  <a:pt x="420568" y="31749"/>
                </a:lnTo>
                <a:lnTo>
                  <a:pt x="414877" y="35559"/>
                </a:lnTo>
                <a:lnTo>
                  <a:pt x="408376" y="39369"/>
                </a:lnTo>
                <a:lnTo>
                  <a:pt x="401065" y="44449"/>
                </a:lnTo>
                <a:lnTo>
                  <a:pt x="394207" y="50799"/>
                </a:lnTo>
                <a:lnTo>
                  <a:pt x="389508" y="53339"/>
                </a:lnTo>
                <a:lnTo>
                  <a:pt x="471185" y="53339"/>
                </a:lnTo>
                <a:lnTo>
                  <a:pt x="470280" y="49529"/>
                </a:lnTo>
                <a:lnTo>
                  <a:pt x="466756" y="43179"/>
                </a:lnTo>
                <a:lnTo>
                  <a:pt x="461517" y="36829"/>
                </a:lnTo>
                <a:lnTo>
                  <a:pt x="456056" y="31749"/>
                </a:lnTo>
                <a:lnTo>
                  <a:pt x="450087" y="27939"/>
                </a:lnTo>
                <a:lnTo>
                  <a:pt x="437514" y="25399"/>
                </a:lnTo>
                <a:close/>
              </a:path>
              <a:path w="472440" h="469900">
                <a:moveTo>
                  <a:pt x="412705" y="24129"/>
                </a:moveTo>
                <a:lnTo>
                  <a:pt x="404366" y="24129"/>
                </a:lnTo>
                <a:lnTo>
                  <a:pt x="411225" y="26669"/>
                </a:lnTo>
                <a:lnTo>
                  <a:pt x="412705" y="24129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5274769" y="4107466"/>
            <a:ext cx="654719" cy="6840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658368" y="2077973"/>
            <a:ext cx="1649349" cy="33969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1851719" y="4044982"/>
            <a:ext cx="357188" cy="370523"/>
          </a:xfrm>
          <a:custGeom>
            <a:avLst/>
            <a:gdLst/>
            <a:ahLst/>
            <a:cxnLst/>
            <a:rect l="l" t="t" r="r" b="b"/>
            <a:pathLst>
              <a:path w="476250" h="494029">
                <a:moveTo>
                  <a:pt x="56308" y="466090"/>
                </a:moveTo>
                <a:lnTo>
                  <a:pt x="39036" y="488950"/>
                </a:lnTo>
                <a:lnTo>
                  <a:pt x="53800" y="494030"/>
                </a:lnTo>
                <a:lnTo>
                  <a:pt x="68754" y="494030"/>
                </a:lnTo>
                <a:lnTo>
                  <a:pt x="83899" y="488950"/>
                </a:lnTo>
                <a:lnTo>
                  <a:pt x="99234" y="476250"/>
                </a:lnTo>
                <a:lnTo>
                  <a:pt x="106854" y="468630"/>
                </a:lnTo>
                <a:lnTo>
                  <a:pt x="63023" y="468630"/>
                </a:lnTo>
                <a:lnTo>
                  <a:pt x="56308" y="466090"/>
                </a:lnTo>
                <a:close/>
              </a:path>
              <a:path w="476250" h="494029">
                <a:moveTo>
                  <a:pt x="118356" y="434340"/>
                </a:moveTo>
                <a:lnTo>
                  <a:pt x="87677" y="434340"/>
                </a:lnTo>
                <a:lnTo>
                  <a:pt x="91360" y="438150"/>
                </a:lnTo>
                <a:lnTo>
                  <a:pt x="93646" y="440690"/>
                </a:lnTo>
                <a:lnTo>
                  <a:pt x="70024" y="468630"/>
                </a:lnTo>
                <a:lnTo>
                  <a:pt x="106854" y="468630"/>
                </a:lnTo>
                <a:lnTo>
                  <a:pt x="112569" y="459740"/>
                </a:lnTo>
                <a:lnTo>
                  <a:pt x="116379" y="452120"/>
                </a:lnTo>
                <a:lnTo>
                  <a:pt x="118284" y="443230"/>
                </a:lnTo>
                <a:lnTo>
                  <a:pt x="118356" y="434340"/>
                </a:lnTo>
                <a:close/>
              </a:path>
              <a:path w="476250" h="494029">
                <a:moveTo>
                  <a:pt x="56499" y="377190"/>
                </a:moveTo>
                <a:lnTo>
                  <a:pt x="43354" y="377190"/>
                </a:lnTo>
                <a:lnTo>
                  <a:pt x="30702" y="382270"/>
                </a:lnTo>
                <a:lnTo>
                  <a:pt x="1809" y="416560"/>
                </a:lnTo>
                <a:lnTo>
                  <a:pt x="0" y="431800"/>
                </a:lnTo>
                <a:lnTo>
                  <a:pt x="1571" y="439420"/>
                </a:lnTo>
                <a:lnTo>
                  <a:pt x="27699" y="462280"/>
                </a:lnTo>
                <a:lnTo>
                  <a:pt x="34464" y="462280"/>
                </a:lnTo>
                <a:lnTo>
                  <a:pt x="75866" y="440690"/>
                </a:lnTo>
                <a:lnTo>
                  <a:pt x="82597" y="435610"/>
                </a:lnTo>
                <a:lnTo>
                  <a:pt x="87677" y="434340"/>
                </a:lnTo>
                <a:lnTo>
                  <a:pt x="118356" y="434340"/>
                </a:lnTo>
                <a:lnTo>
                  <a:pt x="117228" y="429260"/>
                </a:lnTo>
                <a:lnTo>
                  <a:pt x="28368" y="429260"/>
                </a:lnTo>
                <a:lnTo>
                  <a:pt x="26590" y="426720"/>
                </a:lnTo>
                <a:lnTo>
                  <a:pt x="21764" y="421640"/>
                </a:lnTo>
                <a:lnTo>
                  <a:pt x="23415" y="415290"/>
                </a:lnTo>
                <a:lnTo>
                  <a:pt x="31543" y="407670"/>
                </a:lnTo>
                <a:lnTo>
                  <a:pt x="37974" y="402590"/>
                </a:lnTo>
                <a:lnTo>
                  <a:pt x="44513" y="400050"/>
                </a:lnTo>
                <a:lnTo>
                  <a:pt x="60223" y="400050"/>
                </a:lnTo>
                <a:lnTo>
                  <a:pt x="70786" y="382270"/>
                </a:lnTo>
                <a:lnTo>
                  <a:pt x="63500" y="378460"/>
                </a:lnTo>
                <a:lnTo>
                  <a:pt x="56499" y="377190"/>
                </a:lnTo>
                <a:close/>
              </a:path>
              <a:path w="476250" h="494029">
                <a:moveTo>
                  <a:pt x="84248" y="402590"/>
                </a:moveTo>
                <a:lnTo>
                  <a:pt x="78152" y="402590"/>
                </a:lnTo>
                <a:lnTo>
                  <a:pt x="72183" y="405130"/>
                </a:lnTo>
                <a:lnTo>
                  <a:pt x="67280" y="407670"/>
                </a:lnTo>
                <a:lnTo>
                  <a:pt x="61531" y="411480"/>
                </a:lnTo>
                <a:lnTo>
                  <a:pt x="54949" y="415290"/>
                </a:lnTo>
                <a:lnTo>
                  <a:pt x="47545" y="421640"/>
                </a:lnTo>
                <a:lnTo>
                  <a:pt x="40560" y="426720"/>
                </a:lnTo>
                <a:lnTo>
                  <a:pt x="35861" y="429260"/>
                </a:lnTo>
                <a:lnTo>
                  <a:pt x="117228" y="429260"/>
                </a:lnTo>
                <a:lnTo>
                  <a:pt x="96821" y="405130"/>
                </a:lnTo>
                <a:lnTo>
                  <a:pt x="84248" y="402590"/>
                </a:lnTo>
                <a:close/>
              </a:path>
              <a:path w="476250" h="494029">
                <a:moveTo>
                  <a:pt x="141525" y="295910"/>
                </a:moveTo>
                <a:lnTo>
                  <a:pt x="130710" y="295910"/>
                </a:lnTo>
                <a:lnTo>
                  <a:pt x="120348" y="298450"/>
                </a:lnTo>
                <a:lnTo>
                  <a:pt x="90884" y="323850"/>
                </a:lnTo>
                <a:lnTo>
                  <a:pt x="84518" y="350520"/>
                </a:lnTo>
                <a:lnTo>
                  <a:pt x="85270" y="356870"/>
                </a:lnTo>
                <a:lnTo>
                  <a:pt x="103425" y="391160"/>
                </a:lnTo>
                <a:lnTo>
                  <a:pt x="143303" y="411480"/>
                </a:lnTo>
                <a:lnTo>
                  <a:pt x="153951" y="411480"/>
                </a:lnTo>
                <a:lnTo>
                  <a:pt x="190204" y="387350"/>
                </a:lnTo>
                <a:lnTo>
                  <a:pt x="190884" y="386080"/>
                </a:lnTo>
                <a:lnTo>
                  <a:pt x="157781" y="386080"/>
                </a:lnTo>
                <a:lnTo>
                  <a:pt x="151558" y="383540"/>
                </a:lnTo>
                <a:lnTo>
                  <a:pt x="121626" y="358140"/>
                </a:lnTo>
                <a:lnTo>
                  <a:pt x="110410" y="336550"/>
                </a:lnTo>
                <a:lnTo>
                  <a:pt x="112188" y="331470"/>
                </a:lnTo>
                <a:lnTo>
                  <a:pt x="116760" y="326390"/>
                </a:lnTo>
                <a:lnTo>
                  <a:pt x="121205" y="322580"/>
                </a:lnTo>
                <a:lnTo>
                  <a:pt x="126412" y="321310"/>
                </a:lnTo>
                <a:lnTo>
                  <a:pt x="185643" y="321310"/>
                </a:lnTo>
                <a:lnTo>
                  <a:pt x="181276" y="316230"/>
                </a:lnTo>
                <a:lnTo>
                  <a:pt x="172154" y="308610"/>
                </a:lnTo>
                <a:lnTo>
                  <a:pt x="162496" y="302260"/>
                </a:lnTo>
                <a:lnTo>
                  <a:pt x="152290" y="298450"/>
                </a:lnTo>
                <a:lnTo>
                  <a:pt x="141525" y="295910"/>
                </a:lnTo>
                <a:close/>
              </a:path>
              <a:path w="476250" h="494029">
                <a:moveTo>
                  <a:pt x="60223" y="400050"/>
                </a:moveTo>
                <a:lnTo>
                  <a:pt x="44513" y="400050"/>
                </a:lnTo>
                <a:lnTo>
                  <a:pt x="51171" y="401320"/>
                </a:lnTo>
                <a:lnTo>
                  <a:pt x="57959" y="403860"/>
                </a:lnTo>
                <a:lnTo>
                  <a:pt x="60223" y="400050"/>
                </a:lnTo>
                <a:close/>
              </a:path>
              <a:path w="476250" h="494029">
                <a:moveTo>
                  <a:pt x="185643" y="321310"/>
                </a:moveTo>
                <a:lnTo>
                  <a:pt x="126412" y="321310"/>
                </a:lnTo>
                <a:lnTo>
                  <a:pt x="132381" y="322580"/>
                </a:lnTo>
                <a:lnTo>
                  <a:pt x="137189" y="325120"/>
                </a:lnTo>
                <a:lnTo>
                  <a:pt x="142843" y="328930"/>
                </a:lnTo>
                <a:lnTo>
                  <a:pt x="149330" y="334010"/>
                </a:lnTo>
                <a:lnTo>
                  <a:pt x="156638" y="341630"/>
                </a:lnTo>
                <a:lnTo>
                  <a:pt x="163066" y="347980"/>
                </a:lnTo>
                <a:lnTo>
                  <a:pt x="167862" y="354330"/>
                </a:lnTo>
                <a:lnTo>
                  <a:pt x="171015" y="360680"/>
                </a:lnTo>
                <a:lnTo>
                  <a:pt x="172513" y="365760"/>
                </a:lnTo>
                <a:lnTo>
                  <a:pt x="173529" y="370840"/>
                </a:lnTo>
                <a:lnTo>
                  <a:pt x="171878" y="375920"/>
                </a:lnTo>
                <a:lnTo>
                  <a:pt x="163242" y="384810"/>
                </a:lnTo>
                <a:lnTo>
                  <a:pt x="157781" y="386080"/>
                </a:lnTo>
                <a:lnTo>
                  <a:pt x="190884" y="386080"/>
                </a:lnTo>
                <a:lnTo>
                  <a:pt x="195643" y="377190"/>
                </a:lnTo>
                <a:lnTo>
                  <a:pt x="198725" y="367030"/>
                </a:lnTo>
                <a:lnTo>
                  <a:pt x="199437" y="356870"/>
                </a:lnTo>
                <a:lnTo>
                  <a:pt x="198010" y="345440"/>
                </a:lnTo>
                <a:lnTo>
                  <a:pt x="194500" y="335280"/>
                </a:lnTo>
                <a:lnTo>
                  <a:pt x="188918" y="325120"/>
                </a:lnTo>
                <a:lnTo>
                  <a:pt x="185643" y="321310"/>
                </a:lnTo>
                <a:close/>
              </a:path>
              <a:path w="476250" h="494029">
                <a:moveTo>
                  <a:pt x="224075" y="209550"/>
                </a:moveTo>
                <a:lnTo>
                  <a:pt x="182751" y="233680"/>
                </a:lnTo>
                <a:lnTo>
                  <a:pt x="172767" y="265430"/>
                </a:lnTo>
                <a:lnTo>
                  <a:pt x="174150" y="275590"/>
                </a:lnTo>
                <a:lnTo>
                  <a:pt x="201015" y="314960"/>
                </a:lnTo>
                <a:lnTo>
                  <a:pt x="231822" y="326390"/>
                </a:lnTo>
                <a:lnTo>
                  <a:pt x="242395" y="326390"/>
                </a:lnTo>
                <a:lnTo>
                  <a:pt x="277687" y="303530"/>
                </a:lnTo>
                <a:lnTo>
                  <a:pt x="282148" y="295910"/>
                </a:lnTo>
                <a:lnTo>
                  <a:pt x="245157" y="295910"/>
                </a:lnTo>
                <a:lnTo>
                  <a:pt x="239823" y="294640"/>
                </a:lnTo>
                <a:lnTo>
                  <a:pt x="207885" y="267970"/>
                </a:lnTo>
                <a:lnTo>
                  <a:pt x="203517" y="257810"/>
                </a:lnTo>
                <a:lnTo>
                  <a:pt x="203745" y="250190"/>
                </a:lnTo>
                <a:lnTo>
                  <a:pt x="208581" y="242570"/>
                </a:lnTo>
                <a:lnTo>
                  <a:pt x="214554" y="238760"/>
                </a:lnTo>
                <a:lnTo>
                  <a:pt x="221027" y="237490"/>
                </a:lnTo>
                <a:lnTo>
                  <a:pt x="242405" y="237490"/>
                </a:lnTo>
                <a:lnTo>
                  <a:pt x="256460" y="222250"/>
                </a:lnTo>
                <a:lnTo>
                  <a:pt x="249150" y="215900"/>
                </a:lnTo>
                <a:lnTo>
                  <a:pt x="241315" y="212090"/>
                </a:lnTo>
                <a:lnTo>
                  <a:pt x="224075" y="209550"/>
                </a:lnTo>
                <a:close/>
              </a:path>
              <a:path w="476250" h="494029">
                <a:moveTo>
                  <a:pt x="276780" y="242570"/>
                </a:moveTo>
                <a:lnTo>
                  <a:pt x="253158" y="262890"/>
                </a:lnTo>
                <a:lnTo>
                  <a:pt x="257468" y="270510"/>
                </a:lnTo>
                <a:lnTo>
                  <a:pt x="258968" y="278130"/>
                </a:lnTo>
                <a:lnTo>
                  <a:pt x="257659" y="284480"/>
                </a:lnTo>
                <a:lnTo>
                  <a:pt x="253539" y="289560"/>
                </a:lnTo>
                <a:lnTo>
                  <a:pt x="249729" y="293370"/>
                </a:lnTo>
                <a:lnTo>
                  <a:pt x="245157" y="295910"/>
                </a:lnTo>
                <a:lnTo>
                  <a:pt x="282148" y="295910"/>
                </a:lnTo>
                <a:lnTo>
                  <a:pt x="282892" y="294640"/>
                </a:lnTo>
                <a:lnTo>
                  <a:pt x="286311" y="285750"/>
                </a:lnTo>
                <a:lnTo>
                  <a:pt x="287956" y="276860"/>
                </a:lnTo>
                <a:lnTo>
                  <a:pt x="287764" y="267970"/>
                </a:lnTo>
                <a:lnTo>
                  <a:pt x="285845" y="259080"/>
                </a:lnTo>
                <a:lnTo>
                  <a:pt x="282188" y="250190"/>
                </a:lnTo>
                <a:lnTo>
                  <a:pt x="276780" y="242570"/>
                </a:lnTo>
                <a:close/>
              </a:path>
              <a:path w="476250" h="494029">
                <a:moveTo>
                  <a:pt x="264842" y="156210"/>
                </a:moveTo>
                <a:lnTo>
                  <a:pt x="240966" y="179070"/>
                </a:lnTo>
                <a:lnTo>
                  <a:pt x="319325" y="260350"/>
                </a:lnTo>
                <a:lnTo>
                  <a:pt x="343201" y="237490"/>
                </a:lnTo>
                <a:lnTo>
                  <a:pt x="264842" y="156210"/>
                </a:lnTo>
                <a:close/>
              </a:path>
              <a:path w="476250" h="494029">
                <a:moveTo>
                  <a:pt x="242405" y="237490"/>
                </a:moveTo>
                <a:lnTo>
                  <a:pt x="221027" y="237490"/>
                </a:lnTo>
                <a:lnTo>
                  <a:pt x="227976" y="238760"/>
                </a:lnTo>
                <a:lnTo>
                  <a:pt x="235378" y="245110"/>
                </a:lnTo>
                <a:lnTo>
                  <a:pt x="242405" y="237490"/>
                </a:lnTo>
                <a:close/>
              </a:path>
              <a:path w="476250" h="494029">
                <a:moveTo>
                  <a:pt x="395167" y="113030"/>
                </a:moveTo>
                <a:lnTo>
                  <a:pt x="343487" y="113030"/>
                </a:lnTo>
                <a:lnTo>
                  <a:pt x="349273" y="114300"/>
                </a:lnTo>
                <a:lnTo>
                  <a:pt x="355012" y="119380"/>
                </a:lnTo>
                <a:lnTo>
                  <a:pt x="359457" y="123190"/>
                </a:lnTo>
                <a:lnTo>
                  <a:pt x="349380" y="135890"/>
                </a:lnTo>
                <a:lnTo>
                  <a:pt x="341423" y="146050"/>
                </a:lnTo>
                <a:lnTo>
                  <a:pt x="335561" y="153670"/>
                </a:lnTo>
                <a:lnTo>
                  <a:pt x="331771" y="161290"/>
                </a:lnTo>
                <a:lnTo>
                  <a:pt x="328088" y="168910"/>
                </a:lnTo>
                <a:lnTo>
                  <a:pt x="326945" y="176530"/>
                </a:lnTo>
                <a:lnTo>
                  <a:pt x="329739" y="190500"/>
                </a:lnTo>
                <a:lnTo>
                  <a:pt x="332914" y="196850"/>
                </a:lnTo>
                <a:lnTo>
                  <a:pt x="337867" y="201930"/>
                </a:lnTo>
                <a:lnTo>
                  <a:pt x="344598" y="208280"/>
                </a:lnTo>
                <a:lnTo>
                  <a:pt x="352218" y="212090"/>
                </a:lnTo>
                <a:lnTo>
                  <a:pt x="360854" y="212090"/>
                </a:lnTo>
                <a:lnTo>
                  <a:pt x="394001" y="189230"/>
                </a:lnTo>
                <a:lnTo>
                  <a:pt x="397583" y="180340"/>
                </a:lnTo>
                <a:lnTo>
                  <a:pt x="374062" y="180340"/>
                </a:lnTo>
                <a:lnTo>
                  <a:pt x="366569" y="179070"/>
                </a:lnTo>
                <a:lnTo>
                  <a:pt x="363267" y="177800"/>
                </a:lnTo>
                <a:lnTo>
                  <a:pt x="360473" y="175260"/>
                </a:lnTo>
                <a:lnTo>
                  <a:pt x="356546" y="167640"/>
                </a:lnTo>
                <a:lnTo>
                  <a:pt x="356965" y="158750"/>
                </a:lnTo>
                <a:lnTo>
                  <a:pt x="361741" y="147320"/>
                </a:lnTo>
                <a:lnTo>
                  <a:pt x="370887" y="135890"/>
                </a:lnTo>
                <a:lnTo>
                  <a:pt x="417623" y="135890"/>
                </a:lnTo>
                <a:lnTo>
                  <a:pt x="395167" y="113030"/>
                </a:lnTo>
                <a:close/>
              </a:path>
              <a:path w="476250" h="494029">
                <a:moveTo>
                  <a:pt x="417623" y="135890"/>
                </a:moveTo>
                <a:lnTo>
                  <a:pt x="370887" y="135890"/>
                </a:lnTo>
                <a:lnTo>
                  <a:pt x="377999" y="143510"/>
                </a:lnTo>
                <a:lnTo>
                  <a:pt x="382952" y="148590"/>
                </a:lnTo>
                <a:lnTo>
                  <a:pt x="385746" y="153670"/>
                </a:lnTo>
                <a:lnTo>
                  <a:pt x="386762" y="166370"/>
                </a:lnTo>
                <a:lnTo>
                  <a:pt x="384984" y="171450"/>
                </a:lnTo>
                <a:lnTo>
                  <a:pt x="377491" y="179070"/>
                </a:lnTo>
                <a:lnTo>
                  <a:pt x="374062" y="180340"/>
                </a:lnTo>
                <a:lnTo>
                  <a:pt x="397583" y="180340"/>
                </a:lnTo>
                <a:lnTo>
                  <a:pt x="398446" y="177800"/>
                </a:lnTo>
                <a:lnTo>
                  <a:pt x="398700" y="170180"/>
                </a:lnTo>
                <a:lnTo>
                  <a:pt x="397176" y="160020"/>
                </a:lnTo>
                <a:lnTo>
                  <a:pt x="423479" y="160020"/>
                </a:lnTo>
                <a:lnTo>
                  <a:pt x="433752" y="149860"/>
                </a:lnTo>
                <a:lnTo>
                  <a:pt x="429942" y="147320"/>
                </a:lnTo>
                <a:lnTo>
                  <a:pt x="424481" y="143510"/>
                </a:lnTo>
                <a:lnTo>
                  <a:pt x="417623" y="135890"/>
                </a:lnTo>
                <a:close/>
              </a:path>
              <a:path w="476250" h="494029">
                <a:moveTo>
                  <a:pt x="235124" y="125730"/>
                </a:moveTo>
                <a:lnTo>
                  <a:pt x="211248" y="148590"/>
                </a:lnTo>
                <a:lnTo>
                  <a:pt x="234362" y="172720"/>
                </a:lnTo>
                <a:lnTo>
                  <a:pt x="258238" y="149860"/>
                </a:lnTo>
                <a:lnTo>
                  <a:pt x="235124" y="125730"/>
                </a:lnTo>
                <a:close/>
              </a:path>
              <a:path w="476250" h="494029">
                <a:moveTo>
                  <a:pt x="423479" y="160020"/>
                </a:moveTo>
                <a:lnTo>
                  <a:pt x="397176" y="160020"/>
                </a:lnTo>
                <a:lnTo>
                  <a:pt x="402256" y="166370"/>
                </a:lnTo>
                <a:lnTo>
                  <a:pt x="406701" y="170180"/>
                </a:lnTo>
                <a:lnTo>
                  <a:pt x="410638" y="172720"/>
                </a:lnTo>
                <a:lnTo>
                  <a:pt x="423479" y="160020"/>
                </a:lnTo>
                <a:close/>
              </a:path>
              <a:path w="476250" h="494029">
                <a:moveTo>
                  <a:pt x="358060" y="82550"/>
                </a:moveTo>
                <a:lnTo>
                  <a:pt x="347519" y="82550"/>
                </a:lnTo>
                <a:lnTo>
                  <a:pt x="341931" y="85090"/>
                </a:lnTo>
                <a:lnTo>
                  <a:pt x="329739" y="91440"/>
                </a:lnTo>
                <a:lnTo>
                  <a:pt x="323897" y="95250"/>
                </a:lnTo>
                <a:lnTo>
                  <a:pt x="318436" y="101600"/>
                </a:lnTo>
                <a:lnTo>
                  <a:pt x="312029" y="107950"/>
                </a:lnTo>
                <a:lnTo>
                  <a:pt x="306705" y="115570"/>
                </a:lnTo>
                <a:lnTo>
                  <a:pt x="302452" y="123190"/>
                </a:lnTo>
                <a:lnTo>
                  <a:pt x="299259" y="130810"/>
                </a:lnTo>
                <a:lnTo>
                  <a:pt x="297636" y="139700"/>
                </a:lnTo>
                <a:lnTo>
                  <a:pt x="298084" y="147320"/>
                </a:lnTo>
                <a:lnTo>
                  <a:pt x="300581" y="154940"/>
                </a:lnTo>
                <a:lnTo>
                  <a:pt x="305101" y="163830"/>
                </a:lnTo>
                <a:lnTo>
                  <a:pt x="329231" y="143510"/>
                </a:lnTo>
                <a:lnTo>
                  <a:pt x="325663" y="137160"/>
                </a:lnTo>
                <a:lnTo>
                  <a:pt x="324881" y="130810"/>
                </a:lnTo>
                <a:lnTo>
                  <a:pt x="326909" y="124460"/>
                </a:lnTo>
                <a:lnTo>
                  <a:pt x="331771" y="118110"/>
                </a:lnTo>
                <a:lnTo>
                  <a:pt x="337653" y="114300"/>
                </a:lnTo>
                <a:lnTo>
                  <a:pt x="343487" y="113030"/>
                </a:lnTo>
                <a:lnTo>
                  <a:pt x="395167" y="113030"/>
                </a:lnTo>
                <a:lnTo>
                  <a:pt x="375205" y="92710"/>
                </a:lnTo>
                <a:lnTo>
                  <a:pt x="369871" y="87630"/>
                </a:lnTo>
                <a:lnTo>
                  <a:pt x="366188" y="86360"/>
                </a:lnTo>
                <a:lnTo>
                  <a:pt x="362505" y="83820"/>
                </a:lnTo>
                <a:lnTo>
                  <a:pt x="358060" y="82550"/>
                </a:lnTo>
                <a:close/>
              </a:path>
              <a:path w="476250" h="494029">
                <a:moveTo>
                  <a:pt x="369744" y="0"/>
                </a:moveTo>
                <a:lnTo>
                  <a:pt x="345868" y="22860"/>
                </a:lnTo>
                <a:lnTo>
                  <a:pt x="451786" y="132080"/>
                </a:lnTo>
                <a:lnTo>
                  <a:pt x="475789" y="109220"/>
                </a:lnTo>
                <a:lnTo>
                  <a:pt x="369744" y="0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978105" y="4747498"/>
            <a:ext cx="577691" cy="592455"/>
          </a:xfrm>
          <a:custGeom>
            <a:avLst/>
            <a:gdLst/>
            <a:ahLst/>
            <a:cxnLst/>
            <a:rect l="l" t="t" r="r" b="b"/>
            <a:pathLst>
              <a:path w="770255" h="789939">
                <a:moveTo>
                  <a:pt x="98116" y="692149"/>
                </a:moveTo>
                <a:lnTo>
                  <a:pt x="45727" y="692149"/>
                </a:lnTo>
                <a:lnTo>
                  <a:pt x="51508" y="693419"/>
                </a:lnTo>
                <a:lnTo>
                  <a:pt x="57300" y="698499"/>
                </a:lnTo>
                <a:lnTo>
                  <a:pt x="61745" y="702309"/>
                </a:lnTo>
                <a:lnTo>
                  <a:pt x="51742" y="715009"/>
                </a:lnTo>
                <a:lnTo>
                  <a:pt x="43822" y="725169"/>
                </a:lnTo>
                <a:lnTo>
                  <a:pt x="37974" y="732789"/>
                </a:lnTo>
                <a:lnTo>
                  <a:pt x="34186" y="740409"/>
                </a:lnTo>
                <a:lnTo>
                  <a:pt x="30503" y="748029"/>
                </a:lnTo>
                <a:lnTo>
                  <a:pt x="29487" y="755649"/>
                </a:lnTo>
                <a:lnTo>
                  <a:pt x="30884" y="763269"/>
                </a:lnTo>
                <a:lnTo>
                  <a:pt x="57342" y="789939"/>
                </a:lnTo>
                <a:lnTo>
                  <a:pt x="70030" y="789939"/>
                </a:lnTo>
                <a:lnTo>
                  <a:pt x="100029" y="759459"/>
                </a:lnTo>
                <a:lnTo>
                  <a:pt x="76604" y="759459"/>
                </a:lnTo>
                <a:lnTo>
                  <a:pt x="69111" y="758189"/>
                </a:lnTo>
                <a:lnTo>
                  <a:pt x="65809" y="756919"/>
                </a:lnTo>
                <a:lnTo>
                  <a:pt x="63015" y="754379"/>
                </a:lnTo>
                <a:lnTo>
                  <a:pt x="59066" y="746759"/>
                </a:lnTo>
                <a:lnTo>
                  <a:pt x="59428" y="737869"/>
                </a:lnTo>
                <a:lnTo>
                  <a:pt x="64123" y="726439"/>
                </a:lnTo>
                <a:lnTo>
                  <a:pt x="73175" y="715009"/>
                </a:lnTo>
                <a:lnTo>
                  <a:pt x="120640" y="715009"/>
                </a:lnTo>
                <a:lnTo>
                  <a:pt x="98116" y="692149"/>
                </a:lnTo>
                <a:close/>
              </a:path>
              <a:path w="770255" h="789939">
                <a:moveTo>
                  <a:pt x="120640" y="715009"/>
                </a:moveTo>
                <a:lnTo>
                  <a:pt x="73175" y="715009"/>
                </a:lnTo>
                <a:lnTo>
                  <a:pt x="80414" y="721359"/>
                </a:lnTo>
                <a:lnTo>
                  <a:pt x="85367" y="726439"/>
                </a:lnTo>
                <a:lnTo>
                  <a:pt x="88161" y="732789"/>
                </a:lnTo>
                <a:lnTo>
                  <a:pt x="88796" y="739139"/>
                </a:lnTo>
                <a:lnTo>
                  <a:pt x="89304" y="745489"/>
                </a:lnTo>
                <a:lnTo>
                  <a:pt x="87526" y="750569"/>
                </a:lnTo>
                <a:lnTo>
                  <a:pt x="83335" y="754379"/>
                </a:lnTo>
                <a:lnTo>
                  <a:pt x="80033" y="756919"/>
                </a:lnTo>
                <a:lnTo>
                  <a:pt x="76604" y="759459"/>
                </a:lnTo>
                <a:lnTo>
                  <a:pt x="100029" y="759459"/>
                </a:lnTo>
                <a:lnTo>
                  <a:pt x="100988" y="756919"/>
                </a:lnTo>
                <a:lnTo>
                  <a:pt x="101242" y="749299"/>
                </a:lnTo>
                <a:lnTo>
                  <a:pt x="99718" y="739139"/>
                </a:lnTo>
                <a:lnTo>
                  <a:pt x="125350" y="739139"/>
                </a:lnTo>
                <a:lnTo>
                  <a:pt x="136167" y="728979"/>
                </a:lnTo>
                <a:lnTo>
                  <a:pt x="132230" y="726439"/>
                </a:lnTo>
                <a:lnTo>
                  <a:pt x="126896" y="721359"/>
                </a:lnTo>
                <a:lnTo>
                  <a:pt x="120640" y="715009"/>
                </a:lnTo>
                <a:close/>
              </a:path>
              <a:path w="770255" h="789939">
                <a:moveTo>
                  <a:pt x="125350" y="739139"/>
                </a:moveTo>
                <a:lnTo>
                  <a:pt x="99718" y="739139"/>
                </a:lnTo>
                <a:lnTo>
                  <a:pt x="104798" y="744219"/>
                </a:lnTo>
                <a:lnTo>
                  <a:pt x="109243" y="748029"/>
                </a:lnTo>
                <a:lnTo>
                  <a:pt x="113180" y="750569"/>
                </a:lnTo>
                <a:lnTo>
                  <a:pt x="125350" y="739139"/>
                </a:lnTo>
                <a:close/>
              </a:path>
              <a:path w="770255" h="789939">
                <a:moveTo>
                  <a:pt x="60094" y="661669"/>
                </a:moveTo>
                <a:lnTo>
                  <a:pt x="49680" y="661669"/>
                </a:lnTo>
                <a:lnTo>
                  <a:pt x="44092" y="664209"/>
                </a:lnTo>
                <a:lnTo>
                  <a:pt x="8977" y="694689"/>
                </a:lnTo>
                <a:lnTo>
                  <a:pt x="0" y="718819"/>
                </a:lnTo>
                <a:lnTo>
                  <a:pt x="500" y="726439"/>
                </a:lnTo>
                <a:lnTo>
                  <a:pt x="3048" y="734059"/>
                </a:lnTo>
                <a:lnTo>
                  <a:pt x="7643" y="742949"/>
                </a:lnTo>
                <a:lnTo>
                  <a:pt x="31646" y="722629"/>
                </a:lnTo>
                <a:lnTo>
                  <a:pt x="28005" y="716279"/>
                </a:lnTo>
                <a:lnTo>
                  <a:pt x="27185" y="709929"/>
                </a:lnTo>
                <a:lnTo>
                  <a:pt x="29200" y="703579"/>
                </a:lnTo>
                <a:lnTo>
                  <a:pt x="34059" y="697229"/>
                </a:lnTo>
                <a:lnTo>
                  <a:pt x="39923" y="693419"/>
                </a:lnTo>
                <a:lnTo>
                  <a:pt x="45727" y="692149"/>
                </a:lnTo>
                <a:lnTo>
                  <a:pt x="98116" y="692149"/>
                </a:lnTo>
                <a:lnTo>
                  <a:pt x="84351" y="678179"/>
                </a:lnTo>
                <a:lnTo>
                  <a:pt x="77366" y="670559"/>
                </a:lnTo>
                <a:lnTo>
                  <a:pt x="72032" y="666749"/>
                </a:lnTo>
                <a:lnTo>
                  <a:pt x="68349" y="664209"/>
                </a:lnTo>
                <a:lnTo>
                  <a:pt x="64539" y="662939"/>
                </a:lnTo>
                <a:lnTo>
                  <a:pt x="60094" y="661669"/>
                </a:lnTo>
                <a:close/>
              </a:path>
              <a:path w="770255" h="789939">
                <a:moveTo>
                  <a:pt x="97686" y="608329"/>
                </a:moveTo>
                <a:lnTo>
                  <a:pt x="75334" y="629919"/>
                </a:lnTo>
                <a:lnTo>
                  <a:pt x="154201" y="711199"/>
                </a:lnTo>
                <a:lnTo>
                  <a:pt x="177188" y="688339"/>
                </a:lnTo>
                <a:lnTo>
                  <a:pt x="126388" y="636269"/>
                </a:lnTo>
                <a:lnTo>
                  <a:pt x="122578" y="629919"/>
                </a:lnTo>
                <a:lnTo>
                  <a:pt x="121943" y="626109"/>
                </a:lnTo>
                <a:lnTo>
                  <a:pt x="121435" y="621029"/>
                </a:lnTo>
                <a:lnTo>
                  <a:pt x="109751" y="621029"/>
                </a:lnTo>
                <a:lnTo>
                  <a:pt x="97686" y="608329"/>
                </a:lnTo>
                <a:close/>
              </a:path>
              <a:path w="770255" h="789939">
                <a:moveTo>
                  <a:pt x="189939" y="608329"/>
                </a:moveTo>
                <a:lnTo>
                  <a:pt x="140612" y="608329"/>
                </a:lnTo>
                <a:lnTo>
                  <a:pt x="145438" y="610869"/>
                </a:lnTo>
                <a:lnTo>
                  <a:pt x="149883" y="614679"/>
                </a:lnTo>
                <a:lnTo>
                  <a:pt x="156106" y="622299"/>
                </a:lnTo>
                <a:lnTo>
                  <a:pt x="199794" y="666749"/>
                </a:lnTo>
                <a:lnTo>
                  <a:pt x="223543" y="642619"/>
                </a:lnTo>
                <a:lnTo>
                  <a:pt x="189939" y="608329"/>
                </a:lnTo>
                <a:close/>
              </a:path>
              <a:path w="770255" h="789939">
                <a:moveTo>
                  <a:pt x="144861" y="574039"/>
                </a:moveTo>
                <a:lnTo>
                  <a:pt x="111841" y="593089"/>
                </a:lnTo>
                <a:lnTo>
                  <a:pt x="107320" y="610869"/>
                </a:lnTo>
                <a:lnTo>
                  <a:pt x="109751" y="621029"/>
                </a:lnTo>
                <a:lnTo>
                  <a:pt x="121435" y="621029"/>
                </a:lnTo>
                <a:lnTo>
                  <a:pt x="123213" y="617219"/>
                </a:lnTo>
                <a:lnTo>
                  <a:pt x="127404" y="613409"/>
                </a:lnTo>
                <a:lnTo>
                  <a:pt x="129817" y="610869"/>
                </a:lnTo>
                <a:lnTo>
                  <a:pt x="132484" y="609599"/>
                </a:lnTo>
                <a:lnTo>
                  <a:pt x="138072" y="608329"/>
                </a:lnTo>
                <a:lnTo>
                  <a:pt x="189939" y="608329"/>
                </a:lnTo>
                <a:lnTo>
                  <a:pt x="171346" y="589279"/>
                </a:lnTo>
                <a:lnTo>
                  <a:pt x="167409" y="582929"/>
                </a:lnTo>
                <a:lnTo>
                  <a:pt x="168679" y="576579"/>
                </a:lnTo>
                <a:lnTo>
                  <a:pt x="154836" y="576579"/>
                </a:lnTo>
                <a:lnTo>
                  <a:pt x="144861" y="574039"/>
                </a:lnTo>
                <a:close/>
              </a:path>
              <a:path w="770255" h="789939">
                <a:moveTo>
                  <a:pt x="234437" y="562609"/>
                </a:moveTo>
                <a:lnTo>
                  <a:pt x="184681" y="562609"/>
                </a:lnTo>
                <a:lnTo>
                  <a:pt x="187221" y="563879"/>
                </a:lnTo>
                <a:lnTo>
                  <a:pt x="189507" y="565149"/>
                </a:lnTo>
                <a:lnTo>
                  <a:pt x="191666" y="566419"/>
                </a:lnTo>
                <a:lnTo>
                  <a:pt x="195857" y="570229"/>
                </a:lnTo>
                <a:lnTo>
                  <a:pt x="201953" y="576579"/>
                </a:lnTo>
                <a:lnTo>
                  <a:pt x="245641" y="621029"/>
                </a:lnTo>
                <a:lnTo>
                  <a:pt x="269390" y="598169"/>
                </a:lnTo>
                <a:lnTo>
                  <a:pt x="234437" y="562609"/>
                </a:lnTo>
                <a:close/>
              </a:path>
              <a:path w="770255" h="789939">
                <a:moveTo>
                  <a:pt x="206652" y="447039"/>
                </a:moveTo>
                <a:lnTo>
                  <a:pt x="182903" y="469899"/>
                </a:lnTo>
                <a:lnTo>
                  <a:pt x="289329" y="579119"/>
                </a:lnTo>
                <a:lnTo>
                  <a:pt x="302029" y="566419"/>
                </a:lnTo>
                <a:lnTo>
                  <a:pt x="297457" y="557529"/>
                </a:lnTo>
                <a:lnTo>
                  <a:pt x="295298" y="552449"/>
                </a:lnTo>
                <a:lnTo>
                  <a:pt x="295298" y="548639"/>
                </a:lnTo>
                <a:lnTo>
                  <a:pt x="321714" y="548639"/>
                </a:lnTo>
                <a:lnTo>
                  <a:pt x="327048" y="544829"/>
                </a:lnTo>
                <a:lnTo>
                  <a:pt x="332509" y="539749"/>
                </a:lnTo>
                <a:lnTo>
                  <a:pt x="338046" y="533399"/>
                </a:lnTo>
                <a:lnTo>
                  <a:pt x="303172" y="533399"/>
                </a:lnTo>
                <a:lnTo>
                  <a:pt x="292758" y="532129"/>
                </a:lnTo>
                <a:lnTo>
                  <a:pt x="287424" y="529589"/>
                </a:lnTo>
                <a:lnTo>
                  <a:pt x="281963" y="523239"/>
                </a:lnTo>
                <a:lnTo>
                  <a:pt x="266850" y="507999"/>
                </a:lnTo>
                <a:lnTo>
                  <a:pt x="261008" y="501649"/>
                </a:lnTo>
                <a:lnTo>
                  <a:pt x="257452" y="496569"/>
                </a:lnTo>
                <a:lnTo>
                  <a:pt x="255674" y="485139"/>
                </a:lnTo>
                <a:lnTo>
                  <a:pt x="244244" y="485139"/>
                </a:lnTo>
                <a:lnTo>
                  <a:pt x="206652" y="447039"/>
                </a:lnTo>
                <a:close/>
              </a:path>
              <a:path w="770255" h="789939">
                <a:moveTo>
                  <a:pt x="192936" y="528319"/>
                </a:moveTo>
                <a:lnTo>
                  <a:pt x="187475" y="528319"/>
                </a:lnTo>
                <a:lnTo>
                  <a:pt x="175537" y="530859"/>
                </a:lnTo>
                <a:lnTo>
                  <a:pt x="152808" y="566419"/>
                </a:lnTo>
                <a:lnTo>
                  <a:pt x="154836" y="576579"/>
                </a:lnTo>
                <a:lnTo>
                  <a:pt x="168679" y="576579"/>
                </a:lnTo>
                <a:lnTo>
                  <a:pt x="169187" y="574039"/>
                </a:lnTo>
                <a:lnTo>
                  <a:pt x="170965" y="570229"/>
                </a:lnTo>
                <a:lnTo>
                  <a:pt x="176299" y="565149"/>
                </a:lnTo>
                <a:lnTo>
                  <a:pt x="179093" y="563879"/>
                </a:lnTo>
                <a:lnTo>
                  <a:pt x="184681" y="562609"/>
                </a:lnTo>
                <a:lnTo>
                  <a:pt x="234437" y="562609"/>
                </a:lnTo>
                <a:lnTo>
                  <a:pt x="218209" y="546099"/>
                </a:lnTo>
                <a:lnTo>
                  <a:pt x="212232" y="539749"/>
                </a:lnTo>
                <a:lnTo>
                  <a:pt x="206875" y="535939"/>
                </a:lnTo>
                <a:lnTo>
                  <a:pt x="202136" y="532129"/>
                </a:lnTo>
                <a:lnTo>
                  <a:pt x="198016" y="529589"/>
                </a:lnTo>
                <a:lnTo>
                  <a:pt x="192936" y="528319"/>
                </a:lnTo>
                <a:close/>
              </a:path>
              <a:path w="770255" h="789939">
                <a:moveTo>
                  <a:pt x="321714" y="548639"/>
                </a:moveTo>
                <a:lnTo>
                  <a:pt x="295298" y="548639"/>
                </a:lnTo>
                <a:lnTo>
                  <a:pt x="304188" y="551179"/>
                </a:lnTo>
                <a:lnTo>
                  <a:pt x="311300" y="551179"/>
                </a:lnTo>
                <a:lnTo>
                  <a:pt x="321714" y="548639"/>
                </a:lnTo>
                <a:close/>
              </a:path>
              <a:path w="770255" h="789939">
                <a:moveTo>
                  <a:pt x="328877" y="472439"/>
                </a:moveTo>
                <a:lnTo>
                  <a:pt x="274216" y="472439"/>
                </a:lnTo>
                <a:lnTo>
                  <a:pt x="278911" y="473709"/>
                </a:lnTo>
                <a:lnTo>
                  <a:pt x="284630" y="477519"/>
                </a:lnTo>
                <a:lnTo>
                  <a:pt x="313862" y="509269"/>
                </a:lnTo>
                <a:lnTo>
                  <a:pt x="316126" y="520699"/>
                </a:lnTo>
                <a:lnTo>
                  <a:pt x="314602" y="524509"/>
                </a:lnTo>
                <a:lnTo>
                  <a:pt x="307363" y="532129"/>
                </a:lnTo>
                <a:lnTo>
                  <a:pt x="303172" y="533399"/>
                </a:lnTo>
                <a:lnTo>
                  <a:pt x="338046" y="533399"/>
                </a:lnTo>
                <a:lnTo>
                  <a:pt x="339153" y="532129"/>
                </a:lnTo>
                <a:lnTo>
                  <a:pt x="343463" y="523239"/>
                </a:lnTo>
                <a:lnTo>
                  <a:pt x="345440" y="514349"/>
                </a:lnTo>
                <a:lnTo>
                  <a:pt x="345082" y="505459"/>
                </a:lnTo>
                <a:lnTo>
                  <a:pt x="342659" y="495299"/>
                </a:lnTo>
                <a:lnTo>
                  <a:pt x="338272" y="485139"/>
                </a:lnTo>
                <a:lnTo>
                  <a:pt x="331956" y="476249"/>
                </a:lnTo>
                <a:lnTo>
                  <a:pt x="328877" y="472439"/>
                </a:lnTo>
                <a:close/>
              </a:path>
              <a:path w="770255" h="789939">
                <a:moveTo>
                  <a:pt x="323746" y="387349"/>
                </a:moveTo>
                <a:lnTo>
                  <a:pt x="299997" y="410209"/>
                </a:lnTo>
                <a:lnTo>
                  <a:pt x="378737" y="491489"/>
                </a:lnTo>
                <a:lnTo>
                  <a:pt x="402486" y="468629"/>
                </a:lnTo>
                <a:lnTo>
                  <a:pt x="323746" y="387349"/>
                </a:lnTo>
                <a:close/>
              </a:path>
              <a:path w="770255" h="789939">
                <a:moveTo>
                  <a:pt x="285519" y="443229"/>
                </a:moveTo>
                <a:lnTo>
                  <a:pt x="276379" y="443229"/>
                </a:lnTo>
                <a:lnTo>
                  <a:pt x="267835" y="444499"/>
                </a:lnTo>
                <a:lnTo>
                  <a:pt x="242839" y="476249"/>
                </a:lnTo>
                <a:lnTo>
                  <a:pt x="244244" y="485139"/>
                </a:lnTo>
                <a:lnTo>
                  <a:pt x="255674" y="485139"/>
                </a:lnTo>
                <a:lnTo>
                  <a:pt x="257071" y="480059"/>
                </a:lnTo>
                <a:lnTo>
                  <a:pt x="261008" y="476249"/>
                </a:lnTo>
                <a:lnTo>
                  <a:pt x="264310" y="473709"/>
                </a:lnTo>
                <a:lnTo>
                  <a:pt x="268755" y="472439"/>
                </a:lnTo>
                <a:lnTo>
                  <a:pt x="328877" y="472439"/>
                </a:lnTo>
                <a:lnTo>
                  <a:pt x="323746" y="466089"/>
                </a:lnTo>
                <a:lnTo>
                  <a:pt x="314148" y="457199"/>
                </a:lnTo>
                <a:lnTo>
                  <a:pt x="304585" y="450849"/>
                </a:lnTo>
                <a:lnTo>
                  <a:pt x="295046" y="445769"/>
                </a:lnTo>
                <a:lnTo>
                  <a:pt x="285519" y="443229"/>
                </a:lnTo>
                <a:close/>
              </a:path>
              <a:path w="770255" h="789939">
                <a:moveTo>
                  <a:pt x="413916" y="317499"/>
                </a:moveTo>
                <a:lnTo>
                  <a:pt x="376451" y="332739"/>
                </a:lnTo>
                <a:lnTo>
                  <a:pt x="359814" y="372109"/>
                </a:lnTo>
                <a:lnTo>
                  <a:pt x="361241" y="383539"/>
                </a:lnTo>
                <a:lnTo>
                  <a:pt x="385597" y="420369"/>
                </a:lnTo>
                <a:lnTo>
                  <a:pt x="420473" y="433069"/>
                </a:lnTo>
                <a:lnTo>
                  <a:pt x="427317" y="433069"/>
                </a:lnTo>
                <a:lnTo>
                  <a:pt x="468089" y="405129"/>
                </a:lnTo>
                <a:lnTo>
                  <a:pt x="422298" y="405129"/>
                </a:lnTo>
                <a:lnTo>
                  <a:pt x="416583" y="402589"/>
                </a:lnTo>
                <a:lnTo>
                  <a:pt x="410995" y="396239"/>
                </a:lnTo>
                <a:lnTo>
                  <a:pt x="408709" y="393699"/>
                </a:lnTo>
                <a:lnTo>
                  <a:pt x="407312" y="392429"/>
                </a:lnTo>
                <a:lnTo>
                  <a:pt x="421597" y="378459"/>
                </a:lnTo>
                <a:lnTo>
                  <a:pt x="393723" y="378459"/>
                </a:lnTo>
                <a:lnTo>
                  <a:pt x="388205" y="369569"/>
                </a:lnTo>
                <a:lnTo>
                  <a:pt x="386151" y="361949"/>
                </a:lnTo>
                <a:lnTo>
                  <a:pt x="387598" y="354329"/>
                </a:lnTo>
                <a:lnTo>
                  <a:pt x="392580" y="347979"/>
                </a:lnTo>
                <a:lnTo>
                  <a:pt x="399155" y="342899"/>
                </a:lnTo>
                <a:lnTo>
                  <a:pt x="406312" y="341629"/>
                </a:lnTo>
                <a:lnTo>
                  <a:pt x="459255" y="341629"/>
                </a:lnTo>
                <a:lnTo>
                  <a:pt x="447635" y="331469"/>
                </a:lnTo>
                <a:lnTo>
                  <a:pt x="436205" y="323849"/>
                </a:lnTo>
                <a:lnTo>
                  <a:pt x="424965" y="318769"/>
                </a:lnTo>
                <a:lnTo>
                  <a:pt x="413916" y="317499"/>
                </a:lnTo>
                <a:close/>
              </a:path>
              <a:path w="770255" h="789939">
                <a:moveTo>
                  <a:pt x="468526" y="351789"/>
                </a:moveTo>
                <a:lnTo>
                  <a:pt x="445412" y="372109"/>
                </a:lnTo>
                <a:lnTo>
                  <a:pt x="449026" y="379729"/>
                </a:lnTo>
                <a:lnTo>
                  <a:pt x="449937" y="386079"/>
                </a:lnTo>
                <a:lnTo>
                  <a:pt x="448109" y="392429"/>
                </a:lnTo>
                <a:lnTo>
                  <a:pt x="443507" y="398779"/>
                </a:lnTo>
                <a:lnTo>
                  <a:pt x="439316" y="402589"/>
                </a:lnTo>
                <a:lnTo>
                  <a:pt x="434109" y="405129"/>
                </a:lnTo>
                <a:lnTo>
                  <a:pt x="468089" y="405129"/>
                </a:lnTo>
                <a:lnTo>
                  <a:pt x="470080" y="402589"/>
                </a:lnTo>
                <a:lnTo>
                  <a:pt x="475305" y="386079"/>
                </a:lnTo>
                <a:lnTo>
                  <a:pt x="474791" y="369569"/>
                </a:lnTo>
                <a:lnTo>
                  <a:pt x="468526" y="351789"/>
                </a:lnTo>
                <a:close/>
              </a:path>
              <a:path w="770255" h="789939">
                <a:moveTo>
                  <a:pt x="293901" y="356869"/>
                </a:moveTo>
                <a:lnTo>
                  <a:pt x="270025" y="379729"/>
                </a:lnTo>
                <a:lnTo>
                  <a:pt x="293266" y="403859"/>
                </a:lnTo>
                <a:lnTo>
                  <a:pt x="317142" y="380999"/>
                </a:lnTo>
                <a:lnTo>
                  <a:pt x="293901" y="356869"/>
                </a:lnTo>
                <a:close/>
              </a:path>
              <a:path w="770255" h="789939">
                <a:moveTo>
                  <a:pt x="459255" y="341629"/>
                </a:moveTo>
                <a:lnTo>
                  <a:pt x="406312" y="341629"/>
                </a:lnTo>
                <a:lnTo>
                  <a:pt x="414065" y="344169"/>
                </a:lnTo>
                <a:lnTo>
                  <a:pt x="422425" y="350519"/>
                </a:lnTo>
                <a:lnTo>
                  <a:pt x="393723" y="378459"/>
                </a:lnTo>
                <a:lnTo>
                  <a:pt x="421597" y="378459"/>
                </a:lnTo>
                <a:lnTo>
                  <a:pt x="459255" y="341629"/>
                </a:lnTo>
                <a:close/>
              </a:path>
              <a:path w="770255" h="789939">
                <a:moveTo>
                  <a:pt x="452905" y="261619"/>
                </a:moveTo>
                <a:lnTo>
                  <a:pt x="430807" y="283209"/>
                </a:lnTo>
                <a:lnTo>
                  <a:pt x="509547" y="363219"/>
                </a:lnTo>
                <a:lnTo>
                  <a:pt x="533296" y="340359"/>
                </a:lnTo>
                <a:lnTo>
                  <a:pt x="489100" y="294639"/>
                </a:lnTo>
                <a:lnTo>
                  <a:pt x="481959" y="285749"/>
                </a:lnTo>
                <a:lnTo>
                  <a:pt x="478639" y="278129"/>
                </a:lnTo>
                <a:lnTo>
                  <a:pt x="478810" y="275589"/>
                </a:lnTo>
                <a:lnTo>
                  <a:pt x="466240" y="275589"/>
                </a:lnTo>
                <a:lnTo>
                  <a:pt x="452905" y="261619"/>
                </a:lnTo>
                <a:close/>
              </a:path>
              <a:path w="770255" h="789939">
                <a:moveTo>
                  <a:pt x="545447" y="260349"/>
                </a:moveTo>
                <a:lnTo>
                  <a:pt x="497609" y="260349"/>
                </a:lnTo>
                <a:lnTo>
                  <a:pt x="500022" y="262889"/>
                </a:lnTo>
                <a:lnTo>
                  <a:pt x="502435" y="264159"/>
                </a:lnTo>
                <a:lnTo>
                  <a:pt x="506245" y="267969"/>
                </a:lnTo>
                <a:lnTo>
                  <a:pt x="555902" y="318769"/>
                </a:lnTo>
                <a:lnTo>
                  <a:pt x="579651" y="294639"/>
                </a:lnTo>
                <a:lnTo>
                  <a:pt x="545447" y="260349"/>
                </a:lnTo>
                <a:close/>
              </a:path>
              <a:path w="770255" h="789939">
                <a:moveTo>
                  <a:pt x="498244" y="226059"/>
                </a:moveTo>
                <a:lnTo>
                  <a:pt x="463065" y="257809"/>
                </a:lnTo>
                <a:lnTo>
                  <a:pt x="463573" y="265429"/>
                </a:lnTo>
                <a:lnTo>
                  <a:pt x="466240" y="275589"/>
                </a:lnTo>
                <a:lnTo>
                  <a:pt x="478810" y="275589"/>
                </a:lnTo>
                <a:lnTo>
                  <a:pt x="479153" y="270509"/>
                </a:lnTo>
                <a:lnTo>
                  <a:pt x="483512" y="264159"/>
                </a:lnTo>
                <a:lnTo>
                  <a:pt x="486052" y="261619"/>
                </a:lnTo>
                <a:lnTo>
                  <a:pt x="488846" y="260349"/>
                </a:lnTo>
                <a:lnTo>
                  <a:pt x="545447" y="260349"/>
                </a:lnTo>
                <a:lnTo>
                  <a:pt x="528978" y="243839"/>
                </a:lnTo>
                <a:lnTo>
                  <a:pt x="520408" y="234949"/>
                </a:lnTo>
                <a:lnTo>
                  <a:pt x="512421" y="229869"/>
                </a:lnTo>
                <a:lnTo>
                  <a:pt x="505029" y="227329"/>
                </a:lnTo>
                <a:lnTo>
                  <a:pt x="498244" y="226059"/>
                </a:lnTo>
                <a:close/>
              </a:path>
              <a:path w="770255" h="789939">
                <a:moveTo>
                  <a:pt x="587229" y="210819"/>
                </a:moveTo>
                <a:lnTo>
                  <a:pt x="541297" y="210819"/>
                </a:lnTo>
                <a:lnTo>
                  <a:pt x="577873" y="248919"/>
                </a:lnTo>
                <a:lnTo>
                  <a:pt x="585019" y="255269"/>
                </a:lnTo>
                <a:lnTo>
                  <a:pt x="591796" y="260349"/>
                </a:lnTo>
                <a:lnTo>
                  <a:pt x="598215" y="262889"/>
                </a:lnTo>
                <a:lnTo>
                  <a:pt x="610385" y="262889"/>
                </a:lnTo>
                <a:lnTo>
                  <a:pt x="616862" y="259079"/>
                </a:lnTo>
                <a:lnTo>
                  <a:pt x="623720" y="255269"/>
                </a:lnTo>
                <a:lnTo>
                  <a:pt x="630959" y="248919"/>
                </a:lnTo>
                <a:lnTo>
                  <a:pt x="634007" y="245109"/>
                </a:lnTo>
                <a:lnTo>
                  <a:pt x="638452" y="240029"/>
                </a:lnTo>
                <a:lnTo>
                  <a:pt x="644167" y="232409"/>
                </a:lnTo>
                <a:lnTo>
                  <a:pt x="640466" y="228599"/>
                </a:lnTo>
                <a:lnTo>
                  <a:pt x="605940" y="228599"/>
                </a:lnTo>
                <a:lnTo>
                  <a:pt x="602511" y="226059"/>
                </a:lnTo>
                <a:lnTo>
                  <a:pt x="598320" y="222249"/>
                </a:lnTo>
                <a:lnTo>
                  <a:pt x="587229" y="210819"/>
                </a:lnTo>
                <a:close/>
              </a:path>
              <a:path w="770255" h="789939">
                <a:moveTo>
                  <a:pt x="626895" y="214629"/>
                </a:moveTo>
                <a:lnTo>
                  <a:pt x="624355" y="217169"/>
                </a:lnTo>
                <a:lnTo>
                  <a:pt x="621942" y="219709"/>
                </a:lnTo>
                <a:lnTo>
                  <a:pt x="619656" y="222249"/>
                </a:lnTo>
                <a:lnTo>
                  <a:pt x="614957" y="227329"/>
                </a:lnTo>
                <a:lnTo>
                  <a:pt x="611274" y="228599"/>
                </a:lnTo>
                <a:lnTo>
                  <a:pt x="640466" y="228599"/>
                </a:lnTo>
                <a:lnTo>
                  <a:pt x="626895" y="214629"/>
                </a:lnTo>
                <a:close/>
              </a:path>
              <a:path w="770255" h="789939">
                <a:moveTo>
                  <a:pt x="522120" y="143509"/>
                </a:moveTo>
                <a:lnTo>
                  <a:pt x="503197" y="165099"/>
                </a:lnTo>
                <a:lnTo>
                  <a:pt x="524533" y="191769"/>
                </a:lnTo>
                <a:lnTo>
                  <a:pt x="510436" y="205739"/>
                </a:lnTo>
                <a:lnTo>
                  <a:pt x="528470" y="223519"/>
                </a:lnTo>
                <a:lnTo>
                  <a:pt x="541297" y="210819"/>
                </a:lnTo>
                <a:lnTo>
                  <a:pt x="587229" y="210819"/>
                </a:lnTo>
                <a:lnTo>
                  <a:pt x="565046" y="187959"/>
                </a:lnTo>
                <a:lnTo>
                  <a:pt x="582445" y="171449"/>
                </a:lnTo>
                <a:lnTo>
                  <a:pt x="580024" y="168909"/>
                </a:lnTo>
                <a:lnTo>
                  <a:pt x="547012" y="168909"/>
                </a:lnTo>
                <a:lnTo>
                  <a:pt x="522120" y="143509"/>
                </a:lnTo>
                <a:close/>
              </a:path>
              <a:path w="770255" h="789939">
                <a:moveTo>
                  <a:pt x="690649" y="114299"/>
                </a:moveTo>
                <a:lnTo>
                  <a:pt x="637611" y="114299"/>
                </a:lnTo>
                <a:lnTo>
                  <a:pt x="643383" y="115569"/>
                </a:lnTo>
                <a:lnTo>
                  <a:pt x="649120" y="119379"/>
                </a:lnTo>
                <a:lnTo>
                  <a:pt x="653692" y="124459"/>
                </a:lnTo>
                <a:lnTo>
                  <a:pt x="643671" y="135889"/>
                </a:lnTo>
                <a:lnTo>
                  <a:pt x="635722" y="146049"/>
                </a:lnTo>
                <a:lnTo>
                  <a:pt x="629868" y="154939"/>
                </a:lnTo>
                <a:lnTo>
                  <a:pt x="626133" y="161289"/>
                </a:lnTo>
                <a:lnTo>
                  <a:pt x="622450" y="170179"/>
                </a:lnTo>
                <a:lnTo>
                  <a:pt x="621307" y="177799"/>
                </a:lnTo>
                <a:lnTo>
                  <a:pt x="622831" y="184149"/>
                </a:lnTo>
                <a:lnTo>
                  <a:pt x="624228" y="191769"/>
                </a:lnTo>
                <a:lnTo>
                  <a:pt x="627403" y="198119"/>
                </a:lnTo>
                <a:lnTo>
                  <a:pt x="632356" y="201929"/>
                </a:lnTo>
                <a:lnTo>
                  <a:pt x="637647" y="207009"/>
                </a:lnTo>
                <a:lnTo>
                  <a:pt x="643247" y="209549"/>
                </a:lnTo>
                <a:lnTo>
                  <a:pt x="649180" y="212089"/>
                </a:lnTo>
                <a:lnTo>
                  <a:pt x="655470" y="212089"/>
                </a:lnTo>
                <a:lnTo>
                  <a:pt x="688617" y="190499"/>
                </a:lnTo>
                <a:lnTo>
                  <a:pt x="692456" y="180339"/>
                </a:lnTo>
                <a:lnTo>
                  <a:pt x="660931" y="180339"/>
                </a:lnTo>
                <a:lnTo>
                  <a:pt x="657756" y="177799"/>
                </a:lnTo>
                <a:lnTo>
                  <a:pt x="654962" y="175259"/>
                </a:lnTo>
                <a:lnTo>
                  <a:pt x="650960" y="168909"/>
                </a:lnTo>
                <a:lnTo>
                  <a:pt x="651327" y="158749"/>
                </a:lnTo>
                <a:lnTo>
                  <a:pt x="656052" y="148589"/>
                </a:lnTo>
                <a:lnTo>
                  <a:pt x="665122" y="135889"/>
                </a:lnTo>
                <a:lnTo>
                  <a:pt x="711985" y="135889"/>
                </a:lnTo>
                <a:lnTo>
                  <a:pt x="690649" y="114299"/>
                </a:lnTo>
                <a:close/>
              </a:path>
              <a:path w="770255" h="789939">
                <a:moveTo>
                  <a:pt x="711985" y="135889"/>
                </a:moveTo>
                <a:lnTo>
                  <a:pt x="665122" y="135889"/>
                </a:lnTo>
                <a:lnTo>
                  <a:pt x="672361" y="143509"/>
                </a:lnTo>
                <a:lnTo>
                  <a:pt x="677314" y="148589"/>
                </a:lnTo>
                <a:lnTo>
                  <a:pt x="680108" y="153669"/>
                </a:lnTo>
                <a:lnTo>
                  <a:pt x="680616" y="160019"/>
                </a:lnTo>
                <a:lnTo>
                  <a:pt x="681251" y="166369"/>
                </a:lnTo>
                <a:lnTo>
                  <a:pt x="679473" y="171449"/>
                </a:lnTo>
                <a:lnTo>
                  <a:pt x="671980" y="179069"/>
                </a:lnTo>
                <a:lnTo>
                  <a:pt x="668551" y="180339"/>
                </a:lnTo>
                <a:lnTo>
                  <a:pt x="692456" y="180339"/>
                </a:lnTo>
                <a:lnTo>
                  <a:pt x="692935" y="179069"/>
                </a:lnTo>
                <a:lnTo>
                  <a:pt x="693189" y="170179"/>
                </a:lnTo>
                <a:lnTo>
                  <a:pt x="691665" y="161289"/>
                </a:lnTo>
                <a:lnTo>
                  <a:pt x="716557" y="161289"/>
                </a:lnTo>
                <a:lnTo>
                  <a:pt x="728114" y="149859"/>
                </a:lnTo>
                <a:lnTo>
                  <a:pt x="724177" y="148589"/>
                </a:lnTo>
                <a:lnTo>
                  <a:pt x="718843" y="143509"/>
                </a:lnTo>
                <a:lnTo>
                  <a:pt x="711985" y="135889"/>
                </a:lnTo>
                <a:close/>
              </a:path>
              <a:path w="770255" h="789939">
                <a:moveTo>
                  <a:pt x="716557" y="161289"/>
                </a:moveTo>
                <a:lnTo>
                  <a:pt x="691665" y="161289"/>
                </a:lnTo>
                <a:lnTo>
                  <a:pt x="696745" y="166369"/>
                </a:lnTo>
                <a:lnTo>
                  <a:pt x="701190" y="170179"/>
                </a:lnTo>
                <a:lnTo>
                  <a:pt x="705000" y="172719"/>
                </a:lnTo>
                <a:lnTo>
                  <a:pt x="716557" y="161289"/>
                </a:lnTo>
                <a:close/>
              </a:path>
              <a:path w="770255" h="789939">
                <a:moveTo>
                  <a:pt x="564284" y="152399"/>
                </a:moveTo>
                <a:lnTo>
                  <a:pt x="547012" y="168909"/>
                </a:lnTo>
                <a:lnTo>
                  <a:pt x="580024" y="168909"/>
                </a:lnTo>
                <a:lnTo>
                  <a:pt x="564284" y="152399"/>
                </a:lnTo>
                <a:close/>
              </a:path>
              <a:path w="770255" h="789939">
                <a:moveTo>
                  <a:pt x="656486" y="83819"/>
                </a:moveTo>
                <a:lnTo>
                  <a:pt x="641627" y="83819"/>
                </a:lnTo>
                <a:lnTo>
                  <a:pt x="635912" y="85089"/>
                </a:lnTo>
                <a:lnTo>
                  <a:pt x="606157" y="109219"/>
                </a:lnTo>
                <a:lnTo>
                  <a:pt x="591929" y="139699"/>
                </a:lnTo>
                <a:lnTo>
                  <a:pt x="592399" y="148589"/>
                </a:lnTo>
                <a:lnTo>
                  <a:pt x="594941" y="156209"/>
                </a:lnTo>
                <a:lnTo>
                  <a:pt x="599590" y="163829"/>
                </a:lnTo>
                <a:lnTo>
                  <a:pt x="623466" y="144779"/>
                </a:lnTo>
                <a:lnTo>
                  <a:pt x="619898" y="138429"/>
                </a:lnTo>
                <a:lnTo>
                  <a:pt x="619117" y="132079"/>
                </a:lnTo>
                <a:lnTo>
                  <a:pt x="621145" y="125729"/>
                </a:lnTo>
                <a:lnTo>
                  <a:pt x="626006" y="119379"/>
                </a:lnTo>
                <a:lnTo>
                  <a:pt x="631815" y="115569"/>
                </a:lnTo>
                <a:lnTo>
                  <a:pt x="637611" y="114299"/>
                </a:lnTo>
                <a:lnTo>
                  <a:pt x="690649" y="114299"/>
                </a:lnTo>
                <a:lnTo>
                  <a:pt x="669313" y="92709"/>
                </a:lnTo>
                <a:lnTo>
                  <a:pt x="663979" y="87629"/>
                </a:lnTo>
                <a:lnTo>
                  <a:pt x="660169" y="86359"/>
                </a:lnTo>
                <a:lnTo>
                  <a:pt x="656486" y="83819"/>
                </a:lnTo>
                <a:close/>
              </a:path>
              <a:path w="770255" h="789939">
                <a:moveTo>
                  <a:pt x="663344" y="0"/>
                </a:moveTo>
                <a:lnTo>
                  <a:pt x="639595" y="24129"/>
                </a:lnTo>
                <a:lnTo>
                  <a:pt x="746021" y="132079"/>
                </a:lnTo>
                <a:lnTo>
                  <a:pt x="769897" y="109219"/>
                </a:lnTo>
                <a:lnTo>
                  <a:pt x="663344" y="0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1053965" y="2371916"/>
            <a:ext cx="1167455" cy="118843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7319099" y="3698652"/>
            <a:ext cx="729430" cy="7646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7436357" y="3747897"/>
            <a:ext cx="918972" cy="169964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/>
          <p:nvPr/>
        </p:nvSpPr>
        <p:spPr>
          <a:xfrm>
            <a:off x="4061079" y="1965961"/>
            <a:ext cx="1640204" cy="85267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/>
          <p:nvPr/>
        </p:nvSpPr>
        <p:spPr>
          <a:xfrm>
            <a:off x="5128832" y="2273522"/>
            <a:ext cx="477679" cy="483870"/>
          </a:xfrm>
          <a:custGeom>
            <a:avLst/>
            <a:gdLst/>
            <a:ahLst/>
            <a:cxnLst/>
            <a:rect l="l" t="t" r="r" b="b"/>
            <a:pathLst>
              <a:path w="636904" h="645160">
                <a:moveTo>
                  <a:pt x="21971" y="515620"/>
                </a:moveTo>
                <a:lnTo>
                  <a:pt x="0" y="537210"/>
                </a:lnTo>
                <a:lnTo>
                  <a:pt x="104901" y="645160"/>
                </a:lnTo>
                <a:lnTo>
                  <a:pt x="128142" y="623570"/>
                </a:lnTo>
                <a:lnTo>
                  <a:pt x="92963" y="586739"/>
                </a:lnTo>
                <a:lnTo>
                  <a:pt x="110939" y="586739"/>
                </a:lnTo>
                <a:lnTo>
                  <a:pt x="115806" y="584200"/>
                </a:lnTo>
                <a:lnTo>
                  <a:pt x="122808" y="579120"/>
                </a:lnTo>
                <a:lnTo>
                  <a:pt x="126667" y="574039"/>
                </a:lnTo>
                <a:lnTo>
                  <a:pt x="85978" y="574039"/>
                </a:lnTo>
                <a:lnTo>
                  <a:pt x="82676" y="572770"/>
                </a:lnTo>
                <a:lnTo>
                  <a:pt x="77088" y="570230"/>
                </a:lnTo>
                <a:lnTo>
                  <a:pt x="72898" y="566420"/>
                </a:lnTo>
                <a:lnTo>
                  <a:pt x="67309" y="560070"/>
                </a:lnTo>
                <a:lnTo>
                  <a:pt x="49149" y="542289"/>
                </a:lnTo>
                <a:lnTo>
                  <a:pt x="45719" y="535939"/>
                </a:lnTo>
                <a:lnTo>
                  <a:pt x="45550" y="528320"/>
                </a:lnTo>
                <a:lnTo>
                  <a:pt x="33527" y="528320"/>
                </a:lnTo>
                <a:lnTo>
                  <a:pt x="21971" y="515620"/>
                </a:lnTo>
                <a:close/>
              </a:path>
              <a:path w="636904" h="645160">
                <a:moveTo>
                  <a:pt x="110939" y="586739"/>
                </a:moveTo>
                <a:lnTo>
                  <a:pt x="92963" y="586739"/>
                </a:lnTo>
                <a:lnTo>
                  <a:pt x="100895" y="588010"/>
                </a:lnTo>
                <a:lnTo>
                  <a:pt x="108505" y="588010"/>
                </a:lnTo>
                <a:lnTo>
                  <a:pt x="110939" y="586739"/>
                </a:lnTo>
                <a:close/>
              </a:path>
              <a:path w="636904" h="645160">
                <a:moveTo>
                  <a:pt x="117649" y="513080"/>
                </a:moveTo>
                <a:lnTo>
                  <a:pt x="57245" y="513080"/>
                </a:lnTo>
                <a:lnTo>
                  <a:pt x="65531" y="514350"/>
                </a:lnTo>
                <a:lnTo>
                  <a:pt x="75152" y="519430"/>
                </a:lnTo>
                <a:lnTo>
                  <a:pt x="102179" y="549910"/>
                </a:lnTo>
                <a:lnTo>
                  <a:pt x="104393" y="561339"/>
                </a:lnTo>
                <a:lnTo>
                  <a:pt x="102997" y="565150"/>
                </a:lnTo>
                <a:lnTo>
                  <a:pt x="99822" y="568960"/>
                </a:lnTo>
                <a:lnTo>
                  <a:pt x="97154" y="571500"/>
                </a:lnTo>
                <a:lnTo>
                  <a:pt x="93852" y="572770"/>
                </a:lnTo>
                <a:lnTo>
                  <a:pt x="85978" y="574039"/>
                </a:lnTo>
                <a:lnTo>
                  <a:pt x="126667" y="574039"/>
                </a:lnTo>
                <a:lnTo>
                  <a:pt x="128597" y="571500"/>
                </a:lnTo>
                <a:lnTo>
                  <a:pt x="132445" y="563880"/>
                </a:lnTo>
                <a:lnTo>
                  <a:pt x="134364" y="556260"/>
                </a:lnTo>
                <a:lnTo>
                  <a:pt x="134365" y="546100"/>
                </a:lnTo>
                <a:lnTo>
                  <a:pt x="132151" y="537210"/>
                </a:lnTo>
                <a:lnTo>
                  <a:pt x="127603" y="527050"/>
                </a:lnTo>
                <a:lnTo>
                  <a:pt x="120721" y="516889"/>
                </a:lnTo>
                <a:lnTo>
                  <a:pt x="117649" y="513080"/>
                </a:lnTo>
                <a:close/>
              </a:path>
              <a:path w="636904" h="645160">
                <a:moveTo>
                  <a:pt x="110616" y="430530"/>
                </a:moveTo>
                <a:lnTo>
                  <a:pt x="88773" y="452120"/>
                </a:lnTo>
                <a:lnTo>
                  <a:pt x="167131" y="532130"/>
                </a:lnTo>
                <a:lnTo>
                  <a:pt x="190373" y="510539"/>
                </a:lnTo>
                <a:lnTo>
                  <a:pt x="158368" y="477520"/>
                </a:lnTo>
                <a:lnTo>
                  <a:pt x="152018" y="469900"/>
                </a:lnTo>
                <a:lnTo>
                  <a:pt x="147827" y="464820"/>
                </a:lnTo>
                <a:lnTo>
                  <a:pt x="145796" y="458470"/>
                </a:lnTo>
                <a:lnTo>
                  <a:pt x="143763" y="453389"/>
                </a:lnTo>
                <a:lnTo>
                  <a:pt x="143382" y="448310"/>
                </a:lnTo>
                <a:lnTo>
                  <a:pt x="144229" y="445770"/>
                </a:lnTo>
                <a:lnTo>
                  <a:pt x="125222" y="445770"/>
                </a:lnTo>
                <a:lnTo>
                  <a:pt x="110616" y="430530"/>
                </a:lnTo>
                <a:close/>
              </a:path>
              <a:path w="636904" h="645160">
                <a:moveTo>
                  <a:pt x="64500" y="482600"/>
                </a:moveTo>
                <a:lnTo>
                  <a:pt x="32083" y="509270"/>
                </a:lnTo>
                <a:lnTo>
                  <a:pt x="31406" y="518160"/>
                </a:lnTo>
                <a:lnTo>
                  <a:pt x="33527" y="528320"/>
                </a:lnTo>
                <a:lnTo>
                  <a:pt x="45550" y="528320"/>
                </a:lnTo>
                <a:lnTo>
                  <a:pt x="45465" y="524510"/>
                </a:lnTo>
                <a:lnTo>
                  <a:pt x="46989" y="520700"/>
                </a:lnTo>
                <a:lnTo>
                  <a:pt x="50291" y="516889"/>
                </a:lnTo>
                <a:lnTo>
                  <a:pt x="57245" y="513080"/>
                </a:lnTo>
                <a:lnTo>
                  <a:pt x="117649" y="513080"/>
                </a:lnTo>
                <a:lnTo>
                  <a:pt x="111505" y="505460"/>
                </a:lnTo>
                <a:lnTo>
                  <a:pt x="101838" y="496570"/>
                </a:lnTo>
                <a:lnTo>
                  <a:pt x="92265" y="490220"/>
                </a:lnTo>
                <a:lnTo>
                  <a:pt x="82788" y="486410"/>
                </a:lnTo>
                <a:lnTo>
                  <a:pt x="73405" y="483870"/>
                </a:lnTo>
                <a:lnTo>
                  <a:pt x="64500" y="482600"/>
                </a:lnTo>
                <a:close/>
              </a:path>
              <a:path w="636904" h="645160">
                <a:moveTo>
                  <a:pt x="218185" y="346710"/>
                </a:moveTo>
                <a:lnTo>
                  <a:pt x="207373" y="346710"/>
                </a:lnTo>
                <a:lnTo>
                  <a:pt x="197024" y="349250"/>
                </a:lnTo>
                <a:lnTo>
                  <a:pt x="167560" y="374650"/>
                </a:lnTo>
                <a:lnTo>
                  <a:pt x="161178" y="401320"/>
                </a:lnTo>
                <a:lnTo>
                  <a:pt x="161930" y="407670"/>
                </a:lnTo>
                <a:lnTo>
                  <a:pt x="189353" y="449580"/>
                </a:lnTo>
                <a:lnTo>
                  <a:pt x="219963" y="462280"/>
                </a:lnTo>
                <a:lnTo>
                  <a:pt x="230630" y="461010"/>
                </a:lnTo>
                <a:lnTo>
                  <a:pt x="266866" y="438150"/>
                </a:lnTo>
                <a:lnTo>
                  <a:pt x="268229" y="435610"/>
                </a:lnTo>
                <a:lnTo>
                  <a:pt x="234441" y="435610"/>
                </a:lnTo>
                <a:lnTo>
                  <a:pt x="228218" y="434339"/>
                </a:lnTo>
                <a:lnTo>
                  <a:pt x="198286" y="408939"/>
                </a:lnTo>
                <a:lnTo>
                  <a:pt x="187198" y="386080"/>
                </a:lnTo>
                <a:lnTo>
                  <a:pt x="188849" y="381000"/>
                </a:lnTo>
                <a:lnTo>
                  <a:pt x="197992" y="373380"/>
                </a:lnTo>
                <a:lnTo>
                  <a:pt x="203200" y="372110"/>
                </a:lnTo>
                <a:lnTo>
                  <a:pt x="262304" y="372110"/>
                </a:lnTo>
                <a:lnTo>
                  <a:pt x="257936" y="367030"/>
                </a:lnTo>
                <a:lnTo>
                  <a:pt x="248868" y="358139"/>
                </a:lnTo>
                <a:lnTo>
                  <a:pt x="239204" y="353060"/>
                </a:lnTo>
                <a:lnTo>
                  <a:pt x="228969" y="347980"/>
                </a:lnTo>
                <a:lnTo>
                  <a:pt x="218185" y="346710"/>
                </a:lnTo>
                <a:close/>
              </a:path>
              <a:path w="636904" h="645160">
                <a:moveTo>
                  <a:pt x="130936" y="407670"/>
                </a:moveTo>
                <a:lnTo>
                  <a:pt x="129158" y="408939"/>
                </a:lnTo>
                <a:lnTo>
                  <a:pt x="126364" y="411480"/>
                </a:lnTo>
                <a:lnTo>
                  <a:pt x="121650" y="417830"/>
                </a:lnTo>
                <a:lnTo>
                  <a:pt x="119887" y="426720"/>
                </a:lnTo>
                <a:lnTo>
                  <a:pt x="121078" y="435610"/>
                </a:lnTo>
                <a:lnTo>
                  <a:pt x="125222" y="445770"/>
                </a:lnTo>
                <a:lnTo>
                  <a:pt x="144229" y="445770"/>
                </a:lnTo>
                <a:lnTo>
                  <a:pt x="145923" y="440689"/>
                </a:lnTo>
                <a:lnTo>
                  <a:pt x="148971" y="435610"/>
                </a:lnTo>
                <a:lnTo>
                  <a:pt x="153797" y="431800"/>
                </a:lnTo>
                <a:lnTo>
                  <a:pt x="130936" y="407670"/>
                </a:lnTo>
                <a:close/>
              </a:path>
              <a:path w="636904" h="645160">
                <a:moveTo>
                  <a:pt x="262304" y="372110"/>
                </a:moveTo>
                <a:lnTo>
                  <a:pt x="203200" y="372110"/>
                </a:lnTo>
                <a:lnTo>
                  <a:pt x="209041" y="373380"/>
                </a:lnTo>
                <a:lnTo>
                  <a:pt x="213850" y="375920"/>
                </a:lnTo>
                <a:lnTo>
                  <a:pt x="219503" y="378460"/>
                </a:lnTo>
                <a:lnTo>
                  <a:pt x="225990" y="384810"/>
                </a:lnTo>
                <a:lnTo>
                  <a:pt x="233299" y="391160"/>
                </a:lnTo>
                <a:lnTo>
                  <a:pt x="250189" y="421639"/>
                </a:lnTo>
                <a:lnTo>
                  <a:pt x="248665" y="426720"/>
                </a:lnTo>
                <a:lnTo>
                  <a:pt x="244601" y="430530"/>
                </a:lnTo>
                <a:lnTo>
                  <a:pt x="239902" y="434339"/>
                </a:lnTo>
                <a:lnTo>
                  <a:pt x="234441" y="435610"/>
                </a:lnTo>
                <a:lnTo>
                  <a:pt x="268229" y="435610"/>
                </a:lnTo>
                <a:lnTo>
                  <a:pt x="272319" y="427989"/>
                </a:lnTo>
                <a:lnTo>
                  <a:pt x="275439" y="417830"/>
                </a:lnTo>
                <a:lnTo>
                  <a:pt x="276225" y="406400"/>
                </a:lnTo>
                <a:lnTo>
                  <a:pt x="274724" y="396239"/>
                </a:lnTo>
                <a:lnTo>
                  <a:pt x="271176" y="386080"/>
                </a:lnTo>
                <a:lnTo>
                  <a:pt x="265580" y="375920"/>
                </a:lnTo>
                <a:lnTo>
                  <a:pt x="262304" y="372110"/>
                </a:lnTo>
                <a:close/>
              </a:path>
              <a:path w="636904" h="645160">
                <a:moveTo>
                  <a:pt x="257809" y="288289"/>
                </a:moveTo>
                <a:lnTo>
                  <a:pt x="233299" y="311150"/>
                </a:lnTo>
                <a:lnTo>
                  <a:pt x="307466" y="388620"/>
                </a:lnTo>
                <a:lnTo>
                  <a:pt x="312800" y="393700"/>
                </a:lnTo>
                <a:lnTo>
                  <a:pt x="315722" y="398780"/>
                </a:lnTo>
                <a:lnTo>
                  <a:pt x="316102" y="401320"/>
                </a:lnTo>
                <a:lnTo>
                  <a:pt x="316356" y="405130"/>
                </a:lnTo>
                <a:lnTo>
                  <a:pt x="314959" y="407670"/>
                </a:lnTo>
                <a:lnTo>
                  <a:pt x="310641" y="412750"/>
                </a:lnTo>
                <a:lnTo>
                  <a:pt x="308609" y="414020"/>
                </a:lnTo>
                <a:lnTo>
                  <a:pt x="305815" y="416560"/>
                </a:lnTo>
                <a:lnTo>
                  <a:pt x="323976" y="434339"/>
                </a:lnTo>
                <a:lnTo>
                  <a:pt x="330326" y="430530"/>
                </a:lnTo>
                <a:lnTo>
                  <a:pt x="335152" y="426720"/>
                </a:lnTo>
                <a:lnTo>
                  <a:pt x="338454" y="424180"/>
                </a:lnTo>
                <a:lnTo>
                  <a:pt x="344169" y="417830"/>
                </a:lnTo>
                <a:lnTo>
                  <a:pt x="348106" y="412750"/>
                </a:lnTo>
                <a:lnTo>
                  <a:pt x="350138" y="406400"/>
                </a:lnTo>
                <a:lnTo>
                  <a:pt x="352298" y="401320"/>
                </a:lnTo>
                <a:lnTo>
                  <a:pt x="339851" y="373380"/>
                </a:lnTo>
                <a:lnTo>
                  <a:pt x="336041" y="368300"/>
                </a:lnTo>
                <a:lnTo>
                  <a:pt x="331977" y="364489"/>
                </a:lnTo>
                <a:lnTo>
                  <a:pt x="257809" y="288289"/>
                </a:lnTo>
                <a:close/>
              </a:path>
              <a:path w="636904" h="645160">
                <a:moveTo>
                  <a:pt x="347725" y="218439"/>
                </a:moveTo>
                <a:lnTo>
                  <a:pt x="310133" y="233680"/>
                </a:lnTo>
                <a:lnTo>
                  <a:pt x="293369" y="273050"/>
                </a:lnTo>
                <a:lnTo>
                  <a:pt x="294705" y="284480"/>
                </a:lnTo>
                <a:lnTo>
                  <a:pt x="318952" y="321310"/>
                </a:lnTo>
                <a:lnTo>
                  <a:pt x="332478" y="328930"/>
                </a:lnTo>
                <a:lnTo>
                  <a:pt x="339598" y="332739"/>
                </a:lnTo>
                <a:lnTo>
                  <a:pt x="346763" y="334010"/>
                </a:lnTo>
                <a:lnTo>
                  <a:pt x="360618" y="334010"/>
                </a:lnTo>
                <a:lnTo>
                  <a:pt x="401533" y="306070"/>
                </a:lnTo>
                <a:lnTo>
                  <a:pt x="355726" y="306070"/>
                </a:lnTo>
                <a:lnTo>
                  <a:pt x="349884" y="303530"/>
                </a:lnTo>
                <a:lnTo>
                  <a:pt x="344297" y="297180"/>
                </a:lnTo>
                <a:lnTo>
                  <a:pt x="342137" y="294639"/>
                </a:lnTo>
                <a:lnTo>
                  <a:pt x="340740" y="293370"/>
                </a:lnTo>
                <a:lnTo>
                  <a:pt x="355463" y="279400"/>
                </a:lnTo>
                <a:lnTo>
                  <a:pt x="327278" y="279400"/>
                </a:lnTo>
                <a:lnTo>
                  <a:pt x="321780" y="271780"/>
                </a:lnTo>
                <a:lnTo>
                  <a:pt x="319770" y="262889"/>
                </a:lnTo>
                <a:lnTo>
                  <a:pt x="321260" y="255270"/>
                </a:lnTo>
                <a:lnTo>
                  <a:pt x="326262" y="248920"/>
                </a:lnTo>
                <a:lnTo>
                  <a:pt x="332837" y="243839"/>
                </a:lnTo>
                <a:lnTo>
                  <a:pt x="392937" y="243839"/>
                </a:lnTo>
                <a:lnTo>
                  <a:pt x="381319" y="232410"/>
                </a:lnTo>
                <a:lnTo>
                  <a:pt x="369903" y="224789"/>
                </a:lnTo>
                <a:lnTo>
                  <a:pt x="358701" y="220980"/>
                </a:lnTo>
                <a:lnTo>
                  <a:pt x="347725" y="218439"/>
                </a:lnTo>
                <a:close/>
              </a:path>
              <a:path w="636904" h="645160">
                <a:moveTo>
                  <a:pt x="402081" y="254000"/>
                </a:moveTo>
                <a:lnTo>
                  <a:pt x="378967" y="273050"/>
                </a:lnTo>
                <a:lnTo>
                  <a:pt x="382561" y="280670"/>
                </a:lnTo>
                <a:lnTo>
                  <a:pt x="383428" y="287020"/>
                </a:lnTo>
                <a:lnTo>
                  <a:pt x="381557" y="294639"/>
                </a:lnTo>
                <a:lnTo>
                  <a:pt x="376935" y="299720"/>
                </a:lnTo>
                <a:lnTo>
                  <a:pt x="372617" y="303530"/>
                </a:lnTo>
                <a:lnTo>
                  <a:pt x="367537" y="306070"/>
                </a:lnTo>
                <a:lnTo>
                  <a:pt x="401533" y="306070"/>
                </a:lnTo>
                <a:lnTo>
                  <a:pt x="403528" y="303530"/>
                </a:lnTo>
                <a:lnTo>
                  <a:pt x="408797" y="288289"/>
                </a:lnTo>
                <a:lnTo>
                  <a:pt x="408326" y="271780"/>
                </a:lnTo>
                <a:lnTo>
                  <a:pt x="402081" y="254000"/>
                </a:lnTo>
                <a:close/>
              </a:path>
              <a:path w="636904" h="645160">
                <a:moveTo>
                  <a:pt x="227964" y="257810"/>
                </a:moveTo>
                <a:lnTo>
                  <a:pt x="203580" y="280670"/>
                </a:lnTo>
                <a:lnTo>
                  <a:pt x="226949" y="304800"/>
                </a:lnTo>
                <a:lnTo>
                  <a:pt x="251332" y="281939"/>
                </a:lnTo>
                <a:lnTo>
                  <a:pt x="227964" y="257810"/>
                </a:lnTo>
                <a:close/>
              </a:path>
              <a:path w="636904" h="645160">
                <a:moveTo>
                  <a:pt x="392937" y="243839"/>
                </a:moveTo>
                <a:lnTo>
                  <a:pt x="339994" y="243839"/>
                </a:lnTo>
                <a:lnTo>
                  <a:pt x="347747" y="246380"/>
                </a:lnTo>
                <a:lnTo>
                  <a:pt x="356107" y="251460"/>
                </a:lnTo>
                <a:lnTo>
                  <a:pt x="327278" y="279400"/>
                </a:lnTo>
                <a:lnTo>
                  <a:pt x="355463" y="279400"/>
                </a:lnTo>
                <a:lnTo>
                  <a:pt x="392937" y="243839"/>
                </a:lnTo>
                <a:close/>
              </a:path>
              <a:path w="636904" h="645160">
                <a:moveTo>
                  <a:pt x="433027" y="200660"/>
                </a:moveTo>
                <a:lnTo>
                  <a:pt x="385699" y="200660"/>
                </a:lnTo>
                <a:lnTo>
                  <a:pt x="422275" y="237489"/>
                </a:lnTo>
                <a:lnTo>
                  <a:pt x="429347" y="243839"/>
                </a:lnTo>
                <a:lnTo>
                  <a:pt x="436086" y="248920"/>
                </a:lnTo>
                <a:lnTo>
                  <a:pt x="442491" y="251460"/>
                </a:lnTo>
                <a:lnTo>
                  <a:pt x="448563" y="252730"/>
                </a:lnTo>
                <a:lnTo>
                  <a:pt x="454660" y="251460"/>
                </a:lnTo>
                <a:lnTo>
                  <a:pt x="461137" y="248920"/>
                </a:lnTo>
                <a:lnTo>
                  <a:pt x="467995" y="243839"/>
                </a:lnTo>
                <a:lnTo>
                  <a:pt x="475233" y="237489"/>
                </a:lnTo>
                <a:lnTo>
                  <a:pt x="478281" y="234950"/>
                </a:lnTo>
                <a:lnTo>
                  <a:pt x="482726" y="229870"/>
                </a:lnTo>
                <a:lnTo>
                  <a:pt x="488568" y="220980"/>
                </a:lnTo>
                <a:lnTo>
                  <a:pt x="486119" y="218439"/>
                </a:lnTo>
                <a:lnTo>
                  <a:pt x="450341" y="218439"/>
                </a:lnTo>
                <a:lnTo>
                  <a:pt x="446912" y="215900"/>
                </a:lnTo>
                <a:lnTo>
                  <a:pt x="442849" y="210820"/>
                </a:lnTo>
                <a:lnTo>
                  <a:pt x="433027" y="200660"/>
                </a:lnTo>
                <a:close/>
              </a:path>
              <a:path w="636904" h="645160">
                <a:moveTo>
                  <a:pt x="471424" y="203200"/>
                </a:moveTo>
                <a:lnTo>
                  <a:pt x="468756" y="207010"/>
                </a:lnTo>
                <a:lnTo>
                  <a:pt x="466343" y="209550"/>
                </a:lnTo>
                <a:lnTo>
                  <a:pt x="464184" y="212089"/>
                </a:lnTo>
                <a:lnTo>
                  <a:pt x="459358" y="215900"/>
                </a:lnTo>
                <a:lnTo>
                  <a:pt x="455675" y="218439"/>
                </a:lnTo>
                <a:lnTo>
                  <a:pt x="486119" y="218439"/>
                </a:lnTo>
                <a:lnTo>
                  <a:pt x="471424" y="203200"/>
                </a:lnTo>
                <a:close/>
              </a:path>
              <a:path w="636904" h="645160">
                <a:moveTo>
                  <a:pt x="366902" y="133350"/>
                </a:moveTo>
                <a:lnTo>
                  <a:pt x="347852" y="154939"/>
                </a:lnTo>
                <a:lnTo>
                  <a:pt x="369061" y="180339"/>
                </a:lnTo>
                <a:lnTo>
                  <a:pt x="354964" y="194310"/>
                </a:lnTo>
                <a:lnTo>
                  <a:pt x="372872" y="212089"/>
                </a:lnTo>
                <a:lnTo>
                  <a:pt x="385699" y="200660"/>
                </a:lnTo>
                <a:lnTo>
                  <a:pt x="433027" y="200660"/>
                </a:lnTo>
                <a:lnTo>
                  <a:pt x="409701" y="176530"/>
                </a:lnTo>
                <a:lnTo>
                  <a:pt x="427100" y="160020"/>
                </a:lnTo>
                <a:lnTo>
                  <a:pt x="425898" y="158750"/>
                </a:lnTo>
                <a:lnTo>
                  <a:pt x="391667" y="158750"/>
                </a:lnTo>
                <a:lnTo>
                  <a:pt x="366902" y="133350"/>
                </a:lnTo>
                <a:close/>
              </a:path>
              <a:path w="636904" h="645160">
                <a:moveTo>
                  <a:pt x="494156" y="78739"/>
                </a:moveTo>
                <a:lnTo>
                  <a:pt x="453516" y="95250"/>
                </a:lnTo>
                <a:lnTo>
                  <a:pt x="437149" y="134620"/>
                </a:lnTo>
                <a:lnTo>
                  <a:pt x="437901" y="140970"/>
                </a:lnTo>
                <a:lnTo>
                  <a:pt x="465270" y="182880"/>
                </a:lnTo>
                <a:lnTo>
                  <a:pt x="495934" y="194310"/>
                </a:lnTo>
                <a:lnTo>
                  <a:pt x="506583" y="194310"/>
                </a:lnTo>
                <a:lnTo>
                  <a:pt x="542835" y="170180"/>
                </a:lnTo>
                <a:lnTo>
                  <a:pt x="543612" y="168910"/>
                </a:lnTo>
                <a:lnTo>
                  <a:pt x="510412" y="168910"/>
                </a:lnTo>
                <a:lnTo>
                  <a:pt x="504189" y="167639"/>
                </a:lnTo>
                <a:lnTo>
                  <a:pt x="474257" y="142239"/>
                </a:lnTo>
                <a:lnTo>
                  <a:pt x="463041" y="119380"/>
                </a:lnTo>
                <a:lnTo>
                  <a:pt x="464819" y="114300"/>
                </a:lnTo>
                <a:lnTo>
                  <a:pt x="469391" y="110489"/>
                </a:lnTo>
                <a:lnTo>
                  <a:pt x="473836" y="105410"/>
                </a:lnTo>
                <a:lnTo>
                  <a:pt x="479043" y="104139"/>
                </a:lnTo>
                <a:lnTo>
                  <a:pt x="537728" y="104139"/>
                </a:lnTo>
                <a:lnTo>
                  <a:pt x="533907" y="99060"/>
                </a:lnTo>
                <a:lnTo>
                  <a:pt x="524785" y="91439"/>
                </a:lnTo>
                <a:lnTo>
                  <a:pt x="515127" y="85089"/>
                </a:lnTo>
                <a:lnTo>
                  <a:pt x="504922" y="81280"/>
                </a:lnTo>
                <a:lnTo>
                  <a:pt x="494156" y="78739"/>
                </a:lnTo>
                <a:close/>
              </a:path>
              <a:path w="636904" h="645160">
                <a:moveTo>
                  <a:pt x="537728" y="104139"/>
                </a:moveTo>
                <a:lnTo>
                  <a:pt x="479043" y="104139"/>
                </a:lnTo>
                <a:lnTo>
                  <a:pt x="485012" y="105410"/>
                </a:lnTo>
                <a:lnTo>
                  <a:pt x="489821" y="107950"/>
                </a:lnTo>
                <a:lnTo>
                  <a:pt x="520493" y="138430"/>
                </a:lnTo>
                <a:lnTo>
                  <a:pt x="526160" y="154939"/>
                </a:lnTo>
                <a:lnTo>
                  <a:pt x="524509" y="158750"/>
                </a:lnTo>
                <a:lnTo>
                  <a:pt x="520446" y="163830"/>
                </a:lnTo>
                <a:lnTo>
                  <a:pt x="515874" y="167639"/>
                </a:lnTo>
                <a:lnTo>
                  <a:pt x="510412" y="168910"/>
                </a:lnTo>
                <a:lnTo>
                  <a:pt x="543612" y="168910"/>
                </a:lnTo>
                <a:lnTo>
                  <a:pt x="548274" y="161289"/>
                </a:lnTo>
                <a:lnTo>
                  <a:pt x="551356" y="151130"/>
                </a:lnTo>
                <a:lnTo>
                  <a:pt x="552068" y="139700"/>
                </a:lnTo>
                <a:lnTo>
                  <a:pt x="550642" y="129539"/>
                </a:lnTo>
                <a:lnTo>
                  <a:pt x="547131" y="118110"/>
                </a:lnTo>
                <a:lnTo>
                  <a:pt x="541549" y="109220"/>
                </a:lnTo>
                <a:lnTo>
                  <a:pt x="537728" y="104139"/>
                </a:lnTo>
                <a:close/>
              </a:path>
              <a:path w="636904" h="645160">
                <a:moveTo>
                  <a:pt x="409066" y="140970"/>
                </a:moveTo>
                <a:lnTo>
                  <a:pt x="391667" y="158750"/>
                </a:lnTo>
                <a:lnTo>
                  <a:pt x="425898" y="158750"/>
                </a:lnTo>
                <a:lnTo>
                  <a:pt x="409066" y="140970"/>
                </a:lnTo>
                <a:close/>
              </a:path>
              <a:path w="636904" h="645160">
                <a:moveTo>
                  <a:pt x="574293" y="88900"/>
                </a:moveTo>
                <a:lnTo>
                  <a:pt x="557149" y="111760"/>
                </a:lnTo>
                <a:lnTo>
                  <a:pt x="571839" y="118110"/>
                </a:lnTo>
                <a:lnTo>
                  <a:pt x="586755" y="118110"/>
                </a:lnTo>
                <a:lnTo>
                  <a:pt x="601886" y="111760"/>
                </a:lnTo>
                <a:lnTo>
                  <a:pt x="617219" y="100330"/>
                </a:lnTo>
                <a:lnTo>
                  <a:pt x="623751" y="92710"/>
                </a:lnTo>
                <a:lnTo>
                  <a:pt x="581009" y="92710"/>
                </a:lnTo>
                <a:lnTo>
                  <a:pt x="574293" y="88900"/>
                </a:lnTo>
                <a:close/>
              </a:path>
              <a:path w="636904" h="645160">
                <a:moveTo>
                  <a:pt x="636059" y="57150"/>
                </a:moveTo>
                <a:lnTo>
                  <a:pt x="605789" y="57150"/>
                </a:lnTo>
                <a:lnTo>
                  <a:pt x="609346" y="60960"/>
                </a:lnTo>
                <a:lnTo>
                  <a:pt x="611631" y="63500"/>
                </a:lnTo>
                <a:lnTo>
                  <a:pt x="588009" y="92710"/>
                </a:lnTo>
                <a:lnTo>
                  <a:pt x="623751" y="92710"/>
                </a:lnTo>
                <a:lnTo>
                  <a:pt x="636341" y="58420"/>
                </a:lnTo>
                <a:lnTo>
                  <a:pt x="636059" y="57150"/>
                </a:lnTo>
                <a:close/>
              </a:path>
              <a:path w="636904" h="645160">
                <a:moveTo>
                  <a:pt x="567769" y="0"/>
                </a:moveTo>
                <a:lnTo>
                  <a:pt x="561339" y="0"/>
                </a:lnTo>
                <a:lnTo>
                  <a:pt x="548687" y="5080"/>
                </a:lnTo>
                <a:lnTo>
                  <a:pt x="519795" y="39370"/>
                </a:lnTo>
                <a:lnTo>
                  <a:pt x="517985" y="54610"/>
                </a:lnTo>
                <a:lnTo>
                  <a:pt x="519556" y="62230"/>
                </a:lnTo>
                <a:lnTo>
                  <a:pt x="545685" y="85089"/>
                </a:lnTo>
                <a:lnTo>
                  <a:pt x="552450" y="85089"/>
                </a:lnTo>
                <a:lnTo>
                  <a:pt x="560258" y="83820"/>
                </a:lnTo>
                <a:lnTo>
                  <a:pt x="569769" y="80010"/>
                </a:lnTo>
                <a:lnTo>
                  <a:pt x="593851" y="63500"/>
                </a:lnTo>
                <a:lnTo>
                  <a:pt x="600582" y="58420"/>
                </a:lnTo>
                <a:lnTo>
                  <a:pt x="605789" y="57150"/>
                </a:lnTo>
                <a:lnTo>
                  <a:pt x="636059" y="57150"/>
                </a:lnTo>
                <a:lnTo>
                  <a:pt x="635214" y="53339"/>
                </a:lnTo>
                <a:lnTo>
                  <a:pt x="548639" y="53339"/>
                </a:lnTo>
                <a:lnTo>
                  <a:pt x="546353" y="52070"/>
                </a:lnTo>
                <a:lnTo>
                  <a:pt x="544576" y="49530"/>
                </a:lnTo>
                <a:lnTo>
                  <a:pt x="539750" y="45720"/>
                </a:lnTo>
                <a:lnTo>
                  <a:pt x="541401" y="39370"/>
                </a:lnTo>
                <a:lnTo>
                  <a:pt x="549528" y="31750"/>
                </a:lnTo>
                <a:lnTo>
                  <a:pt x="555960" y="26670"/>
                </a:lnTo>
                <a:lnTo>
                  <a:pt x="562498" y="24130"/>
                </a:lnTo>
                <a:lnTo>
                  <a:pt x="577454" y="24130"/>
                </a:lnTo>
                <a:lnTo>
                  <a:pt x="588772" y="5080"/>
                </a:lnTo>
                <a:lnTo>
                  <a:pt x="581485" y="2539"/>
                </a:lnTo>
                <a:lnTo>
                  <a:pt x="567769" y="0"/>
                </a:lnTo>
                <a:close/>
              </a:path>
              <a:path w="636904" h="645160">
                <a:moveTo>
                  <a:pt x="602233" y="25400"/>
                </a:moveTo>
                <a:lnTo>
                  <a:pt x="596137" y="26670"/>
                </a:lnTo>
                <a:lnTo>
                  <a:pt x="590168" y="29210"/>
                </a:lnTo>
                <a:lnTo>
                  <a:pt x="585265" y="31750"/>
                </a:lnTo>
                <a:lnTo>
                  <a:pt x="579516" y="34289"/>
                </a:lnTo>
                <a:lnTo>
                  <a:pt x="572934" y="39370"/>
                </a:lnTo>
                <a:lnTo>
                  <a:pt x="565530" y="44450"/>
                </a:lnTo>
                <a:lnTo>
                  <a:pt x="558546" y="49530"/>
                </a:lnTo>
                <a:lnTo>
                  <a:pt x="553847" y="52070"/>
                </a:lnTo>
                <a:lnTo>
                  <a:pt x="548639" y="53339"/>
                </a:lnTo>
                <a:lnTo>
                  <a:pt x="635214" y="53339"/>
                </a:lnTo>
                <a:lnTo>
                  <a:pt x="614806" y="27939"/>
                </a:lnTo>
                <a:lnTo>
                  <a:pt x="602233" y="25400"/>
                </a:lnTo>
                <a:close/>
              </a:path>
              <a:path w="636904" h="645160">
                <a:moveTo>
                  <a:pt x="577454" y="24130"/>
                </a:moveTo>
                <a:lnTo>
                  <a:pt x="569156" y="24130"/>
                </a:lnTo>
                <a:lnTo>
                  <a:pt x="575944" y="26670"/>
                </a:lnTo>
                <a:lnTo>
                  <a:pt x="577454" y="24130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1853945" y="2164841"/>
            <a:ext cx="2454021" cy="80695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 txBox="1"/>
          <p:nvPr/>
        </p:nvSpPr>
        <p:spPr>
          <a:xfrm>
            <a:off x="2096548" y="1761935"/>
            <a:ext cx="3463290" cy="41998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136458">
              <a:lnSpc>
                <a:spcPts val="1583"/>
              </a:lnSpc>
              <a:spcBef>
                <a:spcPts val="75"/>
              </a:spcBef>
            </a:pPr>
            <a:r>
              <a:rPr sz="1350" spc="-4" dirty="0">
                <a:solidFill>
                  <a:srgbClr val="2D75B6"/>
                </a:solidFill>
                <a:latin typeface="Franklin Gothic Demi"/>
                <a:cs typeface="Franklin Gothic Demi"/>
              </a:rPr>
              <a:t>políticas</a:t>
            </a:r>
            <a:r>
              <a:rPr sz="1350" spc="-41" dirty="0">
                <a:solidFill>
                  <a:srgbClr val="2D75B6"/>
                </a:solidFill>
                <a:latin typeface="Franklin Gothic Demi"/>
                <a:cs typeface="Franklin Gothic Demi"/>
              </a:rPr>
              <a:t> </a:t>
            </a:r>
            <a:r>
              <a:rPr sz="1350" spc="-4" dirty="0">
                <a:solidFill>
                  <a:srgbClr val="2D75B6"/>
                </a:solidFill>
                <a:latin typeface="Franklin Gothic Demi"/>
                <a:cs typeface="Franklin Gothic Demi"/>
              </a:rPr>
              <a:t>públicas</a:t>
            </a:r>
            <a:endParaRPr sz="1350">
              <a:latin typeface="Franklin Gothic Demi"/>
              <a:cs typeface="Franklin Gothic Demi"/>
            </a:endParaRPr>
          </a:p>
          <a:p>
            <a:pPr marL="9525">
              <a:lnSpc>
                <a:spcPts val="1583"/>
              </a:lnSpc>
            </a:pPr>
            <a:r>
              <a:rPr sz="1350" spc="-8" dirty="0">
                <a:solidFill>
                  <a:srgbClr val="538235"/>
                </a:solidFill>
                <a:latin typeface="Franklin Gothic Demi"/>
                <a:cs typeface="Franklin Gothic Demi"/>
              </a:rPr>
              <a:t>força </a:t>
            </a:r>
            <a:r>
              <a:rPr sz="1350" dirty="0">
                <a:solidFill>
                  <a:srgbClr val="538235"/>
                </a:solidFill>
                <a:latin typeface="Franklin Gothic Demi"/>
                <a:cs typeface="Franklin Gothic Demi"/>
              </a:rPr>
              <a:t>de </a:t>
            </a:r>
            <a:r>
              <a:rPr sz="1350" spc="-4" dirty="0">
                <a:solidFill>
                  <a:srgbClr val="538235"/>
                </a:solidFill>
                <a:latin typeface="Franklin Gothic Demi"/>
                <a:cs typeface="Franklin Gothic Demi"/>
              </a:rPr>
              <a:t>trabalho</a:t>
            </a:r>
            <a:endParaRPr sz="1350">
              <a:latin typeface="Franklin Gothic Demi"/>
              <a:cs typeface="Franklin Gothic Dem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669305" y="2228945"/>
            <a:ext cx="521504" cy="52197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 txBox="1"/>
          <p:nvPr/>
        </p:nvSpPr>
        <p:spPr>
          <a:xfrm>
            <a:off x="2676715" y="2951036"/>
            <a:ext cx="165973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538235"/>
                </a:solidFill>
                <a:latin typeface="Franklin Gothic Demi"/>
                <a:cs typeface="Franklin Gothic Demi"/>
              </a:rPr>
              <a:t>redes</a:t>
            </a:r>
            <a:r>
              <a:rPr sz="1350" spc="-45" dirty="0">
                <a:solidFill>
                  <a:srgbClr val="538235"/>
                </a:solidFill>
                <a:latin typeface="Franklin Gothic Demi"/>
                <a:cs typeface="Franklin Gothic Demi"/>
              </a:rPr>
              <a:t> </a:t>
            </a:r>
            <a:r>
              <a:rPr sz="1350" spc="-4" dirty="0">
                <a:solidFill>
                  <a:srgbClr val="538235"/>
                </a:solidFill>
                <a:latin typeface="Franklin Gothic Demi"/>
                <a:cs typeface="Franklin Gothic Demi"/>
              </a:rPr>
              <a:t>organizacionais</a:t>
            </a:r>
            <a:endParaRPr sz="1350">
              <a:latin typeface="Franklin Gothic Demi"/>
              <a:cs typeface="Franklin Gothic Demi"/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EF32AF0D-A832-45F0-ACFC-C88B5AD562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89069" y="1636775"/>
            <a:ext cx="3412998" cy="40747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2411729" y="1921384"/>
            <a:ext cx="1627632" cy="254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/>
          <p:nvPr/>
        </p:nvSpPr>
        <p:spPr>
          <a:xfrm>
            <a:off x="2411729" y="1921383"/>
            <a:ext cx="1627823" cy="221695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3811" rIns="0" bIns="0" rtlCol="0">
            <a:spAutoFit/>
          </a:bodyPr>
          <a:lstStyle/>
          <a:p>
            <a:pPr marL="233363">
              <a:spcBef>
                <a:spcPts val="109"/>
              </a:spcBef>
            </a:pPr>
            <a:r>
              <a:rPr sz="1350" b="1" spc="-4" dirty="0">
                <a:latin typeface="Calibri"/>
                <a:cs typeface="Calibri"/>
              </a:rPr>
              <a:t>Reinício </a:t>
            </a:r>
            <a:r>
              <a:rPr sz="1350" b="1" dirty="0">
                <a:latin typeface="Calibri"/>
                <a:cs typeface="Calibri"/>
              </a:rPr>
              <a:t>do</a:t>
            </a:r>
            <a:r>
              <a:rPr sz="1350" b="1" spc="-23" dirty="0">
                <a:latin typeface="Calibri"/>
                <a:cs typeface="Calibri"/>
              </a:rPr>
              <a:t> </a:t>
            </a:r>
            <a:r>
              <a:rPr sz="1350" b="1" spc="-4" dirty="0">
                <a:latin typeface="Calibri"/>
                <a:cs typeface="Calibri"/>
              </a:rPr>
              <a:t>Ciclo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8980" y="4848820"/>
            <a:ext cx="2337435" cy="702596"/>
          </a:xfrm>
          <a:prstGeom prst="rect">
            <a:avLst/>
          </a:prstGeom>
        </p:spPr>
        <p:txBody>
          <a:bodyPr vert="horz" wrap="square" lIns="0" tIns="124301" rIns="0" bIns="0" rtlCol="0">
            <a:spAutoFit/>
          </a:bodyPr>
          <a:lstStyle/>
          <a:p>
            <a:pPr marL="137160" marR="4286" indent="-137160" algn="r">
              <a:spcBef>
                <a:spcPts val="979"/>
              </a:spcBef>
              <a:buFont typeface="Arial"/>
              <a:buChar char="•"/>
              <a:tabLst>
                <a:tab pos="137160" algn="l"/>
              </a:tabLst>
            </a:pPr>
            <a:r>
              <a:rPr sz="1500" b="1" spc="-8" dirty="0">
                <a:latin typeface="Calibri"/>
                <a:cs typeface="Calibri"/>
              </a:rPr>
              <a:t>Estrutura </a:t>
            </a:r>
            <a:r>
              <a:rPr sz="1500" b="1" dirty="0">
                <a:latin typeface="Calibri"/>
                <a:cs typeface="Calibri"/>
              </a:rPr>
              <a:t>dos</a:t>
            </a:r>
            <a:r>
              <a:rPr sz="1500" b="1" spc="-45" dirty="0">
                <a:latin typeface="Calibri"/>
                <a:cs typeface="Calibri"/>
              </a:rPr>
              <a:t> </a:t>
            </a:r>
            <a:r>
              <a:rPr sz="1500" b="1" spc="-4" dirty="0">
                <a:latin typeface="Calibri"/>
                <a:cs typeface="Calibri"/>
              </a:rPr>
              <a:t>Fundamentos</a:t>
            </a:r>
            <a:endParaRPr sz="1500">
              <a:latin typeface="Calibri"/>
              <a:cs typeface="Calibri"/>
            </a:endParaRPr>
          </a:p>
          <a:p>
            <a:pPr marL="137160" marR="3810" lvl="1" indent="-137160" algn="r">
              <a:spcBef>
                <a:spcPts val="900"/>
              </a:spcBef>
              <a:buFont typeface="Arial"/>
              <a:buChar char="•"/>
              <a:tabLst>
                <a:tab pos="137160" algn="l"/>
              </a:tabLst>
            </a:pPr>
            <a:r>
              <a:rPr sz="1500" b="1" spc="-8" dirty="0">
                <a:latin typeface="Calibri"/>
                <a:cs typeface="Calibri"/>
              </a:rPr>
              <a:t>Sistema </a:t>
            </a:r>
            <a:r>
              <a:rPr sz="1500" b="1" dirty="0">
                <a:latin typeface="Calibri"/>
                <a:cs typeface="Calibri"/>
              </a:rPr>
              <a:t>de</a:t>
            </a:r>
            <a:r>
              <a:rPr sz="1500" b="1" spc="-34" dirty="0">
                <a:latin typeface="Calibri"/>
                <a:cs typeface="Calibri"/>
              </a:rPr>
              <a:t> </a:t>
            </a:r>
            <a:r>
              <a:rPr sz="1500" b="1" spc="-4" dirty="0">
                <a:latin typeface="Calibri"/>
                <a:cs typeface="Calibri"/>
              </a:rPr>
              <a:t>pontuação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" y="857250"/>
            <a:ext cx="6055994" cy="418624"/>
          </a:xfrm>
          <a:custGeom>
            <a:avLst/>
            <a:gdLst/>
            <a:ahLst/>
            <a:cxnLst/>
            <a:rect l="l" t="t" r="r" b="b"/>
            <a:pathLst>
              <a:path w="8074659" h="558165">
                <a:moveTo>
                  <a:pt x="0" y="557784"/>
                </a:moveTo>
                <a:lnTo>
                  <a:pt x="8074152" y="557784"/>
                </a:lnTo>
                <a:lnTo>
                  <a:pt x="8074152" y="0"/>
                </a:lnTo>
                <a:lnTo>
                  <a:pt x="0" y="0"/>
                </a:lnTo>
                <a:lnTo>
                  <a:pt x="0" y="557784"/>
                </a:lnTo>
                <a:close/>
              </a:path>
            </a:pathLst>
          </a:custGeom>
          <a:solidFill>
            <a:srgbClr val="2D75B6">
              <a:alpha val="3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0" y="152626"/>
            <a:ext cx="8997043" cy="68672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4" dirty="0">
                <a:solidFill>
                  <a:schemeClr val="accent6"/>
                </a:solidFill>
                <a:latin typeface="+mn-lt"/>
              </a:rPr>
              <a:t>Melhoria </a:t>
            </a:r>
            <a:r>
              <a:rPr spc="-8" dirty="0">
                <a:solidFill>
                  <a:schemeClr val="accent6"/>
                </a:solidFill>
                <a:latin typeface="+mn-lt"/>
              </a:rPr>
              <a:t>Continua </a:t>
            </a:r>
            <a:r>
              <a:rPr dirty="0">
                <a:solidFill>
                  <a:schemeClr val="accent6"/>
                </a:solidFill>
                <a:latin typeface="+mn-lt"/>
              </a:rPr>
              <a:t>da</a:t>
            </a:r>
            <a:r>
              <a:rPr spc="-30" dirty="0">
                <a:solidFill>
                  <a:schemeClr val="accent6"/>
                </a:solidFill>
                <a:latin typeface="+mn-lt"/>
              </a:rPr>
              <a:t> </a:t>
            </a:r>
            <a:r>
              <a:rPr spc="-11" dirty="0">
                <a:solidFill>
                  <a:schemeClr val="accent6"/>
                </a:solidFill>
                <a:latin typeface="+mn-lt"/>
              </a:rPr>
              <a:t>Gestão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15315" y="1586293"/>
            <a:ext cx="4026694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500" b="1" spc="-11" dirty="0">
                <a:solidFill>
                  <a:srgbClr val="008000"/>
                </a:solidFill>
                <a:latin typeface="Calibri"/>
                <a:cs typeface="Calibri"/>
              </a:rPr>
              <a:t>Avaliar </a:t>
            </a:r>
            <a:r>
              <a:rPr sz="1500" b="1" dirty="0">
                <a:solidFill>
                  <a:srgbClr val="008000"/>
                </a:solidFill>
                <a:latin typeface="Calibri"/>
                <a:cs typeface="Calibri"/>
              </a:rPr>
              <a:t>e Agir = Melhoria da </a:t>
            </a:r>
            <a:r>
              <a:rPr sz="1500" b="1" spc="-4" dirty="0">
                <a:solidFill>
                  <a:srgbClr val="008000"/>
                </a:solidFill>
                <a:latin typeface="Calibri"/>
                <a:cs typeface="Calibri"/>
              </a:rPr>
              <a:t>Maturidade </a:t>
            </a:r>
            <a:r>
              <a:rPr sz="1500" b="1" dirty="0">
                <a:solidFill>
                  <a:srgbClr val="008000"/>
                </a:solidFill>
                <a:latin typeface="Calibri"/>
                <a:cs typeface="Calibri"/>
              </a:rPr>
              <a:t>da</a:t>
            </a:r>
            <a:r>
              <a:rPr sz="1500" b="1" spc="-34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1500" b="1" spc="-8" dirty="0">
                <a:solidFill>
                  <a:srgbClr val="008000"/>
                </a:solidFill>
                <a:latin typeface="Calibri"/>
                <a:cs typeface="Calibri"/>
              </a:rPr>
              <a:t>Gestão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106220E-EDAA-4F83-9852-A42289799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857250"/>
            <a:ext cx="6055994" cy="418624"/>
          </a:xfrm>
          <a:custGeom>
            <a:avLst/>
            <a:gdLst/>
            <a:ahLst/>
            <a:cxnLst/>
            <a:rect l="l" t="t" r="r" b="b"/>
            <a:pathLst>
              <a:path w="8074659" h="558165">
                <a:moveTo>
                  <a:pt x="0" y="557784"/>
                </a:moveTo>
                <a:lnTo>
                  <a:pt x="8074152" y="557784"/>
                </a:lnTo>
                <a:lnTo>
                  <a:pt x="8074152" y="0"/>
                </a:lnTo>
                <a:lnTo>
                  <a:pt x="0" y="0"/>
                </a:lnTo>
                <a:lnTo>
                  <a:pt x="0" y="557784"/>
                </a:lnTo>
                <a:close/>
              </a:path>
            </a:pathLst>
          </a:custGeom>
          <a:solidFill>
            <a:srgbClr val="2D75B6">
              <a:alpha val="3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" y="266926"/>
            <a:ext cx="9143999" cy="68672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4" dirty="0">
                <a:solidFill>
                  <a:schemeClr val="accent6"/>
                </a:solidFill>
                <a:latin typeface="+mn-lt"/>
              </a:rPr>
              <a:t>Melhoria </a:t>
            </a:r>
            <a:r>
              <a:rPr spc="-8" dirty="0">
                <a:solidFill>
                  <a:schemeClr val="accent6"/>
                </a:solidFill>
                <a:latin typeface="+mn-lt"/>
              </a:rPr>
              <a:t>Continua </a:t>
            </a:r>
            <a:r>
              <a:rPr dirty="0">
                <a:solidFill>
                  <a:schemeClr val="accent6"/>
                </a:solidFill>
                <a:latin typeface="+mn-lt"/>
              </a:rPr>
              <a:t>da</a:t>
            </a:r>
            <a:r>
              <a:rPr spc="-30" dirty="0">
                <a:solidFill>
                  <a:schemeClr val="accent6"/>
                </a:solidFill>
                <a:latin typeface="+mn-lt"/>
              </a:rPr>
              <a:t> </a:t>
            </a:r>
            <a:r>
              <a:rPr spc="-11" dirty="0">
                <a:solidFill>
                  <a:schemeClr val="accent6"/>
                </a:solidFill>
                <a:latin typeface="+mn-lt"/>
              </a:rPr>
              <a:t>Gestão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4492" y="1638490"/>
            <a:ext cx="1826895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500" b="1" spc="-8" dirty="0">
                <a:solidFill>
                  <a:srgbClr val="008000"/>
                </a:solidFill>
                <a:latin typeface="Calibri"/>
                <a:cs typeface="Calibri"/>
              </a:rPr>
              <a:t>Material</a:t>
            </a:r>
            <a:r>
              <a:rPr sz="1500" b="1" spc="-38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1500" b="1" spc="-4" dirty="0">
                <a:solidFill>
                  <a:srgbClr val="008000"/>
                </a:solidFill>
                <a:latin typeface="Calibri"/>
                <a:cs typeface="Calibri"/>
              </a:rPr>
              <a:t>metodológico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51627" y="1820799"/>
            <a:ext cx="2362580" cy="3057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436626" y="2323720"/>
            <a:ext cx="2369439" cy="30975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3318128" y="2850641"/>
            <a:ext cx="2320290" cy="25168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3311271" y="5367527"/>
            <a:ext cx="2327434" cy="342900"/>
          </a:xfrm>
          <a:custGeom>
            <a:avLst/>
            <a:gdLst/>
            <a:ahLst/>
            <a:cxnLst/>
            <a:rect l="l" t="t" r="r" b="b"/>
            <a:pathLst>
              <a:path w="3103245" h="457200">
                <a:moveTo>
                  <a:pt x="0" y="457200"/>
                </a:moveTo>
                <a:lnTo>
                  <a:pt x="3102864" y="457200"/>
                </a:lnTo>
                <a:lnTo>
                  <a:pt x="3102864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 txBox="1"/>
          <p:nvPr/>
        </p:nvSpPr>
        <p:spPr>
          <a:xfrm>
            <a:off x="3318128" y="5386121"/>
            <a:ext cx="232029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70046" marR="165259" indent="-204788">
              <a:spcBef>
                <a:spcPts val="75"/>
              </a:spcBef>
            </a:pPr>
            <a:r>
              <a:rPr sz="900" b="1" spc="-8" dirty="0">
                <a:solidFill>
                  <a:srgbClr val="7E5F00"/>
                </a:solidFill>
                <a:latin typeface="Calibri"/>
                <a:cs typeface="Calibri"/>
              </a:rPr>
              <a:t>INSTRUMENTO </a:t>
            </a:r>
            <a:r>
              <a:rPr sz="900" b="1" spc="-4" dirty="0">
                <a:solidFill>
                  <a:srgbClr val="7E5F00"/>
                </a:solidFill>
                <a:latin typeface="Calibri"/>
                <a:cs typeface="Calibri"/>
              </a:rPr>
              <a:t>DE MELHORIA </a:t>
            </a:r>
            <a:r>
              <a:rPr sz="900" b="1" spc="-11" dirty="0">
                <a:solidFill>
                  <a:srgbClr val="7E5F00"/>
                </a:solidFill>
                <a:latin typeface="Calibri"/>
                <a:cs typeface="Calibri"/>
              </a:rPr>
              <a:t>DA </a:t>
            </a:r>
            <a:r>
              <a:rPr sz="900" b="1" spc="-19" dirty="0">
                <a:solidFill>
                  <a:srgbClr val="7E5F00"/>
                </a:solidFill>
                <a:latin typeface="Calibri"/>
                <a:cs typeface="Calibri"/>
              </a:rPr>
              <a:t>GESTÃO  </a:t>
            </a:r>
            <a:r>
              <a:rPr sz="900" b="1" spc="-8" dirty="0">
                <a:solidFill>
                  <a:srgbClr val="7E5F00"/>
                </a:solidFill>
                <a:latin typeface="Calibri"/>
                <a:cs typeface="Calibri"/>
              </a:rPr>
              <a:t>DAS </a:t>
            </a:r>
            <a:r>
              <a:rPr sz="900" b="1" dirty="0">
                <a:solidFill>
                  <a:srgbClr val="7E5F00"/>
                </a:solidFill>
                <a:latin typeface="Calibri"/>
                <a:cs typeface="Calibri"/>
              </a:rPr>
              <a:t>TRANSFERÊNCIAS </a:t>
            </a:r>
            <a:r>
              <a:rPr sz="900" b="1" spc="-11" dirty="0">
                <a:solidFill>
                  <a:srgbClr val="7E5F00"/>
                </a:solidFill>
                <a:latin typeface="Calibri"/>
                <a:cs typeface="Calibri"/>
              </a:rPr>
              <a:t>DA</a:t>
            </a:r>
            <a:r>
              <a:rPr sz="900" b="1" spc="-30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7E5F00"/>
                </a:solidFill>
                <a:latin typeface="Calibri"/>
                <a:cs typeface="Calibri"/>
              </a:rPr>
              <a:t>UNIÃO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08919" y="3978402"/>
            <a:ext cx="448628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algn="ctr">
              <a:spcBef>
                <a:spcPts val="75"/>
              </a:spcBef>
            </a:pPr>
            <a:r>
              <a:rPr sz="1050" b="1" spc="-45" dirty="0">
                <a:solidFill>
                  <a:srgbClr val="7E5F00"/>
                </a:solidFill>
                <a:latin typeface="Calibri"/>
                <a:cs typeface="Calibri"/>
              </a:rPr>
              <a:t>IMG </a:t>
            </a:r>
            <a:r>
              <a:rPr sz="1050" b="1" spc="15" dirty="0">
                <a:solidFill>
                  <a:srgbClr val="7E5F00"/>
                </a:solidFill>
                <a:latin typeface="Calibri"/>
                <a:cs typeface="Calibri"/>
              </a:rPr>
              <a:t>-</a:t>
            </a:r>
            <a:r>
              <a:rPr sz="1050" b="1" spc="-86" dirty="0">
                <a:solidFill>
                  <a:srgbClr val="7E5F00"/>
                </a:solidFill>
                <a:latin typeface="Calibri"/>
                <a:cs typeface="Calibri"/>
              </a:rPr>
              <a:t> </a:t>
            </a:r>
            <a:r>
              <a:rPr sz="1050" b="1" spc="34" dirty="0">
                <a:solidFill>
                  <a:srgbClr val="7E5F00"/>
                </a:solidFill>
                <a:latin typeface="Calibri"/>
                <a:cs typeface="Calibri"/>
              </a:rPr>
              <a:t>Tr</a:t>
            </a:r>
            <a:endParaRPr sz="1050">
              <a:latin typeface="Calibri"/>
              <a:cs typeface="Calibri"/>
            </a:endParaRPr>
          </a:p>
          <a:p>
            <a:pPr marR="3334" algn="ctr">
              <a:spcBef>
                <a:spcPts val="4"/>
              </a:spcBef>
            </a:pPr>
            <a:r>
              <a:rPr sz="1050" b="1" spc="4" dirty="0">
                <a:solidFill>
                  <a:srgbClr val="7E5F00"/>
                </a:solidFill>
                <a:latin typeface="Calibri"/>
                <a:cs typeface="Calibri"/>
              </a:rPr>
              <a:t>100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21360" y="2439257"/>
            <a:ext cx="115728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solidFill>
                  <a:srgbClr val="006FC0"/>
                </a:solidFill>
                <a:latin typeface="Calibri"/>
                <a:cs typeface="Calibri"/>
              </a:rPr>
              <a:t>(sistema </a:t>
            </a:r>
            <a:r>
              <a:rPr sz="1350" i="1" dirty="0">
                <a:solidFill>
                  <a:srgbClr val="006FC0"/>
                </a:solidFill>
                <a:latin typeface="Calibri"/>
                <a:cs typeface="Calibri"/>
              </a:rPr>
              <a:t>on</a:t>
            </a:r>
            <a:r>
              <a:rPr sz="1350" i="1" spc="-34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350" i="1" spc="-4" dirty="0">
                <a:solidFill>
                  <a:srgbClr val="006FC0"/>
                </a:solidFill>
                <a:latin typeface="Calibri"/>
                <a:cs typeface="Calibri"/>
              </a:rPr>
              <a:t>line</a:t>
            </a:r>
            <a:r>
              <a:rPr sz="1350" spc="-4" dirty="0">
                <a:solidFill>
                  <a:srgbClr val="006FC0"/>
                </a:solidFill>
                <a:latin typeface="Calibri"/>
                <a:cs typeface="Calibri"/>
              </a:rPr>
              <a:t>)</a:t>
            </a:r>
            <a:endParaRPr sz="1350">
              <a:latin typeface="Calibri"/>
              <a:cs typeface="Calibri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14A108A-7208-4199-91E1-E043985A9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2A105B8-6B30-4C1E-85EB-538331A50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95" t="21790" r="17377" b="15229"/>
          <a:stretch/>
        </p:blipFill>
        <p:spPr>
          <a:xfrm>
            <a:off x="134911" y="854439"/>
            <a:ext cx="8889168" cy="506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12350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5143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1" y="-1349"/>
            <a:ext cx="7053455" cy="136383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4" dirty="0">
                <a:solidFill>
                  <a:schemeClr val="accent6"/>
                </a:solidFill>
                <a:latin typeface="+mn-lt"/>
              </a:rPr>
              <a:t>Benefícios </a:t>
            </a:r>
            <a:r>
              <a:rPr dirty="0">
                <a:solidFill>
                  <a:schemeClr val="accent6"/>
                </a:solidFill>
                <a:latin typeface="+mn-lt"/>
              </a:rPr>
              <a:t>e </a:t>
            </a:r>
            <a:r>
              <a:rPr lang="pt-BR" spc="-15" dirty="0">
                <a:solidFill>
                  <a:schemeClr val="accent6"/>
                </a:solidFill>
                <a:latin typeface="+mn-lt"/>
              </a:rPr>
              <a:t>V</a:t>
            </a:r>
            <a:r>
              <a:rPr spc="-15" dirty="0" err="1">
                <a:solidFill>
                  <a:schemeClr val="accent6"/>
                </a:solidFill>
                <a:latin typeface="+mn-lt"/>
              </a:rPr>
              <a:t>antagens</a:t>
            </a:r>
            <a:r>
              <a:rPr spc="-15" dirty="0">
                <a:solidFill>
                  <a:schemeClr val="accent6"/>
                </a:solidFill>
                <a:latin typeface="+mn-lt"/>
              </a:rPr>
              <a:t> </a:t>
            </a:r>
            <a:r>
              <a:rPr dirty="0">
                <a:solidFill>
                  <a:schemeClr val="accent6"/>
                </a:solidFill>
                <a:latin typeface="+mn-lt"/>
              </a:rPr>
              <a:t>do</a:t>
            </a:r>
            <a:r>
              <a:rPr spc="-23" dirty="0">
                <a:solidFill>
                  <a:schemeClr val="accent6"/>
                </a:solidFill>
                <a:latin typeface="+mn-lt"/>
              </a:rPr>
              <a:t> </a:t>
            </a:r>
            <a:r>
              <a:rPr spc="-53" dirty="0">
                <a:solidFill>
                  <a:schemeClr val="accent6"/>
                </a:solidFill>
                <a:latin typeface="+mn-lt"/>
              </a:rPr>
              <a:t>MEG-Tr</a:t>
            </a:r>
          </a:p>
        </p:txBody>
      </p:sp>
      <p:sp>
        <p:nvSpPr>
          <p:cNvPr id="5" name="object 5"/>
          <p:cNvSpPr/>
          <p:nvPr/>
        </p:nvSpPr>
        <p:spPr>
          <a:xfrm>
            <a:off x="7053454" y="4279391"/>
            <a:ext cx="2090546" cy="15841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1" y="1522572"/>
            <a:ext cx="8359540" cy="5287986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9525">
              <a:spcBef>
                <a:spcPts val="795"/>
              </a:spcBef>
            </a:pPr>
            <a:r>
              <a:rPr b="1" spc="-4" dirty="0">
                <a:cs typeface="Calibri"/>
              </a:rPr>
              <a:t>Relacionados </a:t>
            </a:r>
            <a:r>
              <a:rPr b="1" dirty="0">
                <a:cs typeface="Calibri"/>
              </a:rPr>
              <a:t>ao </a:t>
            </a:r>
            <a:r>
              <a:rPr b="1" spc="-8" dirty="0">
                <a:cs typeface="Calibri"/>
              </a:rPr>
              <a:t>Reconhecimento </a:t>
            </a:r>
            <a:r>
              <a:rPr b="1" dirty="0">
                <a:cs typeface="Calibri"/>
              </a:rPr>
              <a:t>de </a:t>
            </a:r>
            <a:r>
              <a:rPr b="1" spc="-4" dirty="0">
                <a:cs typeface="Calibri"/>
              </a:rPr>
              <a:t>Nível </a:t>
            </a:r>
            <a:r>
              <a:rPr b="1" dirty="0">
                <a:cs typeface="Calibri"/>
              </a:rPr>
              <a:t>de</a:t>
            </a:r>
            <a:r>
              <a:rPr b="1" spc="-68" dirty="0">
                <a:cs typeface="Calibri"/>
              </a:rPr>
              <a:t> </a:t>
            </a:r>
            <a:r>
              <a:rPr b="1" spc="-4" dirty="0">
                <a:cs typeface="Calibri"/>
              </a:rPr>
              <a:t>Gestão</a:t>
            </a:r>
            <a:endParaRPr dirty="0">
              <a:cs typeface="Calibri"/>
            </a:endParaRPr>
          </a:p>
          <a:p>
            <a:pPr marL="133350" indent="-124301">
              <a:spcBef>
                <a:spcPts val="720"/>
              </a:spcBef>
              <a:buChar char="•"/>
              <a:tabLst>
                <a:tab pos="133826" algn="l"/>
              </a:tabLst>
            </a:pPr>
            <a:r>
              <a:rPr spc="-4" dirty="0">
                <a:cs typeface="Calibri"/>
              </a:rPr>
              <a:t>Melhoria da Qualidade da </a:t>
            </a:r>
            <a:r>
              <a:rPr spc="-8" dirty="0">
                <a:cs typeface="Calibri"/>
              </a:rPr>
              <a:t>Gestão </a:t>
            </a:r>
            <a:r>
              <a:rPr spc="-4" dirty="0">
                <a:cs typeface="Calibri"/>
              </a:rPr>
              <a:t>por </a:t>
            </a:r>
            <a:r>
              <a:rPr dirty="0">
                <a:cs typeface="Calibri"/>
              </a:rPr>
              <a:t>meio </a:t>
            </a:r>
            <a:r>
              <a:rPr spc="-4" dirty="0">
                <a:cs typeface="Calibri"/>
              </a:rPr>
              <a:t>de um </a:t>
            </a:r>
            <a:r>
              <a:rPr spc="-11" dirty="0">
                <a:cs typeface="Calibri"/>
              </a:rPr>
              <a:t>referencial </a:t>
            </a:r>
            <a:r>
              <a:rPr spc="-4" dirty="0">
                <a:cs typeface="Calibri"/>
              </a:rPr>
              <a:t>(modelo) </a:t>
            </a:r>
            <a:r>
              <a:rPr spc="-11" dirty="0">
                <a:cs typeface="Calibri"/>
              </a:rPr>
              <a:t>para </a:t>
            </a:r>
            <a:r>
              <a:rPr dirty="0">
                <a:cs typeface="Calibri"/>
              </a:rPr>
              <a:t>um </a:t>
            </a:r>
            <a:r>
              <a:rPr spc="-8" dirty="0">
                <a:cs typeface="Calibri"/>
              </a:rPr>
              <a:t>contínuo</a:t>
            </a:r>
            <a:r>
              <a:rPr spc="217" dirty="0">
                <a:cs typeface="Calibri"/>
              </a:rPr>
              <a:t> </a:t>
            </a:r>
            <a:r>
              <a:rPr spc="-8" dirty="0">
                <a:cs typeface="Calibri"/>
              </a:rPr>
              <a:t>aperfeiçoamento;</a:t>
            </a:r>
            <a:endParaRPr dirty="0">
              <a:cs typeface="Calibri"/>
            </a:endParaRPr>
          </a:p>
          <a:p>
            <a:pPr marL="133350" indent="-124301">
              <a:spcBef>
                <a:spcPts val="708"/>
              </a:spcBef>
              <a:buChar char="•"/>
              <a:tabLst>
                <a:tab pos="133826" algn="l"/>
              </a:tabLst>
            </a:pPr>
            <a:r>
              <a:rPr spc="-8" dirty="0">
                <a:cs typeface="Calibri"/>
              </a:rPr>
              <a:t>Participar </a:t>
            </a:r>
            <a:r>
              <a:rPr spc="-4" dirty="0">
                <a:cs typeface="Calibri"/>
              </a:rPr>
              <a:t>de uma ação </a:t>
            </a:r>
            <a:r>
              <a:rPr spc="-11" dirty="0">
                <a:cs typeface="Calibri"/>
              </a:rPr>
              <a:t>cooperativa </a:t>
            </a:r>
            <a:r>
              <a:rPr spc="-4" dirty="0">
                <a:cs typeface="Calibri"/>
              </a:rPr>
              <a:t>que </a:t>
            </a:r>
            <a:r>
              <a:rPr spc="-8" dirty="0">
                <a:cs typeface="Calibri"/>
              </a:rPr>
              <a:t>possibilita </a:t>
            </a:r>
            <a:r>
              <a:rPr spc="-11" dirty="0">
                <a:cs typeface="Calibri"/>
              </a:rPr>
              <a:t>troca </a:t>
            </a:r>
            <a:r>
              <a:rPr dirty="0">
                <a:cs typeface="Calibri"/>
              </a:rPr>
              <a:t>de </a:t>
            </a:r>
            <a:r>
              <a:rPr spc="-4" dirty="0">
                <a:cs typeface="Calibri"/>
              </a:rPr>
              <a:t>experiências </a:t>
            </a:r>
            <a:r>
              <a:rPr spc="-8" dirty="0">
                <a:cs typeface="Calibri"/>
              </a:rPr>
              <a:t>entre </a:t>
            </a:r>
            <a:r>
              <a:rPr dirty="0">
                <a:cs typeface="Calibri"/>
              </a:rPr>
              <a:t>as</a:t>
            </a:r>
            <a:r>
              <a:rPr spc="131" dirty="0">
                <a:cs typeface="Calibri"/>
              </a:rPr>
              <a:t> </a:t>
            </a:r>
            <a:r>
              <a:rPr spc="-8" dirty="0">
                <a:cs typeface="Calibri"/>
              </a:rPr>
              <a:t>organizações;</a:t>
            </a:r>
            <a:endParaRPr dirty="0">
              <a:cs typeface="Calibri"/>
            </a:endParaRPr>
          </a:p>
          <a:p>
            <a:pPr marL="133350" indent="-124301">
              <a:spcBef>
                <a:spcPts val="713"/>
              </a:spcBef>
              <a:buChar char="•"/>
              <a:tabLst>
                <a:tab pos="133826" algn="l"/>
              </a:tabLst>
            </a:pPr>
            <a:r>
              <a:rPr spc="-8" dirty="0">
                <a:cs typeface="Calibri"/>
              </a:rPr>
              <a:t>Promoção </a:t>
            </a:r>
            <a:r>
              <a:rPr spc="-4" dirty="0">
                <a:cs typeface="Calibri"/>
              </a:rPr>
              <a:t>da </a:t>
            </a:r>
            <a:r>
              <a:rPr spc="-8" dirty="0">
                <a:cs typeface="Calibri"/>
              </a:rPr>
              <a:t>cooperação</a:t>
            </a:r>
            <a:r>
              <a:rPr spc="34" dirty="0">
                <a:cs typeface="Calibri"/>
              </a:rPr>
              <a:t> </a:t>
            </a:r>
            <a:r>
              <a:rPr spc="-8" dirty="0">
                <a:cs typeface="Calibri"/>
              </a:rPr>
              <a:t>interna.</a:t>
            </a:r>
            <a:endParaRPr dirty="0">
              <a:cs typeface="Calibri"/>
            </a:endParaRPr>
          </a:p>
          <a:p>
            <a:pPr>
              <a:spcBef>
                <a:spcPts val="8"/>
              </a:spcBef>
            </a:pPr>
            <a:endParaRPr dirty="0">
              <a:cs typeface="Times New Roman"/>
            </a:endParaRPr>
          </a:p>
          <a:p>
            <a:pPr marL="9525"/>
            <a:r>
              <a:rPr b="1" spc="-4" dirty="0">
                <a:cs typeface="Calibri"/>
              </a:rPr>
              <a:t>Relacionados com </a:t>
            </a:r>
            <a:r>
              <a:rPr b="1" dirty="0">
                <a:cs typeface="Calibri"/>
              </a:rPr>
              <a:t>o </a:t>
            </a:r>
            <a:r>
              <a:rPr b="1" spc="-8" dirty="0">
                <a:cs typeface="Calibri"/>
              </a:rPr>
              <a:t>fortalecimento </a:t>
            </a:r>
            <a:r>
              <a:rPr b="1" dirty="0">
                <a:cs typeface="Calibri"/>
              </a:rPr>
              <a:t>da </a:t>
            </a:r>
            <a:r>
              <a:rPr b="1" spc="-4" dirty="0">
                <a:cs typeface="Calibri"/>
              </a:rPr>
              <a:t>imagem </a:t>
            </a:r>
            <a:r>
              <a:rPr b="1" dirty="0">
                <a:cs typeface="Calibri"/>
              </a:rPr>
              <a:t>e </a:t>
            </a:r>
            <a:r>
              <a:rPr b="1" spc="-4" dirty="0">
                <a:cs typeface="Calibri"/>
              </a:rPr>
              <a:t>institucional </a:t>
            </a:r>
            <a:r>
              <a:rPr b="1" dirty="0">
                <a:cs typeface="Calibri"/>
              </a:rPr>
              <a:t>da</a:t>
            </a:r>
            <a:r>
              <a:rPr b="1" spc="-105" dirty="0">
                <a:cs typeface="Calibri"/>
              </a:rPr>
              <a:t> </a:t>
            </a:r>
            <a:r>
              <a:rPr b="1" spc="-8" dirty="0">
                <a:cs typeface="Calibri"/>
              </a:rPr>
              <a:t>Organização</a:t>
            </a:r>
            <a:endParaRPr dirty="0">
              <a:cs typeface="Calibri"/>
            </a:endParaRPr>
          </a:p>
          <a:p>
            <a:pPr marL="120015" indent="-110966">
              <a:spcBef>
                <a:spcPts val="720"/>
              </a:spcBef>
              <a:buSzPct val="88888"/>
              <a:buChar char="•"/>
              <a:tabLst>
                <a:tab pos="120491" algn="l"/>
              </a:tabLst>
            </a:pPr>
            <a:r>
              <a:rPr spc="-4" dirty="0">
                <a:cs typeface="Calibri"/>
              </a:rPr>
              <a:t>Medição do desempenho </a:t>
            </a:r>
            <a:r>
              <a:rPr spc="-11" dirty="0">
                <a:cs typeface="Calibri"/>
              </a:rPr>
              <a:t>perante </a:t>
            </a:r>
            <a:r>
              <a:rPr spc="-4" dirty="0">
                <a:cs typeface="Calibri"/>
              </a:rPr>
              <a:t>os </a:t>
            </a:r>
            <a:r>
              <a:rPr spc="-8" dirty="0">
                <a:cs typeface="Calibri"/>
              </a:rPr>
              <a:t>referenciais comparativos, com </a:t>
            </a:r>
            <a:r>
              <a:rPr spc="-11" dirty="0">
                <a:cs typeface="Calibri"/>
              </a:rPr>
              <a:t>foco </a:t>
            </a:r>
            <a:r>
              <a:rPr dirty="0">
                <a:cs typeface="Calibri"/>
              </a:rPr>
              <a:t>em</a:t>
            </a:r>
            <a:r>
              <a:rPr spc="94" dirty="0">
                <a:cs typeface="Calibri"/>
              </a:rPr>
              <a:t> </a:t>
            </a:r>
            <a:r>
              <a:rPr spc="-8" dirty="0">
                <a:cs typeface="Calibri"/>
              </a:rPr>
              <a:t>resultados;</a:t>
            </a:r>
            <a:endParaRPr dirty="0">
              <a:cs typeface="Calibri"/>
            </a:endParaRPr>
          </a:p>
          <a:p>
            <a:pPr marL="133350" indent="-124301">
              <a:spcBef>
                <a:spcPts val="713"/>
              </a:spcBef>
              <a:buChar char="•"/>
              <a:tabLst>
                <a:tab pos="133826" algn="l"/>
              </a:tabLst>
            </a:pPr>
            <a:r>
              <a:rPr spc="-8" dirty="0">
                <a:cs typeface="Calibri"/>
              </a:rPr>
              <a:t>Comprometimento </a:t>
            </a:r>
            <a:r>
              <a:rPr spc="-4" dirty="0">
                <a:cs typeface="Calibri"/>
              </a:rPr>
              <a:t>das pessoas que compõem </a:t>
            </a:r>
            <a:r>
              <a:rPr dirty="0">
                <a:cs typeface="Calibri"/>
              </a:rPr>
              <a:t>a </a:t>
            </a:r>
            <a:r>
              <a:rPr spc="-15" dirty="0">
                <a:cs typeface="Calibri"/>
              </a:rPr>
              <a:t>força </a:t>
            </a:r>
            <a:r>
              <a:rPr spc="-4" dirty="0">
                <a:cs typeface="Calibri"/>
              </a:rPr>
              <a:t>de</a:t>
            </a:r>
            <a:r>
              <a:rPr spc="38" dirty="0">
                <a:cs typeface="Calibri"/>
              </a:rPr>
              <a:t> </a:t>
            </a:r>
            <a:r>
              <a:rPr spc="-4" dirty="0">
                <a:cs typeface="Calibri"/>
              </a:rPr>
              <a:t>trabalho;</a:t>
            </a:r>
            <a:endParaRPr dirty="0">
              <a:cs typeface="Calibri"/>
            </a:endParaRPr>
          </a:p>
          <a:p>
            <a:pPr marL="133350" indent="-124301">
              <a:spcBef>
                <a:spcPts val="713"/>
              </a:spcBef>
              <a:buChar char="•"/>
              <a:tabLst>
                <a:tab pos="133826" algn="l"/>
              </a:tabLst>
            </a:pPr>
            <a:r>
              <a:rPr spc="-8" dirty="0">
                <a:cs typeface="Calibri"/>
              </a:rPr>
              <a:t>Divulgação </a:t>
            </a:r>
            <a:r>
              <a:rPr spc="-4" dirty="0">
                <a:cs typeface="Calibri"/>
              </a:rPr>
              <a:t>na mídia dos </a:t>
            </a:r>
            <a:r>
              <a:rPr spc="-8" dirty="0">
                <a:cs typeface="Calibri"/>
              </a:rPr>
              <a:t>reconhecimentos</a:t>
            </a:r>
            <a:r>
              <a:rPr spc="60" dirty="0">
                <a:cs typeface="Calibri"/>
              </a:rPr>
              <a:t> </a:t>
            </a:r>
            <a:r>
              <a:rPr spc="-4" dirty="0">
                <a:cs typeface="Calibri"/>
              </a:rPr>
              <a:t>obtidos;</a:t>
            </a:r>
            <a:endParaRPr dirty="0">
              <a:cs typeface="Calibri"/>
            </a:endParaRPr>
          </a:p>
          <a:p>
            <a:pPr marL="9525" marR="611029">
              <a:lnSpc>
                <a:spcPts val="2340"/>
              </a:lnSpc>
              <a:spcBef>
                <a:spcPts val="188"/>
              </a:spcBef>
              <a:buChar char="•"/>
              <a:tabLst>
                <a:tab pos="133826" algn="l"/>
              </a:tabLst>
            </a:pPr>
            <a:r>
              <a:rPr spc="-4" dirty="0">
                <a:cs typeface="Calibri"/>
              </a:rPr>
              <a:t>Dispor de </a:t>
            </a:r>
            <a:r>
              <a:rPr spc="-8" dirty="0">
                <a:cs typeface="Calibri"/>
              </a:rPr>
              <a:t>instrumentos </a:t>
            </a:r>
            <a:r>
              <a:rPr spc="-4" dirty="0">
                <a:cs typeface="Calibri"/>
              </a:rPr>
              <a:t>que </a:t>
            </a:r>
            <a:r>
              <a:rPr spc="-8" dirty="0">
                <a:cs typeface="Calibri"/>
              </a:rPr>
              <a:t>possibilitem </a:t>
            </a:r>
            <a:r>
              <a:rPr dirty="0">
                <a:cs typeface="Calibri"/>
              </a:rPr>
              <a:t>à </a:t>
            </a:r>
            <a:r>
              <a:rPr spc="-15" dirty="0">
                <a:cs typeface="Calibri"/>
              </a:rPr>
              <a:t>força </a:t>
            </a:r>
            <a:r>
              <a:rPr dirty="0">
                <a:cs typeface="Calibri"/>
              </a:rPr>
              <a:t>de </a:t>
            </a:r>
            <a:r>
              <a:rPr spc="-8" dirty="0">
                <a:cs typeface="Calibri"/>
              </a:rPr>
              <a:t>trabalho obter diagnóstico </a:t>
            </a:r>
            <a:r>
              <a:rPr spc="-4" dirty="0">
                <a:cs typeface="Calibri"/>
              </a:rPr>
              <a:t>do </a:t>
            </a:r>
            <a:r>
              <a:rPr spc="-8" dirty="0">
                <a:cs typeface="Calibri"/>
              </a:rPr>
              <a:t>sistema </a:t>
            </a:r>
            <a:r>
              <a:rPr spc="-4" dirty="0">
                <a:cs typeface="Calibri"/>
              </a:rPr>
              <a:t>gerencial  da</a:t>
            </a:r>
            <a:r>
              <a:rPr dirty="0">
                <a:cs typeface="Calibri"/>
              </a:rPr>
              <a:t> </a:t>
            </a:r>
            <a:r>
              <a:rPr spc="-8" dirty="0">
                <a:cs typeface="Calibri"/>
              </a:rPr>
              <a:t>organização;</a:t>
            </a:r>
            <a:endParaRPr dirty="0">
              <a:cs typeface="Calibri"/>
            </a:endParaRPr>
          </a:p>
          <a:p>
            <a:pPr marL="133350" indent="-124301">
              <a:spcBef>
                <a:spcPts val="518"/>
              </a:spcBef>
              <a:buChar char="•"/>
              <a:tabLst>
                <a:tab pos="133826" algn="l"/>
              </a:tabLst>
            </a:pPr>
            <a:r>
              <a:rPr spc="-4" dirty="0">
                <a:cs typeface="Calibri"/>
              </a:rPr>
              <a:t>Receber </a:t>
            </a:r>
            <a:r>
              <a:rPr dirty="0">
                <a:cs typeface="Calibri"/>
              </a:rPr>
              <a:t>o apoio </a:t>
            </a:r>
            <a:r>
              <a:rPr spc="-8" dirty="0">
                <a:cs typeface="Calibri"/>
              </a:rPr>
              <a:t>técnico </a:t>
            </a:r>
            <a:r>
              <a:rPr spc="-4" dirty="0">
                <a:cs typeface="Calibri"/>
              </a:rPr>
              <a:t>da Banca </a:t>
            </a:r>
            <a:r>
              <a:rPr spc="-15" dirty="0">
                <a:cs typeface="Calibri"/>
              </a:rPr>
              <a:t>Validadora </a:t>
            </a:r>
            <a:r>
              <a:rPr spc="-11" dirty="0">
                <a:cs typeface="Calibri"/>
              </a:rPr>
              <a:t>para </a:t>
            </a:r>
            <a:r>
              <a:rPr spc="-4" dirty="0">
                <a:cs typeface="Calibri"/>
              </a:rPr>
              <a:t>implementação de planos de</a:t>
            </a:r>
            <a:r>
              <a:rPr spc="165" dirty="0">
                <a:cs typeface="Calibri"/>
              </a:rPr>
              <a:t> </a:t>
            </a:r>
            <a:r>
              <a:rPr spc="-4" dirty="0">
                <a:cs typeface="Calibri"/>
              </a:rPr>
              <a:t>melhorias;</a:t>
            </a:r>
            <a:endParaRPr dirty="0">
              <a:cs typeface="Calibri"/>
            </a:endParaRPr>
          </a:p>
          <a:p>
            <a:pPr marL="133350" indent="-124301">
              <a:spcBef>
                <a:spcPts val="708"/>
              </a:spcBef>
              <a:buChar char="•"/>
              <a:tabLst>
                <a:tab pos="133826" algn="l"/>
              </a:tabLst>
            </a:pPr>
            <a:r>
              <a:rPr spc="-4" dirty="0">
                <a:cs typeface="Calibri"/>
              </a:rPr>
              <a:t>Criar </a:t>
            </a:r>
            <a:r>
              <a:rPr dirty="0">
                <a:cs typeface="Calibri"/>
              </a:rPr>
              <a:t>a </a:t>
            </a:r>
            <a:r>
              <a:rPr spc="-11" dirty="0">
                <a:cs typeface="Calibri"/>
              </a:rPr>
              <a:t>cultura </a:t>
            </a:r>
            <a:r>
              <a:rPr spc="-4" dirty="0">
                <a:cs typeface="Calibri"/>
              </a:rPr>
              <a:t>do</a:t>
            </a:r>
            <a:r>
              <a:rPr spc="38" dirty="0">
                <a:cs typeface="Calibri"/>
              </a:rPr>
              <a:t> </a:t>
            </a:r>
            <a:r>
              <a:rPr spc="-4" dirty="0">
                <a:cs typeface="Calibri"/>
              </a:rPr>
              <a:t>benchmarking.</a:t>
            </a:r>
            <a:endParaRPr dirty="0">
              <a:cs typeface="Calibri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D03A047-8659-4140-A06E-FCF91B5A1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5137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1536" y="3925596"/>
            <a:ext cx="3101816" cy="74876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 indent="400050" defTabSz="685800">
              <a:spcBef>
                <a:spcPts val="79"/>
              </a:spcBef>
            </a:pPr>
            <a:r>
              <a:rPr sz="2400" b="1" spc="-23" dirty="0">
                <a:solidFill>
                  <a:srgbClr val="FFFFFF"/>
                </a:solidFill>
                <a:latin typeface="Trebuchet MS"/>
                <a:cs typeface="Trebuchet MS"/>
              </a:rPr>
              <a:t>APLICATIVOS </a:t>
            </a:r>
            <a:r>
              <a:rPr sz="2400" b="1" dirty="0">
                <a:solidFill>
                  <a:srgbClr val="FFFFFF"/>
                </a:solidFill>
                <a:latin typeface="Trebuchet MS"/>
                <a:cs typeface="Trebuchet MS"/>
              </a:rPr>
              <a:t>DA  </a:t>
            </a:r>
            <a:r>
              <a:rPr sz="2400" b="1" spc="-45" dirty="0">
                <a:solidFill>
                  <a:srgbClr val="FFFFFF"/>
                </a:solidFill>
                <a:latin typeface="Trebuchet MS"/>
                <a:cs typeface="Trebuchet MS"/>
              </a:rPr>
              <a:t>PLATAFORMA</a:t>
            </a:r>
            <a:r>
              <a:rPr sz="2400" b="1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-4" dirty="0">
                <a:solidFill>
                  <a:srgbClr val="FFFFFF"/>
                </a:solidFill>
                <a:latin typeface="Trebuchet MS"/>
                <a:cs typeface="Trebuchet MS"/>
              </a:rPr>
              <a:t>+BRASIL</a:t>
            </a:r>
            <a:endParaRPr sz="240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76498" y="857250"/>
            <a:ext cx="5167502" cy="19190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1178" y="1065276"/>
            <a:ext cx="2473452" cy="2860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6171" y="1407033"/>
            <a:ext cx="981837" cy="17259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81887" y="2594609"/>
            <a:ext cx="872109" cy="3074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925D4FE-8219-4443-8D19-3F85F7C4AD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" y="1"/>
            <a:ext cx="6531429" cy="633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5328666" y="1810512"/>
            <a:ext cx="2141982" cy="6332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1600200" y="1810512"/>
            <a:ext cx="2141982" cy="6332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725881" y="2719960"/>
            <a:ext cx="7394734" cy="401119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2000" b="1" dirty="0">
                <a:cs typeface="Arial"/>
              </a:rPr>
              <a:t>Passo</a:t>
            </a:r>
            <a:r>
              <a:rPr sz="2000" b="1" spc="-15" dirty="0">
                <a:cs typeface="Arial"/>
              </a:rPr>
              <a:t> </a:t>
            </a:r>
            <a:r>
              <a:rPr sz="2000" b="1" dirty="0">
                <a:cs typeface="Arial"/>
              </a:rPr>
              <a:t>1:</a:t>
            </a:r>
            <a:endParaRPr sz="2000" dirty="0">
              <a:cs typeface="Arial"/>
            </a:endParaRPr>
          </a:p>
          <a:p>
            <a:pPr marL="9525"/>
            <a:r>
              <a:rPr sz="2000" dirty="0">
                <a:cs typeface="Arial"/>
              </a:rPr>
              <a:t>Abra a loja de aplicativos compatível com o seu smartphone e baixe o aplicativo no</a:t>
            </a:r>
            <a:r>
              <a:rPr sz="2000" spc="-153" dirty="0">
                <a:cs typeface="Arial"/>
              </a:rPr>
              <a:t> </a:t>
            </a:r>
            <a:r>
              <a:rPr sz="2000" dirty="0">
                <a:cs typeface="Arial"/>
              </a:rPr>
              <a:t>seu</a:t>
            </a:r>
          </a:p>
          <a:p>
            <a:pPr marL="9525"/>
            <a:r>
              <a:rPr sz="2000" spc="-11" dirty="0">
                <a:cs typeface="Arial"/>
              </a:rPr>
              <a:t>celular.</a:t>
            </a:r>
            <a:endParaRPr sz="2000" dirty="0">
              <a:cs typeface="Arial"/>
            </a:endParaRPr>
          </a:p>
          <a:p>
            <a:pPr>
              <a:spcBef>
                <a:spcPts val="30"/>
              </a:spcBef>
            </a:pPr>
            <a:endParaRPr sz="2000" dirty="0">
              <a:cs typeface="Times New Roman"/>
            </a:endParaRPr>
          </a:p>
          <a:p>
            <a:pPr marL="9525" algn="just"/>
            <a:r>
              <a:rPr sz="2000" b="1" dirty="0">
                <a:cs typeface="Arial"/>
              </a:rPr>
              <a:t>Passo</a:t>
            </a:r>
            <a:r>
              <a:rPr sz="2000" b="1" spc="-15" dirty="0">
                <a:cs typeface="Arial"/>
              </a:rPr>
              <a:t> </a:t>
            </a:r>
            <a:r>
              <a:rPr sz="2000" b="1" dirty="0">
                <a:cs typeface="Arial"/>
              </a:rPr>
              <a:t>2:</a:t>
            </a:r>
            <a:endParaRPr sz="2000" dirty="0">
              <a:cs typeface="Arial"/>
            </a:endParaRPr>
          </a:p>
          <a:p>
            <a:pPr marL="9525" marR="270510" algn="just"/>
            <a:r>
              <a:rPr sz="2000" dirty="0">
                <a:cs typeface="Arial"/>
              </a:rPr>
              <a:t>Instale e </a:t>
            </a:r>
            <a:r>
              <a:rPr sz="2000" spc="-4" dirty="0">
                <a:cs typeface="Arial"/>
              </a:rPr>
              <a:t>faça </a:t>
            </a:r>
            <a:r>
              <a:rPr sz="2000" dirty="0">
                <a:cs typeface="Arial"/>
              </a:rPr>
              <a:t>o seu cadastro no aplicativo usando um e-mail pessoal e criando uma  senha de acesso, ou é possível usar seu cadastro prévio do antigo aplicativo</a:t>
            </a:r>
            <a:r>
              <a:rPr sz="2000" spc="-176" dirty="0">
                <a:cs typeface="Arial"/>
              </a:rPr>
              <a:t> </a:t>
            </a:r>
            <a:r>
              <a:rPr sz="2000" dirty="0">
                <a:cs typeface="Arial"/>
              </a:rPr>
              <a:t>Siconv  Cidadão.</a:t>
            </a:r>
          </a:p>
          <a:p>
            <a:pPr>
              <a:spcBef>
                <a:spcPts val="34"/>
              </a:spcBef>
            </a:pPr>
            <a:endParaRPr sz="2000" dirty="0">
              <a:cs typeface="Times New Roman"/>
            </a:endParaRPr>
          </a:p>
          <a:p>
            <a:pPr marL="9525">
              <a:spcBef>
                <a:spcPts val="4"/>
              </a:spcBef>
            </a:pPr>
            <a:r>
              <a:rPr sz="2000" b="1" dirty="0">
                <a:cs typeface="Arial"/>
              </a:rPr>
              <a:t>Observação:</a:t>
            </a:r>
            <a:endParaRPr sz="2000" dirty="0">
              <a:cs typeface="Arial"/>
            </a:endParaRPr>
          </a:p>
          <a:p>
            <a:pPr marL="9525"/>
            <a:r>
              <a:rPr sz="2000" dirty="0">
                <a:cs typeface="Arial"/>
              </a:rPr>
              <a:t>O cadastro pode ser </a:t>
            </a:r>
            <a:r>
              <a:rPr sz="2000" spc="-4" dirty="0">
                <a:cs typeface="Arial"/>
              </a:rPr>
              <a:t>feito </a:t>
            </a:r>
            <a:r>
              <a:rPr sz="2000" dirty="0">
                <a:cs typeface="Arial"/>
              </a:rPr>
              <a:t>também por meio da sua conta do Facebook, do</a:t>
            </a:r>
            <a:r>
              <a:rPr sz="2000" spc="-188" dirty="0">
                <a:cs typeface="Arial"/>
              </a:rPr>
              <a:t> </a:t>
            </a:r>
            <a:r>
              <a:rPr sz="2000" dirty="0">
                <a:cs typeface="Arial"/>
              </a:rPr>
              <a:t>Google.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DD42BC5-3954-49E7-9698-1D7238439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3334131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3200400" y="857250"/>
            <a:ext cx="5935599" cy="5143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2847213" y="857251"/>
            <a:ext cx="1992249" cy="24505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3177540" y="2719197"/>
            <a:ext cx="3121533" cy="32815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3978784" y="857250"/>
            <a:ext cx="3179825" cy="51434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3726181" y="3234690"/>
            <a:ext cx="2225420" cy="27660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380618" y="857250"/>
            <a:ext cx="1922526" cy="19145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70536" y="2734888"/>
            <a:ext cx="1741646" cy="1118094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9049" marR="3810" indent="-953" algn="ctr">
              <a:lnSpc>
                <a:spcPct val="100000"/>
              </a:lnSpc>
              <a:spcBef>
                <a:spcPts val="79"/>
              </a:spcBef>
            </a:pPr>
            <a:r>
              <a:rPr sz="2400" spc="-4" dirty="0">
                <a:solidFill>
                  <a:srgbClr val="FFFFFF"/>
                </a:solidFill>
                <a:latin typeface="Trebuchet MS"/>
                <a:cs typeface="Trebuchet MS"/>
              </a:rPr>
              <a:t>APP  </a:t>
            </a:r>
            <a:r>
              <a:rPr sz="2400" dirty="0">
                <a:solidFill>
                  <a:srgbClr val="FFFFFF"/>
                </a:solidFill>
                <a:latin typeface="Trebuchet MS"/>
                <a:cs typeface="Trebuchet MS"/>
              </a:rPr>
              <a:t>CIDADÃO  </a:t>
            </a:r>
            <a:r>
              <a:rPr sz="2400" spc="-4" dirty="0">
                <a:solidFill>
                  <a:srgbClr val="FFFFFF"/>
                </a:solidFill>
                <a:latin typeface="Trebuchet MS"/>
                <a:cs typeface="Trebuchet MS"/>
              </a:rPr>
              <a:t>MAIS</a:t>
            </a:r>
            <a:r>
              <a:rPr sz="2400" spc="-68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-4" dirty="0">
                <a:solidFill>
                  <a:srgbClr val="FFFFFF"/>
                </a:solidFill>
                <a:latin typeface="Trebuchet MS"/>
                <a:cs typeface="Trebuchet MS"/>
              </a:rPr>
              <a:t>BRASIL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25445" y="1735075"/>
            <a:ext cx="2213991" cy="42656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2444876" y="1754503"/>
            <a:ext cx="2133981" cy="42462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2787776" y="3088386"/>
            <a:ext cx="1595628" cy="15956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2934082" y="3234691"/>
            <a:ext cx="1154429" cy="115442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F51103F-73CA-48D2-8FAC-7CB874F130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55851" y="1"/>
            <a:ext cx="2088150" cy="857248"/>
          </a:xfrm>
          <a:prstGeom prst="rect">
            <a:avLst/>
          </a:prstGeom>
        </p:spPr>
      </p:pic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51752" y="909827"/>
            <a:ext cx="1992248" cy="24757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/>
          <p:nvPr/>
        </p:nvSpPr>
        <p:spPr>
          <a:xfrm>
            <a:off x="114301" y="1010926"/>
            <a:ext cx="4029265" cy="5205977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138589" marR="3810" indent="-129540" algn="just">
              <a:lnSpc>
                <a:spcPct val="120100"/>
              </a:lnSpc>
              <a:spcBef>
                <a:spcPts val="68"/>
              </a:spcBef>
              <a:buChar char="•"/>
              <a:tabLst>
                <a:tab pos="139065" algn="l"/>
              </a:tabLst>
            </a:pPr>
            <a:r>
              <a:rPr sz="2000" dirty="0">
                <a:cs typeface="Arial"/>
              </a:rPr>
              <a:t>Promover a transparência e maior</a:t>
            </a:r>
            <a:r>
              <a:rPr sz="2000" spc="-98" dirty="0">
                <a:cs typeface="Arial"/>
              </a:rPr>
              <a:t> </a:t>
            </a:r>
            <a:r>
              <a:rPr sz="2000" dirty="0">
                <a:cs typeface="Arial"/>
              </a:rPr>
              <a:t>controle  social referente aplicação dos recursos da  União</a:t>
            </a:r>
          </a:p>
          <a:p>
            <a:pPr>
              <a:spcBef>
                <a:spcPts val="4"/>
              </a:spcBef>
              <a:buFont typeface="Arial"/>
              <a:buChar char="•"/>
            </a:pPr>
            <a:endParaRPr sz="2000" dirty="0">
              <a:cs typeface="Times New Roman"/>
            </a:endParaRPr>
          </a:p>
          <a:p>
            <a:pPr marL="138589" marR="103823" indent="-129540">
              <a:lnSpc>
                <a:spcPct val="120000"/>
              </a:lnSpc>
              <a:spcBef>
                <a:spcPts val="4"/>
              </a:spcBef>
              <a:buChar char="•"/>
              <a:tabLst>
                <a:tab pos="139065" algn="l"/>
              </a:tabLst>
            </a:pPr>
            <a:r>
              <a:rPr sz="2000" dirty="0">
                <a:cs typeface="Arial"/>
              </a:rPr>
              <a:t>Obter a opinião dos cidadãos sobre os  investimentos públicos</a:t>
            </a:r>
            <a:r>
              <a:rPr sz="2000" spc="-68" dirty="0">
                <a:cs typeface="Arial"/>
              </a:rPr>
              <a:t> </a:t>
            </a:r>
            <a:r>
              <a:rPr sz="2000" dirty="0">
                <a:cs typeface="Arial"/>
              </a:rPr>
              <a:t>operacionalizados  por meio da Plataforma</a:t>
            </a:r>
            <a:r>
              <a:rPr sz="2000" spc="-68" dirty="0">
                <a:cs typeface="Arial"/>
              </a:rPr>
              <a:t> </a:t>
            </a:r>
            <a:r>
              <a:rPr sz="2000" dirty="0">
                <a:cs typeface="Arial"/>
              </a:rPr>
              <a:t>+BRASIL</a:t>
            </a:r>
          </a:p>
          <a:p>
            <a:pPr>
              <a:spcBef>
                <a:spcPts val="15"/>
              </a:spcBef>
              <a:buFont typeface="Arial"/>
              <a:buChar char="•"/>
            </a:pPr>
            <a:endParaRPr sz="2000" dirty="0">
              <a:cs typeface="Times New Roman"/>
            </a:endParaRPr>
          </a:p>
          <a:p>
            <a:pPr marL="138589" indent="-129540">
              <a:spcBef>
                <a:spcPts val="4"/>
              </a:spcBef>
              <a:buChar char="•"/>
              <a:tabLst>
                <a:tab pos="139065" algn="l"/>
              </a:tabLst>
            </a:pPr>
            <a:r>
              <a:rPr sz="2000" spc="4" dirty="0">
                <a:cs typeface="Arial"/>
              </a:rPr>
              <a:t>O </a:t>
            </a:r>
            <a:r>
              <a:rPr sz="2000" dirty="0">
                <a:cs typeface="Arial"/>
              </a:rPr>
              <a:t>cidadão pode realizar denúncias: o</a:t>
            </a:r>
            <a:r>
              <a:rPr sz="2000" spc="-113" dirty="0">
                <a:cs typeface="Arial"/>
              </a:rPr>
              <a:t> </a:t>
            </a:r>
            <a:r>
              <a:rPr sz="2000" dirty="0">
                <a:cs typeface="Arial"/>
              </a:rPr>
              <a:t>app</a:t>
            </a:r>
            <a:r>
              <a:rPr lang="pt-BR" sz="2000" dirty="0">
                <a:cs typeface="Arial"/>
              </a:rPr>
              <a:t> </a:t>
            </a:r>
            <a:r>
              <a:rPr sz="2000" dirty="0">
                <a:cs typeface="Arial"/>
              </a:rPr>
              <a:t>é integrado com a ouvidoria da</a:t>
            </a:r>
            <a:r>
              <a:rPr sz="2000" spc="-90" dirty="0">
                <a:cs typeface="Arial"/>
              </a:rPr>
              <a:t> </a:t>
            </a:r>
            <a:r>
              <a:rPr sz="2000" dirty="0">
                <a:cs typeface="Arial"/>
              </a:rPr>
              <a:t>CGU</a:t>
            </a:r>
          </a:p>
          <a:p>
            <a:pPr>
              <a:lnSpc>
                <a:spcPct val="100000"/>
              </a:lnSpc>
            </a:pPr>
            <a:endParaRPr sz="2000" dirty="0">
              <a:cs typeface="Times New Roman"/>
            </a:endParaRPr>
          </a:p>
          <a:p>
            <a:pPr marL="138589" marR="35243" indent="-129540">
              <a:lnSpc>
                <a:spcPct val="120100"/>
              </a:lnSpc>
              <a:spcBef>
                <a:spcPts val="4"/>
              </a:spcBef>
              <a:buChar char="•"/>
              <a:tabLst>
                <a:tab pos="139065" algn="l"/>
              </a:tabLst>
            </a:pPr>
            <a:r>
              <a:rPr sz="2000" dirty="0">
                <a:cs typeface="Arial"/>
              </a:rPr>
              <a:t>Promover maior a participação do</a:t>
            </a:r>
            <a:r>
              <a:rPr sz="2000" spc="-101" dirty="0">
                <a:cs typeface="Arial"/>
              </a:rPr>
              <a:t> </a:t>
            </a:r>
            <a:r>
              <a:rPr sz="2000" dirty="0">
                <a:cs typeface="Arial"/>
              </a:rPr>
              <a:t>cidadão  nas Políticas</a:t>
            </a:r>
            <a:r>
              <a:rPr sz="2000" spc="-23" dirty="0">
                <a:cs typeface="Arial"/>
              </a:rPr>
              <a:t> </a:t>
            </a:r>
            <a:r>
              <a:rPr sz="2000" dirty="0">
                <a:cs typeface="Arial"/>
              </a:rPr>
              <a:t>Públicas</a:t>
            </a:r>
          </a:p>
        </p:txBody>
      </p:sp>
      <p:sp>
        <p:nvSpPr>
          <p:cNvPr id="4" name="object 4"/>
          <p:cNvSpPr/>
          <p:nvPr/>
        </p:nvSpPr>
        <p:spPr>
          <a:xfrm>
            <a:off x="4944618" y="909827"/>
            <a:ext cx="2221991" cy="44748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7082029" y="857250"/>
            <a:ext cx="2061971" cy="44599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4854322" y="857250"/>
            <a:ext cx="2220848" cy="44748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4239386" y="3147821"/>
            <a:ext cx="2219706" cy="28529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6726555" y="2972943"/>
            <a:ext cx="2225421" cy="30278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114301" y="2"/>
            <a:ext cx="5012870" cy="7021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E0EB98B-C53A-45DB-A6B4-2474C3E262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65700" y="857250"/>
            <a:ext cx="3179826" cy="4997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7151752" y="909827"/>
            <a:ext cx="1992248" cy="24757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4279391" y="1752218"/>
            <a:ext cx="2484882" cy="42485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6046469" y="1529334"/>
            <a:ext cx="3097529" cy="44714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130630" y="1529335"/>
            <a:ext cx="3893816" cy="36167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6224" marR="3810" indent="-257175">
              <a:lnSpc>
                <a:spcPct val="120000"/>
              </a:lnSpc>
              <a:spcBef>
                <a:spcPts val="75"/>
              </a:spcBef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cs typeface="Arial"/>
              </a:rPr>
              <a:t>Possibilidade de propor necessidades  georreferenciadas, ou seja,</a:t>
            </a:r>
            <a:r>
              <a:rPr sz="2000" spc="-113" dirty="0">
                <a:cs typeface="Arial"/>
              </a:rPr>
              <a:t> </a:t>
            </a:r>
            <a:r>
              <a:rPr sz="2000" dirty="0">
                <a:cs typeface="Arial"/>
              </a:rPr>
              <a:t>diretamente  no seu bairro e na sua</a:t>
            </a:r>
            <a:r>
              <a:rPr sz="2000" spc="-86" dirty="0">
                <a:cs typeface="Arial"/>
              </a:rPr>
              <a:t> </a:t>
            </a:r>
            <a:r>
              <a:rPr sz="2000" dirty="0">
                <a:cs typeface="Arial"/>
              </a:rPr>
              <a:t>rua</a:t>
            </a:r>
          </a:p>
          <a:p>
            <a:pPr>
              <a:spcBef>
                <a:spcPts val="4"/>
              </a:spcBef>
              <a:buFont typeface="Arial"/>
              <a:buChar char="•"/>
            </a:pPr>
            <a:endParaRPr sz="2000" dirty="0">
              <a:cs typeface="Times New Roman"/>
            </a:endParaRPr>
          </a:p>
          <a:p>
            <a:pPr marL="266224" marR="34290" indent="-257175">
              <a:lnSpc>
                <a:spcPct val="120000"/>
              </a:lnSpc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cs typeface="Arial"/>
              </a:rPr>
              <a:t>Possibilidade de “favoritar” </a:t>
            </a:r>
            <a:r>
              <a:rPr sz="2000" spc="-4" dirty="0">
                <a:cs typeface="Arial"/>
              </a:rPr>
              <a:t>os  </a:t>
            </a:r>
            <a:r>
              <a:rPr sz="2000" dirty="0">
                <a:cs typeface="Arial"/>
              </a:rPr>
              <a:t>investimentos públicos e as aplicações  dos recursos para receber</a:t>
            </a:r>
            <a:r>
              <a:rPr sz="2000" spc="-94" dirty="0">
                <a:cs typeface="Arial"/>
              </a:rPr>
              <a:t> </a:t>
            </a:r>
            <a:r>
              <a:rPr sz="2000" dirty="0">
                <a:cs typeface="Arial"/>
              </a:rPr>
              <a:t>atualizações  promovendo maior controle</a:t>
            </a:r>
            <a:r>
              <a:rPr sz="2000" spc="-75" dirty="0">
                <a:cs typeface="Arial"/>
              </a:rPr>
              <a:t> </a:t>
            </a:r>
            <a:r>
              <a:rPr sz="2000" dirty="0">
                <a:cs typeface="Arial"/>
              </a:rPr>
              <a:t>social</a:t>
            </a:r>
          </a:p>
        </p:txBody>
      </p:sp>
      <p:sp>
        <p:nvSpPr>
          <p:cNvPr id="7" name="object 7"/>
          <p:cNvSpPr/>
          <p:nvPr/>
        </p:nvSpPr>
        <p:spPr>
          <a:xfrm>
            <a:off x="130630" y="1"/>
            <a:ext cx="3773788" cy="5714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C1887B8-A533-4F73-8CCB-DECC21DF16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5851" y="1"/>
            <a:ext cx="2088150" cy="779788"/>
          </a:xfrm>
          <a:prstGeom prst="rect">
            <a:avLst/>
          </a:prstGeom>
        </p:spPr>
      </p:pic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51752" y="909827"/>
            <a:ext cx="1992248" cy="24757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/>
          <p:nvPr/>
        </p:nvSpPr>
        <p:spPr>
          <a:xfrm>
            <a:off x="179615" y="1371600"/>
            <a:ext cx="3559482" cy="4185120"/>
          </a:xfrm>
          <a:prstGeom prst="rect">
            <a:avLst/>
          </a:prstGeom>
        </p:spPr>
        <p:txBody>
          <a:bodyPr vert="horz" wrap="square" lIns="0" tIns="55245" rIns="0" bIns="0" rtlCol="0">
            <a:spAutoFit/>
          </a:bodyPr>
          <a:lstStyle/>
          <a:p>
            <a:pPr marL="266700" indent="-257651">
              <a:spcBef>
                <a:spcPts val="435"/>
              </a:spcBef>
              <a:buChar char="•"/>
              <a:tabLst>
                <a:tab pos="266700" algn="l"/>
                <a:tab pos="267176" algn="l"/>
              </a:tabLst>
            </a:pPr>
            <a:r>
              <a:rPr sz="2000" dirty="0">
                <a:cs typeface="Arial"/>
              </a:rPr>
              <a:t>Possibilidade de avaliação</a:t>
            </a:r>
            <a:r>
              <a:rPr sz="2000" spc="-41" dirty="0">
                <a:cs typeface="Arial"/>
              </a:rPr>
              <a:t> </a:t>
            </a:r>
            <a:r>
              <a:rPr sz="2000" dirty="0">
                <a:cs typeface="Arial"/>
              </a:rPr>
              <a:t>dos</a:t>
            </a:r>
          </a:p>
          <a:p>
            <a:pPr marL="266700">
              <a:spcBef>
                <a:spcPts val="363"/>
              </a:spcBef>
            </a:pPr>
            <a:r>
              <a:rPr sz="2000" dirty="0">
                <a:cs typeface="Arial"/>
              </a:rPr>
              <a:t>investimentos</a:t>
            </a:r>
            <a:r>
              <a:rPr sz="2000" spc="-23" dirty="0">
                <a:cs typeface="Arial"/>
              </a:rPr>
              <a:t> </a:t>
            </a:r>
            <a:r>
              <a:rPr sz="2000" dirty="0">
                <a:cs typeface="Arial"/>
              </a:rPr>
              <a:t>públicos</a:t>
            </a:r>
          </a:p>
          <a:p>
            <a:pPr>
              <a:spcBef>
                <a:spcPts val="19"/>
              </a:spcBef>
            </a:pPr>
            <a:endParaRPr sz="2000" dirty="0">
              <a:cs typeface="Times New Roman"/>
            </a:endParaRPr>
          </a:p>
          <a:p>
            <a:pPr marL="266700" indent="-257651">
              <a:buChar char="•"/>
              <a:tabLst>
                <a:tab pos="266700" algn="l"/>
                <a:tab pos="267176" algn="l"/>
              </a:tabLst>
            </a:pPr>
            <a:r>
              <a:rPr sz="2000" dirty="0">
                <a:cs typeface="Arial"/>
              </a:rPr>
              <a:t>Gameficação:</a:t>
            </a:r>
          </a:p>
          <a:p>
            <a:pPr marL="781050" lvl="1" indent="-257651">
              <a:spcBef>
                <a:spcPts val="199"/>
              </a:spcBef>
              <a:buFont typeface="Wingdings"/>
              <a:buChar char=""/>
              <a:tabLst>
                <a:tab pos="781050" algn="l"/>
                <a:tab pos="781526" algn="l"/>
              </a:tabLst>
            </a:pPr>
            <a:r>
              <a:rPr sz="2000" spc="-4" dirty="0">
                <a:cs typeface="Arial"/>
              </a:rPr>
              <a:t>Avatares</a:t>
            </a:r>
            <a:endParaRPr sz="2000" dirty="0">
              <a:cs typeface="Arial"/>
            </a:endParaRPr>
          </a:p>
          <a:p>
            <a:pPr marL="781050" lvl="1" indent="-257651">
              <a:buFont typeface="Wingdings"/>
              <a:buChar char=""/>
              <a:tabLst>
                <a:tab pos="781050" algn="l"/>
                <a:tab pos="781526" algn="l"/>
              </a:tabLst>
            </a:pPr>
            <a:r>
              <a:rPr sz="2000" dirty="0">
                <a:cs typeface="Arial"/>
              </a:rPr>
              <a:t>Conquistas</a:t>
            </a:r>
          </a:p>
          <a:p>
            <a:pPr marL="781050" lvl="1" indent="-257651">
              <a:buFont typeface="Wingdings"/>
              <a:buChar char=""/>
              <a:tabLst>
                <a:tab pos="781050" algn="l"/>
                <a:tab pos="781526" algn="l"/>
              </a:tabLst>
            </a:pPr>
            <a:r>
              <a:rPr sz="2000" dirty="0">
                <a:cs typeface="Arial"/>
              </a:rPr>
              <a:t>Pontuações</a:t>
            </a:r>
          </a:p>
          <a:p>
            <a:pPr marL="781050" lvl="1" indent="-257651">
              <a:buFont typeface="Wingdings"/>
              <a:buChar char=""/>
              <a:tabLst>
                <a:tab pos="781050" algn="l"/>
                <a:tab pos="781526" algn="l"/>
              </a:tabLst>
            </a:pPr>
            <a:r>
              <a:rPr sz="2000" dirty="0">
                <a:cs typeface="Arial"/>
              </a:rPr>
              <a:t>Ranking</a:t>
            </a:r>
          </a:p>
          <a:p>
            <a:pPr marL="781050" lvl="1" indent="-257651">
              <a:spcBef>
                <a:spcPts val="4"/>
              </a:spcBef>
              <a:buFont typeface="Wingdings"/>
              <a:buChar char=""/>
              <a:tabLst>
                <a:tab pos="781050" algn="l"/>
                <a:tab pos="781526" algn="l"/>
              </a:tabLst>
            </a:pPr>
            <a:r>
              <a:rPr sz="2000" spc="-8" dirty="0">
                <a:cs typeface="Arial"/>
              </a:rPr>
              <a:t>Timeline </a:t>
            </a:r>
            <a:r>
              <a:rPr sz="2000" dirty="0">
                <a:cs typeface="Arial"/>
              </a:rPr>
              <a:t>de</a:t>
            </a:r>
            <a:r>
              <a:rPr sz="2000" spc="-94" dirty="0">
                <a:cs typeface="Arial"/>
              </a:rPr>
              <a:t> </a:t>
            </a:r>
            <a:r>
              <a:rPr sz="2000" spc="-4" dirty="0">
                <a:cs typeface="Arial"/>
              </a:rPr>
              <a:t>Atividades</a:t>
            </a:r>
            <a:endParaRPr sz="2000" dirty="0">
              <a:cs typeface="Arial"/>
            </a:endParaRPr>
          </a:p>
          <a:p>
            <a:pPr lvl="1">
              <a:spcBef>
                <a:spcPts val="19"/>
              </a:spcBef>
              <a:buFont typeface="Wingdings"/>
              <a:buChar char=""/>
            </a:pPr>
            <a:endParaRPr sz="2000" dirty="0">
              <a:cs typeface="Times New Roman"/>
            </a:endParaRPr>
          </a:p>
          <a:p>
            <a:pPr marL="257175" indent="-257175">
              <a:buChar char="•"/>
              <a:tabLst>
                <a:tab pos="257175" algn="l"/>
                <a:tab pos="267176" algn="l"/>
              </a:tabLst>
            </a:pPr>
            <a:r>
              <a:rPr sz="2000" dirty="0">
                <a:cs typeface="Arial"/>
              </a:rPr>
              <a:t>Assuntos podem ser </a:t>
            </a:r>
            <a:r>
              <a:rPr sz="2000" dirty="0" err="1">
                <a:cs typeface="Arial"/>
              </a:rPr>
              <a:t>separados</a:t>
            </a:r>
            <a:r>
              <a:rPr sz="2000" spc="-109" dirty="0">
                <a:cs typeface="Arial"/>
              </a:rPr>
              <a:t> </a:t>
            </a:r>
            <a:r>
              <a:rPr sz="2000" dirty="0">
                <a:cs typeface="Arial"/>
              </a:rPr>
              <a:t>por</a:t>
            </a:r>
            <a:r>
              <a:rPr lang="pt-BR" sz="2000" dirty="0">
                <a:cs typeface="Arial"/>
              </a:rPr>
              <a:t> </a:t>
            </a:r>
            <a:r>
              <a:rPr sz="2000" dirty="0" err="1">
                <a:cs typeface="Arial"/>
              </a:rPr>
              <a:t>categorias</a:t>
            </a:r>
            <a:r>
              <a:rPr sz="2000" dirty="0">
                <a:cs typeface="Arial"/>
              </a:rPr>
              <a:t> facilitando a</a:t>
            </a:r>
            <a:r>
              <a:rPr sz="2000" spc="-60" dirty="0">
                <a:cs typeface="Arial"/>
              </a:rPr>
              <a:t> </a:t>
            </a:r>
            <a:r>
              <a:rPr sz="2000" dirty="0">
                <a:cs typeface="Arial"/>
              </a:rPr>
              <a:t>pesquisa</a:t>
            </a:r>
          </a:p>
        </p:txBody>
      </p:sp>
      <p:sp>
        <p:nvSpPr>
          <p:cNvPr id="4" name="object 4"/>
          <p:cNvSpPr/>
          <p:nvPr/>
        </p:nvSpPr>
        <p:spPr>
          <a:xfrm>
            <a:off x="7528942" y="2337435"/>
            <a:ext cx="1615058" cy="36633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3384424" y="2500883"/>
            <a:ext cx="3121532" cy="34998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4849749" y="857250"/>
            <a:ext cx="2220849" cy="44599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6304788" y="1971675"/>
            <a:ext cx="2219705" cy="40290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179614" y="2"/>
            <a:ext cx="3724803" cy="6694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B81A377-6884-4E05-9278-444EFA1BC7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1"/>
            <a:ext cx="9144000" cy="2494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/>
          <p:nvPr/>
        </p:nvSpPr>
        <p:spPr>
          <a:xfrm>
            <a:off x="615695" y="2255710"/>
            <a:ext cx="5285423" cy="33182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3814">
              <a:spcBef>
                <a:spcPts val="75"/>
              </a:spcBef>
              <a:tabLst>
                <a:tab pos="424339" algn="l"/>
              </a:tabLst>
            </a:pPr>
            <a:r>
              <a:rPr b="1" dirty="0">
                <a:solidFill>
                  <a:srgbClr val="006FC0"/>
                </a:solidFill>
                <a:latin typeface="Arial"/>
                <a:cs typeface="Arial"/>
              </a:rPr>
              <a:t>+	</a:t>
            </a:r>
            <a:r>
              <a:rPr sz="2000" b="1" dirty="0">
                <a:cs typeface="Arial"/>
              </a:rPr>
              <a:t>Monitoramento digital </a:t>
            </a:r>
            <a:r>
              <a:rPr sz="2000" b="1" spc="-4" dirty="0">
                <a:cs typeface="Arial"/>
              </a:rPr>
              <a:t>das </a:t>
            </a:r>
            <a:r>
              <a:rPr sz="2000" b="1" dirty="0">
                <a:cs typeface="Arial"/>
              </a:rPr>
              <a:t>políticas</a:t>
            </a:r>
            <a:r>
              <a:rPr sz="2000" b="1" spc="-98" dirty="0">
                <a:cs typeface="Arial"/>
              </a:rPr>
              <a:t> </a:t>
            </a:r>
            <a:r>
              <a:rPr sz="2000" b="1" spc="-4" dirty="0">
                <a:cs typeface="Arial"/>
              </a:rPr>
              <a:t>públicas  com </a:t>
            </a:r>
            <a:r>
              <a:rPr sz="2000" b="1" dirty="0">
                <a:cs typeface="Arial"/>
              </a:rPr>
              <a:t>fortalecimento do </a:t>
            </a:r>
            <a:r>
              <a:rPr sz="2000" b="1" spc="-4" dirty="0">
                <a:cs typeface="Arial"/>
              </a:rPr>
              <a:t>controle</a:t>
            </a:r>
            <a:r>
              <a:rPr sz="2000" b="1" spc="-26" dirty="0">
                <a:cs typeface="Arial"/>
              </a:rPr>
              <a:t> </a:t>
            </a:r>
            <a:r>
              <a:rPr sz="2000" b="1" spc="-4" dirty="0">
                <a:cs typeface="Arial"/>
              </a:rPr>
              <a:t>social</a:t>
            </a:r>
            <a:endParaRPr sz="2000" dirty="0">
              <a:cs typeface="Arial"/>
            </a:endParaRPr>
          </a:p>
          <a:p>
            <a:pPr marL="9525">
              <a:spcBef>
                <a:spcPts val="1800"/>
              </a:spcBef>
              <a:tabLst>
                <a:tab pos="424339" algn="l"/>
              </a:tabLst>
            </a:pPr>
            <a:r>
              <a:rPr sz="2000" b="1" dirty="0">
                <a:solidFill>
                  <a:srgbClr val="006FC0"/>
                </a:solidFill>
                <a:cs typeface="Arial"/>
              </a:rPr>
              <a:t>+	</a:t>
            </a:r>
            <a:r>
              <a:rPr sz="2000" b="1" spc="-4" dirty="0">
                <a:cs typeface="Arial"/>
              </a:rPr>
              <a:t>Possibilidade </a:t>
            </a:r>
            <a:r>
              <a:rPr sz="2000" b="1" dirty="0">
                <a:cs typeface="Arial"/>
              </a:rPr>
              <a:t>de </a:t>
            </a:r>
            <a:r>
              <a:rPr sz="2000" b="1" spc="-4" dirty="0">
                <a:cs typeface="Arial"/>
              </a:rPr>
              <a:t>denunciar</a:t>
            </a:r>
            <a:r>
              <a:rPr sz="2000" b="1" spc="-8" dirty="0">
                <a:cs typeface="Arial"/>
              </a:rPr>
              <a:t> </a:t>
            </a:r>
            <a:r>
              <a:rPr sz="2000" b="1" spc="-4" dirty="0">
                <a:cs typeface="Arial"/>
              </a:rPr>
              <a:t>irregularidades</a:t>
            </a:r>
            <a:endParaRPr sz="2000" dirty="0">
              <a:cs typeface="Arial"/>
            </a:endParaRPr>
          </a:p>
          <a:p>
            <a:pPr marL="9525">
              <a:spcBef>
                <a:spcPts val="1800"/>
              </a:spcBef>
              <a:tabLst>
                <a:tab pos="424339" algn="l"/>
              </a:tabLst>
            </a:pPr>
            <a:r>
              <a:rPr sz="2000" b="1" dirty="0">
                <a:solidFill>
                  <a:srgbClr val="006FC0"/>
                </a:solidFill>
                <a:cs typeface="Arial"/>
              </a:rPr>
              <a:t>+	</a:t>
            </a:r>
            <a:r>
              <a:rPr sz="2000" b="1" spc="-4" dirty="0">
                <a:cs typeface="Arial"/>
              </a:rPr>
              <a:t>Rastreabilidade das ações </a:t>
            </a:r>
            <a:r>
              <a:rPr sz="2000" b="1" dirty="0">
                <a:cs typeface="Arial"/>
              </a:rPr>
              <a:t>dos </a:t>
            </a:r>
            <a:r>
              <a:rPr sz="2000" b="1" spc="-4" dirty="0">
                <a:cs typeface="Arial"/>
              </a:rPr>
              <a:t>gestores</a:t>
            </a:r>
            <a:endParaRPr sz="2000" dirty="0">
              <a:cs typeface="Arial"/>
            </a:endParaRPr>
          </a:p>
          <a:p>
            <a:pPr marL="9525">
              <a:spcBef>
                <a:spcPts val="1800"/>
              </a:spcBef>
              <a:tabLst>
                <a:tab pos="424339" algn="l"/>
              </a:tabLst>
            </a:pPr>
            <a:r>
              <a:rPr sz="2000" b="1" dirty="0">
                <a:solidFill>
                  <a:srgbClr val="006FC0"/>
                </a:solidFill>
                <a:cs typeface="Arial"/>
              </a:rPr>
              <a:t>+	</a:t>
            </a:r>
            <a:r>
              <a:rPr sz="2000" b="1" dirty="0">
                <a:cs typeface="Arial"/>
              </a:rPr>
              <a:t>Otimização </a:t>
            </a:r>
            <a:r>
              <a:rPr sz="2000" b="1" spc="-4" dirty="0">
                <a:cs typeface="Arial"/>
              </a:rPr>
              <a:t>dos gastos </a:t>
            </a:r>
            <a:r>
              <a:rPr sz="2000" b="1" dirty="0">
                <a:cs typeface="Arial"/>
              </a:rPr>
              <a:t>de </a:t>
            </a:r>
            <a:r>
              <a:rPr sz="2000" b="1" spc="-4" dirty="0">
                <a:cs typeface="Arial"/>
              </a:rPr>
              <a:t>recursos</a:t>
            </a:r>
            <a:r>
              <a:rPr sz="2000" b="1" spc="-11" dirty="0">
                <a:cs typeface="Arial"/>
              </a:rPr>
              <a:t> </a:t>
            </a:r>
            <a:r>
              <a:rPr sz="2000" b="1" spc="-4" dirty="0">
                <a:cs typeface="Arial"/>
              </a:rPr>
              <a:t>públicos</a:t>
            </a:r>
            <a:endParaRPr sz="2000" dirty="0">
              <a:cs typeface="Arial"/>
            </a:endParaRPr>
          </a:p>
          <a:p>
            <a:pPr marL="9525">
              <a:spcBef>
                <a:spcPts val="1800"/>
              </a:spcBef>
              <a:tabLst>
                <a:tab pos="424339" algn="l"/>
              </a:tabLst>
            </a:pPr>
            <a:r>
              <a:rPr sz="2000" b="1" dirty="0">
                <a:solidFill>
                  <a:srgbClr val="006FC0"/>
                </a:solidFill>
                <a:cs typeface="Arial"/>
              </a:rPr>
              <a:t>+	</a:t>
            </a:r>
            <a:r>
              <a:rPr sz="2000" b="1" dirty="0">
                <a:cs typeface="Arial"/>
              </a:rPr>
              <a:t>Integridade </a:t>
            </a:r>
            <a:r>
              <a:rPr sz="2000" b="1" spc="-4" dirty="0">
                <a:cs typeface="Arial"/>
              </a:rPr>
              <a:t>das</a:t>
            </a:r>
            <a:r>
              <a:rPr sz="2000" b="1" spc="-38" dirty="0">
                <a:cs typeface="Arial"/>
              </a:rPr>
              <a:t> </a:t>
            </a:r>
            <a:r>
              <a:rPr sz="2000" b="1" dirty="0">
                <a:cs typeface="Arial"/>
              </a:rPr>
              <a:t>informações</a:t>
            </a:r>
            <a:endParaRPr sz="2000" dirty="0">
              <a:cs typeface="Arial"/>
            </a:endParaRPr>
          </a:p>
          <a:p>
            <a:pPr marL="9525">
              <a:spcBef>
                <a:spcPts val="1804"/>
              </a:spcBef>
              <a:tabLst>
                <a:tab pos="424339" algn="l"/>
              </a:tabLst>
            </a:pPr>
            <a:r>
              <a:rPr sz="2000" b="1" dirty="0">
                <a:solidFill>
                  <a:srgbClr val="006FC0"/>
                </a:solidFill>
                <a:cs typeface="Arial"/>
              </a:rPr>
              <a:t>+	</a:t>
            </a:r>
            <a:r>
              <a:rPr sz="2000" b="1" spc="-4" dirty="0">
                <a:cs typeface="Arial"/>
              </a:rPr>
              <a:t>Acompanhar resultados para a</a:t>
            </a:r>
            <a:r>
              <a:rPr sz="2000" b="1" spc="26" dirty="0">
                <a:cs typeface="Arial"/>
              </a:rPr>
              <a:t> </a:t>
            </a:r>
            <a:r>
              <a:rPr sz="2000" b="1" spc="-4" dirty="0">
                <a:cs typeface="Arial"/>
              </a:rPr>
              <a:t>sociedade</a:t>
            </a:r>
            <a:endParaRPr sz="2000" dirty="0"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90815" y="893612"/>
            <a:ext cx="4534376" cy="136383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dirty="0">
                <a:solidFill>
                  <a:srgbClr val="4F81BC"/>
                </a:solidFill>
              </a:rPr>
              <a:t>Benefícios </a:t>
            </a:r>
            <a:r>
              <a:rPr spc="-4" dirty="0">
                <a:solidFill>
                  <a:srgbClr val="4F81BC"/>
                </a:solidFill>
              </a:rPr>
              <a:t>para </a:t>
            </a:r>
            <a:r>
              <a:rPr dirty="0">
                <a:solidFill>
                  <a:srgbClr val="4F81BC"/>
                </a:solidFill>
              </a:rPr>
              <a:t>o</a:t>
            </a:r>
            <a:r>
              <a:rPr spc="-94" dirty="0">
                <a:solidFill>
                  <a:srgbClr val="4F81BC"/>
                </a:solidFill>
              </a:rPr>
              <a:t> </a:t>
            </a:r>
            <a:r>
              <a:rPr spc="-4" dirty="0">
                <a:solidFill>
                  <a:srgbClr val="4F81BC"/>
                </a:solidFill>
              </a:rPr>
              <a:t>cidadão</a:t>
            </a:r>
          </a:p>
        </p:txBody>
      </p:sp>
      <p:sp>
        <p:nvSpPr>
          <p:cNvPr id="6" name="object 6"/>
          <p:cNvSpPr/>
          <p:nvPr/>
        </p:nvSpPr>
        <p:spPr>
          <a:xfrm>
            <a:off x="6477381" y="1025270"/>
            <a:ext cx="2165984" cy="21659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8F7619F-CA48-426F-A08C-15776D117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851" y="1"/>
            <a:ext cx="2088150" cy="857250"/>
          </a:xfrm>
          <a:prstGeom prst="rect">
            <a:avLst/>
          </a:prstGeom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07384" y="857250"/>
            <a:ext cx="4936616" cy="51434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0" y="857250"/>
            <a:ext cx="3334131" cy="5143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384047" y="934974"/>
            <a:ext cx="1914525" cy="1914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70536" y="2734888"/>
            <a:ext cx="1741646" cy="1118094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9049" marR="3810" indent="-953" algn="ctr">
              <a:lnSpc>
                <a:spcPct val="100000"/>
              </a:lnSpc>
              <a:spcBef>
                <a:spcPts val="79"/>
              </a:spcBef>
            </a:pPr>
            <a:r>
              <a:rPr sz="2400" spc="-4" dirty="0">
                <a:solidFill>
                  <a:srgbClr val="FFFFFF"/>
                </a:solidFill>
                <a:latin typeface="Trebuchet MS"/>
                <a:cs typeface="Trebuchet MS"/>
              </a:rPr>
              <a:t>APP  GESTÃO  MAIS</a:t>
            </a:r>
            <a:r>
              <a:rPr sz="2400" spc="-68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-4" dirty="0">
                <a:solidFill>
                  <a:srgbClr val="FFFFFF"/>
                </a:solidFill>
                <a:latin typeface="Trebuchet MS"/>
                <a:cs typeface="Trebuchet MS"/>
              </a:rPr>
              <a:t>BRASIL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23793" y="857250"/>
            <a:ext cx="2213991" cy="43033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2943226" y="857250"/>
            <a:ext cx="2133980" cy="42428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3098674" y="1194435"/>
            <a:ext cx="1835657" cy="3067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2425445" y="1735075"/>
            <a:ext cx="2213991" cy="42656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2444876" y="1754503"/>
            <a:ext cx="2133981" cy="42462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2796922" y="3095245"/>
            <a:ext cx="1562480" cy="15624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2943225" y="3241548"/>
            <a:ext cx="1121283" cy="11212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F6FB2B5-7849-4ADA-9681-37853CC652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55851" y="1"/>
            <a:ext cx="2088150" cy="857246"/>
          </a:xfrm>
          <a:prstGeom prst="rect">
            <a:avLst/>
          </a:prstGeom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61763" y="857251"/>
            <a:ext cx="4182236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6635115" y="2880359"/>
            <a:ext cx="902969" cy="1509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/>
          <p:nvPr/>
        </p:nvSpPr>
        <p:spPr>
          <a:xfrm>
            <a:off x="560375" y="3462890"/>
            <a:ext cx="3939540" cy="250876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2425" marR="446723" indent="-343376">
              <a:lnSpc>
                <a:spcPct val="120000"/>
              </a:lnSpc>
              <a:spcBef>
                <a:spcPts val="75"/>
              </a:spcBef>
              <a:buFont typeface="Wingdings"/>
              <a:buChar char=""/>
              <a:tabLst>
                <a:tab pos="352425" algn="l"/>
                <a:tab pos="352901" algn="l"/>
              </a:tabLst>
            </a:pPr>
            <a:r>
              <a:rPr sz="2000" b="1" dirty="0">
                <a:cs typeface="Arial"/>
              </a:rPr>
              <a:t>Público </a:t>
            </a:r>
            <a:r>
              <a:rPr sz="2000" b="1" spc="-4" dirty="0">
                <a:cs typeface="Arial"/>
              </a:rPr>
              <a:t>alvo: </a:t>
            </a:r>
            <a:r>
              <a:rPr sz="2000" dirty="0">
                <a:cs typeface="Arial"/>
              </a:rPr>
              <a:t>Gestores públicos da  União, dos Estados e dos</a:t>
            </a:r>
            <a:r>
              <a:rPr sz="2000" spc="-90" dirty="0">
                <a:cs typeface="Arial"/>
              </a:rPr>
              <a:t> </a:t>
            </a:r>
            <a:r>
              <a:rPr sz="2000" dirty="0">
                <a:cs typeface="Arial"/>
              </a:rPr>
              <a:t>Municípios</a:t>
            </a:r>
          </a:p>
          <a:p>
            <a:pPr>
              <a:spcBef>
                <a:spcPts val="4"/>
              </a:spcBef>
              <a:buFont typeface="Wingdings"/>
              <a:buChar char=""/>
            </a:pPr>
            <a:endParaRPr sz="2000" dirty="0">
              <a:cs typeface="Times New Roman"/>
            </a:endParaRPr>
          </a:p>
          <a:p>
            <a:pPr marL="352425" marR="3810" indent="-343376">
              <a:lnSpc>
                <a:spcPct val="120000"/>
              </a:lnSpc>
              <a:buFont typeface="Wingdings"/>
              <a:buChar char=""/>
              <a:tabLst>
                <a:tab pos="352425" algn="l"/>
                <a:tab pos="352901" algn="l"/>
              </a:tabLst>
            </a:pPr>
            <a:r>
              <a:rPr sz="2000" b="1" spc="-4" dirty="0">
                <a:cs typeface="Arial"/>
              </a:rPr>
              <a:t>Objetivo: </a:t>
            </a:r>
            <a:r>
              <a:rPr sz="2000" dirty="0">
                <a:cs typeface="Arial"/>
              </a:rPr>
              <a:t>Apoiar a gestão das  transferências e aumentar a</a:t>
            </a:r>
            <a:r>
              <a:rPr sz="2000" spc="-109" dirty="0">
                <a:cs typeface="Arial"/>
              </a:rPr>
              <a:t> </a:t>
            </a:r>
            <a:r>
              <a:rPr sz="2000" dirty="0">
                <a:cs typeface="Arial"/>
              </a:rPr>
              <a:t>transparência  junto a</a:t>
            </a:r>
            <a:r>
              <a:rPr sz="2000" spc="-19" dirty="0">
                <a:cs typeface="Arial"/>
              </a:rPr>
              <a:t> </a:t>
            </a:r>
            <a:r>
              <a:rPr sz="2000" dirty="0">
                <a:cs typeface="Arial"/>
              </a:rPr>
              <a:t>sociedade.</a:t>
            </a:r>
          </a:p>
        </p:txBody>
      </p:sp>
      <p:sp>
        <p:nvSpPr>
          <p:cNvPr id="5" name="object 5"/>
          <p:cNvSpPr/>
          <p:nvPr/>
        </p:nvSpPr>
        <p:spPr>
          <a:xfrm>
            <a:off x="2889503" y="857251"/>
            <a:ext cx="2177415" cy="20219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321183" y="2008543"/>
            <a:ext cx="243459" cy="2644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366903" y="1829944"/>
            <a:ext cx="2756916" cy="6972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174880" y="2207134"/>
            <a:ext cx="637793" cy="6972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398907" y="2207134"/>
            <a:ext cx="2662047" cy="6972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5D0FCA3-9ECA-47B7-A4CC-785F834FFA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C870A0B-FFF4-4A8B-B5DA-B5D74C8CB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76" t="21790" r="17213" b="14062"/>
          <a:stretch/>
        </p:blipFill>
        <p:spPr>
          <a:xfrm>
            <a:off x="179882" y="854439"/>
            <a:ext cx="8859187" cy="519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67142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2397" y="1337310"/>
            <a:ext cx="4146697" cy="329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/>
          <p:nvPr/>
        </p:nvSpPr>
        <p:spPr>
          <a:xfrm>
            <a:off x="593293" y="2339369"/>
            <a:ext cx="3737610" cy="4032258"/>
          </a:xfrm>
          <a:prstGeom prst="rect">
            <a:avLst/>
          </a:prstGeom>
        </p:spPr>
        <p:txBody>
          <a:bodyPr vert="horz" wrap="square" lIns="0" tIns="55245" rIns="0" bIns="0" rtlCol="0">
            <a:spAutoFit/>
          </a:bodyPr>
          <a:lstStyle/>
          <a:p>
            <a:pPr marL="266700" indent="-257175">
              <a:spcBef>
                <a:spcPts val="435"/>
              </a:spcBef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cs typeface="Arial"/>
              </a:rPr>
              <a:t>Fornecer informações </a:t>
            </a:r>
            <a:r>
              <a:rPr sz="2000" dirty="0" err="1">
                <a:cs typeface="Arial"/>
              </a:rPr>
              <a:t>precisas</a:t>
            </a:r>
            <a:r>
              <a:rPr sz="2000" spc="-98" dirty="0">
                <a:cs typeface="Arial"/>
              </a:rPr>
              <a:t> </a:t>
            </a:r>
            <a:r>
              <a:rPr sz="2000" dirty="0" err="1">
                <a:cs typeface="Arial"/>
              </a:rPr>
              <a:t>aos</a:t>
            </a:r>
            <a:r>
              <a:rPr lang="pt-BR" sz="2000" dirty="0">
                <a:cs typeface="Arial"/>
              </a:rPr>
              <a:t> </a:t>
            </a:r>
            <a:r>
              <a:rPr sz="2000" dirty="0" err="1">
                <a:cs typeface="Arial"/>
              </a:rPr>
              <a:t>gestores</a:t>
            </a:r>
            <a:r>
              <a:rPr sz="2000" spc="-38" dirty="0">
                <a:cs typeface="Arial"/>
              </a:rPr>
              <a:t> </a:t>
            </a:r>
            <a:r>
              <a:rPr sz="2000" dirty="0">
                <a:cs typeface="Arial"/>
              </a:rPr>
              <a:t>locais</a:t>
            </a:r>
          </a:p>
          <a:p>
            <a:pPr>
              <a:lnSpc>
                <a:spcPct val="100000"/>
              </a:lnSpc>
            </a:pPr>
            <a:endParaRPr sz="2000" dirty="0">
              <a:cs typeface="Times New Roman"/>
            </a:endParaRPr>
          </a:p>
          <a:p>
            <a:pPr marL="266700" marR="3810" indent="-257175">
              <a:lnSpc>
                <a:spcPct val="120100"/>
              </a:lnSpc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cs typeface="Arial"/>
              </a:rPr>
              <a:t>Ampliar a velocidade e assertividade</a:t>
            </a:r>
            <a:r>
              <a:rPr sz="2000" spc="-98" dirty="0">
                <a:cs typeface="Arial"/>
              </a:rPr>
              <a:t> </a:t>
            </a:r>
            <a:r>
              <a:rPr sz="2000" dirty="0">
                <a:cs typeface="Arial"/>
              </a:rPr>
              <a:t>das  decisões</a:t>
            </a:r>
          </a:p>
          <a:p>
            <a:pPr>
              <a:spcBef>
                <a:spcPts val="19"/>
              </a:spcBef>
              <a:buFont typeface="Arial"/>
              <a:buChar char="•"/>
            </a:pPr>
            <a:endParaRPr sz="2000" dirty="0">
              <a:cs typeface="Times New Roman"/>
            </a:endParaRPr>
          </a:p>
          <a:p>
            <a:pPr marL="266700" indent="-257175"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cs typeface="Arial"/>
              </a:rPr>
              <a:t>Reduzir o tempo de execução das</a:t>
            </a:r>
            <a:r>
              <a:rPr sz="2000" spc="-109" dirty="0">
                <a:cs typeface="Arial"/>
              </a:rPr>
              <a:t> </a:t>
            </a:r>
            <a:r>
              <a:rPr sz="2000" dirty="0">
                <a:cs typeface="Arial"/>
              </a:rPr>
              <a:t>obras</a:t>
            </a:r>
          </a:p>
          <a:p>
            <a:pPr>
              <a:spcBef>
                <a:spcPts val="8"/>
              </a:spcBef>
              <a:buFont typeface="Arial"/>
              <a:buChar char="•"/>
            </a:pPr>
            <a:endParaRPr sz="2000" dirty="0">
              <a:cs typeface="Times New Roman"/>
            </a:endParaRPr>
          </a:p>
          <a:p>
            <a:pPr marL="266700" marR="320040" indent="-257175">
              <a:lnSpc>
                <a:spcPct val="120000"/>
              </a:lnSpc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cs typeface="Arial"/>
              </a:rPr>
              <a:t>Ampliar a eficiência e </a:t>
            </a:r>
            <a:r>
              <a:rPr sz="2000" spc="-4" dirty="0">
                <a:cs typeface="Arial"/>
              </a:rPr>
              <a:t>efetividade</a:t>
            </a:r>
            <a:r>
              <a:rPr sz="2000" spc="-56" dirty="0">
                <a:cs typeface="Arial"/>
              </a:rPr>
              <a:t> </a:t>
            </a:r>
            <a:r>
              <a:rPr sz="2000" dirty="0">
                <a:cs typeface="Arial"/>
              </a:rPr>
              <a:t>das  políticas</a:t>
            </a:r>
            <a:r>
              <a:rPr sz="2000" spc="-23" dirty="0">
                <a:cs typeface="Arial"/>
              </a:rPr>
              <a:t> </a:t>
            </a:r>
            <a:r>
              <a:rPr sz="2000" dirty="0">
                <a:cs typeface="Arial"/>
              </a:rPr>
              <a:t>públicas</a:t>
            </a:r>
          </a:p>
        </p:txBody>
      </p:sp>
      <p:sp>
        <p:nvSpPr>
          <p:cNvPr id="5" name="object 5"/>
          <p:cNvSpPr/>
          <p:nvPr/>
        </p:nvSpPr>
        <p:spPr>
          <a:xfrm>
            <a:off x="4982242" y="857250"/>
            <a:ext cx="4161758" cy="51434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8861D8E-73D3-49AE-A880-2214DE761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0" y="1670744"/>
            <a:ext cx="5012871" cy="401023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66700" marR="408146" indent="-257175">
              <a:lnSpc>
                <a:spcPct val="120000"/>
              </a:lnSpc>
              <a:spcBef>
                <a:spcPts val="71"/>
              </a:spcBef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cs typeface="Arial"/>
              </a:rPr>
              <a:t>Acessibilidade a informações dos seus  investimentos públicos geridos por meio</a:t>
            </a:r>
            <a:r>
              <a:rPr sz="2000" spc="-101" dirty="0">
                <a:cs typeface="Arial"/>
              </a:rPr>
              <a:t> </a:t>
            </a:r>
            <a:r>
              <a:rPr sz="2000" dirty="0">
                <a:cs typeface="Arial"/>
              </a:rPr>
              <a:t>da  Plataforma</a:t>
            </a:r>
            <a:r>
              <a:rPr sz="2000" spc="-23" dirty="0">
                <a:cs typeface="Arial"/>
              </a:rPr>
              <a:t> </a:t>
            </a:r>
            <a:r>
              <a:rPr sz="2000" dirty="0">
                <a:cs typeface="Arial"/>
              </a:rPr>
              <a:t>+BRASIL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endParaRPr sz="2000" dirty="0">
              <a:cs typeface="Times New Roman"/>
            </a:endParaRPr>
          </a:p>
          <a:p>
            <a:pPr marL="266700" marR="282893" indent="-257175">
              <a:lnSpc>
                <a:spcPct val="120100"/>
              </a:lnSpc>
              <a:spcBef>
                <a:spcPts val="4"/>
              </a:spcBef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cs typeface="Arial"/>
              </a:rPr>
              <a:t>Acesso a diversos tipos de transferências</a:t>
            </a:r>
            <a:r>
              <a:rPr sz="2000" spc="-124" dirty="0">
                <a:cs typeface="Arial"/>
              </a:rPr>
              <a:t> </a:t>
            </a:r>
            <a:r>
              <a:rPr sz="2000" dirty="0">
                <a:cs typeface="Arial"/>
              </a:rPr>
              <a:t>de  recursos</a:t>
            </a:r>
            <a:r>
              <a:rPr sz="2000" spc="-41" dirty="0">
                <a:cs typeface="Arial"/>
              </a:rPr>
              <a:t> </a:t>
            </a:r>
            <a:r>
              <a:rPr sz="2000" dirty="0">
                <a:cs typeface="Arial"/>
              </a:rPr>
              <a:t>disponibilizados</a:t>
            </a:r>
          </a:p>
          <a:p>
            <a:pPr>
              <a:spcBef>
                <a:spcPts val="15"/>
              </a:spcBef>
              <a:buFont typeface="Arial"/>
              <a:buChar char="•"/>
            </a:pPr>
            <a:endParaRPr sz="2000" dirty="0">
              <a:cs typeface="Times New Roman"/>
            </a:endParaRPr>
          </a:p>
          <a:p>
            <a:pPr marL="266700" indent="-257175">
              <a:spcBef>
                <a:spcPts val="4"/>
              </a:spcBef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cs typeface="Arial"/>
              </a:rPr>
              <a:t>Acompanhamento e notificações dos </a:t>
            </a:r>
            <a:r>
              <a:rPr sz="2000" dirty="0" err="1">
                <a:cs typeface="Arial"/>
              </a:rPr>
              <a:t>prazos</a:t>
            </a:r>
            <a:r>
              <a:rPr sz="2000" spc="-113" dirty="0">
                <a:cs typeface="Arial"/>
              </a:rPr>
              <a:t> </a:t>
            </a:r>
            <a:r>
              <a:rPr sz="2000" dirty="0">
                <a:cs typeface="Arial"/>
              </a:rPr>
              <a:t>de</a:t>
            </a:r>
            <a:r>
              <a:rPr lang="pt-BR" sz="2000" dirty="0">
                <a:cs typeface="Arial"/>
              </a:rPr>
              <a:t> </a:t>
            </a:r>
            <a:r>
              <a:rPr sz="2000" dirty="0" err="1">
                <a:cs typeface="Arial"/>
              </a:rPr>
              <a:t>envio</a:t>
            </a:r>
            <a:r>
              <a:rPr sz="2000" dirty="0">
                <a:cs typeface="Arial"/>
              </a:rPr>
              <a:t> de novas</a:t>
            </a:r>
            <a:r>
              <a:rPr sz="2000" spc="-30" dirty="0">
                <a:cs typeface="Arial"/>
              </a:rPr>
              <a:t> </a:t>
            </a:r>
            <a:r>
              <a:rPr sz="2000" dirty="0">
                <a:cs typeface="Arial"/>
              </a:rPr>
              <a:t>propostas</a:t>
            </a:r>
          </a:p>
          <a:p>
            <a:pPr>
              <a:spcBef>
                <a:spcPts val="19"/>
              </a:spcBef>
            </a:pPr>
            <a:endParaRPr sz="2000" dirty="0">
              <a:cs typeface="Times New Roman"/>
            </a:endParaRPr>
          </a:p>
          <a:p>
            <a:pPr marL="266700" indent="-257175"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cs typeface="Arial"/>
              </a:rPr>
              <a:t>Segurança no </a:t>
            </a:r>
            <a:r>
              <a:rPr sz="2000" dirty="0" err="1">
                <a:cs typeface="Arial"/>
              </a:rPr>
              <a:t>acompanha</a:t>
            </a:r>
            <a:r>
              <a:rPr lang="pt-BR" sz="2000" dirty="0">
                <a:cs typeface="Arial"/>
              </a:rPr>
              <a:t>mento</a:t>
            </a:r>
            <a:r>
              <a:rPr sz="2000" dirty="0">
                <a:cs typeface="Arial"/>
              </a:rPr>
              <a:t> dos</a:t>
            </a:r>
            <a:r>
              <a:rPr sz="2000" spc="-90" dirty="0">
                <a:cs typeface="Arial"/>
              </a:rPr>
              <a:t> </a:t>
            </a:r>
            <a:r>
              <a:rPr sz="2000" dirty="0" err="1">
                <a:cs typeface="Arial"/>
              </a:rPr>
              <a:t>instrumentos</a:t>
            </a:r>
            <a:r>
              <a:rPr lang="pt-BR" sz="2000" dirty="0">
                <a:cs typeface="Arial"/>
              </a:rPr>
              <a:t> </a:t>
            </a:r>
            <a:r>
              <a:rPr sz="2000" dirty="0" err="1">
                <a:cs typeface="Arial"/>
              </a:rPr>
              <a:t>celebrados</a:t>
            </a:r>
            <a:endParaRPr sz="2000" dirty="0"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567554" y="857250"/>
            <a:ext cx="3576446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228600" y="326571"/>
            <a:ext cx="4462271" cy="530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974B554-11CA-4925-BD29-34B56F93A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5410" y="2283810"/>
            <a:ext cx="5132069" cy="330016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indent="-257175">
              <a:spcBef>
                <a:spcPts val="79"/>
              </a:spcBef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cs typeface="Arial"/>
              </a:rPr>
              <a:t>Interface mais</a:t>
            </a:r>
            <a:r>
              <a:rPr sz="2000" spc="-41" dirty="0">
                <a:cs typeface="Arial"/>
              </a:rPr>
              <a:t> </a:t>
            </a:r>
            <a:r>
              <a:rPr sz="2000" dirty="0">
                <a:cs typeface="Arial"/>
              </a:rPr>
              <a:t>amigável</a:t>
            </a:r>
          </a:p>
          <a:p>
            <a:pPr>
              <a:spcBef>
                <a:spcPts val="15"/>
              </a:spcBef>
              <a:buFont typeface="Arial"/>
              <a:buChar char="•"/>
            </a:pPr>
            <a:endParaRPr sz="2000" dirty="0">
              <a:cs typeface="Times New Roman"/>
            </a:endParaRPr>
          </a:p>
          <a:p>
            <a:pPr marL="266700" indent="-257175">
              <a:spcBef>
                <a:spcPts val="4"/>
              </a:spcBef>
              <a:buChar char="•"/>
              <a:tabLst>
                <a:tab pos="266224" algn="l"/>
                <a:tab pos="266700" algn="l"/>
              </a:tabLst>
            </a:pPr>
            <a:r>
              <a:rPr sz="2000" spc="-4" dirty="0">
                <a:cs typeface="Arial"/>
              </a:rPr>
              <a:t>Possibilidade de </a:t>
            </a:r>
            <a:r>
              <a:rPr sz="2000" dirty="0">
                <a:cs typeface="Arial"/>
              </a:rPr>
              <a:t>“favoritar” o instrumento</a:t>
            </a:r>
            <a:r>
              <a:rPr sz="2000" spc="-79" dirty="0">
                <a:cs typeface="Arial"/>
              </a:rPr>
              <a:t> </a:t>
            </a:r>
            <a:r>
              <a:rPr sz="2000" spc="-4" dirty="0">
                <a:cs typeface="Arial"/>
              </a:rPr>
              <a:t>celebrado</a:t>
            </a:r>
            <a:endParaRPr sz="2000" dirty="0">
              <a:cs typeface="Arial"/>
            </a:endParaRPr>
          </a:p>
          <a:p>
            <a:pPr>
              <a:spcBef>
                <a:spcPts val="4"/>
              </a:spcBef>
              <a:buFont typeface="Arial"/>
              <a:buChar char="•"/>
            </a:pPr>
            <a:endParaRPr sz="2000" dirty="0">
              <a:cs typeface="Times New Roman"/>
            </a:endParaRPr>
          </a:p>
          <a:p>
            <a:pPr marL="266700" marR="624839" indent="-257175">
              <a:lnSpc>
                <a:spcPct val="120000"/>
              </a:lnSpc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cs typeface="Arial"/>
              </a:rPr>
              <a:t>Recebimento de notificações de oportunidades</a:t>
            </a:r>
            <a:r>
              <a:rPr sz="2000" spc="-109" dirty="0">
                <a:cs typeface="Arial"/>
              </a:rPr>
              <a:t> </a:t>
            </a:r>
            <a:r>
              <a:rPr sz="2000" dirty="0">
                <a:cs typeface="Arial"/>
              </a:rPr>
              <a:t>de  recursos</a:t>
            </a:r>
          </a:p>
          <a:p>
            <a:pPr>
              <a:spcBef>
                <a:spcPts val="4"/>
              </a:spcBef>
              <a:buFont typeface="Arial"/>
              <a:buChar char="•"/>
            </a:pPr>
            <a:endParaRPr sz="2000" dirty="0">
              <a:cs typeface="Times New Roman"/>
            </a:endParaRPr>
          </a:p>
          <a:p>
            <a:pPr marL="266700" marR="3810" indent="-257175">
              <a:lnSpc>
                <a:spcPct val="120000"/>
              </a:lnSpc>
              <a:spcBef>
                <a:spcPts val="4"/>
              </a:spcBef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cs typeface="Arial"/>
              </a:rPr>
              <a:t>Prefeitos e Governadores com informações gerenciais</a:t>
            </a:r>
            <a:r>
              <a:rPr sz="2000" spc="-135" dirty="0">
                <a:cs typeface="Arial"/>
              </a:rPr>
              <a:t> </a:t>
            </a:r>
            <a:r>
              <a:rPr sz="2000" dirty="0">
                <a:cs typeface="Arial"/>
              </a:rPr>
              <a:t>na  palma da</a:t>
            </a:r>
            <a:r>
              <a:rPr sz="2000" spc="-26" dirty="0">
                <a:cs typeface="Arial"/>
              </a:rPr>
              <a:t> </a:t>
            </a:r>
            <a:r>
              <a:rPr sz="2000" dirty="0">
                <a:cs typeface="Arial"/>
              </a:rPr>
              <a:t>mão</a:t>
            </a:r>
          </a:p>
        </p:txBody>
      </p:sp>
      <p:sp>
        <p:nvSpPr>
          <p:cNvPr id="3" name="object 3"/>
          <p:cNvSpPr/>
          <p:nvPr/>
        </p:nvSpPr>
        <p:spPr>
          <a:xfrm>
            <a:off x="6501383" y="893825"/>
            <a:ext cx="2425446" cy="50360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1653995" y="1337310"/>
            <a:ext cx="2946503" cy="2708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D714BD2-83C1-4C3D-B020-8100DE0D7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771787"/>
          </a:xfrm>
          <a:prstGeom prst="rect">
            <a:avLst/>
          </a:prstGeom>
        </p:spPr>
      </p:pic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0448" y="2415445"/>
            <a:ext cx="3495675" cy="306221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352425" indent="-343376">
              <a:spcBef>
                <a:spcPts val="79"/>
              </a:spcBef>
              <a:buChar char="•"/>
              <a:tabLst>
                <a:tab pos="351949" algn="l"/>
                <a:tab pos="352901" algn="l"/>
              </a:tabLst>
            </a:pPr>
            <a:r>
              <a:rPr sz="2000" dirty="0">
                <a:cs typeface="Arial"/>
              </a:rPr>
              <a:t>Extratos de movimentação</a:t>
            </a:r>
            <a:r>
              <a:rPr sz="2000" spc="-94" dirty="0">
                <a:cs typeface="Arial"/>
              </a:rPr>
              <a:t> </a:t>
            </a:r>
            <a:r>
              <a:rPr sz="2000" dirty="0">
                <a:cs typeface="Arial"/>
              </a:rPr>
              <a:t>financeira</a:t>
            </a:r>
          </a:p>
          <a:p>
            <a:pPr marL="352425" indent="-343376">
              <a:spcBef>
                <a:spcPts val="1350"/>
              </a:spcBef>
              <a:buChar char="•"/>
              <a:tabLst>
                <a:tab pos="351949" algn="l"/>
                <a:tab pos="352901" algn="l"/>
              </a:tabLst>
            </a:pPr>
            <a:r>
              <a:rPr sz="2000" dirty="0">
                <a:cs typeface="Arial"/>
              </a:rPr>
              <a:t>Pagamentos a</a:t>
            </a:r>
            <a:r>
              <a:rPr sz="2000" spc="-34" dirty="0">
                <a:cs typeface="Arial"/>
              </a:rPr>
              <a:t> </a:t>
            </a:r>
            <a:r>
              <a:rPr sz="2000" dirty="0">
                <a:cs typeface="Arial"/>
              </a:rPr>
              <a:t>fornecedores</a:t>
            </a:r>
          </a:p>
          <a:p>
            <a:pPr marL="352425" indent="-343376">
              <a:spcBef>
                <a:spcPts val="1350"/>
              </a:spcBef>
              <a:buChar char="•"/>
              <a:tabLst>
                <a:tab pos="351949" algn="l"/>
                <a:tab pos="352901" algn="l"/>
              </a:tabLst>
            </a:pPr>
            <a:r>
              <a:rPr sz="2000" dirty="0">
                <a:cs typeface="Arial"/>
              </a:rPr>
              <a:t>Instrumentos</a:t>
            </a:r>
            <a:r>
              <a:rPr sz="2000" spc="-38" dirty="0">
                <a:cs typeface="Arial"/>
              </a:rPr>
              <a:t> </a:t>
            </a:r>
            <a:r>
              <a:rPr sz="2000" dirty="0">
                <a:cs typeface="Arial"/>
              </a:rPr>
              <a:t>firmados</a:t>
            </a:r>
          </a:p>
          <a:p>
            <a:pPr marL="352425" indent="-343376">
              <a:spcBef>
                <a:spcPts val="1350"/>
              </a:spcBef>
              <a:buChar char="•"/>
              <a:tabLst>
                <a:tab pos="351949" algn="l"/>
                <a:tab pos="352901" algn="l"/>
              </a:tabLst>
            </a:pPr>
            <a:r>
              <a:rPr sz="2000" dirty="0">
                <a:cs typeface="Arial"/>
              </a:rPr>
              <a:t>Inscrições de</a:t>
            </a:r>
            <a:r>
              <a:rPr sz="2000" spc="-49" dirty="0">
                <a:cs typeface="Arial"/>
              </a:rPr>
              <a:t> </a:t>
            </a:r>
            <a:r>
              <a:rPr sz="2000" dirty="0">
                <a:cs typeface="Arial"/>
              </a:rPr>
              <a:t>propostas</a:t>
            </a:r>
          </a:p>
          <a:p>
            <a:pPr marL="352425" indent="-343376">
              <a:spcBef>
                <a:spcPts val="1350"/>
              </a:spcBef>
              <a:buChar char="•"/>
              <a:tabLst>
                <a:tab pos="351949" algn="l"/>
                <a:tab pos="352901" algn="l"/>
              </a:tabLst>
            </a:pPr>
            <a:r>
              <a:rPr sz="2000" dirty="0">
                <a:cs typeface="Arial"/>
              </a:rPr>
              <a:t>Aprovação de</a:t>
            </a:r>
            <a:r>
              <a:rPr sz="2000" spc="-41" dirty="0">
                <a:cs typeface="Arial"/>
              </a:rPr>
              <a:t> </a:t>
            </a:r>
            <a:r>
              <a:rPr sz="2000" dirty="0">
                <a:cs typeface="Arial"/>
              </a:rPr>
              <a:t>instrumentos</a:t>
            </a:r>
          </a:p>
          <a:p>
            <a:pPr marL="352425" indent="-343376">
              <a:spcBef>
                <a:spcPts val="1350"/>
              </a:spcBef>
              <a:buChar char="•"/>
              <a:tabLst>
                <a:tab pos="351949" algn="l"/>
                <a:tab pos="352901" algn="l"/>
              </a:tabLst>
            </a:pPr>
            <a:r>
              <a:rPr sz="2000" dirty="0">
                <a:cs typeface="Arial"/>
              </a:rPr>
              <a:t>Prestação de</a:t>
            </a:r>
            <a:r>
              <a:rPr sz="2000" spc="-45" dirty="0">
                <a:cs typeface="Arial"/>
              </a:rPr>
              <a:t> </a:t>
            </a:r>
            <a:r>
              <a:rPr sz="2000" dirty="0">
                <a:cs typeface="Arial"/>
              </a:rPr>
              <a:t>contas</a:t>
            </a:r>
          </a:p>
        </p:txBody>
      </p:sp>
      <p:sp>
        <p:nvSpPr>
          <p:cNvPr id="3" name="object 3"/>
          <p:cNvSpPr/>
          <p:nvPr/>
        </p:nvSpPr>
        <p:spPr>
          <a:xfrm>
            <a:off x="6536817" y="857250"/>
            <a:ext cx="2426589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2357894" y="1147571"/>
            <a:ext cx="1562765" cy="2640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1244726" y="1346455"/>
            <a:ext cx="3783330" cy="6960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3579876" y="2691766"/>
            <a:ext cx="2695193" cy="2694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934E1B8-388D-4E6D-8A08-5AE14680CA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851" y="1"/>
            <a:ext cx="2088150" cy="702128"/>
          </a:xfrm>
          <a:prstGeom prst="rect">
            <a:avLst/>
          </a:prstGeom>
        </p:spPr>
      </p:pic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34131" y="857250"/>
            <a:ext cx="1370457" cy="51434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4664583" y="857250"/>
            <a:ext cx="4479417" cy="5143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0" y="857250"/>
            <a:ext cx="3334131" cy="5143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6298" y="2734888"/>
            <a:ext cx="2028825" cy="1118094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9049" marR="3810" algn="ctr">
              <a:lnSpc>
                <a:spcPct val="100000"/>
              </a:lnSpc>
              <a:spcBef>
                <a:spcPts val="79"/>
              </a:spcBef>
            </a:pPr>
            <a:r>
              <a:rPr sz="2400" spc="-4" dirty="0">
                <a:solidFill>
                  <a:srgbClr val="FFFFFF"/>
                </a:solidFill>
                <a:latin typeface="Trebuchet MS"/>
                <a:cs typeface="Trebuchet MS"/>
              </a:rPr>
              <a:t>APP   FISCALIZAÇÃO  MAIS</a:t>
            </a:r>
            <a:r>
              <a:rPr sz="2400" spc="-3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-4" dirty="0">
                <a:solidFill>
                  <a:srgbClr val="FFFFFF"/>
                </a:solidFill>
                <a:latin typeface="Trebuchet MS"/>
                <a:cs typeface="Trebuchet MS"/>
              </a:rPr>
              <a:t>BRASIL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6334" y="857250"/>
            <a:ext cx="2069973" cy="20688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2838068" y="1344168"/>
            <a:ext cx="2707767" cy="46565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2984374" y="1490470"/>
            <a:ext cx="2266568" cy="45102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3263265" y="2779776"/>
            <a:ext cx="1857375" cy="18573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3409568" y="2926079"/>
            <a:ext cx="1416177" cy="14161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1FEDC6F-50BA-4857-B334-C3874E5510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5851" y="1"/>
            <a:ext cx="2088150" cy="734785"/>
          </a:xfrm>
          <a:prstGeom prst="rect">
            <a:avLst/>
          </a:prstGeom>
        </p:spPr>
      </p:pic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296" y="957834"/>
            <a:ext cx="8963406" cy="49411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3375278" y="938403"/>
            <a:ext cx="2434590" cy="47960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3394710" y="957834"/>
            <a:ext cx="2354579" cy="47160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3834766" y="2561462"/>
            <a:ext cx="1623059" cy="16230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3981069" y="2707767"/>
            <a:ext cx="1181861" cy="11818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28B3612-2B70-4D67-A9B9-E3BD33424E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4217" y="2116454"/>
            <a:ext cx="3651409" cy="36783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20000"/>
              </a:lnSpc>
              <a:spcBef>
                <a:spcPts val="75"/>
              </a:spcBef>
            </a:pPr>
            <a:r>
              <a:rPr sz="2000" dirty="0">
                <a:cs typeface="Arial"/>
              </a:rPr>
              <a:t>O </a:t>
            </a:r>
            <a:r>
              <a:rPr sz="2000" spc="-4" dirty="0">
                <a:cs typeface="Arial"/>
              </a:rPr>
              <a:t>Aplicativo possibilita o  </a:t>
            </a:r>
            <a:r>
              <a:rPr sz="2000" b="1" dirty="0">
                <a:cs typeface="Arial"/>
              </a:rPr>
              <a:t>monitoramento </a:t>
            </a:r>
            <a:r>
              <a:rPr sz="2000" b="1" spc="-4" dirty="0">
                <a:cs typeface="Arial"/>
              </a:rPr>
              <a:t>e </a:t>
            </a:r>
            <a:r>
              <a:rPr sz="2000" b="1" dirty="0">
                <a:cs typeface="Arial"/>
              </a:rPr>
              <a:t>fiscalização</a:t>
            </a:r>
            <a:r>
              <a:rPr sz="2000" b="1" spc="-75" dirty="0">
                <a:cs typeface="Arial"/>
              </a:rPr>
              <a:t> </a:t>
            </a:r>
            <a:r>
              <a:rPr sz="2000" spc="-4" dirty="0">
                <a:cs typeface="Arial"/>
              </a:rPr>
              <a:t>dos  instrumentos </a:t>
            </a:r>
            <a:r>
              <a:rPr sz="2000" dirty="0">
                <a:cs typeface="Arial"/>
              </a:rPr>
              <a:t>de </a:t>
            </a:r>
            <a:r>
              <a:rPr sz="2000" spc="-4" dirty="0">
                <a:cs typeface="Arial"/>
              </a:rPr>
              <a:t>transferências  celebrados pela União </a:t>
            </a:r>
            <a:r>
              <a:rPr sz="2000" dirty="0">
                <a:cs typeface="Arial"/>
              </a:rPr>
              <a:t>com </a:t>
            </a:r>
            <a:r>
              <a:rPr sz="2000" spc="-4" dirty="0">
                <a:cs typeface="Arial"/>
              </a:rPr>
              <a:t>entes  federados, permitindo mobilidade  quanto </a:t>
            </a:r>
            <a:r>
              <a:rPr sz="2000" dirty="0">
                <a:cs typeface="Arial"/>
              </a:rPr>
              <a:t>ao acesso e </a:t>
            </a:r>
            <a:r>
              <a:rPr sz="2000" spc="-4" dirty="0">
                <a:cs typeface="Arial"/>
              </a:rPr>
              <a:t>envio </a:t>
            </a:r>
            <a:r>
              <a:rPr sz="2000" dirty="0">
                <a:cs typeface="Arial"/>
              </a:rPr>
              <a:t>de  </a:t>
            </a:r>
            <a:r>
              <a:rPr sz="2000" spc="-4" dirty="0">
                <a:cs typeface="Arial"/>
              </a:rPr>
              <a:t>informações, </a:t>
            </a:r>
            <a:r>
              <a:rPr sz="2000" dirty="0">
                <a:cs typeface="Arial"/>
              </a:rPr>
              <a:t>com </a:t>
            </a:r>
            <a:r>
              <a:rPr sz="2000" spc="-4" dirty="0">
                <a:cs typeface="Arial"/>
              </a:rPr>
              <a:t>a funcionalidade  de georreferenciamento, o que  garantirá maior precisão e  integridade nas</a:t>
            </a:r>
            <a:r>
              <a:rPr sz="2000" spc="26" dirty="0">
                <a:cs typeface="Arial"/>
              </a:rPr>
              <a:t> </a:t>
            </a:r>
            <a:r>
              <a:rPr sz="2000" spc="-4" dirty="0">
                <a:cs typeface="Arial"/>
              </a:rPr>
              <a:t>informações.</a:t>
            </a:r>
            <a:endParaRPr sz="2000" dirty="0"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33896" y="1224153"/>
            <a:ext cx="2814066" cy="44874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897319" y="1314703"/>
            <a:ext cx="3303141" cy="350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5098923" y="984122"/>
            <a:ext cx="3912489" cy="48897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4280534" y="3543299"/>
            <a:ext cx="2399157" cy="23991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6780276" y="2913507"/>
            <a:ext cx="979551" cy="14218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6780276" y="2359151"/>
            <a:ext cx="979551" cy="14218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E337917-A141-4C78-BAD5-EAE731D02D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5851" y="1"/>
            <a:ext cx="2088150" cy="954118"/>
          </a:xfrm>
          <a:prstGeom prst="rect">
            <a:avLst/>
          </a:prstGeom>
        </p:spPr>
      </p:pic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5462" y="2603621"/>
            <a:ext cx="3247073" cy="27796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000" spc="-4" dirty="0">
                <a:cs typeface="Arial"/>
              </a:rPr>
              <a:t>Perfis da Plataforma</a:t>
            </a:r>
            <a:r>
              <a:rPr sz="2000" spc="8" dirty="0">
                <a:cs typeface="Arial"/>
              </a:rPr>
              <a:t> </a:t>
            </a:r>
            <a:r>
              <a:rPr sz="2000" spc="-4" dirty="0">
                <a:cs typeface="Arial"/>
              </a:rPr>
              <a:t>+BRASIL:</a:t>
            </a:r>
            <a:endParaRPr sz="2000" dirty="0">
              <a:cs typeface="Arial"/>
            </a:endParaRPr>
          </a:p>
          <a:p>
            <a:pPr>
              <a:spcBef>
                <a:spcPts val="4"/>
              </a:spcBef>
            </a:pPr>
            <a:endParaRPr sz="2000" dirty="0">
              <a:cs typeface="Times New Roman"/>
            </a:endParaRPr>
          </a:p>
          <a:p>
            <a:pPr marL="352425" indent="-342900">
              <a:spcBef>
                <a:spcPts val="4"/>
              </a:spcBef>
              <a:buFont typeface="Wingdings"/>
              <a:buChar char=""/>
              <a:tabLst>
                <a:tab pos="351949" algn="l"/>
                <a:tab pos="352425" algn="l"/>
              </a:tabLst>
            </a:pPr>
            <a:r>
              <a:rPr sz="2000" spc="-4" dirty="0">
                <a:cs typeface="Arial"/>
              </a:rPr>
              <a:t>Fiscais</a:t>
            </a:r>
            <a:r>
              <a:rPr sz="2000" spc="-26" dirty="0">
                <a:cs typeface="Arial"/>
              </a:rPr>
              <a:t> </a:t>
            </a:r>
            <a:r>
              <a:rPr sz="2000" spc="-4" dirty="0">
                <a:cs typeface="Arial"/>
              </a:rPr>
              <a:t>Convenentes</a:t>
            </a:r>
            <a:endParaRPr sz="2000" dirty="0">
              <a:cs typeface="Arial"/>
            </a:endParaRPr>
          </a:p>
          <a:p>
            <a:pPr marL="352425" indent="-342900">
              <a:buFont typeface="Wingdings"/>
              <a:buChar char=""/>
              <a:tabLst>
                <a:tab pos="351949" algn="l"/>
                <a:tab pos="352425" algn="l"/>
              </a:tabLst>
            </a:pPr>
            <a:r>
              <a:rPr sz="2000" spc="-4" dirty="0">
                <a:cs typeface="Arial"/>
              </a:rPr>
              <a:t>Fiscais</a:t>
            </a:r>
            <a:r>
              <a:rPr sz="2000" spc="-26" dirty="0">
                <a:cs typeface="Arial"/>
              </a:rPr>
              <a:t> </a:t>
            </a:r>
            <a:r>
              <a:rPr sz="2000" spc="-4" dirty="0">
                <a:cs typeface="Arial"/>
              </a:rPr>
              <a:t>Concedentes</a:t>
            </a:r>
            <a:endParaRPr sz="2000" dirty="0">
              <a:cs typeface="Arial"/>
            </a:endParaRPr>
          </a:p>
          <a:p>
            <a:pPr>
              <a:spcBef>
                <a:spcPts val="4"/>
              </a:spcBef>
              <a:buFont typeface="Wingdings"/>
              <a:buChar char=""/>
            </a:pPr>
            <a:endParaRPr sz="2000" dirty="0">
              <a:cs typeface="Times New Roman"/>
            </a:endParaRPr>
          </a:p>
          <a:p>
            <a:pPr marL="352425" indent="-342900">
              <a:buFont typeface="Wingdings"/>
              <a:buChar char=""/>
              <a:tabLst>
                <a:tab pos="351949" algn="l"/>
                <a:tab pos="352425" algn="l"/>
              </a:tabLst>
            </a:pPr>
            <a:r>
              <a:rPr sz="2000" spc="-4" dirty="0">
                <a:cs typeface="Arial"/>
              </a:rPr>
              <a:t>Fiscais do órgão</a:t>
            </a:r>
            <a:r>
              <a:rPr sz="2000" spc="15" dirty="0">
                <a:cs typeface="Arial"/>
              </a:rPr>
              <a:t> </a:t>
            </a:r>
            <a:r>
              <a:rPr sz="2000" spc="-4" dirty="0">
                <a:cs typeface="Arial"/>
              </a:rPr>
              <a:t>repassador</a:t>
            </a:r>
            <a:endParaRPr sz="2000" dirty="0">
              <a:cs typeface="Arial"/>
            </a:endParaRPr>
          </a:p>
          <a:p>
            <a:pPr marL="352425" indent="-342900">
              <a:buFont typeface="Wingdings"/>
              <a:buChar char=""/>
              <a:tabLst>
                <a:tab pos="351949" algn="l"/>
                <a:tab pos="352425" algn="l"/>
              </a:tabLst>
            </a:pPr>
            <a:r>
              <a:rPr sz="2000" spc="-4" dirty="0">
                <a:cs typeface="Arial"/>
              </a:rPr>
              <a:t>Fiscais do órgão</a:t>
            </a:r>
            <a:r>
              <a:rPr sz="2000" spc="15" dirty="0">
                <a:cs typeface="Arial"/>
              </a:rPr>
              <a:t> </a:t>
            </a:r>
            <a:r>
              <a:rPr sz="2000" spc="-4" dirty="0">
                <a:cs typeface="Arial"/>
              </a:rPr>
              <a:t>recebedor</a:t>
            </a:r>
            <a:endParaRPr sz="2000" dirty="0">
              <a:cs typeface="Arial"/>
            </a:endParaRPr>
          </a:p>
          <a:p>
            <a:pPr>
              <a:spcBef>
                <a:spcPts val="8"/>
              </a:spcBef>
              <a:buFont typeface="Wingdings"/>
              <a:buChar char=""/>
            </a:pPr>
            <a:endParaRPr sz="2000" dirty="0">
              <a:cs typeface="Times New Roman"/>
            </a:endParaRPr>
          </a:p>
          <a:p>
            <a:pPr marL="352425" indent="-342900">
              <a:buFont typeface="Wingdings"/>
              <a:buChar char=""/>
              <a:tabLst>
                <a:tab pos="351949" algn="l"/>
                <a:tab pos="352425" algn="l"/>
              </a:tabLst>
            </a:pPr>
            <a:r>
              <a:rPr sz="2000" spc="-4" dirty="0">
                <a:cs typeface="Arial"/>
              </a:rPr>
              <a:t>Fiscais das</a:t>
            </a:r>
            <a:r>
              <a:rPr sz="2000" spc="11" dirty="0">
                <a:cs typeface="Arial"/>
              </a:rPr>
              <a:t> </a:t>
            </a:r>
            <a:r>
              <a:rPr sz="2000" spc="-4" dirty="0">
                <a:cs typeface="Arial"/>
              </a:rPr>
              <a:t>Mandatárias</a:t>
            </a:r>
            <a:endParaRPr sz="2000" dirty="0"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30428" y="1320164"/>
            <a:ext cx="1275587" cy="2880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2197989" y="1165861"/>
            <a:ext cx="564641" cy="696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2348865" y="1165861"/>
            <a:ext cx="1152144" cy="6960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4409693" y="857250"/>
            <a:ext cx="4734306" cy="51434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1802F7E-CC43-4C1D-8ACB-3BAE86EC7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4929" y="1845129"/>
            <a:ext cx="4914900" cy="4154888"/>
          </a:xfrm>
          <a:prstGeom prst="rect">
            <a:avLst/>
          </a:prstGeom>
        </p:spPr>
        <p:txBody>
          <a:bodyPr vert="horz" wrap="square" lIns="0" tIns="54769" rIns="0" bIns="0" rtlCol="0">
            <a:spAutoFit/>
          </a:bodyPr>
          <a:lstStyle/>
          <a:p>
            <a:pPr marL="266700" indent="-257175">
              <a:spcBef>
                <a:spcPts val="431"/>
              </a:spcBef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cs typeface="Arial"/>
              </a:rPr>
              <a:t>Realizar relatório fotográfico de</a:t>
            </a:r>
            <a:r>
              <a:rPr sz="2000" spc="-98" dirty="0">
                <a:cs typeface="Arial"/>
              </a:rPr>
              <a:t> </a:t>
            </a:r>
            <a:r>
              <a:rPr sz="2000" dirty="0" err="1">
                <a:cs typeface="Arial"/>
              </a:rPr>
              <a:t>monitoramento</a:t>
            </a:r>
            <a:r>
              <a:rPr lang="pt-BR" sz="2000" dirty="0">
                <a:cs typeface="Arial"/>
              </a:rPr>
              <a:t> </a:t>
            </a:r>
            <a:r>
              <a:rPr sz="2000" dirty="0">
                <a:cs typeface="Arial"/>
              </a:rPr>
              <a:t>das</a:t>
            </a:r>
            <a:r>
              <a:rPr sz="2000" spc="-11" dirty="0">
                <a:cs typeface="Arial"/>
              </a:rPr>
              <a:t> </a:t>
            </a:r>
            <a:r>
              <a:rPr sz="2000" dirty="0">
                <a:cs typeface="Arial"/>
              </a:rPr>
              <a:t>obras</a:t>
            </a:r>
          </a:p>
          <a:p>
            <a:pPr>
              <a:spcBef>
                <a:spcPts val="19"/>
              </a:spcBef>
            </a:pPr>
            <a:endParaRPr sz="2000" dirty="0">
              <a:cs typeface="Times New Roman"/>
            </a:endParaRPr>
          </a:p>
          <a:p>
            <a:pPr marL="266700" indent="-257175">
              <a:spcBef>
                <a:spcPts val="4"/>
              </a:spcBef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cs typeface="Arial"/>
              </a:rPr>
              <a:t>Aumentar a eficiência das fiscalizações </a:t>
            </a:r>
            <a:r>
              <a:rPr sz="2000" i="1" dirty="0">
                <a:cs typeface="Arial"/>
              </a:rPr>
              <a:t>in</a:t>
            </a:r>
            <a:r>
              <a:rPr sz="2000" i="1" spc="-86" dirty="0">
                <a:cs typeface="Arial"/>
              </a:rPr>
              <a:t> </a:t>
            </a:r>
            <a:r>
              <a:rPr sz="2000" i="1" dirty="0">
                <a:cs typeface="Arial"/>
              </a:rPr>
              <a:t>loco</a:t>
            </a:r>
            <a:endParaRPr sz="2000" dirty="0">
              <a:cs typeface="Arial"/>
            </a:endParaRPr>
          </a:p>
          <a:p>
            <a:pPr>
              <a:spcBef>
                <a:spcPts val="15"/>
              </a:spcBef>
              <a:buFont typeface="Arial"/>
              <a:buChar char="•"/>
            </a:pPr>
            <a:endParaRPr sz="2000" dirty="0">
              <a:cs typeface="Times New Roman"/>
            </a:endParaRPr>
          </a:p>
          <a:p>
            <a:pPr marL="266700" indent="-257175">
              <a:spcBef>
                <a:spcPts val="4"/>
              </a:spcBef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cs typeface="Arial"/>
              </a:rPr>
              <a:t>Aumentar a transparência junto à</a:t>
            </a:r>
            <a:r>
              <a:rPr sz="2000" spc="-98" dirty="0">
                <a:cs typeface="Arial"/>
              </a:rPr>
              <a:t> </a:t>
            </a:r>
            <a:r>
              <a:rPr sz="2000" dirty="0">
                <a:cs typeface="Arial"/>
              </a:rPr>
              <a:t>sociedade</a:t>
            </a:r>
          </a:p>
          <a:p>
            <a:pPr>
              <a:spcBef>
                <a:spcPts val="19"/>
              </a:spcBef>
              <a:buFont typeface="Arial"/>
              <a:buChar char="•"/>
            </a:pPr>
            <a:endParaRPr sz="2000" dirty="0">
              <a:cs typeface="Times New Roman"/>
            </a:endParaRPr>
          </a:p>
          <a:p>
            <a:pPr marL="266700" indent="-257175"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cs typeface="Arial"/>
              </a:rPr>
              <a:t>Acompanhamento praticamente em tempo</a:t>
            </a:r>
            <a:r>
              <a:rPr sz="2000" spc="-124" dirty="0">
                <a:cs typeface="Arial"/>
              </a:rPr>
              <a:t> </a:t>
            </a:r>
            <a:r>
              <a:rPr sz="2000" dirty="0">
                <a:cs typeface="Arial"/>
              </a:rPr>
              <a:t>real</a:t>
            </a:r>
          </a:p>
          <a:p>
            <a:pPr>
              <a:spcBef>
                <a:spcPts val="8"/>
              </a:spcBef>
              <a:buFont typeface="Arial"/>
              <a:buChar char="•"/>
            </a:pPr>
            <a:endParaRPr sz="2000" dirty="0">
              <a:cs typeface="Times New Roman"/>
            </a:endParaRPr>
          </a:p>
          <a:p>
            <a:pPr marL="266700" marR="114300" indent="-257175">
              <a:lnSpc>
                <a:spcPct val="120000"/>
              </a:lnSpc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cs typeface="Arial"/>
              </a:rPr>
              <a:t>Integração com a Plataforma +BRASIL</a:t>
            </a:r>
            <a:r>
              <a:rPr sz="2000" spc="-172" dirty="0">
                <a:cs typeface="Arial"/>
              </a:rPr>
              <a:t> </a:t>
            </a:r>
            <a:r>
              <a:rPr sz="2000" dirty="0">
                <a:cs typeface="Arial"/>
              </a:rPr>
              <a:t>dando  transparência às</a:t>
            </a:r>
            <a:r>
              <a:rPr sz="2000" spc="-45" dirty="0">
                <a:cs typeface="Arial"/>
              </a:rPr>
              <a:t> </a:t>
            </a:r>
            <a:r>
              <a:rPr sz="2000" dirty="0">
                <a:cs typeface="Arial"/>
              </a:rPr>
              <a:t>informações</a:t>
            </a:r>
          </a:p>
        </p:txBody>
      </p:sp>
      <p:sp>
        <p:nvSpPr>
          <p:cNvPr id="3" name="object 3"/>
          <p:cNvSpPr/>
          <p:nvPr/>
        </p:nvSpPr>
        <p:spPr>
          <a:xfrm>
            <a:off x="5590413" y="857251"/>
            <a:ext cx="3553586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1383108" y="1341021"/>
            <a:ext cx="2843635" cy="2713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A27852B-7F06-4FA8-9BC4-E07893038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8A27852B-7F06-4FA8-9BC4-E07893038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851" y="1"/>
            <a:ext cx="2088150" cy="85724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07ECE5A-1C31-4208-A356-679E86D71D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51" t="37842" r="13687" b="12838"/>
          <a:stretch/>
        </p:blipFill>
        <p:spPr>
          <a:xfrm>
            <a:off x="0" y="1698171"/>
            <a:ext cx="9046029" cy="46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81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4A067CD-36AE-4D6B-9B85-4155029F0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31" t="21790" r="16394" b="13771"/>
          <a:stretch/>
        </p:blipFill>
        <p:spPr>
          <a:xfrm>
            <a:off x="134911" y="824459"/>
            <a:ext cx="9009089" cy="497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36205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D3CF767-DF46-D846-A1BE-763B20017A8A}"/>
              </a:ext>
            </a:extLst>
          </p:cNvPr>
          <p:cNvSpPr txBox="1"/>
          <p:nvPr/>
        </p:nvSpPr>
        <p:spPr>
          <a:xfrm>
            <a:off x="0" y="405904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pt-BR" sz="6000" b="1" dirty="0">
                <a:solidFill>
                  <a:srgbClr val="0048D6"/>
                </a:solidFill>
                <a:latin typeface="Calibri" panose="020F0502020204030204"/>
              </a:rPr>
              <a:t>Obrigada!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D603D15-18F7-4249-80A5-80828CEDAEB9}"/>
              </a:ext>
            </a:extLst>
          </p:cNvPr>
          <p:cNvSpPr txBox="1"/>
          <p:nvPr/>
        </p:nvSpPr>
        <p:spPr>
          <a:xfrm>
            <a:off x="0" y="505161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pt-BR" sz="2400" dirty="0">
                <a:solidFill>
                  <a:srgbClr val="0048D6"/>
                </a:solidFill>
                <a:latin typeface="Calibri" panose="020F0502020204030204"/>
              </a:rPr>
              <a:t> Marli </a:t>
            </a:r>
            <a:r>
              <a:rPr lang="pt-BR" sz="2400" dirty="0" err="1">
                <a:solidFill>
                  <a:srgbClr val="0048D6"/>
                </a:solidFill>
                <a:latin typeface="Calibri" panose="020F0502020204030204"/>
              </a:rPr>
              <a:t>Burato</a:t>
            </a:r>
            <a:endParaRPr lang="pt-BR" sz="2400" dirty="0">
              <a:solidFill>
                <a:srgbClr val="0048D6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0663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B91BB1-6AC7-4F15-8DAC-AC1934742B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844"/>
          <a:stretch/>
        </p:blipFill>
        <p:spPr>
          <a:xfrm>
            <a:off x="0" y="858504"/>
            <a:ext cx="9144000" cy="599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40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160FE56-24C9-44B5-A8A8-2610E6BA97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03" t="21498" r="17377" b="14063"/>
          <a:stretch/>
        </p:blipFill>
        <p:spPr>
          <a:xfrm>
            <a:off x="1" y="839449"/>
            <a:ext cx="9144000" cy="521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53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F1BE039-1810-4E72-A71F-85F84D2AB7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75" t="21790" r="17869" b="13480"/>
          <a:stretch/>
        </p:blipFill>
        <p:spPr>
          <a:xfrm>
            <a:off x="134911" y="794479"/>
            <a:ext cx="9009089" cy="497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40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1793880-3075-4F7F-ADAA-6403D1CEF1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22" t="25861" r="17857" b="15380"/>
          <a:stretch/>
        </p:blipFill>
        <p:spPr>
          <a:xfrm>
            <a:off x="294805" y="767443"/>
            <a:ext cx="8555281" cy="498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42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8E2D33-12BE-4FC8-9668-1D25B0A6DC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43" t="20462" r="16964" b="14110"/>
          <a:stretch/>
        </p:blipFill>
        <p:spPr>
          <a:xfrm>
            <a:off x="294806" y="1061357"/>
            <a:ext cx="855439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00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E6256CB-E88D-420D-9F34-11C827C28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22" t="21732" r="18035" b="14427"/>
          <a:stretch/>
        </p:blipFill>
        <p:spPr>
          <a:xfrm>
            <a:off x="114300" y="963385"/>
            <a:ext cx="9029700" cy="478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6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D11A3E8-A903-4FB3-B6BD-5E06BE9DC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00" t="21732" r="16964" b="14427"/>
          <a:stretch/>
        </p:blipFill>
        <p:spPr>
          <a:xfrm>
            <a:off x="114300" y="947057"/>
            <a:ext cx="9029700" cy="501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947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84D1098-DAB2-47C9-8F72-50AD98AEA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86" t="21415" r="17321" b="14110"/>
          <a:stretch/>
        </p:blipFill>
        <p:spPr>
          <a:xfrm>
            <a:off x="0" y="889420"/>
            <a:ext cx="9062358" cy="469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91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C897242-2327-4487-90E5-4350B4CA0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86" t="21097" r="18393" b="13792"/>
          <a:stretch/>
        </p:blipFill>
        <p:spPr>
          <a:xfrm>
            <a:off x="130630" y="816430"/>
            <a:ext cx="8718566" cy="50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452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E2316CE-A242-40DF-A73E-DAFC2035C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86" t="21414" r="17679" b="15380"/>
          <a:stretch/>
        </p:blipFill>
        <p:spPr>
          <a:xfrm>
            <a:off x="0" y="914399"/>
            <a:ext cx="9144000" cy="484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62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B103F01-1809-475B-84EC-5E29125CA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43" t="22050" r="17321" b="13474"/>
          <a:stretch/>
        </p:blipFill>
        <p:spPr>
          <a:xfrm>
            <a:off x="1" y="783771"/>
            <a:ext cx="9144000" cy="507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13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B970816-7A3C-4C55-8238-29F5EB1DC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8504"/>
            <a:ext cx="9144000" cy="599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407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5A289E8-C415-49C1-9B95-D04710A98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85" t="21414" r="17143" b="14427"/>
          <a:stretch/>
        </p:blipFill>
        <p:spPr>
          <a:xfrm>
            <a:off x="0" y="930729"/>
            <a:ext cx="9144000" cy="484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963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3CA9338-B439-48F5-9CA0-A26BF08E01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43" t="21732" r="17143" b="14110"/>
          <a:stretch/>
        </p:blipFill>
        <p:spPr>
          <a:xfrm>
            <a:off x="0" y="849086"/>
            <a:ext cx="9144000" cy="498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61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C267F84-841A-41EF-965F-88CDF512D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64" t="21097" r="16964" b="14744"/>
          <a:stretch/>
        </p:blipFill>
        <p:spPr>
          <a:xfrm>
            <a:off x="0" y="930730"/>
            <a:ext cx="9144000" cy="473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586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400EAA5-2A6F-4F4D-A029-3FE46AF9B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21" t="22050" r="17143" b="14427"/>
          <a:stretch/>
        </p:blipFill>
        <p:spPr>
          <a:xfrm>
            <a:off x="146957" y="800100"/>
            <a:ext cx="8768443" cy="511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588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418185-267C-47E4-979D-526DA14609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43" t="21097" r="17500" b="14744"/>
          <a:stretch/>
        </p:blipFill>
        <p:spPr>
          <a:xfrm>
            <a:off x="0" y="979714"/>
            <a:ext cx="9144000" cy="462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796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4BD8E8D-712F-43DC-B329-00B6440FCD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43" t="21414" r="17500" b="15380"/>
          <a:stretch/>
        </p:blipFill>
        <p:spPr>
          <a:xfrm>
            <a:off x="0" y="996043"/>
            <a:ext cx="9029700" cy="491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884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3B5D5EF-4197-4060-996E-99203DC3E2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43" t="21414" r="18929" b="20144"/>
          <a:stretch/>
        </p:blipFill>
        <p:spPr>
          <a:xfrm>
            <a:off x="0" y="800101"/>
            <a:ext cx="9029700" cy="50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463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19B38D5-7580-474E-80A0-5E7F012C9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27225"/>
            <a:ext cx="2831505" cy="128704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25D0973-92F0-4176-8F1E-74E43C7B3312}"/>
              </a:ext>
            </a:extLst>
          </p:cNvPr>
          <p:cNvSpPr txBox="1"/>
          <p:nvPr/>
        </p:nvSpPr>
        <p:spPr>
          <a:xfrm>
            <a:off x="1043608" y="3021470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rgbClr val="002060"/>
                </a:solidFill>
              </a:rPr>
              <a:t>MÓDULO PROGRAMAS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7FFD40B-B71F-49F4-8BF6-284726A73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802" y="875087"/>
            <a:ext cx="3358582" cy="128704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04310F5-8AF5-4BBD-8D60-4F2B0B190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392" y="116632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318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764704"/>
            <a:ext cx="6959432" cy="237626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F098974-C8D9-46D7-8632-A0BBDC1BFB78}"/>
              </a:ext>
            </a:extLst>
          </p:cNvPr>
          <p:cNvSpPr txBox="1"/>
          <p:nvPr/>
        </p:nvSpPr>
        <p:spPr>
          <a:xfrm>
            <a:off x="1583668" y="3240074"/>
            <a:ext cx="5447264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060"/>
                </a:solidFill>
              </a:rPr>
              <a:t>Para acessar o Módulo Programas o usuário deve selecionar o campo acima. A visualização pode se dar em três formatos:  Painel Inicial, Visualização em lista e Árvore de Programas.</a:t>
            </a:r>
          </a:p>
        </p:txBody>
      </p:sp>
      <p:sp>
        <p:nvSpPr>
          <p:cNvPr id="6" name="Retângulo 5"/>
          <p:cNvSpPr/>
          <p:nvPr/>
        </p:nvSpPr>
        <p:spPr>
          <a:xfrm>
            <a:off x="2987824" y="764704"/>
            <a:ext cx="2808312" cy="20162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8947F80-28D3-4986-89A4-A4CD509C3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116632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515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C1FA9B0-66CE-4317-A16A-BC7B7BD22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73" t="13387" r="20077"/>
          <a:stretch/>
        </p:blipFill>
        <p:spPr>
          <a:xfrm>
            <a:off x="56973" y="409653"/>
            <a:ext cx="4226995" cy="183415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06814E8-B0D7-4780-AE2C-FA0E1ADD8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2221867"/>
            <a:ext cx="4226995" cy="231236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571E1CE-43AE-4E3C-8B4F-874C4AC34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4725144"/>
            <a:ext cx="4226994" cy="136815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ECBDEBE-2972-489D-B5C6-D7FA631C48E4}"/>
              </a:ext>
            </a:extLst>
          </p:cNvPr>
          <p:cNvSpPr txBox="1"/>
          <p:nvPr/>
        </p:nvSpPr>
        <p:spPr>
          <a:xfrm>
            <a:off x="4809504" y="2286768"/>
            <a:ext cx="3650930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O Painel Gerencial da Plataforma é dinâmico e navegável. Permite ao  usuário analisar visualmente toda a estrutura dos Programas Federais como: Informações da quantidade total de programas, quantidade aderidos pelo município; alertas dos riscos e obrigações; novidades e atualizações; atividades de interação realizadas pelo usuário, entre outras...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908AA5B-2E2E-404B-989E-3A0477A8FFC9}"/>
              </a:ext>
            </a:extLst>
          </p:cNvPr>
          <p:cNvSpPr txBox="1"/>
          <p:nvPr/>
        </p:nvSpPr>
        <p:spPr>
          <a:xfrm>
            <a:off x="4550522" y="1207695"/>
            <a:ext cx="441396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Navegando Pelo Painel Inicial!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16CFB61-246D-46AC-9EF3-28E52C40A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7225" y="0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60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48A79D0-79F4-46B5-A344-49DD8FDA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8504"/>
            <a:ext cx="9144000" cy="599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988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E85AC26-58A3-4F6B-A61B-F2FF5CA719CE}"/>
              </a:ext>
            </a:extLst>
          </p:cNvPr>
          <p:cNvSpPr/>
          <p:nvPr/>
        </p:nvSpPr>
        <p:spPr>
          <a:xfrm>
            <a:off x="830787" y="1540926"/>
            <a:ext cx="1073713" cy="3197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F22243F-AA7E-4BA9-8F15-4A8C23B62331}"/>
              </a:ext>
            </a:extLst>
          </p:cNvPr>
          <p:cNvSpPr txBox="1"/>
          <p:nvPr/>
        </p:nvSpPr>
        <p:spPr>
          <a:xfrm>
            <a:off x="1187624" y="4741113"/>
            <a:ext cx="4536504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No Bloco Visão Geral é possível visualizar os números da Plataforma: total de Programas cadastrados, quantidade  de  aderidos,  os acompanhados em sua contra e a distribuição por concedentes de recursos.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6AB3777-3EA2-4315-8A7C-FA24BB342D9E}"/>
              </a:ext>
            </a:extLst>
          </p:cNvPr>
          <p:cNvSpPr/>
          <p:nvPr/>
        </p:nvSpPr>
        <p:spPr>
          <a:xfrm>
            <a:off x="683568" y="1700808"/>
            <a:ext cx="1368152" cy="342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2DB2875-175F-4084-9CA1-528F4560C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53" y="497368"/>
            <a:ext cx="8296979" cy="4032448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D18F0BF1-FB84-4735-8D17-7925C209FE58}"/>
              </a:ext>
            </a:extLst>
          </p:cNvPr>
          <p:cNvSpPr/>
          <p:nvPr/>
        </p:nvSpPr>
        <p:spPr>
          <a:xfrm>
            <a:off x="367541" y="1194045"/>
            <a:ext cx="1073713" cy="4161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05C0424-EA21-4D4E-90A8-1F52B97C4A21}"/>
              </a:ext>
            </a:extLst>
          </p:cNvPr>
          <p:cNvSpPr/>
          <p:nvPr/>
        </p:nvSpPr>
        <p:spPr>
          <a:xfrm>
            <a:off x="650767" y="1881970"/>
            <a:ext cx="1400953" cy="4161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96447FE-0297-42F2-A093-B7C3DFE7EE86}"/>
              </a:ext>
            </a:extLst>
          </p:cNvPr>
          <p:cNvSpPr/>
          <p:nvPr/>
        </p:nvSpPr>
        <p:spPr>
          <a:xfrm>
            <a:off x="3347864" y="497368"/>
            <a:ext cx="5112568" cy="6966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4F535DC-A590-419A-97D9-86751E4F2A09}"/>
              </a:ext>
            </a:extLst>
          </p:cNvPr>
          <p:cNvSpPr txBox="1"/>
          <p:nvPr/>
        </p:nvSpPr>
        <p:spPr>
          <a:xfrm>
            <a:off x="4860032" y="831073"/>
            <a:ext cx="3179915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No campo busca rápida é possível procurar por programa desejado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FD2986D0-DEA6-4D45-8FC4-9C62032FE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5" y="0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953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6490DD0-31A6-4482-ACB0-19BB462DA850}"/>
              </a:ext>
            </a:extLst>
          </p:cNvPr>
          <p:cNvSpPr txBox="1"/>
          <p:nvPr/>
        </p:nvSpPr>
        <p:spPr>
          <a:xfrm>
            <a:off x="1835696" y="4276424"/>
            <a:ext cx="5976664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No Bloco Alertas é possível visualizar o impacto que o Município poderá ter ao aderir aos programas. </a:t>
            </a:r>
          </a:p>
          <a:p>
            <a:pPr algn="ctr"/>
            <a:r>
              <a:rPr lang="pt-BR" sz="1600" b="1" dirty="0">
                <a:solidFill>
                  <a:srgbClr val="002060"/>
                </a:solidFill>
              </a:rPr>
              <a:t>Definimos os seguintes alertas como prioritários:</a:t>
            </a:r>
          </a:p>
          <a:p>
            <a:pPr algn="ctr"/>
            <a:r>
              <a:rPr lang="pt-BR" sz="1600" b="1" dirty="0">
                <a:solidFill>
                  <a:srgbClr val="002060"/>
                </a:solidFill>
              </a:rPr>
              <a:t>*- Análise de Riscos;</a:t>
            </a:r>
          </a:p>
          <a:p>
            <a:pPr algn="ctr"/>
            <a:r>
              <a:rPr lang="pt-BR" sz="1600" b="1" dirty="0">
                <a:solidFill>
                  <a:srgbClr val="002060"/>
                </a:solidFill>
              </a:rPr>
              <a:t>*-Valores de repasse defasados;</a:t>
            </a:r>
          </a:p>
          <a:p>
            <a:pPr algn="ctr"/>
            <a:r>
              <a:rPr lang="pt-BR" sz="1600" b="1" dirty="0">
                <a:solidFill>
                  <a:srgbClr val="002060"/>
                </a:solidFill>
              </a:rPr>
              <a:t>*- Procedimentos de Prestação de Contas;</a:t>
            </a:r>
          </a:p>
          <a:p>
            <a:pPr algn="ctr"/>
            <a:r>
              <a:rPr lang="pt-BR" sz="1600" b="1" dirty="0">
                <a:solidFill>
                  <a:srgbClr val="002060"/>
                </a:solidFill>
              </a:rPr>
              <a:t>*-Instrumentos de Regulamentação.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E71B2E0-3A5B-4C91-A9DE-7FB0ED47E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52736"/>
            <a:ext cx="8755684" cy="289611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FAAB3EA6-A2DA-428E-A1B4-1598C2FEFB69}"/>
              </a:ext>
            </a:extLst>
          </p:cNvPr>
          <p:cNvSpPr/>
          <p:nvPr/>
        </p:nvSpPr>
        <p:spPr>
          <a:xfrm>
            <a:off x="323528" y="1299424"/>
            <a:ext cx="1152128" cy="47339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50736E9-0124-4E5C-832F-4B2A4F2AF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5" y="0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901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7682BD5-455F-487E-8BF8-DF7732B85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59695"/>
            <a:ext cx="8569968" cy="266077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72F73AAE-41F0-4728-96D2-4A4A275B59DB}"/>
              </a:ext>
            </a:extLst>
          </p:cNvPr>
          <p:cNvSpPr/>
          <p:nvPr/>
        </p:nvSpPr>
        <p:spPr>
          <a:xfrm>
            <a:off x="287524" y="1449857"/>
            <a:ext cx="20882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9EA5155-88E8-4495-B7C2-A9D07DEF98E0}"/>
              </a:ext>
            </a:extLst>
          </p:cNvPr>
          <p:cNvSpPr txBox="1"/>
          <p:nvPr/>
        </p:nvSpPr>
        <p:spPr>
          <a:xfrm>
            <a:off x="1331640" y="4509120"/>
            <a:ext cx="5616624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No Bloco Novidades e atualizações é possível acompanhar todas as alterações que ocorreram nos Programas Federais desde seu cadastramento: Legislação, Manuais, datas, procedimentos...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FE52DDF-C98A-416D-997A-96880B982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5" y="-49165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137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4B150B2-AF59-4706-BF9C-0C6E0E260741}"/>
              </a:ext>
            </a:extLst>
          </p:cNvPr>
          <p:cNvSpPr txBox="1"/>
          <p:nvPr/>
        </p:nvSpPr>
        <p:spPr>
          <a:xfrm>
            <a:off x="1979712" y="4697768"/>
            <a:ext cx="561662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Através do Gráfico acima, conseguimos visualizar a distribuição dos Programas Federais por Áreas de Atuação!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0B12B2F-55C6-4CCC-83C1-F7918DA5F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196752"/>
            <a:ext cx="4901670" cy="309634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2ED8E25-D5BD-4CAE-845B-A23CFBA4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5" y="3122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729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2C9ABC9-7390-4933-ADCC-24430D496814}"/>
              </a:ext>
            </a:extLst>
          </p:cNvPr>
          <p:cNvSpPr txBox="1"/>
          <p:nvPr/>
        </p:nvSpPr>
        <p:spPr>
          <a:xfrm>
            <a:off x="1763688" y="4444334"/>
            <a:ext cx="561662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No Bloco Minhas Atividades o usuário consegue visualizar o registro de suas atividades.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D222BBE-82D7-43F3-8EEC-28B75D8A9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102968"/>
            <a:ext cx="4962525" cy="31051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C164141-124E-4444-85FA-B90DF151C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5" y="0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194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2EC780B-5162-43AF-A5D8-4907DDA9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8DD9A1B-D284-4069-A206-20EFA8438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836712"/>
            <a:ext cx="7895711" cy="455466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23BF7C3-D3CB-4C67-AA5E-3C16B993ED12}"/>
              </a:ext>
            </a:extLst>
          </p:cNvPr>
          <p:cNvSpPr txBox="1"/>
          <p:nvPr/>
        </p:nvSpPr>
        <p:spPr>
          <a:xfrm>
            <a:off x="323528" y="354142"/>
            <a:ext cx="441396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Navegando pela Lista de Programas Federais!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A2B1DC7-1597-4459-A9E6-96E06E473E36}"/>
              </a:ext>
            </a:extLst>
          </p:cNvPr>
          <p:cNvSpPr/>
          <p:nvPr/>
        </p:nvSpPr>
        <p:spPr>
          <a:xfrm>
            <a:off x="1547664" y="1421439"/>
            <a:ext cx="720080" cy="3600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0B64BAA-88FA-4678-860F-7B69AD5E0CBB}"/>
              </a:ext>
            </a:extLst>
          </p:cNvPr>
          <p:cNvSpPr txBox="1"/>
          <p:nvPr/>
        </p:nvSpPr>
        <p:spPr>
          <a:xfrm>
            <a:off x="4572000" y="4149080"/>
            <a:ext cx="396044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Ao clicar em “Todos” temos a visualização de todos os Programas Federais cadastrados, em formato de lista. </a:t>
            </a:r>
          </a:p>
          <a:p>
            <a:pPr algn="ctr"/>
            <a:r>
              <a:rPr lang="pt-BR" sz="1600" b="1" dirty="0">
                <a:solidFill>
                  <a:srgbClr val="002060"/>
                </a:solidFill>
              </a:rPr>
              <a:t>Eles são ordenados por data de vencimento e quando são, contínuos por ordem alfabética.</a:t>
            </a:r>
          </a:p>
        </p:txBody>
      </p:sp>
      <p:sp>
        <p:nvSpPr>
          <p:cNvPr id="8" name="Seta: para a Direita 16">
            <a:extLst>
              <a:ext uri="{FF2B5EF4-FFF2-40B4-BE49-F238E27FC236}">
                <a16:creationId xmlns:a16="http://schemas.microsoft.com/office/drawing/2014/main" id="{ED648397-2D3E-4B7D-A469-F8AD43E1C398}"/>
              </a:ext>
            </a:extLst>
          </p:cNvPr>
          <p:cNvSpPr/>
          <p:nvPr/>
        </p:nvSpPr>
        <p:spPr>
          <a:xfrm rot="12442678">
            <a:off x="2349510" y="1883368"/>
            <a:ext cx="626793" cy="389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DC8FD44-F358-43CF-A4DC-7775BA21D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-30171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093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2EC780B-5162-43AF-A5D8-4907DDA9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15B8670-2799-474C-B7DE-89031FE3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586561"/>
            <a:ext cx="8244408" cy="377407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704E0CD-4FD7-43B5-9842-A13EC9725243}"/>
              </a:ext>
            </a:extLst>
          </p:cNvPr>
          <p:cNvSpPr txBox="1"/>
          <p:nvPr/>
        </p:nvSpPr>
        <p:spPr>
          <a:xfrm>
            <a:off x="5076056" y="4531089"/>
            <a:ext cx="3719072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Os Programas Federais são apresentados com uma ficha resumo com informações importantes como: Nome, Órgão Concedente, Objetivo, Prazo de adesão, alertas sobre suas características.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689FE80-6647-4E67-B33D-C2D7D8B97265}"/>
              </a:ext>
            </a:extLst>
          </p:cNvPr>
          <p:cNvSpPr/>
          <p:nvPr/>
        </p:nvSpPr>
        <p:spPr>
          <a:xfrm>
            <a:off x="395536" y="1922931"/>
            <a:ext cx="2423717" cy="5506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3542556-FACB-4512-A503-EF8C0B342847}"/>
              </a:ext>
            </a:extLst>
          </p:cNvPr>
          <p:cNvSpPr/>
          <p:nvPr/>
        </p:nvSpPr>
        <p:spPr>
          <a:xfrm>
            <a:off x="395536" y="2855744"/>
            <a:ext cx="2423717" cy="5506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7F46DBE-E235-43B8-AE70-1BD530A5ABC5}"/>
              </a:ext>
            </a:extLst>
          </p:cNvPr>
          <p:cNvSpPr/>
          <p:nvPr/>
        </p:nvSpPr>
        <p:spPr>
          <a:xfrm>
            <a:off x="395536" y="3619862"/>
            <a:ext cx="2423717" cy="5506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46C3F84-10A4-44C0-AF5A-0D14BB6F5D29}"/>
              </a:ext>
            </a:extLst>
          </p:cNvPr>
          <p:cNvSpPr/>
          <p:nvPr/>
        </p:nvSpPr>
        <p:spPr>
          <a:xfrm>
            <a:off x="2819253" y="823123"/>
            <a:ext cx="1248691" cy="3736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531C764A-3A30-4A79-8D4B-3409037B7FB5}"/>
              </a:ext>
            </a:extLst>
          </p:cNvPr>
          <p:cNvSpPr/>
          <p:nvPr/>
        </p:nvSpPr>
        <p:spPr>
          <a:xfrm rot="16200000">
            <a:off x="3801289" y="4581960"/>
            <a:ext cx="78483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F0EFBF5-356B-4317-860B-22D4339FAEE5}"/>
              </a:ext>
            </a:extLst>
          </p:cNvPr>
          <p:cNvSpPr txBox="1"/>
          <p:nvPr/>
        </p:nvSpPr>
        <p:spPr>
          <a:xfrm>
            <a:off x="3518108" y="5402911"/>
            <a:ext cx="1351192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ALERTAS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3C96FBD-E978-42FF-A2EF-F3928808E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-24371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741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2EC780B-5162-43AF-A5D8-4907DDA9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D57EC15-D8A7-4FCF-B8A2-27409EC602A4}"/>
              </a:ext>
            </a:extLst>
          </p:cNvPr>
          <p:cNvSpPr txBox="1"/>
          <p:nvPr/>
        </p:nvSpPr>
        <p:spPr>
          <a:xfrm>
            <a:off x="251520" y="437709"/>
            <a:ext cx="4163792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2060"/>
                </a:solidFill>
              </a:rPr>
              <a:t>Entendendo os ícones!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0F076CD-2B3A-4154-9719-D2F3FA9E2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29" y="1484784"/>
            <a:ext cx="8155421" cy="3605389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01572C30-D9CC-46F5-8EF6-79D6AAD290FB}"/>
              </a:ext>
            </a:extLst>
          </p:cNvPr>
          <p:cNvSpPr/>
          <p:nvPr/>
        </p:nvSpPr>
        <p:spPr>
          <a:xfrm>
            <a:off x="2987824" y="2348880"/>
            <a:ext cx="2520280" cy="13681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F3C6AC4-6F43-40D6-997E-3831A3CF57B3}"/>
              </a:ext>
            </a:extLst>
          </p:cNvPr>
          <p:cNvSpPr txBox="1"/>
          <p:nvPr/>
        </p:nvSpPr>
        <p:spPr>
          <a:xfrm>
            <a:off x="5194781" y="584410"/>
            <a:ext cx="371907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</a:rPr>
              <a:t>Ícone: Instrumento de Regulamentação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35507EA-6DF6-4064-A15E-4C4D94CE570E}"/>
              </a:ext>
            </a:extLst>
          </p:cNvPr>
          <p:cNvSpPr txBox="1"/>
          <p:nvPr/>
        </p:nvSpPr>
        <p:spPr>
          <a:xfrm>
            <a:off x="1085008" y="5193989"/>
            <a:ext cx="463912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Alerta sobre o instrumento de regulamentação do programa federal, se ele foi instituído por Lei, Decreto, Portaria, Resolução, entre outros...</a:t>
            </a:r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846B1057-5C5B-452E-A41A-2D9E3E59A71A}"/>
              </a:ext>
            </a:extLst>
          </p:cNvPr>
          <p:cNvSpPr/>
          <p:nvPr/>
        </p:nvSpPr>
        <p:spPr>
          <a:xfrm rot="5400000">
            <a:off x="6012160" y="2657996"/>
            <a:ext cx="360040" cy="4109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9573C67-538E-4653-8289-CEA2C38ED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-14706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640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2EC780B-5162-43AF-A5D8-4907DDA9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E90723E-B5E0-4253-B054-276392E5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268760"/>
            <a:ext cx="8264533" cy="386799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B3C5257-473D-4F6A-A50F-499D554F38E6}"/>
              </a:ext>
            </a:extLst>
          </p:cNvPr>
          <p:cNvSpPr txBox="1"/>
          <p:nvPr/>
        </p:nvSpPr>
        <p:spPr>
          <a:xfrm>
            <a:off x="899592" y="620688"/>
            <a:ext cx="244827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060"/>
                </a:solidFill>
              </a:rPr>
              <a:t>Ícone: Conselhos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8DB7A64-D03E-47DB-9C98-3E3771AC75F1}"/>
              </a:ext>
            </a:extLst>
          </p:cNvPr>
          <p:cNvSpPr/>
          <p:nvPr/>
        </p:nvSpPr>
        <p:spPr>
          <a:xfrm>
            <a:off x="2987824" y="3687824"/>
            <a:ext cx="2664296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A1CAE1C-CA35-44A3-BD73-AA2F228224B8}"/>
              </a:ext>
            </a:extLst>
          </p:cNvPr>
          <p:cNvSpPr/>
          <p:nvPr/>
        </p:nvSpPr>
        <p:spPr>
          <a:xfrm>
            <a:off x="3851920" y="2982990"/>
            <a:ext cx="1800200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29C9F7F-A381-4435-A002-1EF04EEE28A6}"/>
              </a:ext>
            </a:extLst>
          </p:cNvPr>
          <p:cNvSpPr txBox="1"/>
          <p:nvPr/>
        </p:nvSpPr>
        <p:spPr>
          <a:xfrm>
            <a:off x="4572000" y="5219129"/>
            <a:ext cx="4176464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</a:rPr>
              <a:t>Alerta sobre os Conselhos que os Municípios devem instituir para realizar a adesão ao Programa</a:t>
            </a:r>
          </a:p>
        </p:txBody>
      </p:sp>
      <p:sp>
        <p:nvSpPr>
          <p:cNvPr id="11" name="Seta: para a Direita 16">
            <a:extLst>
              <a:ext uri="{FF2B5EF4-FFF2-40B4-BE49-F238E27FC236}">
                <a16:creationId xmlns:a16="http://schemas.microsoft.com/office/drawing/2014/main" id="{801149FD-DF59-4B02-9D12-144D1DE67433}"/>
              </a:ext>
            </a:extLst>
          </p:cNvPr>
          <p:cNvSpPr/>
          <p:nvPr/>
        </p:nvSpPr>
        <p:spPr>
          <a:xfrm rot="16200000">
            <a:off x="3968592" y="4696043"/>
            <a:ext cx="821952" cy="6313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45E2C8D-8851-40EB-86D5-1EFFDD6B9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5076" y="-49165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878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2EC780B-5162-43AF-A5D8-4907DDA9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493EF2D-CFF6-4A26-9A09-03F3B5711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27" y="1340768"/>
            <a:ext cx="8213322" cy="388843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7B0EA03-FA0A-4E2E-886F-0377399B720E}"/>
              </a:ext>
            </a:extLst>
          </p:cNvPr>
          <p:cNvSpPr/>
          <p:nvPr/>
        </p:nvSpPr>
        <p:spPr>
          <a:xfrm>
            <a:off x="3139740" y="4360415"/>
            <a:ext cx="2664296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3DBF290-8940-4E2B-9BA6-065B3FA5A23C}"/>
              </a:ext>
            </a:extLst>
          </p:cNvPr>
          <p:cNvSpPr/>
          <p:nvPr/>
        </p:nvSpPr>
        <p:spPr>
          <a:xfrm>
            <a:off x="3779912" y="3695755"/>
            <a:ext cx="1800200" cy="6646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DF8E7FC-6748-4CBD-9AED-116A18AF9AF1}"/>
              </a:ext>
            </a:extLst>
          </p:cNvPr>
          <p:cNvSpPr txBox="1"/>
          <p:nvPr/>
        </p:nvSpPr>
        <p:spPr>
          <a:xfrm>
            <a:off x="827584" y="435520"/>
            <a:ext cx="271096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060"/>
                </a:solidFill>
              </a:rPr>
              <a:t>Ícone: Prestação de Contas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85AB417-C246-4BDF-94F9-BC47D91CB1A9}"/>
              </a:ext>
            </a:extLst>
          </p:cNvPr>
          <p:cNvSpPr txBox="1"/>
          <p:nvPr/>
        </p:nvSpPr>
        <p:spPr>
          <a:xfrm>
            <a:off x="4672113" y="5303451"/>
            <a:ext cx="3906436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Alerta sobre os Procedimentos de prestação de contas dos recursos recebidos que deverão ser realizados  pelo Município.</a:t>
            </a:r>
          </a:p>
        </p:txBody>
      </p:sp>
      <p:sp>
        <p:nvSpPr>
          <p:cNvPr id="9" name="Seta: para a Direita 16">
            <a:extLst>
              <a:ext uri="{FF2B5EF4-FFF2-40B4-BE49-F238E27FC236}">
                <a16:creationId xmlns:a16="http://schemas.microsoft.com/office/drawing/2014/main" id="{FA453060-2063-4297-8E1C-3880551350FC}"/>
              </a:ext>
            </a:extLst>
          </p:cNvPr>
          <p:cNvSpPr/>
          <p:nvPr/>
        </p:nvSpPr>
        <p:spPr>
          <a:xfrm rot="16200000">
            <a:off x="3860930" y="5577089"/>
            <a:ext cx="691976" cy="529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625BC2B-6B45-41EB-89F0-8D90E5AB9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-2644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30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644F1C0-E914-4D4B-9A4F-593596FD8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8504"/>
            <a:ext cx="9144000" cy="599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654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2EC780B-5162-43AF-A5D8-4907DDA9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ECD1F3-3E9A-4AA9-BA01-64AF6D50D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1" y="1029287"/>
            <a:ext cx="8983177" cy="402219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79F8F943-BCBC-4D8F-B668-1911B3ACC3DF}"/>
              </a:ext>
            </a:extLst>
          </p:cNvPr>
          <p:cNvSpPr/>
          <p:nvPr/>
        </p:nvSpPr>
        <p:spPr>
          <a:xfrm>
            <a:off x="5868144" y="4159709"/>
            <a:ext cx="2736304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3A341BF-50A1-4346-988E-4930D4019A1D}"/>
              </a:ext>
            </a:extLst>
          </p:cNvPr>
          <p:cNvSpPr/>
          <p:nvPr/>
        </p:nvSpPr>
        <p:spPr>
          <a:xfrm>
            <a:off x="6732240" y="3503734"/>
            <a:ext cx="2137782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F24F134-D19F-48D2-93CB-4E17D7D64CBA}"/>
              </a:ext>
            </a:extLst>
          </p:cNvPr>
          <p:cNvSpPr txBox="1"/>
          <p:nvPr/>
        </p:nvSpPr>
        <p:spPr>
          <a:xfrm>
            <a:off x="683568" y="546017"/>
            <a:ext cx="3168353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02060"/>
                </a:solidFill>
              </a:rPr>
              <a:t>Ícone: Grau de Investimento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1A60C1F-E81C-446B-A9D8-8D7249AB66B5}"/>
              </a:ext>
            </a:extLst>
          </p:cNvPr>
          <p:cNvSpPr txBox="1"/>
          <p:nvPr/>
        </p:nvSpPr>
        <p:spPr>
          <a:xfrm>
            <a:off x="1259632" y="5120759"/>
            <a:ext cx="5112568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Alerta sobre o Grau de Investimento que o Município deverá aportar quando da adesão e para manutenção do Programa, baseado em estudos técnicos realizados a cerca do mesmo.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B06663-9937-4FE4-8F6D-20B82F4FD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328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2EC780B-5162-43AF-A5D8-4907DDA9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C16DAA1-B759-4949-BAE0-F3076E0E2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237029"/>
            <a:ext cx="8763330" cy="391445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0E5C923-9D7F-4712-BB8B-C514861DADD2}"/>
              </a:ext>
            </a:extLst>
          </p:cNvPr>
          <p:cNvSpPr txBox="1"/>
          <p:nvPr/>
        </p:nvSpPr>
        <p:spPr>
          <a:xfrm>
            <a:off x="395536" y="412267"/>
            <a:ext cx="3635565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02060"/>
                </a:solidFill>
              </a:rPr>
              <a:t>Ícone: </a:t>
            </a:r>
          </a:p>
          <a:p>
            <a:pPr algn="ctr"/>
            <a:r>
              <a:rPr lang="pt-BR" sz="2000" b="1" dirty="0">
                <a:solidFill>
                  <a:srgbClr val="002060"/>
                </a:solidFill>
              </a:rPr>
              <a:t>Defasagem Inflacionária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453D820-7315-4782-883C-A01053C8AC24}"/>
              </a:ext>
            </a:extLst>
          </p:cNvPr>
          <p:cNvSpPr/>
          <p:nvPr/>
        </p:nvSpPr>
        <p:spPr>
          <a:xfrm>
            <a:off x="5940152" y="3429000"/>
            <a:ext cx="2664296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80A7604-1481-4ACC-A49C-3BB9474E908A}"/>
              </a:ext>
            </a:extLst>
          </p:cNvPr>
          <p:cNvSpPr txBox="1"/>
          <p:nvPr/>
        </p:nvSpPr>
        <p:spPr>
          <a:xfrm>
            <a:off x="3563888" y="5320891"/>
            <a:ext cx="4475073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02060"/>
                </a:solidFill>
              </a:rPr>
              <a:t>Alerta sobre a Defasagem Inflacionária que o Programa possui.</a:t>
            </a:r>
          </a:p>
        </p:txBody>
      </p:sp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8756EA31-4E56-451F-9D5B-8C79C7A1FB90}"/>
              </a:ext>
            </a:extLst>
          </p:cNvPr>
          <p:cNvSpPr/>
          <p:nvPr/>
        </p:nvSpPr>
        <p:spPr>
          <a:xfrm rot="10800000">
            <a:off x="7038273" y="4587062"/>
            <a:ext cx="468052" cy="5758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5C23D9AC-D31E-4E3E-AB30-CDE6FB120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313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2EC780B-5162-43AF-A5D8-4907DDA9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DFBF348-F3A0-4399-B7AD-4AB8CAE14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490784"/>
            <a:ext cx="8425157" cy="374361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29997F8-ADE1-4985-A804-4D035E086FF0}"/>
              </a:ext>
            </a:extLst>
          </p:cNvPr>
          <p:cNvSpPr txBox="1"/>
          <p:nvPr/>
        </p:nvSpPr>
        <p:spPr>
          <a:xfrm>
            <a:off x="539552" y="729838"/>
            <a:ext cx="371907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060"/>
                </a:solidFill>
              </a:rPr>
              <a:t>Ícone: Riscos do Programa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39AE9E2-C774-40F6-8579-CDFEEA552D5D}"/>
              </a:ext>
            </a:extLst>
          </p:cNvPr>
          <p:cNvSpPr txBox="1"/>
          <p:nvPr/>
        </p:nvSpPr>
        <p:spPr>
          <a:xfrm>
            <a:off x="585851" y="5367216"/>
            <a:ext cx="6730654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02060"/>
                </a:solidFill>
              </a:rPr>
              <a:t>Alerta sobre os riscos que os municípios deverão analisar para decidir se aderem ou não ao Programa</a:t>
            </a: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1F01AA42-767B-4555-84AE-82817E49F3D7}"/>
              </a:ext>
            </a:extLst>
          </p:cNvPr>
          <p:cNvSpPr/>
          <p:nvPr/>
        </p:nvSpPr>
        <p:spPr>
          <a:xfrm>
            <a:off x="6577543" y="1911208"/>
            <a:ext cx="576064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B1EBFFD-FCDB-43CA-963C-BCDBDE0A63B3}"/>
              </a:ext>
            </a:extLst>
          </p:cNvPr>
          <p:cNvSpPr/>
          <p:nvPr/>
        </p:nvSpPr>
        <p:spPr>
          <a:xfrm>
            <a:off x="5652120" y="2852936"/>
            <a:ext cx="2592288" cy="792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895E8C1-50A9-4E67-845F-FDD5AF56B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681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2EC780B-5162-43AF-A5D8-4907DDA9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AFD67D2-5AB8-4EC6-B454-D06508765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57" y="2060848"/>
            <a:ext cx="8819886" cy="391900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6507520-1437-43FB-9221-D8C27E061D8C}"/>
              </a:ext>
            </a:extLst>
          </p:cNvPr>
          <p:cNvSpPr/>
          <p:nvPr/>
        </p:nvSpPr>
        <p:spPr>
          <a:xfrm>
            <a:off x="5580112" y="2204864"/>
            <a:ext cx="1008112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9779137-4CCF-424B-A431-1CE5DAFC13E6}"/>
              </a:ext>
            </a:extLst>
          </p:cNvPr>
          <p:cNvSpPr/>
          <p:nvPr/>
        </p:nvSpPr>
        <p:spPr>
          <a:xfrm>
            <a:off x="7596336" y="2204864"/>
            <a:ext cx="1008112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D0292C-CAA7-4530-B8BC-F2FE475E2131}"/>
              </a:ext>
            </a:extLst>
          </p:cNvPr>
          <p:cNvSpPr/>
          <p:nvPr/>
        </p:nvSpPr>
        <p:spPr>
          <a:xfrm>
            <a:off x="6588224" y="2204864"/>
            <a:ext cx="1008112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FCF628-5489-4950-8943-D6C45839A7AB}"/>
              </a:ext>
            </a:extLst>
          </p:cNvPr>
          <p:cNvSpPr txBox="1"/>
          <p:nvPr/>
        </p:nvSpPr>
        <p:spPr>
          <a:xfrm>
            <a:off x="7092280" y="714845"/>
            <a:ext cx="2008351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Poderá verificar a versão completa 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CBEE68A-F263-4BAB-B78F-A2F5D8290BA4}"/>
              </a:ext>
            </a:extLst>
          </p:cNvPr>
          <p:cNvSpPr txBox="1"/>
          <p:nvPr/>
        </p:nvSpPr>
        <p:spPr>
          <a:xfrm>
            <a:off x="3995936" y="984668"/>
            <a:ext cx="1484907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O usuário poderá realizar anotações no Programa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66322DF-752D-40F8-BFAE-0F410712A5D4}"/>
              </a:ext>
            </a:extLst>
          </p:cNvPr>
          <p:cNvSpPr txBox="1"/>
          <p:nvPr/>
        </p:nvSpPr>
        <p:spPr>
          <a:xfrm>
            <a:off x="5567880" y="439408"/>
            <a:ext cx="1484907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Poderá acompanhar </a:t>
            </a:r>
          </a:p>
        </p:txBody>
      </p:sp>
      <p:cxnSp>
        <p:nvCxnSpPr>
          <p:cNvPr id="15" name="Conector: Angulado 14">
            <a:extLst>
              <a:ext uri="{FF2B5EF4-FFF2-40B4-BE49-F238E27FC236}">
                <a16:creationId xmlns:a16="http://schemas.microsoft.com/office/drawing/2014/main" id="{4674FFF5-5030-4032-BCEE-5E64B1B39308}"/>
              </a:ext>
            </a:extLst>
          </p:cNvPr>
          <p:cNvCxnSpPr/>
          <p:nvPr/>
        </p:nvCxnSpPr>
        <p:spPr>
          <a:xfrm>
            <a:off x="4572000" y="2204864"/>
            <a:ext cx="720080" cy="360040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: Angulado 17">
            <a:extLst>
              <a:ext uri="{FF2B5EF4-FFF2-40B4-BE49-F238E27FC236}">
                <a16:creationId xmlns:a16="http://schemas.microsoft.com/office/drawing/2014/main" id="{D18D2756-8AAD-4AE8-A9F2-54697351F0B2}"/>
              </a:ext>
            </a:extLst>
          </p:cNvPr>
          <p:cNvCxnSpPr>
            <a:cxnSpLocks/>
          </p:cNvCxnSpPr>
          <p:nvPr/>
        </p:nvCxnSpPr>
        <p:spPr>
          <a:xfrm>
            <a:off x="6058472" y="1667293"/>
            <a:ext cx="781947" cy="681587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: Angulado 19">
            <a:extLst>
              <a:ext uri="{FF2B5EF4-FFF2-40B4-BE49-F238E27FC236}">
                <a16:creationId xmlns:a16="http://schemas.microsoft.com/office/drawing/2014/main" id="{893A2A17-AEBE-46D8-A66A-298BBC397AF1}"/>
              </a:ext>
            </a:extLst>
          </p:cNvPr>
          <p:cNvCxnSpPr/>
          <p:nvPr/>
        </p:nvCxnSpPr>
        <p:spPr>
          <a:xfrm rot="5400000">
            <a:off x="8327443" y="1652858"/>
            <a:ext cx="527948" cy="432048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>
            <a:extLst>
              <a:ext uri="{FF2B5EF4-FFF2-40B4-BE49-F238E27FC236}">
                <a16:creationId xmlns:a16="http://schemas.microsoft.com/office/drawing/2014/main" id="{5B5ED404-C817-47D9-9D9A-7E83E204D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849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2EC780B-5162-43AF-A5D8-4907DDA9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231AB55-7FC7-4D96-927E-28CB3F40A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89" y="1196752"/>
            <a:ext cx="8293222" cy="3096344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B827C5F-4112-4639-80DC-495EFEA5D0D4}"/>
              </a:ext>
            </a:extLst>
          </p:cNvPr>
          <p:cNvSpPr txBox="1"/>
          <p:nvPr/>
        </p:nvSpPr>
        <p:spPr>
          <a:xfrm>
            <a:off x="1475656" y="4719171"/>
            <a:ext cx="396044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02060"/>
                </a:solidFill>
              </a:rPr>
              <a:t>O detalhamento das informações do Programa poderão ser verificadas pelo menu de navegação.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899BCED-372A-477F-BDB8-81819C60AF2C}"/>
              </a:ext>
            </a:extLst>
          </p:cNvPr>
          <p:cNvSpPr/>
          <p:nvPr/>
        </p:nvSpPr>
        <p:spPr>
          <a:xfrm>
            <a:off x="611560" y="2564904"/>
            <a:ext cx="5400600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055A925-28EA-4CB6-8DC1-21C10B271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148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2EC780B-5162-43AF-A5D8-4907DDA9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B9C3D781-13E2-477F-A495-CBFE2378C92F}"/>
              </a:ext>
            </a:extLst>
          </p:cNvPr>
          <p:cNvSpPr/>
          <p:nvPr/>
        </p:nvSpPr>
        <p:spPr>
          <a:xfrm>
            <a:off x="6156176" y="2392344"/>
            <a:ext cx="1872208" cy="10366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3116D24-5ED1-4471-9474-4A82C88E0AA6}"/>
              </a:ext>
            </a:extLst>
          </p:cNvPr>
          <p:cNvSpPr/>
          <p:nvPr/>
        </p:nvSpPr>
        <p:spPr>
          <a:xfrm>
            <a:off x="6156176" y="3787852"/>
            <a:ext cx="1872208" cy="11533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0604B0D-0BC5-4015-BBB2-CF7B4651B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45401"/>
            <a:ext cx="8208912" cy="6008986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65D5097B-4F82-4663-8844-95774CB34017}"/>
              </a:ext>
            </a:extLst>
          </p:cNvPr>
          <p:cNvSpPr/>
          <p:nvPr/>
        </p:nvSpPr>
        <p:spPr>
          <a:xfrm>
            <a:off x="566547" y="2564904"/>
            <a:ext cx="1098138" cy="4138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A0FB389-176E-4B46-BBEC-3AB57E9FAB28}"/>
              </a:ext>
            </a:extLst>
          </p:cNvPr>
          <p:cNvSpPr/>
          <p:nvPr/>
        </p:nvSpPr>
        <p:spPr>
          <a:xfrm>
            <a:off x="594082" y="2076020"/>
            <a:ext cx="1098138" cy="4138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2D37D61D-49D5-4625-9824-872E44F96B3D}"/>
              </a:ext>
            </a:extLst>
          </p:cNvPr>
          <p:cNvSpPr/>
          <p:nvPr/>
        </p:nvSpPr>
        <p:spPr>
          <a:xfrm>
            <a:off x="6444208" y="2041832"/>
            <a:ext cx="1971209" cy="12431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FAC4228-67F0-47A0-A43A-459368C9F85D}"/>
              </a:ext>
            </a:extLst>
          </p:cNvPr>
          <p:cNvSpPr/>
          <p:nvPr/>
        </p:nvSpPr>
        <p:spPr>
          <a:xfrm>
            <a:off x="6444209" y="3573017"/>
            <a:ext cx="1984902" cy="12431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824AFDB-7539-4D43-9194-1ED8863EFA5B}"/>
              </a:ext>
            </a:extLst>
          </p:cNvPr>
          <p:cNvSpPr/>
          <p:nvPr/>
        </p:nvSpPr>
        <p:spPr>
          <a:xfrm>
            <a:off x="6444208" y="5140757"/>
            <a:ext cx="1872207" cy="12431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2B2E19B-D0C6-4BD9-8013-D97529FAC96C}"/>
              </a:ext>
            </a:extLst>
          </p:cNvPr>
          <p:cNvSpPr/>
          <p:nvPr/>
        </p:nvSpPr>
        <p:spPr>
          <a:xfrm>
            <a:off x="594082" y="3787852"/>
            <a:ext cx="1098138" cy="4138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ADD5E43-317F-4905-B00D-575E8707DC39}"/>
              </a:ext>
            </a:extLst>
          </p:cNvPr>
          <p:cNvSpPr txBox="1"/>
          <p:nvPr/>
        </p:nvSpPr>
        <p:spPr>
          <a:xfrm>
            <a:off x="2139389" y="2900011"/>
            <a:ext cx="3960440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</a:rPr>
              <a:t>Na aba “Dados Gerais é possível encontrar informações como: Descrição, Objetivo, Instrumento de Regulamentação, Origem, Abrangência, Critérios e  Informações sobre os Conselhos. Outras Informações sobre a Estrutura do Programa: Programas Pais, Filhos e Coletivos, Informações do Concedente e Cronograma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E265820-2D70-4F64-AEEB-929E71F4829F}"/>
              </a:ext>
            </a:extLst>
          </p:cNvPr>
          <p:cNvSpPr txBox="1"/>
          <p:nvPr/>
        </p:nvSpPr>
        <p:spPr>
          <a:xfrm>
            <a:off x="395536" y="1484627"/>
            <a:ext cx="196659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ABA DADOS GERAIS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5997346E-8290-41A6-9A8A-0F963E5BE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731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r="22361"/>
          <a:stretch/>
        </p:blipFill>
        <p:spPr>
          <a:xfrm>
            <a:off x="179513" y="541617"/>
            <a:ext cx="8532316" cy="541219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51520" y="4005064"/>
            <a:ext cx="3024336" cy="4138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395536" y="469294"/>
            <a:ext cx="3960440" cy="3632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11399" y="904191"/>
            <a:ext cx="3024336" cy="3632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11399" y="1267411"/>
            <a:ext cx="3024336" cy="2532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11398" y="1600085"/>
            <a:ext cx="6968913" cy="3559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411399" y="1980017"/>
            <a:ext cx="3024336" cy="2532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262965" y="2717314"/>
            <a:ext cx="2441740" cy="4138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45C3B6-8985-4C6D-961A-3455EF2EA7D1}"/>
              </a:ext>
            </a:extLst>
          </p:cNvPr>
          <p:cNvSpPr txBox="1"/>
          <p:nvPr/>
        </p:nvSpPr>
        <p:spPr>
          <a:xfrm>
            <a:off x="5183561" y="332819"/>
            <a:ext cx="396043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Neste Campo constará a Legislação que regulamenta o Programa , com um hiperlink para acessá-la na íntegra</a:t>
            </a:r>
          </a:p>
        </p:txBody>
      </p:sp>
      <p:sp>
        <p:nvSpPr>
          <p:cNvPr id="14" name="Seta: para a Direita 16">
            <a:extLst>
              <a:ext uri="{FF2B5EF4-FFF2-40B4-BE49-F238E27FC236}">
                <a16:creationId xmlns:a16="http://schemas.microsoft.com/office/drawing/2014/main" id="{9F7DA754-87BC-4CD6-8B11-5034CF262985}"/>
              </a:ext>
            </a:extLst>
          </p:cNvPr>
          <p:cNvSpPr/>
          <p:nvPr/>
        </p:nvSpPr>
        <p:spPr>
          <a:xfrm rot="10800000">
            <a:off x="4530759" y="443358"/>
            <a:ext cx="521416" cy="337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6A6A452-9561-41DE-B91E-B58F62AE73DB}"/>
              </a:ext>
            </a:extLst>
          </p:cNvPr>
          <p:cNvSpPr txBox="1"/>
          <p:nvPr/>
        </p:nvSpPr>
        <p:spPr>
          <a:xfrm>
            <a:off x="3728047" y="1980017"/>
            <a:ext cx="396043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Neste Campo constará o Tipo de Instrumento que será pactuado quando o Município realizar a adesão.</a:t>
            </a:r>
          </a:p>
        </p:txBody>
      </p:sp>
      <p:sp>
        <p:nvSpPr>
          <p:cNvPr id="16" name="Seta: para a Direita 16">
            <a:extLst>
              <a:ext uri="{FF2B5EF4-FFF2-40B4-BE49-F238E27FC236}">
                <a16:creationId xmlns:a16="http://schemas.microsoft.com/office/drawing/2014/main" id="{2968937C-3D66-4604-927E-A16D9203A13A}"/>
              </a:ext>
            </a:extLst>
          </p:cNvPr>
          <p:cNvSpPr/>
          <p:nvPr/>
        </p:nvSpPr>
        <p:spPr>
          <a:xfrm rot="12851007">
            <a:off x="3539585" y="1186083"/>
            <a:ext cx="887963" cy="337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7369AFE9-5269-4C8E-9037-515CBEB0C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508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r="15797"/>
          <a:stretch/>
        </p:blipFill>
        <p:spPr>
          <a:xfrm>
            <a:off x="270008" y="729309"/>
            <a:ext cx="8603984" cy="4824536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67544" y="734937"/>
            <a:ext cx="3024336" cy="4138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67544" y="2718249"/>
            <a:ext cx="3024336" cy="4138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31BFB11-05AE-4058-A71F-1A5C3D80E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162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2EC780B-5162-43AF-A5D8-4907DDA9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226C85E-37F9-4AC8-8430-701F95897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01" y="1484784"/>
            <a:ext cx="8756797" cy="325700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B0517E4-68B4-4B3E-A133-DC4669FF52BA}"/>
              </a:ext>
            </a:extLst>
          </p:cNvPr>
          <p:cNvSpPr/>
          <p:nvPr/>
        </p:nvSpPr>
        <p:spPr>
          <a:xfrm>
            <a:off x="6444208" y="3284984"/>
            <a:ext cx="2357194" cy="13412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76427DC-67CD-41BB-89B5-55BF8067254D}"/>
              </a:ext>
            </a:extLst>
          </p:cNvPr>
          <p:cNvSpPr txBox="1"/>
          <p:nvPr/>
        </p:nvSpPr>
        <p:spPr>
          <a:xfrm>
            <a:off x="1331640" y="4496053"/>
            <a:ext cx="4464496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</a:rPr>
              <a:t>No campo Programa Pai é possível identificar a estrutura do mesmo, se ele possui algum programa que o originou ou se ele originou outros programas, no caso em questão a Construção do CRAS originou o custeio do PAIF</a:t>
            </a:r>
          </a:p>
        </p:txBody>
      </p:sp>
      <p:sp>
        <p:nvSpPr>
          <p:cNvPr id="8" name="Seta: para a Direita 16">
            <a:extLst>
              <a:ext uri="{FF2B5EF4-FFF2-40B4-BE49-F238E27FC236}">
                <a16:creationId xmlns:a16="http://schemas.microsoft.com/office/drawing/2014/main" id="{3C39BA88-BBF2-488B-909A-7349D0427393}"/>
              </a:ext>
            </a:extLst>
          </p:cNvPr>
          <p:cNvSpPr/>
          <p:nvPr/>
        </p:nvSpPr>
        <p:spPr>
          <a:xfrm rot="16200000">
            <a:off x="7325910" y="5102790"/>
            <a:ext cx="686582" cy="4303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6CDB2AE-1573-4AEF-B0C0-3D920F055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267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417175"/>
            <a:ext cx="8953500" cy="252028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765351" y="1375667"/>
            <a:ext cx="2357194" cy="14319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/>
          <a:srcRect b="32154"/>
          <a:stretch/>
        </p:blipFill>
        <p:spPr>
          <a:xfrm>
            <a:off x="323528" y="2895469"/>
            <a:ext cx="8064896" cy="175766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/>
          <a:srcRect r="14712"/>
          <a:stretch/>
        </p:blipFill>
        <p:spPr>
          <a:xfrm>
            <a:off x="315203" y="4677561"/>
            <a:ext cx="8213080" cy="147637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0E1FB9A-FE48-42B4-B92D-5AF0FF8132B7}"/>
              </a:ext>
            </a:extLst>
          </p:cNvPr>
          <p:cNvSpPr txBox="1"/>
          <p:nvPr/>
        </p:nvSpPr>
        <p:spPr>
          <a:xfrm>
            <a:off x="4700871" y="4092786"/>
            <a:ext cx="396044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O campo Concedente possui informações sobre o concedente do Programa como: Site, Endereço e contato com a área específica para possíveis dúvidas e esclarecimentos. </a:t>
            </a:r>
          </a:p>
        </p:txBody>
      </p:sp>
      <p:sp>
        <p:nvSpPr>
          <p:cNvPr id="11" name="Seta: para a Direita 16">
            <a:extLst>
              <a:ext uri="{FF2B5EF4-FFF2-40B4-BE49-F238E27FC236}">
                <a16:creationId xmlns:a16="http://schemas.microsoft.com/office/drawing/2014/main" id="{3F886C88-D726-4247-8939-AA5A2081D1E7}"/>
              </a:ext>
            </a:extLst>
          </p:cNvPr>
          <p:cNvSpPr/>
          <p:nvPr/>
        </p:nvSpPr>
        <p:spPr>
          <a:xfrm rot="12488687">
            <a:off x="3807691" y="4680980"/>
            <a:ext cx="521416" cy="337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C7C60332-C494-4FFE-BFC4-70BC357ED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75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4FA9FE1-291C-4C20-B4F4-EDA822A30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8504"/>
            <a:ext cx="9144000" cy="599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900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11508" r="3305"/>
          <a:stretch/>
        </p:blipFill>
        <p:spPr>
          <a:xfrm>
            <a:off x="153618" y="773302"/>
            <a:ext cx="8648452" cy="4138587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550415" y="773302"/>
            <a:ext cx="2357194" cy="40117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0E1FB9A-FE48-42B4-B92D-5AF0FF8132B7}"/>
              </a:ext>
            </a:extLst>
          </p:cNvPr>
          <p:cNvSpPr txBox="1"/>
          <p:nvPr/>
        </p:nvSpPr>
        <p:spPr>
          <a:xfrm>
            <a:off x="827584" y="2492896"/>
            <a:ext cx="4176464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</a:rPr>
              <a:t>No campo Cronograma estão disponibilizadas informações sobre as datas de adesão ao programas  e datas que sofreu Alterações/Atualizações, depois de cadastrados na Plataforma.</a:t>
            </a:r>
          </a:p>
        </p:txBody>
      </p:sp>
      <p:sp>
        <p:nvSpPr>
          <p:cNvPr id="7" name="Seta: para a Direita 16">
            <a:extLst>
              <a:ext uri="{FF2B5EF4-FFF2-40B4-BE49-F238E27FC236}">
                <a16:creationId xmlns:a16="http://schemas.microsoft.com/office/drawing/2014/main" id="{3F886C88-D726-4247-8939-AA5A2081D1E7}"/>
              </a:ext>
            </a:extLst>
          </p:cNvPr>
          <p:cNvSpPr/>
          <p:nvPr/>
        </p:nvSpPr>
        <p:spPr>
          <a:xfrm>
            <a:off x="5380401" y="2822204"/>
            <a:ext cx="839825" cy="337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B97D615-2F28-4049-92C3-9AC687086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736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87" y="295392"/>
            <a:ext cx="5769090" cy="154544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87" y="1840841"/>
            <a:ext cx="7200800" cy="364435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/>
          <a:srcRect l="1888" b="6056"/>
          <a:stretch/>
        </p:blipFill>
        <p:spPr>
          <a:xfrm>
            <a:off x="395535" y="5485197"/>
            <a:ext cx="7192351" cy="60809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427984" y="1412776"/>
            <a:ext cx="1368152" cy="4280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95535" y="2413067"/>
            <a:ext cx="1496574" cy="4280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14650" y="4434253"/>
            <a:ext cx="1496574" cy="4280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51520" y="5466485"/>
            <a:ext cx="1224136" cy="3387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0E1FB9A-FE48-42B4-B92D-5AF0FF8132B7}"/>
              </a:ext>
            </a:extLst>
          </p:cNvPr>
          <p:cNvSpPr txBox="1"/>
          <p:nvPr/>
        </p:nvSpPr>
        <p:spPr>
          <a:xfrm>
            <a:off x="3987487" y="2830993"/>
            <a:ext cx="4584861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</a:rPr>
              <a:t>No campo Conselhos Exigidos será identificado qual conselho o Município deverá instituir para realizar a adesão ao programa. No campo mais informações são apresentadas informações sobre o conselho a forma de  instituição, base jurídica, procedimentos, documentos e legislação.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A644265-6803-4865-BC98-ABFB16880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405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2EC780B-5162-43AF-A5D8-4907DDA9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3C75570-D9DF-41D7-82E6-72A18DBC4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62" y="1232352"/>
            <a:ext cx="7955676" cy="434880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00AFE95-4A13-402E-8B08-451E70102D1D}"/>
              </a:ext>
            </a:extLst>
          </p:cNvPr>
          <p:cNvSpPr/>
          <p:nvPr/>
        </p:nvSpPr>
        <p:spPr>
          <a:xfrm>
            <a:off x="1475656" y="2708920"/>
            <a:ext cx="1512168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BC0273B-E8FA-476A-A5A7-27C2EB36307A}"/>
              </a:ext>
            </a:extLst>
          </p:cNvPr>
          <p:cNvSpPr txBox="1"/>
          <p:nvPr/>
        </p:nvSpPr>
        <p:spPr>
          <a:xfrm>
            <a:off x="3869318" y="2780928"/>
            <a:ext cx="3960440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</a:rPr>
              <a:t>Na aba Regras financeiras serão disponibilizadas informações referente aos recursos  a receber do programa, informações sobre defasagem inflacionária, recursos que o município deve aportar para manutenção do programa e informações sobre a Prestação de contas.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FC61AF1-E5AC-489A-8C69-11BFC185EFBE}"/>
              </a:ext>
            </a:extLst>
          </p:cNvPr>
          <p:cNvSpPr txBox="1"/>
          <p:nvPr/>
        </p:nvSpPr>
        <p:spPr>
          <a:xfrm>
            <a:off x="594162" y="578859"/>
            <a:ext cx="3719072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02060"/>
                </a:solidFill>
              </a:rPr>
              <a:t>REGRAS FINANCEIRAS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8A0DFD3-85A4-4C5B-9FA7-63DF59F1B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774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2EC780B-5162-43AF-A5D8-4907DDA9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EC3D858-49C9-47F4-A868-4F7C123B5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980728"/>
            <a:ext cx="7955676" cy="434880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C3F4C42-780D-469F-8B7E-3DD9759EE2B4}"/>
              </a:ext>
            </a:extLst>
          </p:cNvPr>
          <p:cNvSpPr/>
          <p:nvPr/>
        </p:nvSpPr>
        <p:spPr>
          <a:xfrm>
            <a:off x="720780" y="2974362"/>
            <a:ext cx="1584176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ECCD3F7-BC3A-4168-85E9-87CDC021D525}"/>
              </a:ext>
            </a:extLst>
          </p:cNvPr>
          <p:cNvSpPr/>
          <p:nvPr/>
        </p:nvSpPr>
        <p:spPr>
          <a:xfrm>
            <a:off x="847208" y="4234484"/>
            <a:ext cx="4300856" cy="7786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1BF8837-EFAA-4D5D-830C-204C5076C5D1}"/>
              </a:ext>
            </a:extLst>
          </p:cNvPr>
          <p:cNvSpPr txBox="1"/>
          <p:nvPr/>
        </p:nvSpPr>
        <p:spPr>
          <a:xfrm>
            <a:off x="3275856" y="2070879"/>
            <a:ext cx="4968552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No campo Recursos a Receber, será informada a regra  e o valor de repasse financeiro do Governo Federal  aos Municípios.  </a:t>
            </a:r>
          </a:p>
          <a:p>
            <a:pPr algn="ctr"/>
            <a:r>
              <a:rPr lang="pt-BR" sz="1600" b="1" dirty="0">
                <a:solidFill>
                  <a:srgbClr val="002060"/>
                </a:solidFill>
              </a:rPr>
              <a:t>Todo programa possui um formato e procedimento de repasse distinto, por isso se torna  extremamente importante que o Município fique atento e conheça essas particularidades.</a:t>
            </a:r>
          </a:p>
          <a:p>
            <a:pPr algn="ctr"/>
            <a:r>
              <a:rPr lang="pt-BR" sz="1600" b="1" dirty="0">
                <a:solidFill>
                  <a:srgbClr val="002060"/>
                </a:solidFill>
              </a:rPr>
              <a:t>Neste campo temos a defasagem inflacionária e o quanto o município deixou de receber do programa.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5E4718C-979F-4BF4-8A56-A3487F601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825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2EC780B-5162-43AF-A5D8-4907DDA9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25EE4AB-512C-443B-9877-CEA68A6D6F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0" t="81135" r="29401"/>
          <a:stretch/>
        </p:blipFill>
        <p:spPr>
          <a:xfrm>
            <a:off x="5544" y="497765"/>
            <a:ext cx="5536445" cy="86409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8A36039-F75A-474B-A57A-D818C5913C35}"/>
              </a:ext>
            </a:extLst>
          </p:cNvPr>
          <p:cNvSpPr/>
          <p:nvPr/>
        </p:nvSpPr>
        <p:spPr>
          <a:xfrm>
            <a:off x="2341718" y="1052736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2D1B218-CF40-48F3-8E28-CD477526D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823731"/>
            <a:ext cx="6264696" cy="353377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5B4E93E-8067-4174-90FB-B18C9ACCF4C2}"/>
              </a:ext>
            </a:extLst>
          </p:cNvPr>
          <p:cNvSpPr txBox="1"/>
          <p:nvPr/>
        </p:nvSpPr>
        <p:spPr>
          <a:xfrm>
            <a:off x="5151439" y="1013376"/>
            <a:ext cx="3741040" cy="4801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</a:rPr>
              <a:t>Ao selecionar o campo “Mais Detalhes” é exibido o detalhamento do Histórico de Valores de repasse e Valores de Defasagem inflacionária.</a:t>
            </a:r>
          </a:p>
          <a:p>
            <a:pPr algn="ctr"/>
            <a:r>
              <a:rPr lang="pt-BR" b="1" dirty="0">
                <a:solidFill>
                  <a:srgbClr val="002060"/>
                </a:solidFill>
              </a:rPr>
              <a:t>Exibirá o valor de defasagem atual  através de gráficos mês a mês ao longo dos anos e o quanto o município deixou de receber no período de 12 meses, se o repasse for mensal.</a:t>
            </a:r>
          </a:p>
          <a:p>
            <a:pPr algn="ctr"/>
            <a:endParaRPr lang="pt-BR" b="1" dirty="0">
              <a:solidFill>
                <a:srgbClr val="002060"/>
              </a:solidFill>
            </a:endParaRPr>
          </a:p>
          <a:p>
            <a:pPr algn="ctr"/>
            <a:r>
              <a:rPr lang="pt-BR" b="1" dirty="0">
                <a:solidFill>
                  <a:srgbClr val="002060"/>
                </a:solidFill>
              </a:rPr>
              <a:t>Devemos levar em consideração que mesmo que o Programa não possua valores  defasados não significa que o valor repassado ao município seja suficiente para o financiamento total da execução do mesmo.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BD5A3FB-3A9E-4506-8B6F-BF76E8C09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117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2EC780B-5162-43AF-A5D8-4907DDA9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4D30C16-A0F2-4CEC-B3A6-C385F6EE34D9}"/>
              </a:ext>
            </a:extLst>
          </p:cNvPr>
          <p:cNvSpPr/>
          <p:nvPr/>
        </p:nvSpPr>
        <p:spPr>
          <a:xfrm>
            <a:off x="467544" y="908720"/>
            <a:ext cx="8064896" cy="4862870"/>
          </a:xfrm>
          <a:prstGeom prst="rect">
            <a:avLst/>
          </a:prstGeom>
          <a:ln w="381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fontAlgn="base"/>
            <a:r>
              <a:rPr lang="pt-BR" sz="2000" b="1" dirty="0">
                <a:solidFill>
                  <a:srgbClr val="002060"/>
                </a:solidFill>
                <a:latin typeface="inherit"/>
              </a:rPr>
              <a:t>Neste campo da defasagem inflacionária, o município pode encontrar as seguintes informações para o gerenciamento dos programas:</a:t>
            </a:r>
            <a:endParaRPr lang="pt-BR" sz="2000" dirty="0">
              <a:solidFill>
                <a:srgbClr val="002060"/>
              </a:solidFill>
              <a:latin typeface="Ubuntu"/>
            </a:endParaRPr>
          </a:p>
          <a:p>
            <a:pPr algn="ctr" fontAlgn="base"/>
            <a:br>
              <a:rPr lang="pt-BR" dirty="0"/>
            </a:br>
            <a:r>
              <a:rPr lang="pt-BR" b="1" dirty="0">
                <a:solidFill>
                  <a:srgbClr val="002060"/>
                </a:solidFill>
                <a:latin typeface="inherit"/>
              </a:rPr>
              <a:t>Valores de Defasagem atual do Programa:</a:t>
            </a:r>
            <a:r>
              <a:rPr lang="pt-BR" dirty="0">
                <a:solidFill>
                  <a:srgbClr val="002060"/>
                </a:solidFill>
                <a:latin typeface="Ubuntu"/>
              </a:rPr>
              <a:t> Diferença entre o valor repassado atualmente com o valor corrigido pela inflação desde a última atualização do recurso recebido pelo programa.</a:t>
            </a:r>
          </a:p>
          <a:p>
            <a:pPr algn="ctr" fontAlgn="base"/>
            <a:br>
              <a:rPr lang="pt-BR" dirty="0">
                <a:solidFill>
                  <a:srgbClr val="002060"/>
                </a:solidFill>
              </a:rPr>
            </a:br>
            <a:r>
              <a:rPr lang="pt-BR" b="1" dirty="0">
                <a:solidFill>
                  <a:srgbClr val="002060"/>
                </a:solidFill>
                <a:latin typeface="inherit"/>
              </a:rPr>
              <a:t>Visualização do histórico da defasagem através de gráficos:</a:t>
            </a:r>
            <a:r>
              <a:rPr lang="pt-BR" dirty="0">
                <a:solidFill>
                  <a:srgbClr val="002060"/>
                </a:solidFill>
                <a:latin typeface="Ubuntu"/>
              </a:rPr>
              <a:t> Nas modalidades mês a mês e ao longo dos anos. </a:t>
            </a:r>
          </a:p>
          <a:p>
            <a:pPr algn="ctr" fontAlgn="base"/>
            <a:br>
              <a:rPr lang="pt-BR" dirty="0">
                <a:solidFill>
                  <a:srgbClr val="002060"/>
                </a:solidFill>
              </a:rPr>
            </a:br>
            <a:r>
              <a:rPr lang="pt-BR" b="1" dirty="0">
                <a:solidFill>
                  <a:srgbClr val="002060"/>
                </a:solidFill>
                <a:latin typeface="inherit"/>
              </a:rPr>
              <a:t>Deixou de receber no ano:</a:t>
            </a:r>
            <a:r>
              <a:rPr lang="pt-BR" dirty="0">
                <a:solidFill>
                  <a:srgbClr val="002060"/>
                </a:solidFill>
                <a:latin typeface="Ubuntu"/>
              </a:rPr>
              <a:t> Poderá visualizar através de gráfico a diferença entre valores repassados e os valores que deveriam ser recebidos de acordo com a defasagem inflacionária, indicando os valores que o município deixou de receber no período</a:t>
            </a:r>
          </a:p>
          <a:p>
            <a:pPr algn="ctr" fontAlgn="base"/>
            <a:br>
              <a:rPr lang="pt-BR" dirty="0">
                <a:solidFill>
                  <a:srgbClr val="002060"/>
                </a:solidFill>
              </a:rPr>
            </a:br>
            <a:r>
              <a:rPr lang="pt-BR" b="1" dirty="0">
                <a:solidFill>
                  <a:srgbClr val="002060"/>
                </a:solidFill>
                <a:latin typeface="inherit"/>
              </a:rPr>
              <a:t>Deixou de Receber ao Longo dos Anos:</a:t>
            </a:r>
            <a:r>
              <a:rPr lang="pt-BR" dirty="0">
                <a:solidFill>
                  <a:srgbClr val="002060"/>
                </a:solidFill>
                <a:latin typeface="Ubuntu"/>
              </a:rPr>
              <a:t> Poderá visualizar o gráfico de quando deixou de receber de recursos ao longo dos anos.</a:t>
            </a:r>
            <a:endParaRPr lang="pt-BR" b="0" i="0" dirty="0">
              <a:solidFill>
                <a:srgbClr val="002060"/>
              </a:solidFill>
              <a:effectLst/>
              <a:latin typeface="Ubuntu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325CED6-83EB-4297-B1F1-E02987CF7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314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2EC780B-5162-43AF-A5D8-4907DDA9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C689BB7-737C-4F84-8E40-7B383A001176}"/>
              </a:ext>
            </a:extLst>
          </p:cNvPr>
          <p:cNvSpPr txBox="1"/>
          <p:nvPr/>
        </p:nvSpPr>
        <p:spPr>
          <a:xfrm>
            <a:off x="2267744" y="620688"/>
            <a:ext cx="4968552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u="sng" dirty="0">
                <a:solidFill>
                  <a:srgbClr val="002060"/>
                </a:solidFill>
                <a:latin typeface="inherit"/>
              </a:rPr>
              <a:t>Deixou de Receber ao Longo dos Anos:</a:t>
            </a:r>
            <a:r>
              <a:rPr lang="pt-BR" b="1" dirty="0">
                <a:solidFill>
                  <a:srgbClr val="002060"/>
                </a:solidFill>
                <a:latin typeface="Ubuntu"/>
              </a:rPr>
              <a:t> </a:t>
            </a:r>
            <a:r>
              <a:rPr lang="pt-BR" b="1" dirty="0">
                <a:solidFill>
                  <a:srgbClr val="002060"/>
                </a:solidFill>
              </a:rPr>
              <a:t>O município visualizará através de gráfico a diferença entre valores repassados e os valores que deveriam ser recebidos de acordo com a defasagem inflacionária, indicando os valores que o município deixou de receber no período</a:t>
            </a:r>
            <a:endParaRPr lang="pt-BR" sz="1600" b="1" dirty="0">
              <a:solidFill>
                <a:srgbClr val="002060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55FAD75-2E18-453A-B2A1-CDC3374BA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2780928"/>
            <a:ext cx="7310432" cy="324036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A2C8DBE-1046-4351-8C8D-AD68D74CD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263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2EC780B-5162-43AF-A5D8-4907DDA9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DD8A099-9227-49DE-BE19-A0FD2DD39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2534372"/>
            <a:ext cx="6391275" cy="375285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11F6ECE-EC8B-40DE-B2AC-12B24F3DA971}"/>
              </a:ext>
            </a:extLst>
          </p:cNvPr>
          <p:cNvSpPr txBox="1"/>
          <p:nvPr/>
        </p:nvSpPr>
        <p:spPr>
          <a:xfrm>
            <a:off x="323528" y="980728"/>
            <a:ext cx="3024336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02060"/>
                </a:solidFill>
              </a:rPr>
              <a:t>Neste campo o município irá verificar o histórico de valores e defasagens mês a mês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8A00A6E-90CE-46FA-9AF7-8BDE4D622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885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2EC780B-5162-43AF-A5D8-4907DDA90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7C913E9-FA92-49E1-9737-1B90B78EE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2564904"/>
            <a:ext cx="6381750" cy="357187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594EAED-A3C2-4E39-A03C-5E716B336D25}"/>
              </a:ext>
            </a:extLst>
          </p:cNvPr>
          <p:cNvSpPr txBox="1"/>
          <p:nvPr/>
        </p:nvSpPr>
        <p:spPr>
          <a:xfrm>
            <a:off x="395536" y="860816"/>
            <a:ext cx="3024336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02060"/>
                </a:solidFill>
              </a:rPr>
              <a:t>Neste campo o município irá verificar o histórico de valores e defasagens ao longo dos anos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F790AB0-0EE7-47B4-8BCC-3FC4B1000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658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0FBC81A-C14C-4738-8A67-46121E53C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2" t="791" r="-682" b="-791"/>
          <a:stretch/>
        </p:blipFill>
        <p:spPr>
          <a:xfrm>
            <a:off x="139062" y="350137"/>
            <a:ext cx="4915716" cy="473938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8D89638-A8C4-4894-BEDE-B207616F67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994"/>
          <a:stretch/>
        </p:blipFill>
        <p:spPr>
          <a:xfrm>
            <a:off x="139062" y="4797152"/>
            <a:ext cx="4915716" cy="158417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2A53B6F-66B6-4AAD-8639-8170CE34F342}"/>
              </a:ext>
            </a:extLst>
          </p:cNvPr>
          <p:cNvSpPr txBox="1"/>
          <p:nvPr/>
        </p:nvSpPr>
        <p:spPr>
          <a:xfrm>
            <a:off x="5220072" y="1745245"/>
            <a:ext cx="3672408" cy="2800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No campo Recursos a Aportar, será informado os Recursos que o Município deverá desembolsar para a execução do Programa Federal. </a:t>
            </a:r>
          </a:p>
          <a:p>
            <a:pPr algn="ctr"/>
            <a:r>
              <a:rPr lang="pt-BR" sz="1600" b="1" dirty="0">
                <a:solidFill>
                  <a:srgbClr val="002060"/>
                </a:solidFill>
              </a:rPr>
              <a:t>Descrevemos os possíveis recursos financeiros, de infraestrutura e estrutura de pessoal necessários.</a:t>
            </a:r>
          </a:p>
          <a:p>
            <a:pPr algn="ctr"/>
            <a:r>
              <a:rPr lang="pt-BR" sz="1600" b="1" dirty="0">
                <a:solidFill>
                  <a:srgbClr val="002060"/>
                </a:solidFill>
              </a:rPr>
              <a:t>Esses recursos devem ser avaliados e incluídos ou removidos conforme características e particularidades de cada Município.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8FD7A4A-134D-486A-A75D-17F31A3D8017}"/>
              </a:ext>
            </a:extLst>
          </p:cNvPr>
          <p:cNvSpPr/>
          <p:nvPr/>
        </p:nvSpPr>
        <p:spPr>
          <a:xfrm>
            <a:off x="139062" y="350137"/>
            <a:ext cx="1584176" cy="270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9880868-8205-425F-A7DD-917D54A819B5}"/>
              </a:ext>
            </a:extLst>
          </p:cNvPr>
          <p:cNvSpPr/>
          <p:nvPr/>
        </p:nvSpPr>
        <p:spPr>
          <a:xfrm>
            <a:off x="395536" y="2456828"/>
            <a:ext cx="2160240" cy="324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265B595-BE1E-40D7-A33B-8C07020CC170}"/>
              </a:ext>
            </a:extLst>
          </p:cNvPr>
          <p:cNvSpPr/>
          <p:nvPr/>
        </p:nvSpPr>
        <p:spPr>
          <a:xfrm>
            <a:off x="395536" y="4797151"/>
            <a:ext cx="1872208" cy="216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16D45571-F933-470E-9439-B20C70638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85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EFB5DB2-0DD0-474B-99F9-A01D7413B1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6" t="26814" r="64643" b="8075"/>
          <a:stretch/>
        </p:blipFill>
        <p:spPr>
          <a:xfrm>
            <a:off x="3004458" y="2049235"/>
            <a:ext cx="4278086" cy="382905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44CDC68-BC5E-4910-BC4A-6E8826FD1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87828"/>
            <a:ext cx="8515350" cy="1175657"/>
          </a:xfrm>
        </p:spPr>
        <p:txBody>
          <a:bodyPr>
            <a:noAutofit/>
          </a:bodyPr>
          <a:lstStyle/>
          <a:p>
            <a:r>
              <a:rPr lang="pt-BR" sz="2800" dirty="0"/>
              <a:t>PLATAFORMA ÊXITOS: OPORTUIDADES DE CAPTAÇÃO DE RECUROS E PROGRAMAS FEDERAIS</a:t>
            </a:r>
          </a:p>
        </p:txBody>
      </p:sp>
    </p:spTree>
    <p:extLst>
      <p:ext uri="{BB962C8B-B14F-4D97-AF65-F5344CB8AC3E}">
        <p14:creationId xmlns:p14="http://schemas.microsoft.com/office/powerpoint/2010/main" val="16414843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A47078C-A5C8-4750-9E1A-8BE499954A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8" t="4838" r="9847" b="4838"/>
          <a:stretch/>
        </p:blipFill>
        <p:spPr>
          <a:xfrm>
            <a:off x="35496" y="476672"/>
            <a:ext cx="5760640" cy="489654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EA4FB3C-2665-45C3-B455-73B6E9CC6AE3}"/>
              </a:ext>
            </a:extLst>
          </p:cNvPr>
          <p:cNvSpPr txBox="1"/>
          <p:nvPr/>
        </p:nvSpPr>
        <p:spPr>
          <a:xfrm>
            <a:off x="5795160" y="980728"/>
            <a:ext cx="3096344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No campo Prestação de Contas estão descritas informações sobre a forma de realização, prazos, procedimentos, sanções, legislação e documentos importantes.</a:t>
            </a:r>
          </a:p>
          <a:p>
            <a:pPr algn="ctr"/>
            <a:r>
              <a:rPr lang="pt-BR" sz="1600" b="1" dirty="0">
                <a:solidFill>
                  <a:srgbClr val="002060"/>
                </a:solidFill>
              </a:rPr>
              <a:t>A grande maioria dos Programas Federais exigem a prestação de contas dos recursos com  procedimentos e requisitos específicos que implicam em sanções diretas ao Município caso não sejam realizadas conforme estipulado pelo concedente.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348E7E9-1F81-42B9-BB9C-390B5BF31504}"/>
              </a:ext>
            </a:extLst>
          </p:cNvPr>
          <p:cNvSpPr/>
          <p:nvPr/>
        </p:nvSpPr>
        <p:spPr>
          <a:xfrm>
            <a:off x="66061" y="476672"/>
            <a:ext cx="1696634" cy="4145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490730B-C9E4-4063-A904-80E8C47B3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144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1A300BC-D7BA-4AFB-9289-34B57E198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692696"/>
            <a:ext cx="8280920" cy="497153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9026BF6-5A47-4A47-BC1D-2BF3CA3A7A5E}"/>
              </a:ext>
            </a:extLst>
          </p:cNvPr>
          <p:cNvSpPr txBox="1"/>
          <p:nvPr/>
        </p:nvSpPr>
        <p:spPr>
          <a:xfrm>
            <a:off x="2712464" y="779258"/>
            <a:ext cx="371907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</a:rPr>
              <a:t>ABA ATUALIZAÇÕES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B2EB03A-EA89-4E4D-86AB-3DDDC18A6709}"/>
              </a:ext>
            </a:extLst>
          </p:cNvPr>
          <p:cNvSpPr/>
          <p:nvPr/>
        </p:nvSpPr>
        <p:spPr>
          <a:xfrm>
            <a:off x="2555776" y="2204864"/>
            <a:ext cx="864096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a Direita 16">
            <a:extLst>
              <a:ext uri="{FF2B5EF4-FFF2-40B4-BE49-F238E27FC236}">
                <a16:creationId xmlns:a16="http://schemas.microsoft.com/office/drawing/2014/main" id="{72BD9424-EFA8-48BB-A1EA-8ADB893C93F1}"/>
              </a:ext>
            </a:extLst>
          </p:cNvPr>
          <p:cNvSpPr/>
          <p:nvPr/>
        </p:nvSpPr>
        <p:spPr>
          <a:xfrm rot="21314097">
            <a:off x="3577007" y="2337726"/>
            <a:ext cx="521416" cy="337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C88C4E9-8F55-4925-A04D-B0FCA9E78268}"/>
              </a:ext>
            </a:extLst>
          </p:cNvPr>
          <p:cNvSpPr txBox="1"/>
          <p:nvPr/>
        </p:nvSpPr>
        <p:spPr>
          <a:xfrm>
            <a:off x="4228929" y="1296923"/>
            <a:ext cx="3960440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Na aba Atualizações são disponibilizadas informações referente as alterações realizadas no Programa, alterações/atualizações que  podem ser tanto cadastrais internas quanto as realizadas pelo concedente. As mais frequentes são: alteração de data, atualizações cadastrais, inclusão de documentos, legislação, analises  e informações relevantes.</a:t>
            </a:r>
          </a:p>
          <a:p>
            <a:pPr algn="ctr"/>
            <a:r>
              <a:rPr lang="pt-BR" sz="1600" b="1" dirty="0">
                <a:solidFill>
                  <a:srgbClr val="002060"/>
                </a:solidFill>
              </a:rPr>
              <a:t>As atualizações são ordenadas das mais recentes para as mais antigas.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27A7360-EF4C-4EEB-A0BF-17B147AAB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600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0801A6B-B4CE-4F2E-AB70-82C22EECE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588132"/>
            <a:ext cx="8605464" cy="563509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E9EDF88-92E9-473B-AEC2-3E97E1F4B885}"/>
              </a:ext>
            </a:extLst>
          </p:cNvPr>
          <p:cNvSpPr txBox="1"/>
          <p:nvPr/>
        </p:nvSpPr>
        <p:spPr>
          <a:xfrm>
            <a:off x="3138176" y="798001"/>
            <a:ext cx="286764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</a:rPr>
              <a:t>ABA ANEXOS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61D98FB-EDA3-41DD-BD2A-6C0A8964FAFC}"/>
              </a:ext>
            </a:extLst>
          </p:cNvPr>
          <p:cNvSpPr/>
          <p:nvPr/>
        </p:nvSpPr>
        <p:spPr>
          <a:xfrm>
            <a:off x="3491880" y="2081191"/>
            <a:ext cx="720080" cy="4947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8917F60-A48D-4757-B7C3-FC2FF7025661}"/>
              </a:ext>
            </a:extLst>
          </p:cNvPr>
          <p:cNvSpPr txBox="1"/>
          <p:nvPr/>
        </p:nvSpPr>
        <p:spPr>
          <a:xfrm>
            <a:off x="5422887" y="1712515"/>
            <a:ext cx="3520495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Na aba Anexos serão disponibilizados documentos como: Legislação, Manuais e Informativos.</a:t>
            </a:r>
          </a:p>
          <a:p>
            <a:pPr algn="ctr"/>
            <a:r>
              <a:rPr lang="pt-BR" sz="1600" b="1" dirty="0">
                <a:solidFill>
                  <a:srgbClr val="002060"/>
                </a:solidFill>
              </a:rPr>
              <a:t>O usuário poderá realizar o download dos arquivos.</a:t>
            </a:r>
          </a:p>
        </p:txBody>
      </p:sp>
      <p:sp>
        <p:nvSpPr>
          <p:cNvPr id="8" name="Seta: para a Direita 16">
            <a:extLst>
              <a:ext uri="{FF2B5EF4-FFF2-40B4-BE49-F238E27FC236}">
                <a16:creationId xmlns:a16="http://schemas.microsoft.com/office/drawing/2014/main" id="{5520313B-1BE6-4231-9859-FB9DD3682459}"/>
              </a:ext>
            </a:extLst>
          </p:cNvPr>
          <p:cNvSpPr/>
          <p:nvPr/>
        </p:nvSpPr>
        <p:spPr>
          <a:xfrm rot="10800000">
            <a:off x="4572000" y="2159802"/>
            <a:ext cx="521416" cy="337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8E74DD6-8350-4841-A911-5D0B6D73F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920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1" y="-117544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F969289-B7C1-4C75-831A-3C1407BA34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769"/>
          <a:stretch/>
        </p:blipFill>
        <p:spPr>
          <a:xfrm>
            <a:off x="116879" y="394759"/>
            <a:ext cx="4608512" cy="336154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14F7E1F-3105-411A-AC13-D4596371D14D}"/>
              </a:ext>
            </a:extLst>
          </p:cNvPr>
          <p:cNvSpPr txBox="1"/>
          <p:nvPr/>
        </p:nvSpPr>
        <p:spPr>
          <a:xfrm>
            <a:off x="2407885" y="435038"/>
            <a:ext cx="286764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060"/>
                </a:solidFill>
              </a:rPr>
              <a:t>ABA ANÁLISE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8589E9B-9FD2-4A8F-9F7D-5ABD05A3EF32}"/>
              </a:ext>
            </a:extLst>
          </p:cNvPr>
          <p:cNvSpPr/>
          <p:nvPr/>
        </p:nvSpPr>
        <p:spPr>
          <a:xfrm>
            <a:off x="2746957" y="1358707"/>
            <a:ext cx="720080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602DE30-375B-4C24-A010-F6EDB8179A42}"/>
              </a:ext>
            </a:extLst>
          </p:cNvPr>
          <p:cNvSpPr txBox="1"/>
          <p:nvPr/>
        </p:nvSpPr>
        <p:spPr>
          <a:xfrm>
            <a:off x="4759919" y="1146492"/>
            <a:ext cx="352049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São disponibilizadas informações sobre analises e estudos técnicos realizados acerca do programa.</a:t>
            </a:r>
          </a:p>
        </p:txBody>
      </p:sp>
      <p:sp>
        <p:nvSpPr>
          <p:cNvPr id="9" name="Seta: para a Direita 16">
            <a:extLst>
              <a:ext uri="{FF2B5EF4-FFF2-40B4-BE49-F238E27FC236}">
                <a16:creationId xmlns:a16="http://schemas.microsoft.com/office/drawing/2014/main" id="{9A45E550-CCAF-4FAF-BC1D-1AA540054E1E}"/>
              </a:ext>
            </a:extLst>
          </p:cNvPr>
          <p:cNvSpPr/>
          <p:nvPr/>
        </p:nvSpPr>
        <p:spPr>
          <a:xfrm rot="9559691">
            <a:off x="4031696" y="1828784"/>
            <a:ext cx="521416" cy="337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CF1630E-DC64-4F8D-B6D9-00A67DA5F4DF}"/>
              </a:ext>
            </a:extLst>
          </p:cNvPr>
          <p:cNvSpPr txBox="1"/>
          <p:nvPr/>
        </p:nvSpPr>
        <p:spPr>
          <a:xfrm>
            <a:off x="4826152" y="2679080"/>
            <a:ext cx="3520495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Através dos estudos, o município será capaz de mensurar o Grau de investimento necessário o para a implementação do mesmo.</a:t>
            </a:r>
          </a:p>
        </p:txBody>
      </p:sp>
      <p:sp>
        <p:nvSpPr>
          <p:cNvPr id="11" name="Seta: para a Direita 16">
            <a:extLst>
              <a:ext uri="{FF2B5EF4-FFF2-40B4-BE49-F238E27FC236}">
                <a16:creationId xmlns:a16="http://schemas.microsoft.com/office/drawing/2014/main" id="{5CC75AD8-8DB1-4B14-996A-D0095FAA7F07}"/>
              </a:ext>
            </a:extLst>
          </p:cNvPr>
          <p:cNvSpPr/>
          <p:nvPr/>
        </p:nvSpPr>
        <p:spPr>
          <a:xfrm rot="10800000">
            <a:off x="3993648" y="3391006"/>
            <a:ext cx="521416" cy="337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82CFB2E-B142-4ABD-A582-3713526323DE}"/>
              </a:ext>
            </a:extLst>
          </p:cNvPr>
          <p:cNvSpPr txBox="1"/>
          <p:nvPr/>
        </p:nvSpPr>
        <p:spPr>
          <a:xfrm>
            <a:off x="6586399" y="4112948"/>
            <a:ext cx="2520280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Este campo apresentará o Estudo ou a análise realizada para a composição do índice do Grau de Investimento, data de elaboração, descrição e o arquivo do Estudo disponível para o download.</a:t>
            </a:r>
          </a:p>
        </p:txBody>
      </p:sp>
      <p:sp>
        <p:nvSpPr>
          <p:cNvPr id="13" name="Seta: para a Direita 16">
            <a:extLst>
              <a:ext uri="{FF2B5EF4-FFF2-40B4-BE49-F238E27FC236}">
                <a16:creationId xmlns:a16="http://schemas.microsoft.com/office/drawing/2014/main" id="{08ED7E82-F6DA-40C7-881C-8C5449809639}"/>
              </a:ext>
            </a:extLst>
          </p:cNvPr>
          <p:cNvSpPr/>
          <p:nvPr/>
        </p:nvSpPr>
        <p:spPr>
          <a:xfrm rot="10800000">
            <a:off x="6059325" y="4799321"/>
            <a:ext cx="457282" cy="337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5024364-7CCF-4E3D-B012-C968C4078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69" y="3840867"/>
            <a:ext cx="5904656" cy="2591992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651716EF-F940-4E06-951F-3B2D1C53D42F}"/>
              </a:ext>
            </a:extLst>
          </p:cNvPr>
          <p:cNvSpPr/>
          <p:nvPr/>
        </p:nvSpPr>
        <p:spPr>
          <a:xfrm>
            <a:off x="1792105" y="3408212"/>
            <a:ext cx="1296144" cy="3031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04540DAC-08AD-4A09-A728-DC7614360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904" y="-100541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311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C74A6A4-A5EA-47BB-8036-4A63782ED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59" y="476672"/>
            <a:ext cx="8530482" cy="322891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DDAEF58-11F8-4BBA-9479-B3C23C72B9A6}"/>
              </a:ext>
            </a:extLst>
          </p:cNvPr>
          <p:cNvSpPr txBox="1"/>
          <p:nvPr/>
        </p:nvSpPr>
        <p:spPr>
          <a:xfrm>
            <a:off x="3059832" y="764704"/>
            <a:ext cx="286764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</a:rPr>
              <a:t>ABA MODELOS</a:t>
            </a:r>
          </a:p>
        </p:txBody>
      </p:sp>
      <p:sp>
        <p:nvSpPr>
          <p:cNvPr id="6" name="Seta: para a Direita 16">
            <a:extLst>
              <a:ext uri="{FF2B5EF4-FFF2-40B4-BE49-F238E27FC236}">
                <a16:creationId xmlns:a16="http://schemas.microsoft.com/office/drawing/2014/main" id="{CCA8487E-5DA8-43B7-9671-FB4E118F1B6B}"/>
              </a:ext>
            </a:extLst>
          </p:cNvPr>
          <p:cNvSpPr/>
          <p:nvPr/>
        </p:nvSpPr>
        <p:spPr>
          <a:xfrm rot="16200000">
            <a:off x="3941292" y="3457384"/>
            <a:ext cx="521416" cy="337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D7C9094-D07C-4FD1-9C58-3695C5619EFF}"/>
              </a:ext>
            </a:extLst>
          </p:cNvPr>
          <p:cNvSpPr txBox="1"/>
          <p:nvPr/>
        </p:nvSpPr>
        <p:spPr>
          <a:xfrm>
            <a:off x="2321161" y="4017521"/>
            <a:ext cx="3761677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São disponibilizados os modelos de documentos relacionados ao programa, os mesmos serão em formato editável que permitirá ao usuário preencher com os dados do município e encaminhar ao concedente.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E9A0BDF-CA86-4B5F-9F4A-4397216A366F}"/>
              </a:ext>
            </a:extLst>
          </p:cNvPr>
          <p:cNvSpPr/>
          <p:nvPr/>
        </p:nvSpPr>
        <p:spPr>
          <a:xfrm>
            <a:off x="3904008" y="2230804"/>
            <a:ext cx="812007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ABE993C-1593-4DF9-B29A-082A2B71D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439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FFCCB14-E27D-4D11-97BC-21D289294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76672"/>
            <a:ext cx="7920880" cy="308375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8E0DD25-5FEA-417A-9973-9547F508D8C7}"/>
              </a:ext>
            </a:extLst>
          </p:cNvPr>
          <p:cNvSpPr/>
          <p:nvPr/>
        </p:nvSpPr>
        <p:spPr>
          <a:xfrm>
            <a:off x="3851920" y="2132856"/>
            <a:ext cx="936104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F00401-0EA3-4063-A424-41FDABAD54AA}"/>
              </a:ext>
            </a:extLst>
          </p:cNvPr>
          <p:cNvSpPr txBox="1"/>
          <p:nvPr/>
        </p:nvSpPr>
        <p:spPr>
          <a:xfrm>
            <a:off x="2267744" y="3741706"/>
            <a:ext cx="403244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</a:rPr>
              <a:t>Na aba Mapa de Riscos estará o mapeamento completo dos possíveis riscos que o município vai assumir ao aderir ao programa. Esta analise é realizada com base na legislação e na  experiência diária dos municípios que executam ou já executaram os programas.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9B7AA9F-200F-45C3-8B70-02B05C129AC2}"/>
              </a:ext>
            </a:extLst>
          </p:cNvPr>
          <p:cNvSpPr txBox="1"/>
          <p:nvPr/>
        </p:nvSpPr>
        <p:spPr>
          <a:xfrm>
            <a:off x="4396252" y="781544"/>
            <a:ext cx="3528391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2060"/>
                </a:solidFill>
              </a:rPr>
              <a:t>ABA MAPA DE RISCOS</a:t>
            </a:r>
          </a:p>
        </p:txBody>
      </p:sp>
      <p:sp>
        <p:nvSpPr>
          <p:cNvPr id="8" name="Seta: para a Direita 16">
            <a:extLst>
              <a:ext uri="{FF2B5EF4-FFF2-40B4-BE49-F238E27FC236}">
                <a16:creationId xmlns:a16="http://schemas.microsoft.com/office/drawing/2014/main" id="{536F2860-8AAD-4189-8042-15B91BB5466A}"/>
              </a:ext>
            </a:extLst>
          </p:cNvPr>
          <p:cNvSpPr/>
          <p:nvPr/>
        </p:nvSpPr>
        <p:spPr>
          <a:xfrm rot="16200000">
            <a:off x="3936054" y="3237639"/>
            <a:ext cx="521416" cy="337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BD00FB6-E894-4E15-A3E5-EA9CAD3AA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657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48C1980-204F-4747-9170-A646A420A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548680"/>
            <a:ext cx="7776864" cy="483389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9B03960-2E60-433D-8442-8487B035B2C2}"/>
              </a:ext>
            </a:extLst>
          </p:cNvPr>
          <p:cNvSpPr txBox="1"/>
          <p:nvPr/>
        </p:nvSpPr>
        <p:spPr>
          <a:xfrm>
            <a:off x="5760640" y="548680"/>
            <a:ext cx="3347864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No campo Visão, apresentamos  a definição do Mapa de Riscos, que é um levantamento das principais ameaças que podem inviabilizar o programa caso não sejam previstos ou mitigados.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321D1B8-DDA6-497A-8EB2-4DB55D81F2B2}"/>
              </a:ext>
            </a:extLst>
          </p:cNvPr>
          <p:cNvSpPr txBox="1"/>
          <p:nvPr/>
        </p:nvSpPr>
        <p:spPr>
          <a:xfrm>
            <a:off x="5760640" y="2780928"/>
            <a:ext cx="3347864" cy="2800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Elaboramos uma metodologia que permite além de listar os riscos, quantifica-los, classificar como Riscos Internos e Externos e informar a sua natureza ( Legal, Operacional, Político, Social ou Técnico), e identificar em qual fase do processo ele poderá acontecer (Adesão, Planejamento, Execução, Monitoramento e Controle ou Prestação de contas) 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E532142-CABD-4016-9DE1-E6DDAC58FEE9}"/>
              </a:ext>
            </a:extLst>
          </p:cNvPr>
          <p:cNvSpPr/>
          <p:nvPr/>
        </p:nvSpPr>
        <p:spPr>
          <a:xfrm>
            <a:off x="107504" y="548680"/>
            <a:ext cx="5544616" cy="46085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909B7CB-C09B-4D62-9D2B-16D465BB8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965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6D7FD16B-E77B-4063-B12D-8B3097132A7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06499" y="1582418"/>
          <a:ext cx="6731000" cy="21297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1624">
                  <a:extLst>
                    <a:ext uri="{9D8B030D-6E8A-4147-A177-3AD203B41FA5}">
                      <a16:colId xmlns:a16="http://schemas.microsoft.com/office/drawing/2014/main" val="955026434"/>
                    </a:ext>
                  </a:extLst>
                </a:gridCol>
                <a:gridCol w="5459376">
                  <a:extLst>
                    <a:ext uri="{9D8B030D-6E8A-4147-A177-3AD203B41FA5}">
                      <a16:colId xmlns:a16="http://schemas.microsoft.com/office/drawing/2014/main" val="1561224412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LEGENDA TIPOS DE RISCOS</a:t>
                      </a:r>
                      <a:endParaRPr lang="pt-BR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501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RISCO TÉCNICO</a:t>
                      </a:r>
                      <a:endParaRPr lang="pt-BR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</a:rPr>
                        <a:t>Depende de uma atuação do município ou do Governo Federal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00284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RISCO OPERACIONAL</a:t>
                      </a:r>
                      <a:endParaRPr lang="pt-BR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</a:rPr>
                        <a:t>Depende de uma atuação do município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27994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LEGAIS</a:t>
                      </a:r>
                      <a:endParaRPr lang="pt-BR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</a:rPr>
                        <a:t>Independe de uma atuação do município e depende de uma atuação do Governo Federal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91186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POLÍTICOS</a:t>
                      </a:r>
                      <a:endParaRPr lang="pt-BR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</a:rPr>
                        <a:t>Depende de uma atuação do município ou do Governo Federal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0939992"/>
                  </a:ext>
                </a:extLst>
              </a:tr>
              <a:tr h="1042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SOCIAIS</a:t>
                      </a:r>
                      <a:endParaRPr lang="pt-BR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</a:rPr>
                        <a:t>Independe de uma atuação do município ou do Governo Federal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7091558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9E8DE404-7681-42B0-A6C4-345C903543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7999" y="3898671"/>
          <a:ext cx="8128001" cy="22231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9795">
                  <a:extLst>
                    <a:ext uri="{9D8B030D-6E8A-4147-A177-3AD203B41FA5}">
                      <a16:colId xmlns:a16="http://schemas.microsoft.com/office/drawing/2014/main" val="3419777607"/>
                    </a:ext>
                  </a:extLst>
                </a:gridCol>
                <a:gridCol w="1533918">
                  <a:extLst>
                    <a:ext uri="{9D8B030D-6E8A-4147-A177-3AD203B41FA5}">
                      <a16:colId xmlns:a16="http://schemas.microsoft.com/office/drawing/2014/main" val="3374674697"/>
                    </a:ext>
                  </a:extLst>
                </a:gridCol>
                <a:gridCol w="1207740">
                  <a:extLst>
                    <a:ext uri="{9D8B030D-6E8A-4147-A177-3AD203B41FA5}">
                      <a16:colId xmlns:a16="http://schemas.microsoft.com/office/drawing/2014/main" val="4078579866"/>
                    </a:ext>
                  </a:extLst>
                </a:gridCol>
                <a:gridCol w="1257695">
                  <a:extLst>
                    <a:ext uri="{9D8B030D-6E8A-4147-A177-3AD203B41FA5}">
                      <a16:colId xmlns:a16="http://schemas.microsoft.com/office/drawing/2014/main" val="3398713390"/>
                    </a:ext>
                  </a:extLst>
                </a:gridCol>
                <a:gridCol w="1292957">
                  <a:extLst>
                    <a:ext uri="{9D8B030D-6E8A-4147-A177-3AD203B41FA5}">
                      <a16:colId xmlns:a16="http://schemas.microsoft.com/office/drawing/2014/main" val="3762004629"/>
                    </a:ext>
                  </a:extLst>
                </a:gridCol>
                <a:gridCol w="1295896">
                  <a:extLst>
                    <a:ext uri="{9D8B030D-6E8A-4147-A177-3AD203B41FA5}">
                      <a16:colId xmlns:a16="http://schemas.microsoft.com/office/drawing/2014/main" val="814042048"/>
                    </a:ext>
                  </a:extLst>
                </a:gridCol>
              </a:tblGrid>
              <a:tr h="19050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solidFill>
                            <a:schemeClr val="tx2"/>
                          </a:solidFill>
                          <a:effectLst/>
                        </a:rPr>
                        <a:t>LEGENDA</a:t>
                      </a:r>
                      <a:endParaRPr lang="pt-BR" sz="16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820318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>
                          <a:solidFill>
                            <a:schemeClr val="tx2"/>
                          </a:solidFill>
                          <a:effectLst/>
                        </a:rPr>
                        <a:t>PROBABILIDADE</a:t>
                      </a:r>
                      <a:endParaRPr lang="pt-BR" sz="16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solidFill>
                            <a:schemeClr val="tx2"/>
                          </a:solidFill>
                          <a:effectLst/>
                        </a:rPr>
                        <a:t>MUITO ALTO</a:t>
                      </a:r>
                      <a:endParaRPr lang="pt-BR" sz="16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solidFill>
                            <a:schemeClr val="tx2"/>
                          </a:solidFill>
                          <a:effectLst/>
                        </a:rPr>
                        <a:t>ALTO</a:t>
                      </a:r>
                      <a:endParaRPr lang="pt-BR" sz="16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solidFill>
                            <a:schemeClr val="tx2"/>
                          </a:solidFill>
                          <a:effectLst/>
                        </a:rPr>
                        <a:t>MÉDIO</a:t>
                      </a:r>
                      <a:endParaRPr lang="pt-BR" sz="16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solidFill>
                            <a:schemeClr val="tx2"/>
                          </a:solidFill>
                          <a:effectLst/>
                        </a:rPr>
                        <a:t>BAIXO</a:t>
                      </a:r>
                      <a:endParaRPr lang="pt-BR" sz="16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MUITO BAIXO</a:t>
                      </a:r>
                      <a:endParaRPr lang="pt-BR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23572"/>
                  </a:ext>
                </a:extLst>
              </a:tr>
              <a:tr h="762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</a:rPr>
                        <a:t>Cancela ou inviabiliza o Programa</a:t>
                      </a:r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</a:rPr>
                        <a:t>Altera significativamente mas permite adequações</a:t>
                      </a:r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</a:rPr>
                        <a:t>Altera parcialmente mas permite adequações</a:t>
                      </a:r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>
                          <a:effectLst/>
                        </a:rPr>
                        <a:t>Altera levemente o Programa</a:t>
                      </a:r>
                      <a:endParaRPr lang="pt-BR" sz="12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</a:rPr>
                        <a:t>Não altera o Programa</a:t>
                      </a:r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03197687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IMPACTO</a:t>
                      </a:r>
                      <a:endParaRPr lang="pt-BR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</a:rPr>
                        <a:t>SEM IMPACTO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</a:rPr>
                        <a:t>LEVE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</a:rPr>
                        <a:t>MÉDIO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</a:rPr>
                        <a:t>GRAVE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</a:rPr>
                        <a:t>GRAVÍSSIMO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0011877"/>
                  </a:ext>
                </a:extLst>
              </a:tr>
              <a:tr h="762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>
                          <a:effectLst/>
                        </a:rPr>
                        <a:t>Não altera o Programa</a:t>
                      </a:r>
                      <a:endParaRPr lang="pt-BR" sz="12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</a:rPr>
                        <a:t>Altera levemente o Programa</a:t>
                      </a:r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</a:rPr>
                        <a:t>Altera parcialmente mas permite adequações</a:t>
                      </a:r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>
                          <a:effectLst/>
                        </a:rPr>
                        <a:t>Altera significativamente mas permite adequações</a:t>
                      </a:r>
                      <a:endParaRPr lang="pt-BR" sz="12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</a:rPr>
                        <a:t>Cancela ou inviabiliza o Programa</a:t>
                      </a:r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69134323"/>
                  </a:ext>
                </a:extLst>
              </a:tr>
            </a:tbl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8E97699D-30B8-478B-AD54-9321A486E569}"/>
              </a:ext>
            </a:extLst>
          </p:cNvPr>
          <p:cNvSpPr txBox="1"/>
          <p:nvPr/>
        </p:nvSpPr>
        <p:spPr>
          <a:xfrm>
            <a:off x="702443" y="477240"/>
            <a:ext cx="7739112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</a:rPr>
              <a:t>Neste campo, apresentamos os tipos de riscos e a as escalas de probabilidade/impacto em cada etapa da política pública, conforme representado nos quadros abaixo: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12D1631-F81F-4622-9C69-F3AECAF11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8506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3ACB1C4-F9F5-46E7-A73E-B6CA069AF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" y="295392"/>
            <a:ext cx="6237350" cy="558188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64CAB03-8F03-45AE-BCF0-2E14A0D0C813}"/>
              </a:ext>
            </a:extLst>
          </p:cNvPr>
          <p:cNvSpPr txBox="1"/>
          <p:nvPr/>
        </p:nvSpPr>
        <p:spPr>
          <a:xfrm>
            <a:off x="6347824" y="1193506"/>
            <a:ext cx="2543951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Neste campo, apresentamos os riscos identificados como principais, por possuírem maior probabilidade de acontecerem  e maior impacto caso aconteçam.</a:t>
            </a:r>
          </a:p>
          <a:p>
            <a:pPr algn="ctr"/>
            <a:r>
              <a:rPr lang="pt-BR" sz="16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pt-BR" sz="1600" b="1" dirty="0">
                <a:solidFill>
                  <a:srgbClr val="002060"/>
                </a:solidFill>
              </a:rPr>
              <a:t>Os Riscos são separados por Internos e Externos.</a:t>
            </a:r>
          </a:p>
          <a:p>
            <a:pPr algn="ctr"/>
            <a:r>
              <a:rPr lang="pt-BR" sz="1600" b="1" dirty="0">
                <a:solidFill>
                  <a:srgbClr val="002060"/>
                </a:solidFill>
              </a:rPr>
              <a:t>Internos: quando depende da atuação do Município;</a:t>
            </a:r>
          </a:p>
          <a:p>
            <a:pPr algn="ctr"/>
            <a:r>
              <a:rPr lang="pt-BR" sz="1600" b="1" dirty="0">
                <a:solidFill>
                  <a:srgbClr val="002060"/>
                </a:solidFill>
              </a:rPr>
              <a:t>Externos: Quando não dependem da atuação do Município.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521411D-41AB-4C84-BB26-0EEB23214859}"/>
              </a:ext>
            </a:extLst>
          </p:cNvPr>
          <p:cNvSpPr/>
          <p:nvPr/>
        </p:nvSpPr>
        <p:spPr>
          <a:xfrm>
            <a:off x="107504" y="295392"/>
            <a:ext cx="6048672" cy="59419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EAC7BB0-AC8B-4825-9C06-AF9321B16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549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FEFFB4D-C247-4588-B662-782E04BE9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48680"/>
            <a:ext cx="6422509" cy="208823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2429601-3324-43DF-9BB9-B2661F7114AE}"/>
              </a:ext>
            </a:extLst>
          </p:cNvPr>
          <p:cNvSpPr/>
          <p:nvPr/>
        </p:nvSpPr>
        <p:spPr>
          <a:xfrm>
            <a:off x="4449880" y="957969"/>
            <a:ext cx="1600812" cy="16244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BF4EACF-B1B2-4C2E-A90B-082AE4AA73D7}"/>
              </a:ext>
            </a:extLst>
          </p:cNvPr>
          <p:cNvSpPr/>
          <p:nvPr/>
        </p:nvSpPr>
        <p:spPr>
          <a:xfrm>
            <a:off x="6111763" y="1329763"/>
            <a:ext cx="404454" cy="440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7F3AB9B-48E2-473F-AEE1-A67E6D8B4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242" y="3244999"/>
            <a:ext cx="5633252" cy="271022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8B19C6A-8742-44CF-9EAA-23BC8D8B8EC1}"/>
              </a:ext>
            </a:extLst>
          </p:cNvPr>
          <p:cNvSpPr txBox="1"/>
          <p:nvPr/>
        </p:nvSpPr>
        <p:spPr>
          <a:xfrm>
            <a:off x="179522" y="2780928"/>
            <a:ext cx="3347864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Através da metodologia, conseguimos mensurar, pelo gráfico acima, a probabilidade que o risco possui de acontecer e qual será o impacto  que poderá ocasionar.</a:t>
            </a:r>
          </a:p>
        </p:txBody>
      </p:sp>
      <p:sp>
        <p:nvSpPr>
          <p:cNvPr id="9" name="Seta: para a Direita 16">
            <a:extLst>
              <a:ext uri="{FF2B5EF4-FFF2-40B4-BE49-F238E27FC236}">
                <a16:creationId xmlns:a16="http://schemas.microsoft.com/office/drawing/2014/main" id="{A4C43626-0F81-421D-B892-EDEB391ADA82}"/>
              </a:ext>
            </a:extLst>
          </p:cNvPr>
          <p:cNvSpPr/>
          <p:nvPr/>
        </p:nvSpPr>
        <p:spPr>
          <a:xfrm rot="19338841">
            <a:off x="3820575" y="2749247"/>
            <a:ext cx="521416" cy="337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6F4FBD0-A61E-46B2-8B4D-92771657D460}"/>
              </a:ext>
            </a:extLst>
          </p:cNvPr>
          <p:cNvSpPr txBox="1"/>
          <p:nvPr/>
        </p:nvSpPr>
        <p:spPr>
          <a:xfrm>
            <a:off x="7020272" y="381572"/>
            <a:ext cx="2100836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Ao clicar aqui, será disponibilizado os detalhes do risco, contendo: Descrição, Probabilidade, Impacto, Tipo do Risco, a Fase que ele ocorre e a natureza. </a:t>
            </a:r>
          </a:p>
        </p:txBody>
      </p:sp>
      <p:sp>
        <p:nvSpPr>
          <p:cNvPr id="11" name="Seta: para a Direita 16">
            <a:extLst>
              <a:ext uri="{FF2B5EF4-FFF2-40B4-BE49-F238E27FC236}">
                <a16:creationId xmlns:a16="http://schemas.microsoft.com/office/drawing/2014/main" id="{EE17FEA5-7ECB-4CC5-A6FB-630B22540D78}"/>
              </a:ext>
            </a:extLst>
          </p:cNvPr>
          <p:cNvSpPr/>
          <p:nvPr/>
        </p:nvSpPr>
        <p:spPr>
          <a:xfrm rot="10800000">
            <a:off x="6622911" y="1397306"/>
            <a:ext cx="305857" cy="337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Seta: para a Direita 16">
            <a:extLst>
              <a:ext uri="{FF2B5EF4-FFF2-40B4-BE49-F238E27FC236}">
                <a16:creationId xmlns:a16="http://schemas.microsoft.com/office/drawing/2014/main" id="{B667F95B-43D0-4D72-8618-40529422A69F}"/>
              </a:ext>
            </a:extLst>
          </p:cNvPr>
          <p:cNvSpPr/>
          <p:nvPr/>
        </p:nvSpPr>
        <p:spPr>
          <a:xfrm rot="5400000">
            <a:off x="7809982" y="2675204"/>
            <a:ext cx="521416" cy="337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D7C9CF0-181C-4EE3-91CE-504863B10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2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A725EF0-91B1-4A2F-9379-316A4380C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8504"/>
            <a:ext cx="9144000" cy="599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8945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B6278C2-014F-4E3B-99A6-96174D398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256" b="10940"/>
          <a:stretch/>
        </p:blipFill>
        <p:spPr>
          <a:xfrm>
            <a:off x="179512" y="476672"/>
            <a:ext cx="7473934" cy="309634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2371801-1EB3-412F-85AF-B7852B48282D}"/>
              </a:ext>
            </a:extLst>
          </p:cNvPr>
          <p:cNvSpPr txBox="1"/>
          <p:nvPr/>
        </p:nvSpPr>
        <p:spPr>
          <a:xfrm>
            <a:off x="1763688" y="4437112"/>
            <a:ext cx="460851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No campo Mapa completo de riscos, são descritos todos os riscos e classificados pela fase que eles podem ocorrer.</a:t>
            </a:r>
          </a:p>
        </p:txBody>
      </p:sp>
      <p:sp>
        <p:nvSpPr>
          <p:cNvPr id="6" name="Seta: para a Direita 16">
            <a:extLst>
              <a:ext uri="{FF2B5EF4-FFF2-40B4-BE49-F238E27FC236}">
                <a16:creationId xmlns:a16="http://schemas.microsoft.com/office/drawing/2014/main" id="{1AE5E6B2-032F-4540-A40E-56769A020D28}"/>
              </a:ext>
            </a:extLst>
          </p:cNvPr>
          <p:cNvSpPr/>
          <p:nvPr/>
        </p:nvSpPr>
        <p:spPr>
          <a:xfrm rot="16200000">
            <a:off x="3543959" y="3751334"/>
            <a:ext cx="521416" cy="337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C61400B-7F3F-458F-8B1D-C4EE7495C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511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D5E0679-3739-4310-806F-8E5367C2C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56882"/>
            <a:ext cx="6912768" cy="4841796"/>
          </a:xfrm>
          <a:prstGeom prst="rect">
            <a:avLst/>
          </a:prstGeom>
        </p:spPr>
      </p:pic>
      <p:sp>
        <p:nvSpPr>
          <p:cNvPr id="5" name="Seta: para a Direita 16">
            <a:extLst>
              <a:ext uri="{FF2B5EF4-FFF2-40B4-BE49-F238E27FC236}">
                <a16:creationId xmlns:a16="http://schemas.microsoft.com/office/drawing/2014/main" id="{AEC2127C-8392-4B93-9528-F28615843EAD}"/>
              </a:ext>
            </a:extLst>
          </p:cNvPr>
          <p:cNvSpPr/>
          <p:nvPr/>
        </p:nvSpPr>
        <p:spPr>
          <a:xfrm rot="16200000">
            <a:off x="3772831" y="4806802"/>
            <a:ext cx="446210" cy="337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7F035D9-09F1-487D-9DD2-481A70E2E891}"/>
              </a:ext>
            </a:extLst>
          </p:cNvPr>
          <p:cNvSpPr txBox="1"/>
          <p:nvPr/>
        </p:nvSpPr>
        <p:spPr>
          <a:xfrm>
            <a:off x="1860450" y="5260168"/>
            <a:ext cx="559186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No mesmo formato dos Riscos Principais, o Mapa completo possui disponível os detalhes contendo: Descrição, Probabilidade, Impacto, Tipo do Risco, a Fase e Natureza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FADCF1F-7813-46BB-880D-54A3C7AC7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169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222404-A1F6-467B-A538-8AC9B2BF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CFAE92A-4E95-4C34-9EEE-36562512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9" y="985392"/>
            <a:ext cx="7483448" cy="5365118"/>
          </a:xfrm>
          <a:prstGeom prst="rect">
            <a:avLst/>
          </a:prstGeom>
        </p:spPr>
      </p:pic>
      <p:sp>
        <p:nvSpPr>
          <p:cNvPr id="5" name="Seta: para a Direita 16">
            <a:extLst>
              <a:ext uri="{FF2B5EF4-FFF2-40B4-BE49-F238E27FC236}">
                <a16:creationId xmlns:a16="http://schemas.microsoft.com/office/drawing/2014/main" id="{3AFF0CC7-5DF3-4BAA-9BFD-050557B6DC62}"/>
              </a:ext>
            </a:extLst>
          </p:cNvPr>
          <p:cNvSpPr/>
          <p:nvPr/>
        </p:nvSpPr>
        <p:spPr>
          <a:xfrm rot="16200000">
            <a:off x="2849037" y="1480635"/>
            <a:ext cx="493599" cy="337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A6CA62B-CBC1-4631-B80D-EA32F5BB05D9}"/>
              </a:ext>
            </a:extLst>
          </p:cNvPr>
          <p:cNvSpPr txBox="1"/>
          <p:nvPr/>
        </p:nvSpPr>
        <p:spPr>
          <a:xfrm>
            <a:off x="1259632" y="2422003"/>
            <a:ext cx="4608512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</a:rPr>
              <a:t>Ao clicar na aba “Acompanhados” temos a visualização de todos os Programas Federais acompanhados pelo usuário, facilitando a localização  e o gerenciamento daqueles pelos quais possui interesse.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CA995A4-A45F-4B00-8013-B33FEB2C21EC}"/>
              </a:ext>
            </a:extLst>
          </p:cNvPr>
          <p:cNvSpPr/>
          <p:nvPr/>
        </p:nvSpPr>
        <p:spPr>
          <a:xfrm>
            <a:off x="2389966" y="931888"/>
            <a:ext cx="1173922" cy="4119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0C596BA-75ED-4AC9-A140-CF14754FB6E9}"/>
              </a:ext>
            </a:extLst>
          </p:cNvPr>
          <p:cNvSpPr txBox="1"/>
          <p:nvPr/>
        </p:nvSpPr>
        <p:spPr>
          <a:xfrm>
            <a:off x="2146301" y="426416"/>
            <a:ext cx="441396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Navegando pela Aba Acompanhados!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C27E422-64F2-46C0-A03D-76D0C0BD8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008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D1ACF5E-50B4-405A-A610-FC5F01996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31" y="2391159"/>
            <a:ext cx="8675742" cy="184850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F098974-C8D9-46D7-8632-A0BBDC1BFB78}"/>
              </a:ext>
            </a:extLst>
          </p:cNvPr>
          <p:cNvSpPr txBox="1"/>
          <p:nvPr/>
        </p:nvSpPr>
        <p:spPr>
          <a:xfrm>
            <a:off x="260170" y="4725144"/>
            <a:ext cx="2721018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Através da Central de Suporte o usuário possui acesso as principais perguntas frequentes sobre a usabilidade da Plataforma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520EFE6-5578-4B0A-A209-F208D8392276}"/>
              </a:ext>
            </a:extLst>
          </p:cNvPr>
          <p:cNvSpPr txBox="1"/>
          <p:nvPr/>
        </p:nvSpPr>
        <p:spPr>
          <a:xfrm>
            <a:off x="3251215" y="4982907"/>
            <a:ext cx="2721018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O usuário pode consultar o Manual do sistema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0E2DFCD-AD59-41E4-A49A-B71981579F67}"/>
              </a:ext>
            </a:extLst>
          </p:cNvPr>
          <p:cNvSpPr txBox="1"/>
          <p:nvPr/>
        </p:nvSpPr>
        <p:spPr>
          <a:xfrm>
            <a:off x="6242261" y="4719116"/>
            <a:ext cx="2721018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Pode também entrar em contato com a nossa equipe para possíveis dúvidas e comentários sobre a usabilidade da Plataforma</a:t>
            </a:r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96554BAC-903C-4256-9DD6-BC26598A53ED}"/>
              </a:ext>
            </a:extLst>
          </p:cNvPr>
          <p:cNvSpPr/>
          <p:nvPr/>
        </p:nvSpPr>
        <p:spPr>
          <a:xfrm rot="16200000">
            <a:off x="1421201" y="4049740"/>
            <a:ext cx="59135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EF602673-1C3E-405E-B5E9-C4C0BCEBF035}"/>
              </a:ext>
            </a:extLst>
          </p:cNvPr>
          <p:cNvSpPr/>
          <p:nvPr/>
        </p:nvSpPr>
        <p:spPr>
          <a:xfrm rot="16200000">
            <a:off x="4324927" y="4265766"/>
            <a:ext cx="59135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7868AC68-60BE-422E-A8A6-4E9E6EA16A46}"/>
              </a:ext>
            </a:extLst>
          </p:cNvPr>
          <p:cNvSpPr/>
          <p:nvPr/>
        </p:nvSpPr>
        <p:spPr>
          <a:xfrm rot="16200000">
            <a:off x="7228653" y="4049740"/>
            <a:ext cx="59135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321E4577-F1D3-4C22-B744-54FC88FCF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71"/>
            <a:ext cx="9144000" cy="31976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95E402A-4476-4CFA-BD55-54E1CCDE42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07" t="37412"/>
          <a:stretch/>
        </p:blipFill>
        <p:spPr>
          <a:xfrm>
            <a:off x="854211" y="601134"/>
            <a:ext cx="2157378" cy="1297596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40E1E7-3DA1-4A65-8B0A-90C3E4A4EB37}"/>
              </a:ext>
            </a:extLst>
          </p:cNvPr>
          <p:cNvSpPr txBox="1"/>
          <p:nvPr/>
        </p:nvSpPr>
        <p:spPr>
          <a:xfrm>
            <a:off x="3543397" y="887989"/>
            <a:ext cx="3765892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</a:rPr>
              <a:t>Utilizando o Suporte da Plataforma!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08798074-3051-432E-9CAA-83F876C70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378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C7AD184-878B-4452-8C5A-914EFA434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299" y="2076450"/>
            <a:ext cx="3289092" cy="34671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C4EB749-BD40-48B7-8C02-31DE3B29C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56" y="2525293"/>
            <a:ext cx="4399376" cy="277653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BE48487-61E1-4AA3-9856-3B5A0C6DD02A}"/>
              </a:ext>
            </a:extLst>
          </p:cNvPr>
          <p:cNvSpPr txBox="1"/>
          <p:nvPr/>
        </p:nvSpPr>
        <p:spPr>
          <a:xfrm>
            <a:off x="1101916" y="1926409"/>
            <a:ext cx="3448049" cy="32316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pt-BR" sz="1500" b="1" dirty="0">
                <a:solidFill>
                  <a:prstClr val="white"/>
                </a:solidFill>
                <a:latin typeface="Calibri" panose="020F0502020204030204"/>
              </a:rPr>
              <a:t>Facebook – Êxitos Eficiência e Tecnologia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B58029B-F693-451B-AA7E-C58CC1E7BAA3}"/>
              </a:ext>
            </a:extLst>
          </p:cNvPr>
          <p:cNvSpPr txBox="1"/>
          <p:nvPr/>
        </p:nvSpPr>
        <p:spPr>
          <a:xfrm>
            <a:off x="5698916" y="1628775"/>
            <a:ext cx="2787858" cy="32316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pt-BR" sz="1500" b="1" dirty="0">
                <a:solidFill>
                  <a:prstClr val="white"/>
                </a:solidFill>
                <a:latin typeface="Calibri" panose="020F0502020204030204"/>
              </a:rPr>
              <a:t>Instagram -  @</a:t>
            </a:r>
            <a:r>
              <a:rPr lang="pt-BR" sz="1500" b="1" dirty="0" err="1">
                <a:solidFill>
                  <a:prstClr val="white"/>
                </a:solidFill>
                <a:latin typeface="Calibri" panose="020F0502020204030204"/>
              </a:rPr>
              <a:t>plataformaexitos</a:t>
            </a:r>
            <a:endParaRPr lang="pt-BR" sz="15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F143720-58D4-47A3-ABF6-DB73562A1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31" y="1777008"/>
            <a:ext cx="598884" cy="59888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DB26DE7-A836-40C0-A3CA-F09D4BBD2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3851" y="1548754"/>
            <a:ext cx="515540" cy="46012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957BC0B-EC04-420C-A44F-D55F359926E7}"/>
              </a:ext>
            </a:extLst>
          </p:cNvPr>
          <p:cNvSpPr txBox="1"/>
          <p:nvPr/>
        </p:nvSpPr>
        <p:spPr>
          <a:xfrm>
            <a:off x="292479" y="956510"/>
            <a:ext cx="3912559" cy="41549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noFill/>
            <a:prstDash val="sysDash"/>
          </a:ln>
        </p:spPr>
        <p:txBody>
          <a:bodyPr wrap="square" rtlCol="0">
            <a:spAutoFit/>
          </a:bodyPr>
          <a:lstStyle/>
          <a:p>
            <a:pPr defTabSz="685800"/>
            <a:r>
              <a:rPr lang="pt-BR" sz="2100" b="1" dirty="0">
                <a:solidFill>
                  <a:prstClr val="white"/>
                </a:solidFill>
                <a:latin typeface="Calibri" panose="020F0502020204030204"/>
              </a:rPr>
              <a:t>Redes Sociais – Plataforma Êxitos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CF92EED-4173-4945-A67B-5672FAFB4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57" y="5529940"/>
            <a:ext cx="399464" cy="36265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0E0F7AC-333A-4730-B0FC-68B4017DD653}"/>
              </a:ext>
            </a:extLst>
          </p:cNvPr>
          <p:cNvSpPr txBox="1"/>
          <p:nvPr/>
        </p:nvSpPr>
        <p:spPr>
          <a:xfrm>
            <a:off x="922450" y="5572766"/>
            <a:ext cx="43463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pt-BR" sz="1350" b="1" dirty="0">
                <a:solidFill>
                  <a:prstClr val="black"/>
                </a:solidFill>
                <a:latin typeface="Calibri" panose="020F0502020204030204"/>
              </a:rPr>
              <a:t>(47) 9 9919-3541 – Participe da nossa lista de Transmissão 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73B501D-BAC1-4B96-A694-5CA9666066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7225" y="2277"/>
            <a:ext cx="8667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072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56C6AC-C463-A347-976D-C1D54DEC8CD4}"/>
              </a:ext>
            </a:extLst>
          </p:cNvPr>
          <p:cNvSpPr txBox="1"/>
          <p:nvPr/>
        </p:nvSpPr>
        <p:spPr>
          <a:xfrm>
            <a:off x="0" y="0"/>
            <a:ext cx="6544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prstClr val="white"/>
                </a:solidFill>
                <a:latin typeface="Calibri" panose="020F0502020204030204"/>
              </a:rPr>
              <a:t>Execução</a:t>
            </a: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Física e Financeira dos Projetos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7FE47D-497B-174B-B8CE-EFF05AFBB1C1}"/>
              </a:ext>
            </a:extLst>
          </p:cNvPr>
          <p:cNvSpPr txBox="1"/>
          <p:nvPr/>
        </p:nvSpPr>
        <p:spPr>
          <a:xfrm>
            <a:off x="0" y="1912044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alt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dirty="0"/>
              <a:t>Com nosso plano de captação tendo êxito, instrumentos jurídicos assinados, passamos a fase de execução física e financeira dos recursos.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0893785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56C6AC-C463-A347-976D-C1D54DEC8CD4}"/>
              </a:ext>
            </a:extLst>
          </p:cNvPr>
          <p:cNvSpPr txBox="1"/>
          <p:nvPr/>
        </p:nvSpPr>
        <p:spPr>
          <a:xfrm>
            <a:off x="0" y="0"/>
            <a:ext cx="6544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Atividades que Envolvem a Execução Física e Financeira dos Projetos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7FE47D-497B-174B-B8CE-EFF05AFBB1C1}"/>
              </a:ext>
            </a:extLst>
          </p:cNvPr>
          <p:cNvSpPr txBox="1"/>
          <p:nvPr/>
        </p:nvSpPr>
        <p:spPr>
          <a:xfrm>
            <a:off x="0" y="1846730"/>
            <a:ext cx="91440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Elaborar planejamento para execução física e financeira dos projetos, de acordo com plano de trabalho aprovado;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Acompanhar a publicação da emissão de nota de empenho dos recursos;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Monitorar a publicação do convênio ou contrato de repasse no Diário Oficial da União – DOU;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Preparar processo licitatório e lançar edital de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acordo com normas legais;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Contratar empresa vencedora do certame;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Registrar todas as etapas dos procedimentos junto aos sistemas (SICONV, SIMEC, FNS e demais);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alt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rgbClr val="14812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1311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56C6AC-C463-A347-976D-C1D54DEC8CD4}"/>
              </a:ext>
            </a:extLst>
          </p:cNvPr>
          <p:cNvSpPr txBox="1"/>
          <p:nvPr/>
        </p:nvSpPr>
        <p:spPr>
          <a:xfrm>
            <a:off x="0" y="0"/>
            <a:ext cx="6544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Atividades que Envolvem a Execução Física e Financeira dos Projetos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7FE47D-497B-174B-B8CE-EFF05AFBB1C1}"/>
              </a:ext>
            </a:extLst>
          </p:cNvPr>
          <p:cNvSpPr txBox="1"/>
          <p:nvPr/>
        </p:nvSpPr>
        <p:spPr>
          <a:xfrm>
            <a:off x="0" y="1846730"/>
            <a:ext cx="91440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Acompanhar liberação da primeira parcela dos recursos e emitir ordem de serviço para início da execução;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Executar a obra ou serviço de acordo com cronograma físico pactuado no plano de trabalho;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Monitorar o encerramento da vigência do convênio ou contrato de repasse e o encerramento da obra ou serviço;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Fazer a prestação de contas final seguindo prazos e normativas legais que regem as transferências voluntárias de recursos.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rgbClr val="14812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01576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56C6AC-C463-A347-976D-C1D54DEC8CD4}"/>
              </a:ext>
            </a:extLst>
          </p:cNvPr>
          <p:cNvSpPr txBox="1"/>
          <p:nvPr/>
        </p:nvSpPr>
        <p:spPr>
          <a:xfrm>
            <a:off x="0" y="0"/>
            <a:ext cx="6544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prstClr val="white"/>
                </a:solidFill>
                <a:latin typeface="Calibri" panose="020F0502020204030204"/>
              </a:rPr>
              <a:t>Como Podemos Organizar um Setor de Captação e Gestão de Recursos?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7FE47D-497B-174B-B8CE-EFF05AFBB1C1}"/>
              </a:ext>
            </a:extLst>
          </p:cNvPr>
          <p:cNvSpPr txBox="1"/>
          <p:nvPr/>
        </p:nvSpPr>
        <p:spPr>
          <a:xfrm>
            <a:off x="0" y="1846730"/>
            <a:ext cx="9144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14812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efetividade de todo o processo que envolve o ciclo de vida dos projetos, indispensável um setor ou profissionais habilitados. </a:t>
            </a:r>
          </a:p>
        </p:txBody>
      </p:sp>
    </p:spTree>
    <p:extLst>
      <p:ext uri="{BB962C8B-B14F-4D97-AF65-F5344CB8AC3E}">
        <p14:creationId xmlns:p14="http://schemas.microsoft.com/office/powerpoint/2010/main" val="284111186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56C6AC-C463-A347-976D-C1D54DEC8CD4}"/>
              </a:ext>
            </a:extLst>
          </p:cNvPr>
          <p:cNvSpPr txBox="1"/>
          <p:nvPr/>
        </p:nvSpPr>
        <p:spPr>
          <a:xfrm>
            <a:off x="0" y="0"/>
            <a:ext cx="6534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Estruturação do Setor de Captação e Execução de Recursos.</a:t>
            </a: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7FE47D-497B-174B-B8CE-EFF05AFBB1C1}"/>
              </a:ext>
            </a:extLst>
          </p:cNvPr>
          <p:cNvSpPr txBox="1"/>
          <p:nvPr/>
        </p:nvSpPr>
        <p:spPr>
          <a:xfrm>
            <a:off x="0" y="2173574"/>
            <a:ext cx="900908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Font typeface="Arial" panose="020B0604020202020204" pitchFamily="34" charset="0"/>
              <a:buChar char="•"/>
              <a:defRPr/>
            </a:pPr>
            <a:r>
              <a:rPr lang="pt-BR" altLang="pt-BR" sz="2800" dirty="0"/>
              <a:t>Permite elevar os níveis de eficiência e controle nos projetos da administração pública.</a:t>
            </a:r>
          </a:p>
          <a:p>
            <a:pPr defTabSz="914400">
              <a:defRPr/>
            </a:pPr>
            <a:endParaRPr lang="pt-BR" altLang="pt-BR" sz="2800" dirty="0"/>
          </a:p>
          <a:p>
            <a:pPr marL="457200" indent="-457200" defTabSz="914400">
              <a:buFont typeface="Arial" panose="020B0604020202020204" pitchFamily="34" charset="0"/>
              <a:buChar char="•"/>
              <a:defRPr/>
            </a:pPr>
            <a:r>
              <a:rPr lang="pt-BR" altLang="pt-BR" sz="2800" b="1" dirty="0"/>
              <a:t>Um departamento com estrutura que possibilite o gerenciamento dos projetos municipais em todos os seus aspectos, acompanhando, monitorando e fazendo a gestão de todo o ciclo de vida, desde o levantamento de demandas, execução e prestação de contas final de cada instrumento jurídico.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/>
            </a:pPr>
            <a:endParaRPr lang="pt-BR" altLang="pt-BR" sz="3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rgbClr val="14812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8855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2136</TotalTime>
  <Words>11102</Words>
  <Application>Microsoft Office PowerPoint</Application>
  <PresentationFormat>Apresentação na tela (4:3)</PresentationFormat>
  <Paragraphs>1641</Paragraphs>
  <Slides>290</Slides>
  <Notes>47</Notes>
  <HiddenSlides>0</HiddenSlides>
  <MMClips>0</MMClips>
  <ScaleCrop>false</ScaleCrop>
  <HeadingPairs>
    <vt:vector size="6" baseType="variant">
      <vt:variant>
        <vt:lpstr>Fontes usadas</vt:lpstr>
      </vt:variant>
      <vt:variant>
        <vt:i4>17</vt:i4>
      </vt:variant>
      <vt:variant>
        <vt:lpstr>Tema</vt:lpstr>
      </vt:variant>
      <vt:variant>
        <vt:i4>8</vt:i4>
      </vt:variant>
      <vt:variant>
        <vt:lpstr>Títulos de slides</vt:lpstr>
      </vt:variant>
      <vt:variant>
        <vt:i4>290</vt:i4>
      </vt:variant>
    </vt:vector>
  </HeadingPairs>
  <TitlesOfParts>
    <vt:vector size="315" baseType="lpstr">
      <vt:lpstr>Arial</vt:lpstr>
      <vt:lpstr>Calibri</vt:lpstr>
      <vt:lpstr>Calibri Light</vt:lpstr>
      <vt:lpstr>Cambria</vt:lpstr>
      <vt:lpstr>Courier New</vt:lpstr>
      <vt:lpstr>Franklin Gothic Book</vt:lpstr>
      <vt:lpstr>Franklin Gothic Demi</vt:lpstr>
      <vt:lpstr>Freestyle Script</vt:lpstr>
      <vt:lpstr>Gill Sans MT</vt:lpstr>
      <vt:lpstr>inherit</vt:lpstr>
      <vt:lpstr>open_sansregular</vt:lpstr>
      <vt:lpstr>Segoe UI</vt:lpstr>
      <vt:lpstr>Times New Roman</vt:lpstr>
      <vt:lpstr>Trebuchet MS</vt:lpstr>
      <vt:lpstr>Ubuntu</vt:lpstr>
      <vt:lpstr>Verdana</vt:lpstr>
      <vt:lpstr>Wingdings</vt:lpstr>
      <vt:lpstr>Tema do Office</vt:lpstr>
      <vt:lpstr>1_Tema do Office</vt:lpstr>
      <vt:lpstr>Office Theme</vt:lpstr>
      <vt:lpstr>1_Office Theme</vt:lpstr>
      <vt:lpstr>Galeria</vt:lpstr>
      <vt:lpstr>2_Office Theme</vt:lpstr>
      <vt:lpstr>3_Office Theme</vt:lpstr>
      <vt:lpstr>4_Office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PLATAFORMA ÊXITOS: OPORTUIDADES DE CAPTAÇÃO DE RECUROS E PROGRAMAS FEDERAIS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DESBUROCRATIZAÇÃO DAS TRANSFERÊNCIAS  VOLUNTÁRIAS DA UNIÃO</vt:lpstr>
      <vt:lpstr>Apresentação do PowerPoint</vt:lpstr>
      <vt:lpstr>PRINCIPAIS ALTERAÇÕES</vt:lpstr>
      <vt:lpstr>REGIME SIMPLIFICADO</vt:lpstr>
      <vt:lpstr>DIMINUIÇÃO DE TARIFAS</vt:lpstr>
      <vt:lpstr>MARCOS EFICIENTES</vt:lpstr>
      <vt:lpstr>TRANSPARÊNCIA E CONTROLE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ORÇAMENTO IMPOSITIVO NA PLATAFORMA +BRASIL</vt:lpstr>
      <vt:lpstr>TRANSFERÊNCIAS DA UNIÃO</vt:lpstr>
      <vt:lpstr>DETRU/SEGES/ME</vt:lpstr>
      <vt:lpstr>Apresentação do PowerPoint</vt:lpstr>
      <vt:lpstr>CENÁRIO ATUAL</vt:lpstr>
      <vt:lpstr>Apresentação do PowerPoint</vt:lpstr>
      <vt:lpstr>EMENDA CONSTITUCIONAL 105/19*</vt:lpstr>
      <vt:lpstr>TRANSFERÊNCIA COM FINALIDADE DEFINIDADE</vt:lpstr>
      <vt:lpstr>TRANSFERÊNCIA ESPECIAL</vt:lpstr>
      <vt:lpstr>DESAFIOS</vt:lpstr>
      <vt:lpstr>AÇÕES</vt:lpstr>
      <vt:lpstr>PROPOSTA</vt:lpstr>
      <vt:lpstr>OBJETIVOS</vt:lpstr>
      <vt:lpstr>Fluxo Indicações</vt:lpstr>
      <vt:lpstr>Apresentação do PowerPoint</vt:lpstr>
      <vt:lpstr>Apresentação do PowerPoint</vt:lpstr>
      <vt:lpstr>Fluxo Empenho e Liberação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Fluxo Gasto</vt:lpstr>
      <vt:lpstr>Painel Parlamentar</vt:lpstr>
      <vt:lpstr>Ganhos</vt:lpstr>
      <vt:lpstr>Plataforma +BRASIL Módulo de Gestão dos Instrumentos  de Transferências Voluntárias</vt:lpstr>
      <vt:lpstr>É uma Plataforma web que integra diversos sistemas de  forma a garantir a execução das mais variadas  modalidades de transferências de recursos da União,  comportando cada uma delas com suas características  particulares.</vt:lpstr>
      <vt:lpstr>Evolução da</vt:lpstr>
      <vt:lpstr>Plataforma +Brasil</vt:lpstr>
      <vt:lpstr>PLATAFORMA +BRASIL </vt:lpstr>
      <vt:lpstr>PLATAFORMA +BRASIL </vt:lpstr>
      <vt:lpstr>PLATAFORMA +BRASIL </vt:lpstr>
      <vt:lpstr>PRINCÍPIOS </vt:lpstr>
      <vt:lpstr>PRINCÍPIOS </vt:lpstr>
      <vt:lpstr>Plataforma +Brasil</vt:lpstr>
      <vt:lpstr>Novo acesso a Plataforma +Brasil</vt:lpstr>
      <vt:lpstr>Deverá selecionar o Sistema</vt:lpstr>
      <vt:lpstr>Transferências Voluntárias</vt:lpstr>
      <vt:lpstr>Apresentação do PowerPoint</vt:lpstr>
      <vt:lpstr>Fundo a Fundo</vt:lpstr>
      <vt:lpstr>Apresentação do PowerPoint</vt:lpstr>
      <vt:lpstr>Apresentação do PowerPoint</vt:lpstr>
      <vt:lpstr>PLATAFORMA +BRASIL </vt:lpstr>
      <vt:lpstr>ORGANIZAÇÃO DOS FUNDOS </vt:lpstr>
      <vt:lpstr>FLUXO DE FINANCIAMENTO FUNDO A FUNDO NA PLATAFORMA +BRASIL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Plataforma +BRASIL Módulo de Gestão dos Instrumentos  de Transferências Voluntárias</vt:lpstr>
      <vt:lpstr>Modalidades de  Transferências da União</vt:lpstr>
      <vt:lpstr>Transferências da União</vt:lpstr>
      <vt:lpstr>Convênio</vt:lpstr>
      <vt:lpstr>Contrato de Repasse</vt:lpstr>
      <vt:lpstr>Mandatária</vt:lpstr>
      <vt:lpstr>Termo de Parceria</vt:lpstr>
      <vt:lpstr>Termo de Colaboração e Termo de Fomento</vt:lpstr>
      <vt:lpstr>Diretrizes do Sistema</vt:lpstr>
      <vt:lpstr>Integração de Sistemas – Módulo Transferências  Voluntárias</vt:lpstr>
      <vt:lpstr>Legislação (evolução)</vt:lpstr>
      <vt:lpstr>Fluxo do Módulo de Transferências Voluntárias</vt:lpstr>
      <vt:lpstr>Plataforma +Brasil-TV – Fluxo Geral</vt:lpstr>
      <vt:lpstr>Plataforma +Brasil-TV – Atos Preparatórios</vt:lpstr>
      <vt:lpstr>Plataforma +Brasil-TV – Fluxo Execução e Prestação de Contas</vt:lpstr>
      <vt:lpstr>Programas</vt:lpstr>
      <vt:lpstr>Proposta</vt:lpstr>
      <vt:lpstr>Contrapartida - Lei 13.707/2018</vt:lpstr>
      <vt:lpstr>Portaria 424/16 - Inovações</vt:lpstr>
      <vt:lpstr>Alterações Portaria 558/19 – 424/16</vt:lpstr>
      <vt:lpstr>Cláusula Suspensiva</vt:lpstr>
      <vt:lpstr>Escalonamento de Valor</vt:lpstr>
      <vt:lpstr>Recursos</vt:lpstr>
      <vt:lpstr>Instrumentos sem execução por 180 dias</vt:lpstr>
      <vt:lpstr>Instrumentos sem execução por 180 dias</vt:lpstr>
      <vt:lpstr>Resumo dos 180 dias</vt:lpstr>
      <vt:lpstr>Instrumentos de Obra</vt:lpstr>
      <vt:lpstr>Nível I - Regime simplificado - Obras</vt:lpstr>
      <vt:lpstr>Repactuação X Ajustes de aceite</vt:lpstr>
      <vt:lpstr>Nível II - Regime Intermediário - Obra</vt:lpstr>
      <vt:lpstr>Nível IV - Regime Simplificado – Custeio ou equipamento</vt:lpstr>
      <vt:lpstr>Nível V - Regime superior – Custeio ou equipamento</vt:lpstr>
      <vt:lpstr>Regulações Instrução Normativa:</vt:lpstr>
      <vt:lpstr>Principais Perfis - Convenente</vt:lpstr>
      <vt:lpstr>Principais Perfis - Concedente</vt:lpstr>
      <vt:lpstr>Elaboração de Projetos Sociais</vt:lpstr>
      <vt:lpstr>Apresentação do PowerPoint</vt:lpstr>
      <vt:lpstr>Vantagens de atuar por meio de Projetos</vt:lpstr>
      <vt:lpstr>Vantagens de atuar por meio de Projetos</vt:lpstr>
      <vt:lpstr>Organizando Logicamente o Trabalho</vt:lpstr>
      <vt:lpstr>Roteiro para Elaboração do Projeto</vt:lpstr>
      <vt:lpstr>Roteiro para Elaboração do Projeto</vt:lpstr>
      <vt:lpstr>1. Resumo do Projeto</vt:lpstr>
      <vt:lpstr>1. Resumo do Projeto</vt:lpstr>
      <vt:lpstr>1. Resumo do Projeto</vt:lpstr>
      <vt:lpstr>Árvore do Problema</vt:lpstr>
      <vt:lpstr>Árvore do Problema</vt:lpstr>
      <vt:lpstr>1.1 Identificando o Problema</vt:lpstr>
      <vt:lpstr>1.1 Identificando o Problema</vt:lpstr>
      <vt:lpstr>1.1 Identificando o Problema</vt:lpstr>
      <vt:lpstr>1.1 Identificando o Problema</vt:lpstr>
      <vt:lpstr>1.1 Identificando o Problema</vt:lpstr>
      <vt:lpstr>1.1 Identificando o Problema</vt:lpstr>
      <vt:lpstr>1. Resumo do Projeto</vt:lpstr>
      <vt:lpstr>1. Resumo do Projeto</vt:lpstr>
      <vt:lpstr>1. Resumo do Projeto</vt:lpstr>
      <vt:lpstr>2. Objetivos do Projeto</vt:lpstr>
      <vt:lpstr>2. Objetivos do Projeto</vt:lpstr>
      <vt:lpstr>3. Metodologia</vt:lpstr>
      <vt:lpstr>4. Composição e Formação da Equipe</vt:lpstr>
      <vt:lpstr>5. Avaliação</vt:lpstr>
      <vt:lpstr>6. Sustentabilidade</vt:lpstr>
      <vt:lpstr>Redação do Projeto</vt:lpstr>
      <vt:lpstr>Redação do Projeto</vt:lpstr>
      <vt:lpstr>Plataforma +Brasil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Marco Legal</vt:lpstr>
      <vt:lpstr>Marco Legal</vt:lpstr>
      <vt:lpstr>Marco Legal</vt:lpstr>
      <vt:lpstr>Marco Legal</vt:lpstr>
      <vt:lpstr>Propósito do MEG-Tr</vt:lpstr>
      <vt:lpstr>Modelo</vt:lpstr>
      <vt:lpstr>Estrutura do Modelo</vt:lpstr>
      <vt:lpstr>Temas</vt:lpstr>
      <vt:lpstr>Melhoria Continua da Gestão</vt:lpstr>
      <vt:lpstr>Melhoria Continua da Gestão</vt:lpstr>
      <vt:lpstr>Benefícios e Vantagens do MEG-Tr</vt:lpstr>
      <vt:lpstr>Apresentação do PowerPoint</vt:lpstr>
      <vt:lpstr>Apresentação do PowerPoint</vt:lpstr>
      <vt:lpstr>APP  CIDADÃO  MAIS BRASIL</vt:lpstr>
      <vt:lpstr>Apresentação do PowerPoint</vt:lpstr>
      <vt:lpstr>Apresentação do PowerPoint</vt:lpstr>
      <vt:lpstr>Apresentação do PowerPoint</vt:lpstr>
      <vt:lpstr>Benefícios para o cidadão</vt:lpstr>
      <vt:lpstr>APP  GESTÃO  MAIS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APP   FISCALIZAÇÃO  MAIS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Themaz</dc:creator>
  <cp:lastModifiedBy>Usuario</cp:lastModifiedBy>
  <cp:revision>146</cp:revision>
  <dcterms:created xsi:type="dcterms:W3CDTF">2019-02-15T23:51:15Z</dcterms:created>
  <dcterms:modified xsi:type="dcterms:W3CDTF">2020-02-19T23:35:50Z</dcterms:modified>
</cp:coreProperties>
</file>