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8" r:id="rId4"/>
    <p:sldId id="382" r:id="rId5"/>
    <p:sldId id="296" r:id="rId6"/>
    <p:sldId id="294" r:id="rId7"/>
    <p:sldId id="395" r:id="rId8"/>
    <p:sldId id="427" r:id="rId9"/>
    <p:sldId id="428" r:id="rId10"/>
    <p:sldId id="308" r:id="rId11"/>
    <p:sldId id="487" r:id="rId12"/>
    <p:sldId id="564" r:id="rId13"/>
    <p:sldId id="305" r:id="rId14"/>
    <p:sldId id="304" r:id="rId15"/>
    <p:sldId id="303" r:id="rId16"/>
    <p:sldId id="302" r:id="rId17"/>
    <p:sldId id="301" r:id="rId18"/>
    <p:sldId id="299" r:id="rId19"/>
    <p:sldId id="298" r:id="rId20"/>
    <p:sldId id="426" r:id="rId21"/>
    <p:sldId id="292" r:id="rId22"/>
    <p:sldId id="297" r:id="rId23"/>
    <p:sldId id="272" r:id="rId24"/>
    <p:sldId id="384" r:id="rId25"/>
    <p:sldId id="385" r:id="rId26"/>
    <p:sldId id="386" r:id="rId27"/>
    <p:sldId id="277" r:id="rId28"/>
    <p:sldId id="387" r:id="rId29"/>
    <p:sldId id="323" r:id="rId30"/>
    <p:sldId id="388" r:id="rId31"/>
    <p:sldId id="398" r:id="rId32"/>
    <p:sldId id="322" r:id="rId33"/>
    <p:sldId id="418" r:id="rId34"/>
    <p:sldId id="419" r:id="rId35"/>
    <p:sldId id="321" r:id="rId36"/>
    <p:sldId id="420" r:id="rId37"/>
    <p:sldId id="390" r:id="rId38"/>
    <p:sldId id="389" r:id="rId39"/>
    <p:sldId id="320" r:id="rId40"/>
    <p:sldId id="391" r:id="rId41"/>
    <p:sldId id="319" r:id="rId42"/>
    <p:sldId id="392" r:id="rId43"/>
    <p:sldId id="393" r:id="rId44"/>
    <p:sldId id="394" r:id="rId45"/>
    <p:sldId id="377" r:id="rId46"/>
    <p:sldId id="330" r:id="rId47"/>
    <p:sldId id="531" r:id="rId48"/>
    <p:sldId id="533" r:id="rId49"/>
    <p:sldId id="535" r:id="rId50"/>
    <p:sldId id="537" r:id="rId51"/>
    <p:sldId id="553" r:id="rId52"/>
    <p:sldId id="276" r:id="rId53"/>
    <p:sldId id="333" r:id="rId54"/>
    <p:sldId id="332" r:id="rId55"/>
    <p:sldId id="331" r:id="rId56"/>
    <p:sldId id="329" r:id="rId57"/>
    <p:sldId id="336" r:id="rId58"/>
    <p:sldId id="335" r:id="rId59"/>
    <p:sldId id="559" r:id="rId60"/>
    <p:sldId id="350" r:id="rId61"/>
    <p:sldId id="349" r:id="rId62"/>
    <p:sldId id="348" r:id="rId63"/>
    <p:sldId id="347" r:id="rId64"/>
    <p:sldId id="566" r:id="rId65"/>
    <p:sldId id="430" r:id="rId66"/>
    <p:sldId id="433" r:id="rId67"/>
    <p:sldId id="434" r:id="rId68"/>
    <p:sldId id="435" r:id="rId69"/>
    <p:sldId id="547" r:id="rId70"/>
    <p:sldId id="549" r:id="rId71"/>
    <p:sldId id="441" r:id="rId72"/>
    <p:sldId id="442" r:id="rId73"/>
    <p:sldId id="443" r:id="rId74"/>
    <p:sldId id="328" r:id="rId75"/>
    <p:sldId id="327" r:id="rId76"/>
    <p:sldId id="338" r:id="rId77"/>
    <p:sldId id="337" r:id="rId78"/>
    <p:sldId id="546" r:id="rId79"/>
    <p:sldId id="312" r:id="rId80"/>
    <p:sldId id="408" r:id="rId81"/>
    <p:sldId id="409" r:id="rId82"/>
    <p:sldId id="527" r:id="rId83"/>
    <p:sldId id="529" r:id="rId84"/>
    <p:sldId id="563" r:id="rId85"/>
    <p:sldId id="530" r:id="rId86"/>
    <p:sldId id="490" r:id="rId87"/>
    <p:sldId id="521" r:id="rId88"/>
    <p:sldId id="458" r:id="rId89"/>
    <p:sldId id="525" r:id="rId90"/>
    <p:sldId id="526" r:id="rId91"/>
    <p:sldId id="475" r:id="rId92"/>
    <p:sldId id="565" r:id="rId93"/>
    <p:sldId id="476" r:id="rId94"/>
    <p:sldId id="479" r:id="rId95"/>
    <p:sldId id="555" r:id="rId96"/>
    <p:sldId id="557" r:id="rId97"/>
    <p:sldId id="558" r:id="rId98"/>
    <p:sldId id="562" r:id="rId99"/>
    <p:sldId id="410" r:id="rId100"/>
    <p:sldId id="412" r:id="rId101"/>
    <p:sldId id="413" r:id="rId102"/>
    <p:sldId id="345" r:id="rId103"/>
    <p:sldId id="344" r:id="rId104"/>
    <p:sldId id="346" r:id="rId105"/>
    <p:sldId id="356" r:id="rId106"/>
    <p:sldId id="355" r:id="rId107"/>
    <p:sldId id="354" r:id="rId108"/>
    <p:sldId id="423" r:id="rId109"/>
    <p:sldId id="353" r:id="rId110"/>
    <p:sldId id="352" r:id="rId111"/>
    <p:sldId id="339" r:id="rId112"/>
    <p:sldId id="358" r:id="rId113"/>
    <p:sldId id="357" r:id="rId114"/>
    <p:sldId id="362" r:id="rId115"/>
    <p:sldId id="259" r:id="rId116"/>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ção Padrão" id="{296B28C8-D29B-4443-B4C6-CFBFF25D67E6}">
          <p14:sldIdLst>
            <p14:sldId id="256"/>
          </p14:sldIdLst>
        </p14:section>
        <p14:section name="Seção sem Título" id="{ECB3AF61-F4B2-448A-A89C-CFFEB4973378}">
          <p14:sldIdLst>
            <p14:sldId id="267"/>
            <p14:sldId id="268"/>
            <p14:sldId id="382"/>
            <p14:sldId id="296"/>
            <p14:sldId id="294"/>
            <p14:sldId id="395"/>
            <p14:sldId id="427"/>
            <p14:sldId id="428"/>
            <p14:sldId id="308"/>
            <p14:sldId id="487"/>
            <p14:sldId id="564"/>
            <p14:sldId id="305"/>
            <p14:sldId id="304"/>
            <p14:sldId id="303"/>
            <p14:sldId id="302"/>
            <p14:sldId id="301"/>
            <p14:sldId id="299"/>
            <p14:sldId id="298"/>
            <p14:sldId id="426"/>
            <p14:sldId id="292"/>
            <p14:sldId id="297"/>
            <p14:sldId id="272"/>
            <p14:sldId id="384"/>
            <p14:sldId id="385"/>
            <p14:sldId id="386"/>
            <p14:sldId id="277"/>
            <p14:sldId id="387"/>
            <p14:sldId id="323"/>
            <p14:sldId id="388"/>
            <p14:sldId id="398"/>
            <p14:sldId id="322"/>
            <p14:sldId id="418"/>
            <p14:sldId id="419"/>
            <p14:sldId id="321"/>
            <p14:sldId id="420"/>
            <p14:sldId id="390"/>
            <p14:sldId id="389"/>
            <p14:sldId id="320"/>
            <p14:sldId id="391"/>
            <p14:sldId id="319"/>
            <p14:sldId id="392"/>
            <p14:sldId id="393"/>
            <p14:sldId id="394"/>
            <p14:sldId id="377"/>
            <p14:sldId id="330"/>
            <p14:sldId id="531"/>
            <p14:sldId id="533"/>
            <p14:sldId id="535"/>
            <p14:sldId id="537"/>
            <p14:sldId id="553"/>
            <p14:sldId id="276"/>
            <p14:sldId id="333"/>
            <p14:sldId id="332"/>
            <p14:sldId id="331"/>
            <p14:sldId id="329"/>
            <p14:sldId id="336"/>
            <p14:sldId id="335"/>
            <p14:sldId id="559"/>
            <p14:sldId id="350"/>
            <p14:sldId id="349"/>
            <p14:sldId id="348"/>
            <p14:sldId id="347"/>
            <p14:sldId id="566"/>
            <p14:sldId id="430"/>
            <p14:sldId id="433"/>
            <p14:sldId id="434"/>
            <p14:sldId id="435"/>
            <p14:sldId id="547"/>
            <p14:sldId id="549"/>
            <p14:sldId id="441"/>
            <p14:sldId id="442"/>
            <p14:sldId id="443"/>
            <p14:sldId id="328"/>
            <p14:sldId id="327"/>
            <p14:sldId id="338"/>
            <p14:sldId id="337"/>
            <p14:sldId id="546"/>
            <p14:sldId id="312"/>
            <p14:sldId id="408"/>
            <p14:sldId id="409"/>
            <p14:sldId id="527"/>
            <p14:sldId id="529"/>
            <p14:sldId id="563"/>
            <p14:sldId id="530"/>
            <p14:sldId id="490"/>
            <p14:sldId id="521"/>
            <p14:sldId id="458"/>
            <p14:sldId id="525"/>
            <p14:sldId id="526"/>
            <p14:sldId id="475"/>
            <p14:sldId id="565"/>
            <p14:sldId id="476"/>
            <p14:sldId id="479"/>
            <p14:sldId id="555"/>
            <p14:sldId id="557"/>
            <p14:sldId id="558"/>
            <p14:sldId id="562"/>
            <p14:sldId id="410"/>
            <p14:sldId id="412"/>
            <p14:sldId id="413"/>
            <p14:sldId id="345"/>
            <p14:sldId id="344"/>
            <p14:sldId id="346"/>
            <p14:sldId id="356"/>
            <p14:sldId id="355"/>
            <p14:sldId id="354"/>
            <p14:sldId id="423"/>
            <p14:sldId id="353"/>
            <p14:sldId id="352"/>
            <p14:sldId id="339"/>
            <p14:sldId id="358"/>
            <p14:sldId id="357"/>
            <p14:sldId id="362"/>
            <p14:sldId id="2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2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94340" autoAdjust="0"/>
  </p:normalViewPr>
  <p:slideViewPr>
    <p:cSldViewPr>
      <p:cViewPr varScale="1">
        <p:scale>
          <a:sx n="107" d="100"/>
          <a:sy n="107" d="100"/>
        </p:scale>
        <p:origin x="176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presProps" Target="pres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slide" Target="slides/slide114.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estilo do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98B79856-CF3F-4856-BAF4-12176C255450}" type="datetimeFigureOut">
              <a:rPr lang="pt-BR" smtClean="0"/>
              <a:pPr/>
              <a:t>22/10/2019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B68C1E9-3782-4049-8E3B-58784A8E5D5E}"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98B79856-CF3F-4856-BAF4-12176C255450}" type="datetimeFigureOut">
              <a:rPr lang="pt-BR" smtClean="0"/>
              <a:pPr/>
              <a:t>22/10/2019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B68C1E9-3782-4049-8E3B-58784A8E5D5E}"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98B79856-CF3F-4856-BAF4-12176C255450}" type="datetimeFigureOut">
              <a:rPr lang="pt-BR" smtClean="0"/>
              <a:pPr/>
              <a:t>22/10/2019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B68C1E9-3782-4049-8E3B-58784A8E5D5E}"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idx="1"/>
          </p:nvPr>
        </p:nvSpPr>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98B79856-CF3F-4856-BAF4-12176C255450}" type="datetimeFigureOut">
              <a:rPr lang="pt-BR" smtClean="0"/>
              <a:pPr/>
              <a:t>22/10/2019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B68C1E9-3782-4049-8E3B-58784A8E5D5E}"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estilo do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do texto mestre</a:t>
            </a:r>
          </a:p>
        </p:txBody>
      </p:sp>
      <p:sp>
        <p:nvSpPr>
          <p:cNvPr id="4" name="Espaço Reservado para Data 3"/>
          <p:cNvSpPr>
            <a:spLocks noGrp="1"/>
          </p:cNvSpPr>
          <p:nvPr>
            <p:ph type="dt" sz="half" idx="10"/>
          </p:nvPr>
        </p:nvSpPr>
        <p:spPr/>
        <p:txBody>
          <a:bodyPr/>
          <a:lstStyle/>
          <a:p>
            <a:fld id="{98B79856-CF3F-4856-BAF4-12176C255450}" type="datetimeFigureOut">
              <a:rPr lang="pt-BR" smtClean="0"/>
              <a:pPr/>
              <a:t>22/10/2019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7B68C1E9-3782-4049-8E3B-58784A8E5D5E}"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98B79856-CF3F-4856-BAF4-12176C255450}" type="datetimeFigureOut">
              <a:rPr lang="pt-BR" smtClean="0"/>
              <a:pPr/>
              <a:t>22/10/2019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B68C1E9-3782-4049-8E3B-58784A8E5D5E}"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estilo do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98B79856-CF3F-4856-BAF4-12176C255450}" type="datetimeFigureOut">
              <a:rPr lang="pt-BR" smtClean="0"/>
              <a:pPr/>
              <a:t>22/10/2019</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7B68C1E9-3782-4049-8E3B-58784A8E5D5E}"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Data 2"/>
          <p:cNvSpPr>
            <a:spLocks noGrp="1"/>
          </p:cNvSpPr>
          <p:nvPr>
            <p:ph type="dt" sz="half" idx="10"/>
          </p:nvPr>
        </p:nvSpPr>
        <p:spPr/>
        <p:txBody>
          <a:bodyPr/>
          <a:lstStyle/>
          <a:p>
            <a:fld id="{98B79856-CF3F-4856-BAF4-12176C255450}" type="datetimeFigureOut">
              <a:rPr lang="pt-BR" smtClean="0"/>
              <a:pPr/>
              <a:t>22/10/2019</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7B68C1E9-3782-4049-8E3B-58784A8E5D5E}"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98B79856-CF3F-4856-BAF4-12176C255450}" type="datetimeFigureOut">
              <a:rPr lang="pt-BR" smtClean="0"/>
              <a:pPr/>
              <a:t>22/10/2019</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7B68C1E9-3782-4049-8E3B-58784A8E5D5E}"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estilo do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4"/>
          <p:cNvSpPr>
            <a:spLocks noGrp="1"/>
          </p:cNvSpPr>
          <p:nvPr>
            <p:ph type="dt" sz="half" idx="10"/>
          </p:nvPr>
        </p:nvSpPr>
        <p:spPr/>
        <p:txBody>
          <a:bodyPr/>
          <a:lstStyle/>
          <a:p>
            <a:fld id="{98B79856-CF3F-4856-BAF4-12176C255450}" type="datetimeFigureOut">
              <a:rPr lang="pt-BR" smtClean="0"/>
              <a:pPr/>
              <a:t>22/10/2019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B68C1E9-3782-4049-8E3B-58784A8E5D5E}"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estilo do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4"/>
          <p:cNvSpPr>
            <a:spLocks noGrp="1"/>
          </p:cNvSpPr>
          <p:nvPr>
            <p:ph type="dt" sz="half" idx="10"/>
          </p:nvPr>
        </p:nvSpPr>
        <p:spPr/>
        <p:txBody>
          <a:bodyPr/>
          <a:lstStyle/>
          <a:p>
            <a:fld id="{98B79856-CF3F-4856-BAF4-12176C255450}" type="datetimeFigureOut">
              <a:rPr lang="pt-BR" smtClean="0"/>
              <a:pPr/>
              <a:t>22/10/2019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7B68C1E9-3782-4049-8E3B-58784A8E5D5E}"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a:t>Clique para editar o estilo do título mestre</a:t>
            </a: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B79856-CF3F-4856-BAF4-12176C255450}" type="datetimeFigureOut">
              <a:rPr lang="pt-BR" smtClean="0"/>
              <a:pPr/>
              <a:t>22/10/2019</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68C1E9-3782-4049-8E3B-58784A8E5D5E}"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hyperlink" Target="https://www.bing.com/images/search?q=tragedia+boate+kiss+santa+maria&amp;view=detailv2&amp;qpvt=tragedia+boate+kiss+santa+maria&amp;id=E548DC52AEDE2CFDDCC89881FDEAA68B7A0E3C13&amp;selectedIndex=1&amp;ccid=3csigaB/&amp;simid=607999067706886218&amp;thid=OIP.Mddcb2281a07f4aae6f1bc02b6470079cH0"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9638\Desktop\FUNDO.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8" name="Subtítulo 7"/>
          <p:cNvSpPr>
            <a:spLocks noGrp="1"/>
          </p:cNvSpPr>
          <p:nvPr>
            <p:ph type="subTitle" idx="1"/>
          </p:nvPr>
        </p:nvSpPr>
        <p:spPr>
          <a:xfrm>
            <a:off x="1907704" y="4483968"/>
            <a:ext cx="7048872" cy="2088232"/>
          </a:xfrm>
        </p:spPr>
        <p:txBody>
          <a:bodyPr>
            <a:normAutofit fontScale="92500" lnSpcReduction="20000"/>
          </a:bodyPr>
          <a:lstStyle/>
          <a:p>
            <a:pPr algn="just">
              <a:lnSpc>
                <a:spcPct val="50000"/>
              </a:lnSpc>
              <a:spcBef>
                <a:spcPct val="50000"/>
              </a:spcBef>
            </a:pPr>
            <a:endParaRPr lang="pt-BR" altLang="pt-BR" sz="2000" dirty="0">
              <a:solidFill>
                <a:schemeClr val="bg1"/>
              </a:solidFill>
              <a:latin typeface="Arial" panose="020B0604020202020204" pitchFamily="34" charset="0"/>
            </a:endParaRPr>
          </a:p>
          <a:p>
            <a:pPr algn="r">
              <a:lnSpc>
                <a:spcPct val="50000"/>
              </a:lnSpc>
              <a:spcBef>
                <a:spcPct val="50000"/>
              </a:spcBef>
            </a:pPr>
            <a:r>
              <a:rPr lang="pt-BR" altLang="pt-BR" sz="2000" dirty="0">
                <a:solidFill>
                  <a:schemeClr val="bg1"/>
                </a:solidFill>
                <a:latin typeface="Arial" panose="020B0604020202020204" pitchFamily="34" charset="0"/>
              </a:rPr>
              <a:t>Associação dos Municípios da Região Carbonífera – AMREC</a:t>
            </a:r>
          </a:p>
          <a:p>
            <a:pPr algn="r">
              <a:lnSpc>
                <a:spcPct val="50000"/>
              </a:lnSpc>
              <a:spcBef>
                <a:spcPct val="50000"/>
              </a:spcBef>
            </a:pPr>
            <a:endParaRPr lang="pt-BR" altLang="pt-BR" sz="2000" dirty="0">
              <a:solidFill>
                <a:schemeClr val="bg1"/>
              </a:solidFill>
              <a:latin typeface="Arial" panose="020B0604020202020204" pitchFamily="34" charset="0"/>
            </a:endParaRPr>
          </a:p>
          <a:p>
            <a:pPr algn="r">
              <a:lnSpc>
                <a:spcPct val="50000"/>
              </a:lnSpc>
              <a:spcBef>
                <a:spcPct val="50000"/>
              </a:spcBef>
            </a:pPr>
            <a:r>
              <a:rPr lang="pt-BR" altLang="pt-BR" sz="2000" dirty="0">
                <a:solidFill>
                  <a:schemeClr val="bg1"/>
                </a:solidFill>
                <a:latin typeface="Arial" panose="020B0604020202020204" pitchFamily="34" charset="0"/>
              </a:rPr>
              <a:t>23 de outubro de 2019</a:t>
            </a:r>
          </a:p>
          <a:p>
            <a:pPr algn="r">
              <a:lnSpc>
                <a:spcPct val="50000"/>
              </a:lnSpc>
              <a:spcBef>
                <a:spcPct val="50000"/>
              </a:spcBef>
            </a:pPr>
            <a:endParaRPr lang="pt-BR" altLang="pt-BR" sz="2000" dirty="0">
              <a:solidFill>
                <a:schemeClr val="bg1"/>
              </a:solidFill>
              <a:latin typeface="Arial" panose="020B0604020202020204" pitchFamily="34" charset="0"/>
            </a:endParaRPr>
          </a:p>
          <a:p>
            <a:pPr algn="r">
              <a:lnSpc>
                <a:spcPct val="50000"/>
              </a:lnSpc>
              <a:spcBef>
                <a:spcPct val="50000"/>
              </a:spcBef>
            </a:pPr>
            <a:endParaRPr lang="pt-BR" altLang="pt-BR" sz="2000" dirty="0">
              <a:solidFill>
                <a:schemeClr val="bg1"/>
              </a:solidFill>
              <a:latin typeface="Arial" panose="020B0604020202020204" pitchFamily="34" charset="0"/>
            </a:endParaRPr>
          </a:p>
          <a:p>
            <a:pPr algn="r">
              <a:lnSpc>
                <a:spcPct val="50000"/>
              </a:lnSpc>
              <a:spcBef>
                <a:spcPct val="50000"/>
              </a:spcBef>
            </a:pPr>
            <a:r>
              <a:rPr lang="pt-BR" altLang="pt-BR" sz="1900" dirty="0">
                <a:solidFill>
                  <a:schemeClr val="bg1"/>
                </a:solidFill>
                <a:latin typeface="Arial" panose="020B0604020202020204" pitchFamily="34" charset="0"/>
              </a:rPr>
              <a:t>Marco Aurélio S. da Silva</a:t>
            </a:r>
          </a:p>
          <a:p>
            <a:pPr algn="r">
              <a:lnSpc>
                <a:spcPct val="50000"/>
              </a:lnSpc>
              <a:spcBef>
                <a:spcPct val="50000"/>
              </a:spcBef>
            </a:pPr>
            <a:r>
              <a:rPr lang="pt-BR" altLang="pt-BR" sz="1900" dirty="0">
                <a:solidFill>
                  <a:schemeClr val="bg1"/>
                </a:solidFill>
                <a:latin typeface="Arial" panose="020B0604020202020204" pitchFamily="34" charset="0"/>
              </a:rPr>
              <a:t>Auditor de Controle Externo</a:t>
            </a:r>
          </a:p>
          <a:p>
            <a:pPr algn="r">
              <a:lnSpc>
                <a:spcPct val="50000"/>
              </a:lnSpc>
              <a:spcBef>
                <a:spcPct val="50000"/>
              </a:spcBef>
            </a:pPr>
            <a:r>
              <a:rPr lang="pt-BR" altLang="pt-BR" sz="1900" dirty="0">
                <a:solidFill>
                  <a:schemeClr val="bg1"/>
                </a:solidFill>
                <a:latin typeface="Arial" panose="020B0604020202020204" pitchFamily="34" charset="0"/>
              </a:rPr>
              <a:t>marcoaurelio@tce.sc.gov.br</a:t>
            </a:r>
            <a:endParaRPr lang="pt-BR" sz="1900" b="1" dirty="0">
              <a:solidFill>
                <a:schemeClr val="bg1"/>
              </a:solidFill>
              <a:latin typeface="+mj-lt"/>
            </a:endParaRPr>
          </a:p>
        </p:txBody>
      </p:sp>
      <p:sp>
        <p:nvSpPr>
          <p:cNvPr id="7" name="Título 6"/>
          <p:cNvSpPr>
            <a:spLocks noGrp="1"/>
          </p:cNvSpPr>
          <p:nvPr>
            <p:ph type="ctrTitle"/>
          </p:nvPr>
        </p:nvSpPr>
        <p:spPr>
          <a:xfrm>
            <a:off x="611560" y="1988840"/>
            <a:ext cx="8064896" cy="2088232"/>
          </a:xfrm>
        </p:spPr>
        <p:txBody>
          <a:bodyPr anchor="t">
            <a:noAutofit/>
          </a:bodyPr>
          <a:lstStyle/>
          <a:p>
            <a:r>
              <a:rPr lang="pt-BR" sz="2800" b="1" dirty="0">
                <a:solidFill>
                  <a:schemeClr val="bg1"/>
                </a:solidFill>
                <a:latin typeface="Arial" pitchFamily="34" charset="0"/>
                <a:cs typeface="Arial" pitchFamily="34" charset="0"/>
              </a:rPr>
              <a:t>SISTEMÁTICA DA RESPONSABILIZAÇÃO DE AGENTES PÚBLICOS PERANTE O TCE, CONSEQUENCIALISMO E DIÁLOGOS INTERINSTITUCIONAIS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dirty="0"/>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803548"/>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483223" y="2348880"/>
            <a:ext cx="7669460" cy="3908762"/>
          </a:xfrm>
          <a:prstGeom prst="rect">
            <a:avLst/>
          </a:prstGeom>
          <a:noFill/>
        </p:spPr>
        <p:txBody>
          <a:bodyPr wrap="square" rtlCol="0">
            <a:spAutoFit/>
          </a:bodyPr>
          <a:lstStyle/>
          <a:p>
            <a:pPr marL="800100" lvl="1" indent="-342900" algn="just">
              <a:buFont typeface="Arial" panose="020B0604020202020204" pitchFamily="34" charset="0"/>
              <a:buChar char="•"/>
              <a:defRPr/>
            </a:pPr>
            <a:r>
              <a:rPr lang="pt-BR" sz="2000" dirty="0">
                <a:solidFill>
                  <a:schemeClr val="bg1"/>
                </a:solidFill>
                <a:latin typeface="Arial" panose="020B0604020202020204" pitchFamily="34" charset="0"/>
                <a:cs typeface="Arial" panose="020B0604020202020204" pitchFamily="34" charset="0"/>
              </a:rPr>
              <a:t>Eleito pelo seu programa de governo</a:t>
            </a:r>
          </a:p>
          <a:p>
            <a:pPr marL="800100" lvl="1" indent="-342900" algn="just">
              <a:buFont typeface="Arial" panose="020B0604020202020204" pitchFamily="34" charset="0"/>
              <a:buChar char="•"/>
              <a:defRPr/>
            </a:pPr>
            <a:r>
              <a:rPr lang="pt-BR" sz="2000" dirty="0">
                <a:solidFill>
                  <a:schemeClr val="bg1"/>
                </a:solidFill>
                <a:latin typeface="Arial" panose="020B0604020202020204" pitchFamily="34" charset="0"/>
                <a:cs typeface="Arial" panose="020B0604020202020204" pitchFamily="34" charset="0"/>
              </a:rPr>
              <a:t>Conhece os processos de formulação e execução das políticas públicas, o interesse público e as estratégias para implementação</a:t>
            </a:r>
          </a:p>
          <a:p>
            <a:pPr marL="800100" lvl="1" indent="-342900" algn="just">
              <a:buFont typeface="Arial" panose="020B0604020202020204" pitchFamily="34" charset="0"/>
              <a:buChar char="•"/>
              <a:defRPr/>
            </a:pPr>
            <a:r>
              <a:rPr lang="pt-BR" sz="2000" dirty="0">
                <a:solidFill>
                  <a:schemeClr val="bg1"/>
                </a:solidFill>
                <a:latin typeface="Arial" panose="020B0604020202020204" pitchFamily="34" charset="0"/>
                <a:cs typeface="Arial" panose="020B0604020202020204" pitchFamily="34" charset="0"/>
              </a:rPr>
              <a:t>Alocação de recursos                escassez</a:t>
            </a:r>
          </a:p>
          <a:p>
            <a:pPr marL="800100" lvl="1" indent="-342900" algn="just">
              <a:buFont typeface="Arial" panose="020B0604020202020204" pitchFamily="34" charset="0"/>
              <a:buChar char="•"/>
              <a:defRPr/>
            </a:pPr>
            <a:r>
              <a:rPr lang="pt-BR" sz="2000" dirty="0">
                <a:solidFill>
                  <a:schemeClr val="bg1"/>
                </a:solidFill>
                <a:latin typeface="Arial" panose="020B0604020202020204" pitchFamily="34" charset="0"/>
                <a:cs typeface="Arial" panose="020B0604020202020204" pitchFamily="34" charset="0"/>
              </a:rPr>
              <a:t>Discricionariedade               conveniência e oportunidade</a:t>
            </a:r>
          </a:p>
          <a:p>
            <a:pPr marL="800100" lvl="1" indent="-342900" algn="just">
              <a:buFont typeface="Arial" panose="020B0604020202020204" pitchFamily="34" charset="0"/>
              <a:buChar char="•"/>
              <a:defRPr/>
            </a:pPr>
            <a:r>
              <a:rPr lang="pt-BR" sz="2000" dirty="0">
                <a:solidFill>
                  <a:schemeClr val="bg1"/>
                </a:solidFill>
                <a:latin typeface="Arial" panose="020B0604020202020204" pitchFamily="34" charset="0"/>
                <a:cs typeface="Arial" panose="020B0604020202020204" pitchFamily="34" charset="0"/>
              </a:rPr>
              <a:t>Tomada de decisão                  consequências políticas, </a:t>
            </a:r>
          </a:p>
          <a:p>
            <a:pPr lvl="1" algn="just">
              <a:defRPr/>
            </a:pPr>
            <a:r>
              <a:rPr lang="pt-BR" sz="2000" dirty="0">
                <a:solidFill>
                  <a:schemeClr val="bg1"/>
                </a:solidFill>
                <a:latin typeface="Arial" panose="020B0604020202020204" pitchFamily="34" charset="0"/>
                <a:cs typeface="Arial" panose="020B0604020202020204" pitchFamily="34" charset="0"/>
              </a:rPr>
              <a:t>     sociais e econômicas</a:t>
            </a:r>
          </a:p>
          <a:p>
            <a:pPr marL="800100" lvl="1" indent="-342900" algn="just">
              <a:buFont typeface="Arial" panose="020B0604020202020204" pitchFamily="34" charset="0"/>
              <a:buChar char="•"/>
              <a:defRPr/>
            </a:pPr>
            <a:r>
              <a:rPr lang="pt-BR" sz="2000" dirty="0">
                <a:solidFill>
                  <a:schemeClr val="bg1"/>
                </a:solidFill>
                <a:latin typeface="Arial" panose="020B0604020202020204" pitchFamily="34" charset="0"/>
                <a:cs typeface="Arial" panose="020B0604020202020204" pitchFamily="34" charset="0"/>
              </a:rPr>
              <a:t>Gestor pode errar? </a:t>
            </a:r>
          </a:p>
          <a:p>
            <a:pPr marL="800100" lvl="1" indent="-342900" algn="just">
              <a:buFont typeface="Arial" panose="020B0604020202020204" pitchFamily="34" charset="0"/>
              <a:buChar char="•"/>
              <a:defRPr/>
            </a:pPr>
            <a:endParaRPr lang="pt-BR" sz="2000" dirty="0">
              <a:solidFill>
                <a:schemeClr val="bg1"/>
              </a:solidFill>
              <a:latin typeface="Arial" panose="020B0604020202020204" pitchFamily="34" charset="0"/>
              <a:cs typeface="Arial" panose="020B0604020202020204" pitchFamily="34" charset="0"/>
            </a:endParaRPr>
          </a:p>
          <a:p>
            <a:pPr lvl="1">
              <a:defRPr/>
            </a:pPr>
            <a:endParaRPr lang="pt-BR" sz="2400" dirty="0">
              <a:solidFill>
                <a:schemeClr val="bg1"/>
              </a:solidFill>
              <a:latin typeface="Arial" panose="020B0604020202020204" pitchFamily="34" charset="0"/>
              <a:cs typeface="Arial" panose="020B0604020202020204" pitchFamily="34" charset="0"/>
            </a:endParaRPr>
          </a:p>
          <a:p>
            <a:pPr lvl="1">
              <a:defRPr/>
            </a:pPr>
            <a:endParaRPr lang="pt-BR" sz="2400" dirty="0">
              <a:solidFill>
                <a:schemeClr val="bg1"/>
              </a:solidFill>
            </a:endParaRPr>
          </a:p>
        </p:txBody>
      </p:sp>
      <p:sp>
        <p:nvSpPr>
          <p:cNvPr id="3" name="CaixaDeTexto 2"/>
          <p:cNvSpPr txBox="1"/>
          <p:nvPr/>
        </p:nvSpPr>
        <p:spPr>
          <a:xfrm>
            <a:off x="2187797" y="1282385"/>
            <a:ext cx="4829000" cy="707886"/>
          </a:xfrm>
          <a:prstGeom prst="rect">
            <a:avLst/>
          </a:prstGeom>
          <a:noFill/>
        </p:spPr>
        <p:txBody>
          <a:bodyPr wrap="square" rtlCol="0">
            <a:spAutoFit/>
          </a:bodyPr>
          <a:lstStyle/>
          <a:p>
            <a:pPr lvl="1" algn="ctr">
              <a:defRPr/>
            </a:pPr>
            <a:r>
              <a:rPr lang="pt-BR" sz="2000" b="1" dirty="0">
                <a:solidFill>
                  <a:srgbClr val="FFC000"/>
                </a:solidFill>
                <a:latin typeface="Arial" panose="020B0604020202020204" pitchFamily="34" charset="0"/>
                <a:cs typeface="Arial" panose="020B0604020202020204" pitchFamily="34" charset="0"/>
              </a:rPr>
              <a:t>O contexto:</a:t>
            </a:r>
          </a:p>
          <a:p>
            <a:pPr lvl="1" algn="ctr">
              <a:defRPr/>
            </a:pPr>
            <a:r>
              <a:rPr lang="pt-BR" sz="2000" b="1" dirty="0">
                <a:solidFill>
                  <a:srgbClr val="FFC000"/>
                </a:solidFill>
                <a:latin typeface="Arial" panose="020B0604020202020204" pitchFamily="34" charset="0"/>
                <a:cs typeface="Arial" panose="020B0604020202020204" pitchFamily="34" charset="0"/>
              </a:rPr>
              <a:t>Gestor público</a:t>
            </a:r>
          </a:p>
        </p:txBody>
      </p:sp>
      <p:sp>
        <p:nvSpPr>
          <p:cNvPr id="4" name="Seta: para a Direita 3">
            <a:extLst>
              <a:ext uri="{FF2B5EF4-FFF2-40B4-BE49-F238E27FC236}">
                <a16:creationId xmlns:a16="http://schemas.microsoft.com/office/drawing/2014/main" id="{7EBE8593-DC7E-438B-B0FA-AF080D31747E}"/>
              </a:ext>
            </a:extLst>
          </p:cNvPr>
          <p:cNvSpPr/>
          <p:nvPr/>
        </p:nvSpPr>
        <p:spPr>
          <a:xfrm>
            <a:off x="4013430" y="3673969"/>
            <a:ext cx="792088" cy="2436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chemeClr val="bg1"/>
              </a:solidFill>
              <a:highlight>
                <a:srgbClr val="FFFF00"/>
              </a:highlight>
            </a:endParaRPr>
          </a:p>
        </p:txBody>
      </p:sp>
      <p:sp>
        <p:nvSpPr>
          <p:cNvPr id="13" name="Seta: para a Direita 12">
            <a:extLst>
              <a:ext uri="{FF2B5EF4-FFF2-40B4-BE49-F238E27FC236}">
                <a16:creationId xmlns:a16="http://schemas.microsoft.com/office/drawing/2014/main" id="{D572E960-6018-4070-94D3-746527414A4F}"/>
              </a:ext>
            </a:extLst>
          </p:cNvPr>
          <p:cNvSpPr/>
          <p:nvPr/>
        </p:nvSpPr>
        <p:spPr>
          <a:xfrm>
            <a:off x="3569886" y="3983389"/>
            <a:ext cx="792088" cy="2436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14" name="Seta: para a Direita 13">
            <a:extLst>
              <a:ext uri="{FF2B5EF4-FFF2-40B4-BE49-F238E27FC236}">
                <a16:creationId xmlns:a16="http://schemas.microsoft.com/office/drawing/2014/main" id="{9CAB4385-4047-4678-9921-927D9A674598}"/>
              </a:ext>
            </a:extLst>
          </p:cNvPr>
          <p:cNvSpPr/>
          <p:nvPr/>
        </p:nvSpPr>
        <p:spPr>
          <a:xfrm>
            <a:off x="3810209" y="4282194"/>
            <a:ext cx="792088" cy="2436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217719850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323528" y="2099370"/>
            <a:ext cx="8496944" cy="1938992"/>
          </a:xfrm>
          <a:prstGeom prst="rect">
            <a:avLst/>
          </a:prstGeom>
          <a:noFill/>
        </p:spPr>
        <p:txBody>
          <a:bodyPr wrap="square" rtlCol="0">
            <a:spAutoFit/>
          </a:bodyPr>
          <a:lstStyle/>
          <a:p>
            <a:pPr algn="just"/>
            <a:r>
              <a:rPr lang="pt-BR" sz="2000" dirty="0">
                <a:solidFill>
                  <a:schemeClr val="bg1"/>
                </a:solidFill>
                <a:latin typeface="Arial" panose="020B0604020202020204" pitchFamily="34" charset="0"/>
                <a:cs typeface="Arial" panose="020B0604020202020204" pitchFamily="34" charset="0"/>
              </a:rPr>
              <a:t>Todavia, restou comprovado que à época dos fatos (pagamentos), entre 20/12/2000 e 30/11/2001, </a:t>
            </a:r>
            <a:r>
              <a:rPr lang="pt-BR" sz="2000" u="sng" dirty="0">
                <a:solidFill>
                  <a:schemeClr val="bg1"/>
                </a:solidFill>
                <a:latin typeface="Arial" panose="020B0604020202020204" pitchFamily="34" charset="0"/>
                <a:cs typeface="Arial" panose="020B0604020202020204" pitchFamily="34" charset="0"/>
              </a:rPr>
              <a:t>o responsável era inteiramente incapaz de entender o caráter ilícito do fato ou determinar-se de acordo com esse entendimento</a:t>
            </a:r>
            <a:r>
              <a:rPr lang="pt-BR" sz="2000" dirty="0">
                <a:solidFill>
                  <a:schemeClr val="bg1"/>
                </a:solidFill>
                <a:latin typeface="Arial" panose="020B0604020202020204" pitchFamily="34" charset="0"/>
                <a:cs typeface="Arial" panose="020B0604020202020204" pitchFamily="34" charset="0"/>
              </a:rPr>
              <a:t>. A inimputabilidade penal do acusado teve como marco inicial o dia 16/08/2000, data do fato criminal (fls. 682/695 – laudo, fls. 696, decisão judicial). (...)”.</a:t>
            </a:r>
          </a:p>
        </p:txBody>
      </p:sp>
      <p:sp>
        <p:nvSpPr>
          <p:cNvPr id="3" name="CaixaDeTexto 2"/>
          <p:cNvSpPr txBox="1"/>
          <p:nvPr/>
        </p:nvSpPr>
        <p:spPr>
          <a:xfrm>
            <a:off x="2683768" y="1278356"/>
            <a:ext cx="4280520"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16694246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323528" y="2099370"/>
            <a:ext cx="8496944" cy="2616101"/>
          </a:xfrm>
          <a:prstGeom prst="rect">
            <a:avLst/>
          </a:prstGeom>
          <a:noFill/>
        </p:spPr>
        <p:txBody>
          <a:bodyPr wrap="square" rtlCol="0">
            <a:spAutoFit/>
          </a:bodyPr>
          <a:lstStyle/>
          <a:p>
            <a:pPr algn="just"/>
            <a:r>
              <a:rPr lang="pt-BR" sz="2000" dirty="0">
                <a:solidFill>
                  <a:schemeClr val="bg1"/>
                </a:solidFill>
                <a:latin typeface="Arial" panose="020B0604020202020204" pitchFamily="34" charset="0"/>
                <a:cs typeface="Arial" panose="020B0604020202020204" pitchFamily="34" charset="0"/>
              </a:rPr>
              <a:t>Impossibilitada, portanto, a responsabilidade do Sr. (...), nos presentes autos. O que gera como consequência no julgamento destas contas a não condenação do responsável ao débito verificado, na forma determinada pelo art. 21, </a:t>
            </a:r>
            <a:r>
              <a:rPr lang="pt-BR" sz="2000" i="1" dirty="0">
                <a:solidFill>
                  <a:schemeClr val="bg1"/>
                </a:solidFill>
                <a:latin typeface="Arial" panose="020B0604020202020204" pitchFamily="34" charset="0"/>
                <a:cs typeface="Arial" panose="020B0604020202020204" pitchFamily="34" charset="0"/>
              </a:rPr>
              <a:t>caput</a:t>
            </a:r>
            <a:r>
              <a:rPr lang="pt-BR" sz="2000" dirty="0">
                <a:solidFill>
                  <a:schemeClr val="bg1"/>
                </a:solidFill>
                <a:latin typeface="Arial" panose="020B0604020202020204" pitchFamily="34" charset="0"/>
                <a:cs typeface="Arial" panose="020B0604020202020204" pitchFamily="34" charset="0"/>
              </a:rPr>
              <a:t>, da Lei Complementar n.º 202/2000. (...) </a:t>
            </a:r>
          </a:p>
          <a:p>
            <a:pPr algn="just"/>
            <a:r>
              <a:rPr lang="pt-BR" sz="2000" u="sng" dirty="0">
                <a:solidFill>
                  <a:schemeClr val="bg1"/>
                </a:solidFill>
                <a:latin typeface="Arial" panose="020B0604020202020204" pitchFamily="34" charset="0"/>
                <a:cs typeface="Arial" panose="020B0604020202020204" pitchFamily="34" charset="0"/>
              </a:rPr>
              <a:t>Importante registrar, ainda que não interfira no julgamento destas contas, o falecimento do Sr. (...)</a:t>
            </a:r>
            <a:r>
              <a:rPr lang="pt-BR" sz="2000" dirty="0">
                <a:solidFill>
                  <a:schemeClr val="bg1"/>
                </a:solidFill>
                <a:latin typeface="Arial" panose="020B0604020202020204" pitchFamily="34" charset="0"/>
                <a:cs typeface="Arial" panose="020B0604020202020204" pitchFamily="34" charset="0"/>
              </a:rPr>
              <a:t>, fato público e notório destacado nas mídias catarinenses, no dia 18 de julho do ano corrente.” </a:t>
            </a:r>
          </a:p>
          <a:p>
            <a:pPr algn="ctr"/>
            <a:endParaRPr lang="pt-BR" sz="2400" dirty="0">
              <a:solidFill>
                <a:schemeClr val="bg1"/>
              </a:solidFill>
            </a:endParaRPr>
          </a:p>
        </p:txBody>
      </p:sp>
      <p:sp>
        <p:nvSpPr>
          <p:cNvPr id="3" name="CaixaDeTexto 2"/>
          <p:cNvSpPr txBox="1"/>
          <p:nvPr/>
        </p:nvSpPr>
        <p:spPr>
          <a:xfrm>
            <a:off x="2683768" y="1278356"/>
            <a:ext cx="4280520"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22196972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429308" y="2105177"/>
            <a:ext cx="8424936" cy="4462760"/>
          </a:xfrm>
          <a:prstGeom prst="rect">
            <a:avLst/>
          </a:prstGeom>
          <a:noFill/>
        </p:spPr>
        <p:txBody>
          <a:bodyPr wrap="square" rtlCol="0">
            <a:spAutoFit/>
          </a:bodyPr>
          <a:lstStyle/>
          <a:p>
            <a:r>
              <a:rPr lang="pt-BR" altLang="pt-BR" sz="2000" dirty="0">
                <a:solidFill>
                  <a:schemeClr val="bg1"/>
                </a:solidFill>
                <a:latin typeface="Arial" panose="020B0604020202020204" pitchFamily="34" charset="0"/>
                <a:cs typeface="Arial" panose="020B0604020202020204" pitchFamily="34" charset="0"/>
              </a:rPr>
              <a:t>TCU. Acórdão n. 2267/2015 - Primeira Turma</a:t>
            </a:r>
          </a:p>
          <a:p>
            <a:endParaRPr lang="pt-BR" altLang="pt-BR" sz="2000" dirty="0">
              <a:solidFill>
                <a:schemeClr val="bg1"/>
              </a:solidFill>
              <a:latin typeface="Arial" panose="020B0604020202020204" pitchFamily="34" charset="0"/>
              <a:cs typeface="Arial" panose="020B0604020202020204" pitchFamily="34" charset="0"/>
            </a:endParaRPr>
          </a:p>
          <a:p>
            <a:pPr algn="just"/>
            <a:r>
              <a:rPr lang="pt-BR" altLang="pt-BR" sz="2000" dirty="0">
                <a:solidFill>
                  <a:schemeClr val="bg1"/>
                </a:solidFill>
                <a:latin typeface="Arial" panose="020B0604020202020204" pitchFamily="34" charset="0"/>
                <a:cs typeface="Arial" panose="020B0604020202020204" pitchFamily="34" charset="0"/>
              </a:rPr>
              <a:t>“9. A tese (...) é de que </a:t>
            </a:r>
            <a:r>
              <a:rPr lang="pt-BR" altLang="pt-BR" sz="2000" u="sng" dirty="0">
                <a:solidFill>
                  <a:schemeClr val="bg1"/>
                </a:solidFill>
                <a:latin typeface="Arial" panose="020B0604020202020204" pitchFamily="34" charset="0"/>
                <a:cs typeface="Arial" panose="020B0604020202020204" pitchFamily="34" charset="0"/>
              </a:rPr>
              <a:t>a pessoa jurídica de direito privado, ao celebrar avença com o poder público federal, objetivando alcançar uma finalidade pública, assume o papel de gestora pública naquele ato e, em consequência, está sujeita ao cumprimento da obrigação pessoal de prestar contas ao poder público</a:t>
            </a:r>
            <a:r>
              <a:rPr lang="pt-BR" altLang="pt-BR" sz="2000" dirty="0">
                <a:solidFill>
                  <a:schemeClr val="bg1"/>
                </a:solidFill>
                <a:latin typeface="Arial" panose="020B0604020202020204" pitchFamily="34" charset="0"/>
                <a:cs typeface="Arial" panose="020B0604020202020204" pitchFamily="34" charset="0"/>
              </a:rPr>
              <a:t>, nos termos do artigo 70, parágrafo único, da Constituição Federal; por conseguinte, passa a recair, também, sobre essa entidade a presunção </a:t>
            </a:r>
            <a:r>
              <a:rPr lang="pt-BR" altLang="pt-BR" sz="2000" i="1" dirty="0">
                <a:solidFill>
                  <a:schemeClr val="bg1"/>
                </a:solidFill>
                <a:latin typeface="Arial" panose="020B0604020202020204" pitchFamily="34" charset="0"/>
                <a:cs typeface="Arial" panose="020B0604020202020204" pitchFamily="34" charset="0"/>
              </a:rPr>
              <a:t>iuris tantum </a:t>
            </a:r>
            <a:r>
              <a:rPr lang="pt-BR" altLang="pt-BR" sz="2000" dirty="0">
                <a:solidFill>
                  <a:schemeClr val="bg1"/>
                </a:solidFill>
                <a:latin typeface="Arial" panose="020B0604020202020204" pitchFamily="34" charset="0"/>
                <a:cs typeface="Arial" panose="020B0604020202020204" pitchFamily="34" charset="0"/>
              </a:rPr>
              <a:t>de ter dado causa a dano ao erário eventualmente ocorrido na execução da avença, por imposição constitucional, com base no disposto no mesmo art. 70, parágrafo único, combinado com a parte final do inciso II do art. 71 da Carta Magna.</a:t>
            </a:r>
          </a:p>
          <a:p>
            <a:pPr algn="just"/>
            <a:r>
              <a:rPr lang="pt-BR" altLang="pt-BR" sz="2000" dirty="0">
                <a:solidFill>
                  <a:schemeClr val="bg1"/>
                </a:solidFill>
                <a:latin typeface="Arial" panose="020B0604020202020204" pitchFamily="34" charset="0"/>
                <a:cs typeface="Arial" panose="020B0604020202020204" pitchFamily="34" charset="0"/>
              </a:rPr>
              <a:t>10. Da  mesma  forma,  </a:t>
            </a:r>
            <a:r>
              <a:rPr lang="pt-BR" altLang="pt-BR" sz="2000" u="sng" dirty="0">
                <a:solidFill>
                  <a:schemeClr val="bg1"/>
                </a:solidFill>
                <a:latin typeface="Arial" panose="020B0604020202020204" pitchFamily="34" charset="0"/>
                <a:cs typeface="Arial" panose="020B0604020202020204" pitchFamily="34" charset="0"/>
              </a:rPr>
              <a:t>a  responsabilidade  da  pessoa  física,  na</a:t>
            </a:r>
          </a:p>
          <a:p>
            <a:pPr algn="ctr"/>
            <a:endParaRPr lang="pt-BR" sz="2400" dirty="0">
              <a:solidFill>
                <a:schemeClr val="bg1"/>
              </a:solidFill>
            </a:endParaRPr>
          </a:p>
        </p:txBody>
      </p:sp>
      <p:sp>
        <p:nvSpPr>
          <p:cNvPr id="3" name="CaixaDeTexto 2"/>
          <p:cNvSpPr txBox="1"/>
          <p:nvPr/>
        </p:nvSpPr>
        <p:spPr>
          <a:xfrm>
            <a:off x="2483768" y="1278356"/>
            <a:ext cx="4176464"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144264642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519572" y="1995477"/>
            <a:ext cx="8244408" cy="4462760"/>
          </a:xfrm>
          <a:prstGeom prst="rect">
            <a:avLst/>
          </a:prstGeom>
          <a:noFill/>
        </p:spPr>
        <p:txBody>
          <a:bodyPr wrap="square" rtlCol="0">
            <a:spAutoFit/>
          </a:bodyPr>
          <a:lstStyle/>
          <a:p>
            <a:pPr algn="just"/>
            <a:r>
              <a:rPr lang="pt-BR" altLang="pt-BR" sz="2000" u="sng" dirty="0">
                <a:solidFill>
                  <a:schemeClr val="bg1"/>
                </a:solidFill>
                <a:latin typeface="Arial" panose="020B0604020202020204" pitchFamily="34" charset="0"/>
                <a:cs typeface="Arial" panose="020B0604020202020204" pitchFamily="34" charset="0"/>
              </a:rPr>
              <a:t>condição de dirigente de entidades privadas</a:t>
            </a:r>
            <a:r>
              <a:rPr lang="pt-BR" altLang="pt-BR" sz="2000" dirty="0">
                <a:solidFill>
                  <a:schemeClr val="bg1"/>
                </a:solidFill>
                <a:latin typeface="Arial" panose="020B0604020202020204" pitchFamily="34" charset="0"/>
                <a:cs typeface="Arial" panose="020B0604020202020204" pitchFamily="34" charset="0"/>
              </a:rPr>
              <a:t>, encontra amparo nos citados artigos 70 e 71 da CF, visto que, de fato, a pessoa natural é quem determina a destinação a ser dada aos recursos públicos transferidos; por isso, </a:t>
            </a:r>
            <a:r>
              <a:rPr lang="pt-BR" altLang="pt-BR" sz="2000" u="sng" dirty="0">
                <a:solidFill>
                  <a:schemeClr val="bg1"/>
                </a:solidFill>
                <a:latin typeface="Arial" panose="020B0604020202020204" pitchFamily="34" charset="0"/>
                <a:cs typeface="Arial" panose="020B0604020202020204" pitchFamily="34" charset="0"/>
              </a:rPr>
              <a:t>a obrigação de comprovar a boa e regular aplicação dos recursos recai sobre ela também, por meio de prestação de contas</a:t>
            </a:r>
            <a:r>
              <a:rPr lang="pt-BR" altLang="pt-BR" sz="2000" dirty="0">
                <a:solidFill>
                  <a:schemeClr val="bg1"/>
                </a:solidFill>
                <a:latin typeface="Arial" panose="020B0604020202020204" pitchFamily="34" charset="0"/>
                <a:cs typeface="Arial" panose="020B0604020202020204" pitchFamily="34" charset="0"/>
              </a:rPr>
              <a:t>.”</a:t>
            </a:r>
          </a:p>
          <a:p>
            <a:pPr algn="just"/>
            <a:endParaRPr lang="pt-BR" altLang="pt-BR" sz="2000" dirty="0">
              <a:solidFill>
                <a:schemeClr val="bg1"/>
              </a:solidFill>
              <a:latin typeface="Arial" panose="020B0604020202020204" pitchFamily="34" charset="0"/>
              <a:cs typeface="Arial" panose="020B0604020202020204" pitchFamily="34" charset="0"/>
            </a:endParaRPr>
          </a:p>
          <a:p>
            <a:pPr algn="just"/>
            <a:r>
              <a:rPr lang="pt-BR" altLang="pt-BR" sz="2000" dirty="0">
                <a:solidFill>
                  <a:schemeClr val="bg1"/>
                </a:solidFill>
                <a:latin typeface="Arial" panose="020B0604020202020204" pitchFamily="34" charset="0"/>
                <a:cs typeface="Arial" panose="020B0604020202020204" pitchFamily="34" charset="0"/>
              </a:rPr>
              <a:t>Súmula n.  286: </a:t>
            </a:r>
          </a:p>
          <a:p>
            <a:pPr algn="just"/>
            <a:r>
              <a:rPr lang="pt-BR" altLang="pt-BR" sz="2000" dirty="0">
                <a:solidFill>
                  <a:schemeClr val="bg1"/>
                </a:solidFill>
                <a:latin typeface="Arial" panose="020B0604020202020204" pitchFamily="34" charset="0"/>
                <a:cs typeface="Arial" panose="020B0604020202020204" pitchFamily="34" charset="0"/>
              </a:rPr>
              <a:t>“A pessoa jurídica de direito privado destinatária de transferências voluntárias de recursos federais feitas com vistas à consecução de uma finalidade pública responde solidariamente com seus administradores pelos danos causados ao erário na aplicação desses recursos.”</a:t>
            </a:r>
          </a:p>
          <a:p>
            <a:pPr algn="ctr"/>
            <a:endParaRPr lang="pt-BR" sz="2400" dirty="0">
              <a:solidFill>
                <a:schemeClr val="bg1"/>
              </a:solidFill>
            </a:endParaRPr>
          </a:p>
        </p:txBody>
      </p:sp>
      <p:sp>
        <p:nvSpPr>
          <p:cNvPr id="3" name="CaixaDeTexto 2"/>
          <p:cNvSpPr txBox="1"/>
          <p:nvPr/>
        </p:nvSpPr>
        <p:spPr>
          <a:xfrm>
            <a:off x="2501516" y="1164480"/>
            <a:ext cx="4280520"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244203890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14840" y="700712"/>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519572" y="2001073"/>
            <a:ext cx="8244408" cy="3847207"/>
          </a:xfrm>
          <a:prstGeom prst="rect">
            <a:avLst/>
          </a:prstGeom>
          <a:noFill/>
        </p:spPr>
        <p:txBody>
          <a:bodyPr wrap="square" rtlCol="0">
            <a:spAutoFit/>
          </a:bodyPr>
          <a:lstStyle/>
          <a:p>
            <a:r>
              <a:rPr lang="pt-BR" altLang="pt-BR" sz="2000" dirty="0">
                <a:solidFill>
                  <a:schemeClr val="bg1"/>
                </a:solidFill>
                <a:latin typeface="Arial" panose="020B0604020202020204" pitchFamily="34" charset="0"/>
                <a:cs typeface="Arial" panose="020B0604020202020204" pitchFamily="34" charset="0"/>
              </a:rPr>
              <a:t>TCU. Acórdão n. 0720/2014 – Plenário </a:t>
            </a:r>
            <a:endParaRPr lang="pt-BR" altLang="pt-BR" sz="2000" dirty="0">
              <a:solidFill>
                <a:srgbClr val="FF0000"/>
              </a:solidFill>
              <a:latin typeface="Arial" panose="020B0604020202020204" pitchFamily="34" charset="0"/>
              <a:cs typeface="Arial" panose="020B0604020202020204" pitchFamily="34" charset="0"/>
            </a:endParaRPr>
          </a:p>
          <a:p>
            <a:endParaRPr lang="pt-BR" altLang="pt-BR" sz="2000" dirty="0">
              <a:solidFill>
                <a:schemeClr val="bg1"/>
              </a:solidFill>
              <a:latin typeface="Arial" panose="020B0604020202020204" pitchFamily="34" charset="0"/>
              <a:cs typeface="Arial" panose="020B0604020202020204" pitchFamily="34" charset="0"/>
            </a:endParaRPr>
          </a:p>
          <a:p>
            <a:pPr algn="just"/>
            <a:r>
              <a:rPr lang="pt-BR" altLang="pt-BR" sz="2000" dirty="0">
                <a:solidFill>
                  <a:schemeClr val="bg1"/>
                </a:solidFill>
                <a:latin typeface="Arial" panose="020B0604020202020204" pitchFamily="34" charset="0"/>
                <a:cs typeface="Arial" panose="020B0604020202020204" pitchFamily="34" charset="0"/>
              </a:rPr>
              <a:t>“(...) </a:t>
            </a:r>
            <a:r>
              <a:rPr lang="pt-BR" altLang="pt-BR" sz="2000" u="sng" dirty="0">
                <a:solidFill>
                  <a:schemeClr val="bg1"/>
                </a:solidFill>
                <a:latin typeface="Arial" panose="020B0604020202020204" pitchFamily="34" charset="0"/>
                <a:cs typeface="Arial" panose="020B0604020202020204" pitchFamily="34" charset="0"/>
              </a:rPr>
              <a:t>a falta ou insuficiência de análises técnicas, por parte da comissão de licitação, demonstra que ela não cumpriu seus deveres funcionais</a:t>
            </a:r>
            <a:r>
              <a:rPr lang="pt-BR" altLang="pt-BR" sz="2000" dirty="0">
                <a:solidFill>
                  <a:schemeClr val="bg1"/>
                </a:solidFill>
                <a:latin typeface="Arial" panose="020B0604020202020204" pitchFamily="34" charset="0"/>
                <a:cs typeface="Arial" panose="020B0604020202020204" pitchFamily="34" charset="0"/>
              </a:rPr>
              <a:t>, configurando infração ao princípio da eficiência;</a:t>
            </a:r>
          </a:p>
          <a:p>
            <a:pPr algn="just"/>
            <a:r>
              <a:rPr lang="pt-BR" altLang="pt-BR" sz="2000" dirty="0">
                <a:solidFill>
                  <a:schemeClr val="bg1"/>
                </a:solidFill>
                <a:latin typeface="Arial" panose="020B0604020202020204" pitchFamily="34" charset="0"/>
                <a:cs typeface="Arial" panose="020B0604020202020204" pitchFamily="34" charset="0"/>
              </a:rPr>
              <a:t>(...) cabe à comissão de licitação verificar os documentos de habilitação, o que inclui receber, examinar e julgar todos os documentos e procedimentos relativos às licitações e ao cadastramento de licitantes, devendo os seus membros responder solidariamente por todos os atos por ela praticados, nos termos dos </a:t>
            </a:r>
            <a:r>
              <a:rPr lang="pt-BR" altLang="pt-BR" sz="2000" dirty="0" err="1">
                <a:solidFill>
                  <a:schemeClr val="bg1"/>
                </a:solidFill>
                <a:latin typeface="Arial" panose="020B0604020202020204" pitchFamily="34" charset="0"/>
                <a:cs typeface="Arial" panose="020B0604020202020204" pitchFamily="34" charset="0"/>
              </a:rPr>
              <a:t>arts</a:t>
            </a:r>
            <a:r>
              <a:rPr lang="pt-BR" altLang="pt-BR" sz="2000" dirty="0">
                <a:solidFill>
                  <a:schemeClr val="bg1"/>
                </a:solidFill>
                <a:latin typeface="Arial" panose="020B0604020202020204" pitchFamily="34" charset="0"/>
                <a:cs typeface="Arial" panose="020B0604020202020204" pitchFamily="34" charset="0"/>
              </a:rPr>
              <a:t>. 6º, inciso XVI, e 51, § 3º, da Lei nº 8.666/1993;”</a:t>
            </a:r>
          </a:p>
          <a:p>
            <a:pPr algn="just"/>
            <a:endParaRPr lang="pt-BR" sz="2400" dirty="0">
              <a:solidFill>
                <a:schemeClr val="bg1"/>
              </a:solidFill>
            </a:endParaRPr>
          </a:p>
        </p:txBody>
      </p:sp>
      <p:sp>
        <p:nvSpPr>
          <p:cNvPr id="3" name="CaixaDeTexto 2"/>
          <p:cNvSpPr txBox="1"/>
          <p:nvPr/>
        </p:nvSpPr>
        <p:spPr>
          <a:xfrm>
            <a:off x="2683768" y="1218991"/>
            <a:ext cx="4280520"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143227227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519572" y="2099370"/>
            <a:ext cx="8244408" cy="3231654"/>
          </a:xfrm>
          <a:prstGeom prst="rect">
            <a:avLst/>
          </a:prstGeom>
          <a:noFill/>
        </p:spPr>
        <p:txBody>
          <a:bodyPr wrap="square" rtlCol="0">
            <a:spAutoFit/>
          </a:bodyPr>
          <a:lstStyle/>
          <a:p>
            <a:r>
              <a:rPr lang="pt-BR" altLang="pt-BR" sz="2000" dirty="0">
                <a:solidFill>
                  <a:schemeClr val="bg1"/>
                </a:solidFill>
                <a:latin typeface="Arial" panose="020B0604020202020204" pitchFamily="34" charset="0"/>
                <a:cs typeface="Arial" panose="020B0604020202020204" pitchFamily="34" charset="0"/>
              </a:rPr>
              <a:t>TCU. Acórdão n. 6218/2014 - Segunda Câmara </a:t>
            </a:r>
          </a:p>
          <a:p>
            <a:endParaRPr lang="pt-BR" altLang="pt-BR" sz="2000" dirty="0">
              <a:solidFill>
                <a:schemeClr val="bg1"/>
              </a:solidFill>
              <a:latin typeface="Arial" panose="020B0604020202020204" pitchFamily="34" charset="0"/>
              <a:cs typeface="Arial" panose="020B0604020202020204" pitchFamily="34" charset="0"/>
            </a:endParaRPr>
          </a:p>
          <a:p>
            <a:pPr algn="just"/>
            <a:r>
              <a:rPr lang="pt-BR" altLang="pt-BR" sz="2000" dirty="0">
                <a:solidFill>
                  <a:schemeClr val="bg1"/>
                </a:solidFill>
                <a:latin typeface="Arial" panose="020B0604020202020204" pitchFamily="34" charset="0"/>
                <a:cs typeface="Arial" panose="020B0604020202020204" pitchFamily="34" charset="0"/>
              </a:rPr>
              <a:t>“121. É preciso, assim, definir a responsabilidade pela </a:t>
            </a:r>
            <a:r>
              <a:rPr lang="pt-BR" altLang="pt-BR" sz="2000" u="sng" dirty="0">
                <a:solidFill>
                  <a:schemeClr val="bg1"/>
                </a:solidFill>
                <a:latin typeface="Arial" panose="020B0604020202020204" pitchFamily="34" charset="0"/>
                <a:cs typeface="Arial" panose="020B0604020202020204" pitchFamily="34" charset="0"/>
              </a:rPr>
              <a:t>elaboração do edital</a:t>
            </a:r>
            <a:r>
              <a:rPr lang="pt-BR" altLang="pt-BR" sz="2000" i="1" dirty="0">
                <a:solidFill>
                  <a:schemeClr val="bg1"/>
                </a:solidFill>
                <a:latin typeface="Arial" panose="020B0604020202020204" pitchFamily="34" charset="0"/>
                <a:cs typeface="Arial" panose="020B0604020202020204" pitchFamily="34" charset="0"/>
              </a:rPr>
              <a:t>,</a:t>
            </a:r>
            <a:r>
              <a:rPr lang="pt-BR" altLang="pt-BR" sz="2000" dirty="0">
                <a:solidFill>
                  <a:schemeClr val="bg1"/>
                </a:solidFill>
                <a:latin typeface="Arial" panose="020B0604020202020204" pitchFamily="34" charset="0"/>
                <a:cs typeface="Arial" panose="020B0604020202020204" pitchFamily="34" charset="0"/>
              </a:rPr>
              <a:t> encargo este afeto à Administração, já que compõe a chamada fase interna ou preparatória da licitação. Como no caso em tela, não há indicativos de haver um departamento ou setor específico de elaboração desse documento, ao contrário, o cenário que se apresenta é que este foi confeccionado no âmbito da Secretaria de saúde e da comissão de licitação. (...) aplicar a multa prevista no art. 58, II, da </a:t>
            </a:r>
          </a:p>
          <a:p>
            <a:pPr algn="ctr"/>
            <a:endParaRPr lang="pt-BR" sz="2400" dirty="0">
              <a:solidFill>
                <a:schemeClr val="bg1"/>
              </a:solidFill>
            </a:endParaRPr>
          </a:p>
        </p:txBody>
      </p:sp>
      <p:sp>
        <p:nvSpPr>
          <p:cNvPr id="3" name="CaixaDeTexto 2"/>
          <p:cNvSpPr txBox="1"/>
          <p:nvPr/>
        </p:nvSpPr>
        <p:spPr>
          <a:xfrm>
            <a:off x="2843808" y="1218991"/>
            <a:ext cx="4176464"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340761512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571600" y="2400320"/>
            <a:ext cx="8032848" cy="2308324"/>
          </a:xfrm>
          <a:prstGeom prst="rect">
            <a:avLst/>
          </a:prstGeom>
          <a:noFill/>
        </p:spPr>
        <p:txBody>
          <a:bodyPr wrap="square" rtlCol="0">
            <a:spAutoFit/>
          </a:bodyPr>
          <a:lstStyle/>
          <a:p>
            <a:pPr algn="just"/>
            <a:r>
              <a:rPr lang="pt-BR" altLang="pt-BR" sz="2000" dirty="0">
                <a:solidFill>
                  <a:schemeClr val="bg1"/>
                </a:solidFill>
                <a:latin typeface="Arial" panose="020B0604020202020204" pitchFamily="34" charset="0"/>
                <a:cs typeface="Arial" panose="020B0604020202020204" pitchFamily="34" charset="0"/>
              </a:rPr>
              <a:t>Lei nº 8.443/92 ao Sr. [...], Secretário de Saúde, em razão de </a:t>
            </a:r>
            <a:r>
              <a:rPr lang="pt-BR" altLang="pt-BR" sz="2000" u="sng" dirty="0">
                <a:solidFill>
                  <a:schemeClr val="bg1"/>
                </a:solidFill>
                <a:latin typeface="Arial" panose="020B0604020202020204" pitchFamily="34" charset="0"/>
                <a:cs typeface="Arial" panose="020B0604020202020204" pitchFamily="34" charset="0"/>
              </a:rPr>
              <a:t>fracionamento de despesas e adoção de modalidade de licitação menos rigorosa que a determinada para a totalidade do valor do objeto a ser licitado; indícios de emissão de empenho anteriormente à homologação ou de montagem a </a:t>
            </a:r>
            <a:r>
              <a:rPr lang="pt-BR" altLang="pt-BR" sz="2000" i="1" u="sng" dirty="0">
                <a:solidFill>
                  <a:schemeClr val="bg1"/>
                </a:solidFill>
                <a:latin typeface="Arial" panose="020B0604020202020204" pitchFamily="34" charset="0"/>
                <a:cs typeface="Arial" panose="020B0604020202020204" pitchFamily="34" charset="0"/>
              </a:rPr>
              <a:t>posteriori</a:t>
            </a:r>
            <a:r>
              <a:rPr lang="pt-BR" altLang="pt-BR" sz="2000" u="sng" dirty="0">
                <a:solidFill>
                  <a:schemeClr val="bg1"/>
                </a:solidFill>
                <a:latin typeface="Arial" panose="020B0604020202020204" pitchFamily="34" charset="0"/>
                <a:cs typeface="Arial" panose="020B0604020202020204" pitchFamily="34" charset="0"/>
              </a:rPr>
              <a:t> da licitação e antecipação de pagamento </a:t>
            </a:r>
            <a:r>
              <a:rPr lang="pt-BR" altLang="pt-BR" sz="2000" dirty="0">
                <a:solidFill>
                  <a:schemeClr val="bg1"/>
                </a:solidFill>
                <a:latin typeface="Arial" panose="020B0604020202020204" pitchFamily="34" charset="0"/>
                <a:cs typeface="Arial" panose="020B0604020202020204" pitchFamily="34" charset="0"/>
              </a:rPr>
              <a:t>(...).”</a:t>
            </a:r>
          </a:p>
          <a:p>
            <a:pPr algn="ctr"/>
            <a:endParaRPr lang="pt-BR" sz="2400" dirty="0">
              <a:solidFill>
                <a:schemeClr val="bg1"/>
              </a:solidFill>
            </a:endParaRPr>
          </a:p>
        </p:txBody>
      </p:sp>
      <p:sp>
        <p:nvSpPr>
          <p:cNvPr id="3" name="CaixaDeTexto 2"/>
          <p:cNvSpPr txBox="1"/>
          <p:nvPr/>
        </p:nvSpPr>
        <p:spPr>
          <a:xfrm>
            <a:off x="2683768" y="1229689"/>
            <a:ext cx="4280520"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342959800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611560" y="2115021"/>
            <a:ext cx="8316416" cy="2923877"/>
          </a:xfrm>
          <a:prstGeom prst="rect">
            <a:avLst/>
          </a:prstGeom>
          <a:noFill/>
        </p:spPr>
        <p:txBody>
          <a:bodyPr wrap="square" rtlCol="0">
            <a:spAutoFit/>
          </a:bodyPr>
          <a:lstStyle/>
          <a:p>
            <a:r>
              <a:rPr lang="pt-BR" altLang="pt-BR" sz="2000" dirty="0">
                <a:solidFill>
                  <a:schemeClr val="bg1"/>
                </a:solidFill>
                <a:latin typeface="Arial" panose="020B0604020202020204" pitchFamily="34" charset="0"/>
                <a:cs typeface="Arial" panose="020B0604020202020204" pitchFamily="34" charset="0"/>
              </a:rPr>
              <a:t>TCU. Acórdão n. 10041/2015 - Segunda Câmara </a:t>
            </a:r>
          </a:p>
          <a:p>
            <a:endParaRPr lang="pt-BR" altLang="pt-BR" sz="2000" dirty="0">
              <a:solidFill>
                <a:schemeClr val="bg1"/>
              </a:solidFill>
              <a:latin typeface="Arial" panose="020B0604020202020204" pitchFamily="34" charset="0"/>
              <a:cs typeface="Arial" panose="020B0604020202020204" pitchFamily="34" charset="0"/>
            </a:endParaRPr>
          </a:p>
          <a:p>
            <a:pPr algn="just"/>
            <a:r>
              <a:rPr lang="pt-BR" altLang="pt-BR" sz="2000" dirty="0">
                <a:solidFill>
                  <a:schemeClr val="bg1"/>
                </a:solidFill>
                <a:latin typeface="Arial" panose="020B0604020202020204" pitchFamily="34" charset="0"/>
                <a:cs typeface="Arial" panose="020B0604020202020204" pitchFamily="34" charset="0"/>
              </a:rPr>
              <a:t>“35. A título de subsídio na elaboração e otimização da matriz de responsabilização que ora proponho, ressalto haver precedentes do Tribunal no sentido de destacar que </a:t>
            </a:r>
            <a:r>
              <a:rPr lang="pt-BR" altLang="pt-BR" sz="2000" u="sng" dirty="0">
                <a:solidFill>
                  <a:schemeClr val="bg1"/>
                </a:solidFill>
                <a:latin typeface="Arial" panose="020B0604020202020204" pitchFamily="34" charset="0"/>
                <a:cs typeface="Arial" panose="020B0604020202020204" pitchFamily="34" charset="0"/>
              </a:rPr>
              <a:t>os integrantes da equipe de apoio ao pregoeiro não possuem poder decisório, portanto, não respondem pelas decisões adotadas pelo pregoeiro</a:t>
            </a:r>
            <a:r>
              <a:rPr lang="pt-BR" altLang="pt-BR" sz="2000" dirty="0">
                <a:solidFill>
                  <a:schemeClr val="bg1"/>
                </a:solidFill>
                <a:latin typeface="Arial" panose="020B0604020202020204" pitchFamily="34" charset="0"/>
                <a:cs typeface="Arial" panose="020B0604020202020204" pitchFamily="34" charset="0"/>
              </a:rPr>
              <a:t> (...). A equipe de apoio, conforme os normativos aplicáveis, presta assistência necessária ao</a:t>
            </a:r>
          </a:p>
          <a:p>
            <a:pPr algn="ctr"/>
            <a:endParaRPr lang="pt-BR" sz="2400" dirty="0">
              <a:solidFill>
                <a:schemeClr val="bg1"/>
              </a:solidFill>
            </a:endParaRPr>
          </a:p>
        </p:txBody>
      </p:sp>
      <p:sp>
        <p:nvSpPr>
          <p:cNvPr id="3" name="CaixaDeTexto 2"/>
          <p:cNvSpPr txBox="1"/>
          <p:nvPr/>
        </p:nvSpPr>
        <p:spPr>
          <a:xfrm>
            <a:off x="2683768" y="1284024"/>
            <a:ext cx="4280520"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114836573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611560" y="2115021"/>
            <a:ext cx="8316416" cy="1323439"/>
          </a:xfrm>
          <a:prstGeom prst="rect">
            <a:avLst/>
          </a:prstGeom>
          <a:noFill/>
        </p:spPr>
        <p:txBody>
          <a:bodyPr wrap="square" rtlCol="0">
            <a:spAutoFit/>
          </a:bodyPr>
          <a:lstStyle/>
          <a:p>
            <a:pPr algn="just"/>
            <a:r>
              <a:rPr lang="pt-BR" altLang="pt-BR" sz="2000" dirty="0">
                <a:solidFill>
                  <a:schemeClr val="bg1"/>
                </a:solidFill>
                <a:latin typeface="Arial" panose="020B0604020202020204" pitchFamily="34" charset="0"/>
                <a:cs typeface="Arial" panose="020B0604020202020204" pitchFamily="34" charset="0"/>
              </a:rPr>
              <a:t>pregoeiro, não participando de ato decisório. </a:t>
            </a:r>
            <a:r>
              <a:rPr lang="pt-BR" altLang="pt-BR" sz="2000" u="sng" dirty="0">
                <a:solidFill>
                  <a:schemeClr val="bg1"/>
                </a:solidFill>
                <a:latin typeface="Arial" panose="020B0604020202020204" pitchFamily="34" charset="0"/>
                <a:cs typeface="Arial" panose="020B0604020202020204" pitchFamily="34" charset="0"/>
              </a:rPr>
              <a:t>Diferentemente é o caso dos membros de Comissão de Licitação, os quais decidem em conjunto e, por isso mesmo, são responsáveis juntamente com o Presidente da Comissão</a:t>
            </a:r>
            <a:r>
              <a:rPr lang="pt-BR" altLang="pt-BR" sz="2000" dirty="0">
                <a:solidFill>
                  <a:schemeClr val="bg1"/>
                </a:solidFill>
                <a:latin typeface="Arial" panose="020B0604020202020204" pitchFamily="34" charset="0"/>
                <a:cs typeface="Arial" panose="020B0604020202020204" pitchFamily="34" charset="0"/>
              </a:rPr>
              <a:t> (art. 51, § 3º, da Lei 8.666/1993).”</a:t>
            </a:r>
            <a:endParaRPr lang="pt-BR" sz="2000" dirty="0">
              <a:solidFill>
                <a:schemeClr val="bg1"/>
              </a:solidFill>
            </a:endParaRPr>
          </a:p>
        </p:txBody>
      </p:sp>
      <p:sp>
        <p:nvSpPr>
          <p:cNvPr id="3" name="CaixaDeTexto 2"/>
          <p:cNvSpPr txBox="1"/>
          <p:nvPr/>
        </p:nvSpPr>
        <p:spPr>
          <a:xfrm>
            <a:off x="2683768" y="1284024"/>
            <a:ext cx="4280520"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9966007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519572" y="2292650"/>
            <a:ext cx="8244408" cy="3539430"/>
          </a:xfrm>
          <a:prstGeom prst="rect">
            <a:avLst/>
          </a:prstGeom>
          <a:noFill/>
        </p:spPr>
        <p:txBody>
          <a:bodyPr wrap="square" rtlCol="0">
            <a:spAutoFit/>
          </a:bodyPr>
          <a:lstStyle/>
          <a:p>
            <a:r>
              <a:rPr lang="pt-BR" altLang="pt-BR" sz="2000" dirty="0">
                <a:solidFill>
                  <a:schemeClr val="bg1"/>
                </a:solidFill>
                <a:latin typeface="Arial" panose="020B0604020202020204" pitchFamily="34" charset="0"/>
                <a:cs typeface="Arial" panose="020B0604020202020204" pitchFamily="34" charset="0"/>
              </a:rPr>
              <a:t>TCU. Acórdão n. 660/2016 – Plenário </a:t>
            </a:r>
          </a:p>
          <a:p>
            <a:endParaRPr lang="pt-BR" altLang="pt-BR" sz="2000" dirty="0">
              <a:solidFill>
                <a:schemeClr val="bg1"/>
              </a:solidFill>
              <a:latin typeface="Arial" panose="020B0604020202020204" pitchFamily="34" charset="0"/>
              <a:cs typeface="Arial" panose="020B0604020202020204" pitchFamily="34" charset="0"/>
            </a:endParaRPr>
          </a:p>
          <a:p>
            <a:pPr algn="just"/>
            <a:r>
              <a:rPr lang="pt-BR" altLang="pt-BR" sz="2000" dirty="0">
                <a:solidFill>
                  <a:schemeClr val="bg1"/>
                </a:solidFill>
                <a:latin typeface="Arial" panose="020B0604020202020204" pitchFamily="34" charset="0"/>
                <a:cs typeface="Arial" panose="020B0604020202020204" pitchFamily="34" charset="0"/>
              </a:rPr>
              <a:t>“76. (...) Logo, ninguém melhor do que o próprio pregoeiro para averiguar a compatibilidade da proposta de preços apresentadas para executar o objeto da licitação. Assim, chega a ser absurdo que o pregoeiro tenha aceitado valores irrisórios, tais como os seguintes: </a:t>
            </a:r>
            <a:r>
              <a:rPr lang="pt-BR" altLang="pt-BR" sz="2000" u="sng" dirty="0">
                <a:solidFill>
                  <a:schemeClr val="bg1"/>
                </a:solidFill>
                <a:latin typeface="Arial" panose="020B0604020202020204" pitchFamily="34" charset="0"/>
                <a:cs typeface="Arial" panose="020B0604020202020204" pitchFamily="34" charset="0"/>
              </a:rPr>
              <a:t>R$ 0,01 por metro quadrado para colocação de piso elevado: R$ 1,15 por metro cúbico de concreto de 40 MPA; R$ 1,15 por metro quadrado de cerâmica de alto padrão</a:t>
            </a:r>
            <a:r>
              <a:rPr lang="pt-BR" altLang="pt-BR" sz="2000" dirty="0">
                <a:solidFill>
                  <a:schemeClr val="bg1"/>
                </a:solidFill>
                <a:latin typeface="Arial" panose="020B0604020202020204" pitchFamily="34" charset="0"/>
                <a:cs typeface="Arial" panose="020B0604020202020204" pitchFamily="34" charset="0"/>
              </a:rPr>
              <a:t>; etc. (...). </a:t>
            </a:r>
            <a:r>
              <a:rPr lang="pt-BR" altLang="pt-BR" sz="2000" u="sng" dirty="0">
                <a:solidFill>
                  <a:schemeClr val="bg1"/>
                </a:solidFill>
                <a:latin typeface="Arial" panose="020B0604020202020204" pitchFamily="34" charset="0"/>
                <a:cs typeface="Arial" panose="020B0604020202020204" pitchFamily="34" charset="0"/>
              </a:rPr>
              <a:t>A aceitação de tal proposta forçou a repactuação do contrato</a:t>
            </a:r>
            <a:r>
              <a:rPr lang="pt-BR" altLang="pt-BR" sz="2000" dirty="0">
                <a:solidFill>
                  <a:schemeClr val="bg1"/>
                </a:solidFill>
                <a:latin typeface="Arial" panose="020B0604020202020204" pitchFamily="34" charset="0"/>
                <a:cs typeface="Arial" panose="020B0604020202020204" pitchFamily="34" charset="0"/>
              </a:rPr>
              <a:t>.” </a:t>
            </a:r>
          </a:p>
          <a:p>
            <a:pPr algn="ctr"/>
            <a:endParaRPr lang="pt-BR" sz="2400" dirty="0">
              <a:solidFill>
                <a:schemeClr val="bg1"/>
              </a:solidFill>
            </a:endParaRPr>
          </a:p>
        </p:txBody>
      </p:sp>
      <p:sp>
        <p:nvSpPr>
          <p:cNvPr id="3" name="CaixaDeTexto 2"/>
          <p:cNvSpPr txBox="1"/>
          <p:nvPr/>
        </p:nvSpPr>
        <p:spPr>
          <a:xfrm>
            <a:off x="2267744" y="1218991"/>
            <a:ext cx="4608512"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108840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dirty="0"/>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803548"/>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571600" y="2130425"/>
            <a:ext cx="7601916" cy="3908762"/>
          </a:xfrm>
          <a:prstGeom prst="rect">
            <a:avLst/>
          </a:prstGeom>
          <a:noFill/>
        </p:spPr>
        <p:txBody>
          <a:bodyPr wrap="square" rtlCol="0">
            <a:spAutoFit/>
          </a:bodyPr>
          <a:lstStyle/>
          <a:p>
            <a:pPr marL="800100" lvl="1" indent="-342900" algn="just">
              <a:buFont typeface="Arial" panose="020B0604020202020204" pitchFamily="34" charset="0"/>
              <a:buChar char="•"/>
              <a:defRPr/>
            </a:pPr>
            <a:r>
              <a:rPr lang="pt-BR" sz="2000" dirty="0">
                <a:solidFill>
                  <a:schemeClr val="bg1"/>
                </a:solidFill>
                <a:latin typeface="Arial" panose="020B0604020202020204" pitchFamily="34" charset="0"/>
                <a:cs typeface="Arial" panose="020B0604020202020204" pitchFamily="34" charset="0"/>
              </a:rPr>
              <a:t>Fiscalização da legalidade</a:t>
            </a:r>
          </a:p>
          <a:p>
            <a:pPr marL="800100" lvl="1" indent="-342900" algn="just">
              <a:buFont typeface="Arial" panose="020B0604020202020204" pitchFamily="34" charset="0"/>
              <a:buChar char="•"/>
              <a:defRPr/>
            </a:pPr>
            <a:r>
              <a:rPr lang="pt-BR" sz="2000" dirty="0">
                <a:solidFill>
                  <a:schemeClr val="bg1"/>
                </a:solidFill>
                <a:latin typeface="Arial" panose="020B0604020202020204" pitchFamily="34" charset="0"/>
                <a:cs typeface="Arial" panose="020B0604020202020204" pitchFamily="34" charset="0"/>
              </a:rPr>
              <a:t>Pouco conhecimento dos processos de formulação e execução das políticas públicas, os interesses e as estratégias que sustentam a opção do gestor</a:t>
            </a:r>
          </a:p>
          <a:p>
            <a:pPr marL="800100" lvl="1" indent="-342900" algn="just">
              <a:buFont typeface="Arial" panose="020B0604020202020204" pitchFamily="34" charset="0"/>
              <a:buChar char="•"/>
              <a:defRPr/>
            </a:pPr>
            <a:r>
              <a:rPr lang="pt-BR" sz="2000" dirty="0">
                <a:solidFill>
                  <a:schemeClr val="bg1"/>
                </a:solidFill>
                <a:latin typeface="Arial" panose="020B0604020202020204" pitchFamily="34" charset="0"/>
                <a:cs typeface="Arial" panose="020B0604020202020204" pitchFamily="34" charset="0"/>
              </a:rPr>
              <a:t>Pouco conhecimento das circunstâncias de implementação das políticas públicas submetidas ao controle</a:t>
            </a:r>
          </a:p>
          <a:p>
            <a:pPr marL="800100" lvl="1" indent="-342900" algn="just">
              <a:buFont typeface="Arial" panose="020B0604020202020204" pitchFamily="34" charset="0"/>
              <a:buChar char="•"/>
              <a:defRPr/>
            </a:pPr>
            <a:r>
              <a:rPr lang="pt-BR" sz="2000" dirty="0">
                <a:solidFill>
                  <a:schemeClr val="bg1"/>
                </a:solidFill>
                <a:latin typeface="Arial" panose="020B0604020202020204" pitchFamily="34" charset="0"/>
                <a:cs typeface="Arial" panose="020B0604020202020204" pitchFamily="34" charset="0"/>
              </a:rPr>
              <a:t>Não enfrentam as consequências políticas da tomada de decisão</a:t>
            </a:r>
          </a:p>
          <a:p>
            <a:pPr marL="800100" lvl="1" indent="-342900" algn="just">
              <a:buFont typeface="Arial" panose="020B0604020202020204" pitchFamily="34" charset="0"/>
              <a:buChar char="•"/>
              <a:defRPr/>
            </a:pPr>
            <a:r>
              <a:rPr lang="pt-BR" sz="2000" dirty="0">
                <a:solidFill>
                  <a:schemeClr val="bg1"/>
                </a:solidFill>
                <a:latin typeface="Arial" panose="020B0604020202020204" pitchFamily="34" charset="0"/>
                <a:cs typeface="Arial" panose="020B0604020202020204" pitchFamily="34" charset="0"/>
              </a:rPr>
              <a:t>O controlador/fiscalizador pode errar?</a:t>
            </a:r>
          </a:p>
          <a:p>
            <a:pPr lvl="1">
              <a:defRPr/>
            </a:pPr>
            <a:endParaRPr lang="pt-BR" sz="2400" dirty="0">
              <a:solidFill>
                <a:schemeClr val="bg1"/>
              </a:solidFill>
              <a:latin typeface="Arial" panose="020B0604020202020204" pitchFamily="34" charset="0"/>
              <a:cs typeface="Arial" panose="020B0604020202020204" pitchFamily="34" charset="0"/>
            </a:endParaRPr>
          </a:p>
          <a:p>
            <a:pPr lvl="1">
              <a:defRPr/>
            </a:pPr>
            <a:endParaRPr lang="pt-BR" sz="2400" dirty="0">
              <a:solidFill>
                <a:schemeClr val="bg1"/>
              </a:solidFill>
            </a:endParaRPr>
          </a:p>
        </p:txBody>
      </p:sp>
      <p:sp>
        <p:nvSpPr>
          <p:cNvPr id="3" name="CaixaDeTexto 2"/>
          <p:cNvSpPr txBox="1"/>
          <p:nvPr/>
        </p:nvSpPr>
        <p:spPr>
          <a:xfrm>
            <a:off x="2187797" y="1282385"/>
            <a:ext cx="4829000" cy="707886"/>
          </a:xfrm>
          <a:prstGeom prst="rect">
            <a:avLst/>
          </a:prstGeom>
          <a:noFill/>
        </p:spPr>
        <p:txBody>
          <a:bodyPr wrap="square" rtlCol="0">
            <a:spAutoFit/>
          </a:bodyPr>
          <a:lstStyle/>
          <a:p>
            <a:pPr lvl="1" algn="ctr">
              <a:defRPr/>
            </a:pPr>
            <a:r>
              <a:rPr lang="pt-BR" sz="2000" b="1" dirty="0">
                <a:solidFill>
                  <a:srgbClr val="FFC000"/>
                </a:solidFill>
                <a:latin typeface="Arial" panose="020B0604020202020204" pitchFamily="34" charset="0"/>
                <a:cs typeface="Arial" panose="020B0604020202020204" pitchFamily="34" charset="0"/>
              </a:rPr>
              <a:t>O contexto:</a:t>
            </a:r>
          </a:p>
          <a:p>
            <a:pPr lvl="1" algn="just">
              <a:defRPr/>
            </a:pPr>
            <a:r>
              <a:rPr lang="pt-BR" sz="2000" b="1" dirty="0">
                <a:solidFill>
                  <a:srgbClr val="FFC000"/>
                </a:solidFill>
                <a:latin typeface="Arial" panose="020B0604020202020204" pitchFamily="34" charset="0"/>
                <a:cs typeface="Arial" panose="020B0604020202020204" pitchFamily="34" charset="0"/>
              </a:rPr>
              <a:t>Órgão de controle (TCE e outros)</a:t>
            </a:r>
          </a:p>
        </p:txBody>
      </p:sp>
    </p:spTree>
    <p:extLst>
      <p:ext uri="{BB962C8B-B14F-4D97-AF65-F5344CB8AC3E}">
        <p14:creationId xmlns:p14="http://schemas.microsoft.com/office/powerpoint/2010/main" val="66934787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504056" y="2400320"/>
            <a:ext cx="8172400" cy="2000548"/>
          </a:xfrm>
          <a:prstGeom prst="rect">
            <a:avLst/>
          </a:prstGeom>
          <a:noFill/>
        </p:spPr>
        <p:txBody>
          <a:bodyPr wrap="square" rtlCol="0">
            <a:spAutoFit/>
          </a:bodyPr>
          <a:lstStyle/>
          <a:p>
            <a:r>
              <a:rPr lang="pt-BR" altLang="pt-BR" sz="2000" dirty="0">
                <a:solidFill>
                  <a:schemeClr val="bg1"/>
                </a:solidFill>
                <a:latin typeface="Arial" panose="020B0604020202020204" pitchFamily="34" charset="0"/>
                <a:cs typeface="Arial" panose="020B0604020202020204" pitchFamily="34" charset="0"/>
              </a:rPr>
              <a:t>TCU. Acórdão n. 707/2014 – Plenário </a:t>
            </a:r>
            <a:endParaRPr lang="pt-BR" altLang="pt-BR" sz="2000" dirty="0">
              <a:solidFill>
                <a:srgbClr val="FF0000"/>
              </a:solidFill>
              <a:latin typeface="Arial" panose="020B0604020202020204" pitchFamily="34" charset="0"/>
              <a:cs typeface="Arial" panose="020B0604020202020204" pitchFamily="34" charset="0"/>
            </a:endParaRPr>
          </a:p>
          <a:p>
            <a:endParaRPr lang="pt-BR" altLang="pt-BR" sz="2000" dirty="0">
              <a:solidFill>
                <a:schemeClr val="bg1"/>
              </a:solidFill>
              <a:latin typeface="Arial" panose="020B0604020202020204" pitchFamily="34" charset="0"/>
              <a:cs typeface="Arial" panose="020B0604020202020204" pitchFamily="34" charset="0"/>
            </a:endParaRPr>
          </a:p>
          <a:p>
            <a:pPr algn="just"/>
            <a:r>
              <a:rPr lang="pt-BR" altLang="pt-BR" sz="2000" dirty="0">
                <a:solidFill>
                  <a:schemeClr val="bg1"/>
                </a:solidFill>
                <a:latin typeface="Arial" panose="020B0604020202020204" pitchFamily="34" charset="0"/>
                <a:cs typeface="Arial" panose="020B0604020202020204" pitchFamily="34" charset="0"/>
              </a:rPr>
              <a:t> “A adoção de </a:t>
            </a:r>
            <a:r>
              <a:rPr lang="pt-BR" altLang="pt-BR" sz="2000" u="sng" dirty="0">
                <a:solidFill>
                  <a:schemeClr val="bg1"/>
                </a:solidFill>
                <a:latin typeface="Arial" panose="020B0604020202020204" pitchFamily="34" charset="0"/>
                <a:cs typeface="Arial" panose="020B0604020202020204" pitchFamily="34" charset="0"/>
              </a:rPr>
              <a:t>projeto básico deficiente constitui irregularidade grave </a:t>
            </a:r>
            <a:r>
              <a:rPr lang="pt-BR" altLang="pt-BR" sz="2000" dirty="0">
                <a:solidFill>
                  <a:schemeClr val="bg1"/>
                </a:solidFill>
                <a:latin typeface="Arial" panose="020B0604020202020204" pitchFamily="34" charset="0"/>
                <a:cs typeface="Arial" panose="020B0604020202020204" pitchFamily="34" charset="0"/>
              </a:rPr>
              <a:t>passível de aplicação de multa aos responsáveis, independentemente da consumação e da identificação de dano ao erário.”</a:t>
            </a:r>
          </a:p>
          <a:p>
            <a:pPr algn="ctr"/>
            <a:endParaRPr lang="pt-BR" sz="2400" dirty="0">
              <a:solidFill>
                <a:schemeClr val="bg1"/>
              </a:solidFill>
            </a:endParaRPr>
          </a:p>
        </p:txBody>
      </p:sp>
      <p:sp>
        <p:nvSpPr>
          <p:cNvPr id="3" name="CaixaDeTexto 2"/>
          <p:cNvSpPr txBox="1"/>
          <p:nvPr/>
        </p:nvSpPr>
        <p:spPr>
          <a:xfrm>
            <a:off x="2501516" y="1257285"/>
            <a:ext cx="4280520"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258884636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519572" y="2155925"/>
            <a:ext cx="8244408" cy="3231654"/>
          </a:xfrm>
          <a:prstGeom prst="rect">
            <a:avLst/>
          </a:prstGeom>
          <a:noFill/>
        </p:spPr>
        <p:txBody>
          <a:bodyPr wrap="square" rtlCol="0">
            <a:spAutoFit/>
          </a:bodyPr>
          <a:lstStyle/>
          <a:p>
            <a:pPr>
              <a:defRPr/>
            </a:pPr>
            <a:r>
              <a:rPr lang="pt-BR" sz="2000" dirty="0">
                <a:solidFill>
                  <a:schemeClr val="bg1"/>
                </a:solidFill>
                <a:latin typeface="Arial" panose="020B0604020202020204" pitchFamily="34" charset="0"/>
                <a:cs typeface="Arial" panose="020B0604020202020204" pitchFamily="34" charset="0"/>
              </a:rPr>
              <a:t>TCU. Acórdão n. 2300/2013 – Plenário </a:t>
            </a:r>
          </a:p>
          <a:p>
            <a:pPr>
              <a:defRPr/>
            </a:pPr>
            <a:endParaRPr lang="pt-BR" sz="2000" dirty="0">
              <a:solidFill>
                <a:schemeClr val="bg1"/>
              </a:solidFill>
              <a:latin typeface="Arial" panose="020B0604020202020204" pitchFamily="34" charset="0"/>
              <a:cs typeface="Arial" panose="020B0604020202020204" pitchFamily="34" charset="0"/>
            </a:endParaRPr>
          </a:p>
          <a:p>
            <a:pPr algn="just">
              <a:defRPr/>
            </a:pPr>
            <a:r>
              <a:rPr lang="pt-BR" sz="2000" dirty="0">
                <a:solidFill>
                  <a:schemeClr val="bg1"/>
                </a:solidFill>
                <a:latin typeface="Arial" panose="020B0604020202020204" pitchFamily="34" charset="0"/>
                <a:cs typeface="Arial" panose="020B0604020202020204" pitchFamily="34" charset="0"/>
              </a:rPr>
              <a:t>“26. Quanto à responsabilidade pela </a:t>
            </a:r>
            <a:r>
              <a:rPr lang="pt-BR" sz="2000" u="sng" dirty="0">
                <a:solidFill>
                  <a:schemeClr val="bg1"/>
                </a:solidFill>
                <a:latin typeface="Arial" panose="020B0604020202020204" pitchFamily="34" charset="0"/>
                <a:cs typeface="Arial" panose="020B0604020202020204" pitchFamily="34" charset="0"/>
              </a:rPr>
              <a:t>homologação dos processos licitatórios</a:t>
            </a:r>
            <a:r>
              <a:rPr lang="pt-BR" sz="2000" dirty="0">
                <a:solidFill>
                  <a:schemeClr val="bg1"/>
                </a:solidFill>
                <a:latin typeface="Arial" panose="020B0604020202020204" pitchFamily="34" charset="0"/>
                <a:cs typeface="Arial" panose="020B0604020202020204" pitchFamily="34" charset="0"/>
              </a:rPr>
              <a:t>, este Tribunal tem se posicionado pela responsabilização solidária da autoridade competente pelos vícios ocorridos em procedimentos licitatórios, exceto se as correspondentes irregularidades decorrerem de vícios ocultos, dificilmente perceptíveis na análise procedida pela autoridade encarregada da homologação do certame.”</a:t>
            </a:r>
          </a:p>
          <a:p>
            <a:pPr algn="just">
              <a:defRPr/>
            </a:pPr>
            <a:endParaRPr lang="pt-BR" sz="2400" dirty="0">
              <a:solidFill>
                <a:schemeClr val="bg1"/>
              </a:solidFill>
            </a:endParaRPr>
          </a:p>
        </p:txBody>
      </p:sp>
      <p:sp>
        <p:nvSpPr>
          <p:cNvPr id="3" name="CaixaDeTexto 2"/>
          <p:cNvSpPr txBox="1"/>
          <p:nvPr/>
        </p:nvSpPr>
        <p:spPr>
          <a:xfrm>
            <a:off x="2627784" y="1218991"/>
            <a:ext cx="4392488"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363502272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519572" y="2058417"/>
            <a:ext cx="8244408" cy="4154984"/>
          </a:xfrm>
          <a:prstGeom prst="rect">
            <a:avLst/>
          </a:prstGeom>
          <a:noFill/>
        </p:spPr>
        <p:txBody>
          <a:bodyPr wrap="square" rtlCol="0">
            <a:spAutoFit/>
          </a:bodyPr>
          <a:lstStyle/>
          <a:p>
            <a:r>
              <a:rPr lang="pt-BR" altLang="pt-BR" sz="2000" dirty="0">
                <a:solidFill>
                  <a:schemeClr val="bg1"/>
                </a:solidFill>
                <a:latin typeface="Arial" panose="020B0604020202020204" pitchFamily="34" charset="0"/>
                <a:cs typeface="Arial" panose="020B0604020202020204" pitchFamily="34" charset="0"/>
              </a:rPr>
              <a:t>TCU. Acórdão n. 43/2015 – Plenário </a:t>
            </a:r>
          </a:p>
          <a:p>
            <a:endParaRPr lang="pt-BR" altLang="pt-BR" sz="2000" dirty="0">
              <a:solidFill>
                <a:schemeClr val="bg1"/>
              </a:solidFill>
              <a:latin typeface="Arial" panose="020B0604020202020204" pitchFamily="34" charset="0"/>
              <a:cs typeface="Arial" panose="020B0604020202020204" pitchFamily="34" charset="0"/>
            </a:endParaRPr>
          </a:p>
          <a:p>
            <a:pPr algn="just"/>
            <a:r>
              <a:rPr lang="pt-BR" altLang="pt-BR" sz="2000" dirty="0">
                <a:solidFill>
                  <a:schemeClr val="bg1"/>
                </a:solidFill>
                <a:latin typeface="Arial" panose="020B0604020202020204" pitchFamily="34" charset="0"/>
                <a:cs typeface="Arial" panose="020B0604020202020204" pitchFamily="34" charset="0"/>
              </a:rPr>
              <a:t>“22. (...) </a:t>
            </a:r>
            <a:r>
              <a:rPr lang="pt-BR" altLang="pt-BR" sz="2000" u="sng" dirty="0">
                <a:solidFill>
                  <a:schemeClr val="bg1"/>
                </a:solidFill>
                <a:latin typeface="Arial" panose="020B0604020202020204" pitchFamily="34" charset="0"/>
                <a:cs typeface="Arial" panose="020B0604020202020204" pitchFamily="34" charset="0"/>
              </a:rPr>
              <a:t>A responsabilidade do fiscal da obra torna-se evidente diante do fato</a:t>
            </a:r>
            <a:r>
              <a:rPr lang="pt-BR" altLang="pt-BR" sz="2000" dirty="0">
                <a:solidFill>
                  <a:schemeClr val="bg1"/>
                </a:solidFill>
                <a:latin typeface="Arial" panose="020B0604020202020204" pitchFamily="34" charset="0"/>
                <a:cs typeface="Arial" panose="020B0604020202020204" pitchFamily="34" charset="0"/>
              </a:rPr>
              <a:t> – devidamente anotado no relatório de auditoria – </a:t>
            </a:r>
            <a:r>
              <a:rPr lang="pt-BR" altLang="pt-BR" sz="2000" u="sng" dirty="0">
                <a:solidFill>
                  <a:schemeClr val="bg1"/>
                </a:solidFill>
                <a:latin typeface="Arial" panose="020B0604020202020204" pitchFamily="34" charset="0"/>
                <a:cs typeface="Arial" panose="020B0604020202020204" pitchFamily="34" charset="0"/>
              </a:rPr>
              <a:t>de que os boletins foram por ele atestados, sem que se identificasse qualquer autorização superior para a execução dos novos itens. Ademais, a inclusão desses itens deu-se por meio de uma espécie de </a:t>
            </a:r>
            <a:r>
              <a:rPr lang="pt-BR" altLang="pt-BR" sz="2000" u="sng" dirty="0" err="1">
                <a:solidFill>
                  <a:schemeClr val="bg1"/>
                </a:solidFill>
                <a:latin typeface="Arial" panose="020B0604020202020204" pitchFamily="34" charset="0"/>
                <a:cs typeface="Arial" panose="020B0604020202020204" pitchFamily="34" charset="0"/>
              </a:rPr>
              <a:t>re-ratificação</a:t>
            </a:r>
            <a:r>
              <a:rPr lang="pt-BR" altLang="pt-BR" sz="2000" u="sng" dirty="0">
                <a:solidFill>
                  <a:schemeClr val="bg1"/>
                </a:solidFill>
                <a:latin typeface="Arial" panose="020B0604020202020204" pitchFamily="34" charset="0"/>
                <a:cs typeface="Arial" panose="020B0604020202020204" pitchFamily="34" charset="0"/>
              </a:rPr>
              <a:t> do contrato feita diretamente nos boletins de medição, sem a formalização do necessário termo aditivo</a:t>
            </a:r>
            <a:r>
              <a:rPr lang="pt-BR" altLang="pt-BR" sz="2000" dirty="0">
                <a:solidFill>
                  <a:schemeClr val="bg1"/>
                </a:solidFill>
                <a:latin typeface="Arial" panose="020B0604020202020204" pitchFamily="34" charset="0"/>
                <a:cs typeface="Arial" panose="020B0604020202020204" pitchFamily="34" charset="0"/>
              </a:rPr>
              <a:t>. </a:t>
            </a:r>
          </a:p>
          <a:p>
            <a:pPr algn="just"/>
            <a:r>
              <a:rPr lang="pt-BR" altLang="pt-BR" sz="2000" dirty="0">
                <a:solidFill>
                  <a:schemeClr val="bg1"/>
                </a:solidFill>
                <a:latin typeface="Arial" panose="020B0604020202020204" pitchFamily="34" charset="0"/>
                <a:cs typeface="Arial" panose="020B0604020202020204" pitchFamily="34" charset="0"/>
              </a:rPr>
              <a:t>23. Sob tais circunstâncias, o senso de diligência exigível a um engenheiro fiscal de contrato, aqui considerado sob o conceito de </a:t>
            </a:r>
            <a:r>
              <a:rPr lang="pt-BR" altLang="pt-BR" sz="2000" i="1" dirty="0">
                <a:solidFill>
                  <a:schemeClr val="bg1"/>
                </a:solidFill>
                <a:latin typeface="Arial" panose="020B0604020202020204" pitchFamily="34" charset="0"/>
                <a:cs typeface="Arial" panose="020B0604020202020204" pitchFamily="34" charset="0"/>
              </a:rPr>
              <a:t>homo </a:t>
            </a:r>
            <a:r>
              <a:rPr lang="pt-BR" altLang="pt-BR" sz="2000" i="1" dirty="0" err="1">
                <a:solidFill>
                  <a:schemeClr val="bg1"/>
                </a:solidFill>
                <a:latin typeface="Arial" panose="020B0604020202020204" pitchFamily="34" charset="0"/>
                <a:cs typeface="Arial" panose="020B0604020202020204" pitchFamily="34" charset="0"/>
              </a:rPr>
              <a:t>medius</a:t>
            </a:r>
            <a:r>
              <a:rPr lang="pt-BR" altLang="pt-BR" sz="2000" dirty="0">
                <a:solidFill>
                  <a:schemeClr val="bg1"/>
                </a:solidFill>
                <a:latin typeface="Arial" panose="020B0604020202020204" pitchFamily="34" charset="0"/>
                <a:cs typeface="Arial" panose="020B0604020202020204" pitchFamily="34" charset="0"/>
              </a:rPr>
              <a:t>, impor-lhe-ia  o  dever  de  conhecimento  dos  limites  e</a:t>
            </a:r>
          </a:p>
          <a:p>
            <a:pPr algn="ctr"/>
            <a:endParaRPr lang="pt-BR" sz="2400" dirty="0">
              <a:solidFill>
                <a:schemeClr val="bg1"/>
              </a:solidFill>
            </a:endParaRPr>
          </a:p>
        </p:txBody>
      </p:sp>
      <p:sp>
        <p:nvSpPr>
          <p:cNvPr id="3" name="CaixaDeTexto 2"/>
          <p:cNvSpPr txBox="1"/>
          <p:nvPr/>
        </p:nvSpPr>
        <p:spPr>
          <a:xfrm>
            <a:off x="2195736" y="1227420"/>
            <a:ext cx="4280520"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88775506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504056" y="2400320"/>
            <a:ext cx="8172400" cy="3231654"/>
          </a:xfrm>
          <a:prstGeom prst="rect">
            <a:avLst/>
          </a:prstGeom>
          <a:noFill/>
        </p:spPr>
        <p:txBody>
          <a:bodyPr wrap="square" rtlCol="0">
            <a:spAutoFit/>
          </a:bodyPr>
          <a:lstStyle/>
          <a:p>
            <a:pPr algn="just"/>
            <a:r>
              <a:rPr lang="pt-BR" altLang="pt-BR" sz="2000" dirty="0">
                <a:solidFill>
                  <a:schemeClr val="bg1"/>
                </a:solidFill>
                <a:latin typeface="Arial" panose="020B0604020202020204" pitchFamily="34" charset="0"/>
                <a:cs typeface="Arial" panose="020B0604020202020204" pitchFamily="34" charset="0"/>
              </a:rPr>
              <a:t>regras para alterações contratuais definidos no Estatuto de Licitações, e, por conseguinte, a obrigação de notificar seus superiores sobre a necessidade de realizar o necessário aditivo contratual, em respeito à exigência estabelecida no </a:t>
            </a:r>
            <a:r>
              <a:rPr lang="pt-BR" altLang="pt-BR" sz="2000" i="1" dirty="0">
                <a:solidFill>
                  <a:schemeClr val="bg1"/>
                </a:solidFill>
                <a:latin typeface="Arial" panose="020B0604020202020204" pitchFamily="34" charset="0"/>
                <a:cs typeface="Arial" panose="020B0604020202020204" pitchFamily="34" charset="0"/>
              </a:rPr>
              <a:t>caput</a:t>
            </a:r>
            <a:r>
              <a:rPr lang="pt-BR" altLang="pt-BR" sz="2000" dirty="0">
                <a:solidFill>
                  <a:schemeClr val="bg1"/>
                </a:solidFill>
                <a:latin typeface="Arial" panose="020B0604020202020204" pitchFamily="34" charset="0"/>
                <a:cs typeface="Arial" panose="020B0604020202020204" pitchFamily="34" charset="0"/>
              </a:rPr>
              <a:t> do art. 60 da Lei 8.666/93. (...)</a:t>
            </a:r>
          </a:p>
          <a:p>
            <a:pPr algn="just"/>
            <a:r>
              <a:rPr lang="pt-BR" altLang="pt-BR" sz="2000" dirty="0">
                <a:solidFill>
                  <a:schemeClr val="bg1"/>
                </a:solidFill>
                <a:latin typeface="Arial" panose="020B0604020202020204" pitchFamily="34" charset="0"/>
                <a:cs typeface="Arial" panose="020B0604020202020204" pitchFamily="34" charset="0"/>
              </a:rPr>
              <a:t>25. Nesse contexto, é razoável presumir que, </a:t>
            </a:r>
            <a:r>
              <a:rPr lang="pt-BR" altLang="pt-BR" sz="2000" u="sng" dirty="0">
                <a:solidFill>
                  <a:schemeClr val="bg1"/>
                </a:solidFill>
                <a:latin typeface="Arial" panose="020B0604020202020204" pitchFamily="34" charset="0"/>
                <a:cs typeface="Arial" panose="020B0604020202020204" pitchFamily="34" charset="0"/>
              </a:rPr>
              <a:t>se o fiscal da obra houvesse alertado seus superiores para a dimensão das alterações de objeto, estes provavelmente adotariam as providências necessárias à formalização do necessário aditivo, sob pena de </a:t>
            </a:r>
            <a:r>
              <a:rPr lang="pt-BR" altLang="pt-BR" sz="2000" u="sng" dirty="0" err="1">
                <a:solidFill>
                  <a:schemeClr val="bg1"/>
                </a:solidFill>
                <a:latin typeface="Arial" panose="020B0604020202020204" pitchFamily="34" charset="0"/>
                <a:cs typeface="Arial" panose="020B0604020202020204" pitchFamily="34" charset="0"/>
              </a:rPr>
              <a:t>corresponsabilização</a:t>
            </a:r>
            <a:r>
              <a:rPr lang="pt-BR" altLang="pt-BR" sz="2000" u="sng" dirty="0">
                <a:solidFill>
                  <a:schemeClr val="bg1"/>
                </a:solidFill>
                <a:latin typeface="Arial" panose="020B0604020202020204" pitchFamily="34" charset="0"/>
                <a:cs typeface="Arial" panose="020B0604020202020204" pitchFamily="34" charset="0"/>
              </a:rPr>
              <a:t> pela irregularidade verificada</a:t>
            </a:r>
            <a:r>
              <a:rPr lang="pt-BR" altLang="pt-BR" sz="2000" dirty="0">
                <a:solidFill>
                  <a:schemeClr val="bg1"/>
                </a:solidFill>
                <a:latin typeface="Arial" panose="020B0604020202020204" pitchFamily="34" charset="0"/>
                <a:cs typeface="Arial" panose="020B0604020202020204" pitchFamily="34" charset="0"/>
              </a:rPr>
              <a:t>.” </a:t>
            </a:r>
          </a:p>
          <a:p>
            <a:pPr algn="ctr"/>
            <a:endParaRPr lang="pt-BR" sz="2400" dirty="0">
              <a:solidFill>
                <a:schemeClr val="bg1"/>
              </a:solidFill>
            </a:endParaRPr>
          </a:p>
        </p:txBody>
      </p:sp>
      <p:sp>
        <p:nvSpPr>
          <p:cNvPr id="3" name="CaixaDeTexto 2"/>
          <p:cNvSpPr txBox="1"/>
          <p:nvPr/>
        </p:nvSpPr>
        <p:spPr>
          <a:xfrm>
            <a:off x="2267744" y="1278356"/>
            <a:ext cx="4280520"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298710428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553344" y="1988840"/>
            <a:ext cx="8176864" cy="2923877"/>
          </a:xfrm>
          <a:prstGeom prst="rect">
            <a:avLst/>
          </a:prstGeom>
          <a:noFill/>
        </p:spPr>
        <p:txBody>
          <a:bodyPr wrap="square" rtlCol="0">
            <a:spAutoFit/>
          </a:bodyPr>
          <a:lstStyle/>
          <a:p>
            <a:r>
              <a:rPr lang="pt-PT" altLang="pt-BR" sz="2000" dirty="0">
                <a:solidFill>
                  <a:schemeClr val="bg1"/>
                </a:solidFill>
                <a:latin typeface="Arial" panose="020B0604020202020204" pitchFamily="34" charset="0"/>
                <a:cs typeface="Arial" panose="020B0604020202020204" pitchFamily="34" charset="0"/>
              </a:rPr>
              <a:t>TCU. Acórdão n. 0161/2007 – P</a:t>
            </a:r>
            <a:r>
              <a:rPr lang="pt-BR" altLang="pt-BR" sz="2000" dirty="0" err="1">
                <a:solidFill>
                  <a:schemeClr val="bg1"/>
                </a:solidFill>
                <a:latin typeface="Arial" panose="020B0604020202020204" pitchFamily="34" charset="0"/>
                <a:cs typeface="Arial" panose="020B0604020202020204" pitchFamily="34" charset="0"/>
              </a:rPr>
              <a:t>lenário</a:t>
            </a:r>
            <a:r>
              <a:rPr lang="pt-BR" altLang="pt-BR" sz="2000" dirty="0">
                <a:solidFill>
                  <a:schemeClr val="bg1"/>
                </a:solidFill>
                <a:latin typeface="Arial" panose="020B0604020202020204" pitchFamily="34" charset="0"/>
                <a:cs typeface="Arial" panose="020B0604020202020204" pitchFamily="34" charset="0"/>
              </a:rPr>
              <a:t> </a:t>
            </a:r>
          </a:p>
          <a:p>
            <a:endParaRPr lang="pt-BR" altLang="pt-BR" sz="2000" dirty="0">
              <a:solidFill>
                <a:schemeClr val="bg1"/>
              </a:solidFill>
              <a:latin typeface="Arial" panose="020B0604020202020204" pitchFamily="34" charset="0"/>
              <a:cs typeface="Arial" panose="020B0604020202020204" pitchFamily="34" charset="0"/>
            </a:endParaRPr>
          </a:p>
          <a:p>
            <a:pPr algn="just"/>
            <a:r>
              <a:rPr lang="pt-BR" altLang="pt-BR" sz="2000" dirty="0">
                <a:solidFill>
                  <a:schemeClr val="bg1"/>
                </a:solidFill>
                <a:latin typeface="Arial" panose="020B0604020202020204" pitchFamily="34" charset="0"/>
                <a:cs typeface="Arial" panose="020B0604020202020204" pitchFamily="34" charset="0"/>
              </a:rPr>
              <a:t>“Cabe a aplicação de multa ao </a:t>
            </a:r>
            <a:r>
              <a:rPr lang="pt-BR" altLang="pt-BR" sz="2000" u="sng" dirty="0">
                <a:solidFill>
                  <a:schemeClr val="bg1"/>
                </a:solidFill>
                <a:latin typeface="Arial" panose="020B0604020202020204" pitchFamily="34" charset="0"/>
                <a:cs typeface="Arial" panose="020B0604020202020204" pitchFamily="34" charset="0"/>
              </a:rPr>
              <a:t>responsável que descumprir preceitos legais específicos e/ou determinações</a:t>
            </a:r>
            <a:r>
              <a:rPr lang="pt-BR" altLang="pt-BR" sz="2000" dirty="0">
                <a:solidFill>
                  <a:schemeClr val="bg1"/>
                </a:solidFill>
                <a:latin typeface="Arial" panose="020B0604020202020204" pitchFamily="34" charset="0"/>
                <a:cs typeface="Arial" panose="020B0604020202020204" pitchFamily="34" charset="0"/>
              </a:rPr>
              <a:t> exaradas em deliberações do TCU, </a:t>
            </a:r>
            <a:r>
              <a:rPr lang="pt-BR" altLang="pt-BR" sz="2000" u="sng" dirty="0">
                <a:solidFill>
                  <a:schemeClr val="bg1"/>
                </a:solidFill>
                <a:latin typeface="Arial" panose="020B0604020202020204" pitchFamily="34" charset="0"/>
                <a:cs typeface="Arial" panose="020B0604020202020204" pitchFamily="34" charset="0"/>
              </a:rPr>
              <a:t>sem justificativas satisfatórias</a:t>
            </a:r>
            <a:r>
              <a:rPr lang="pt-BR" altLang="pt-BR" sz="2000" dirty="0">
                <a:solidFill>
                  <a:schemeClr val="bg1"/>
                </a:solidFill>
                <a:latin typeface="Arial" panose="020B0604020202020204" pitchFamily="34" charset="0"/>
                <a:cs typeface="Arial" panose="020B0604020202020204" pitchFamily="34" charset="0"/>
              </a:rPr>
              <a:t> a respeito. (...)</a:t>
            </a:r>
          </a:p>
          <a:p>
            <a:pPr algn="just"/>
            <a:endParaRPr lang="pt-BR" altLang="pt-BR" sz="2000" dirty="0">
              <a:solidFill>
                <a:schemeClr val="bg1"/>
              </a:solidFill>
              <a:latin typeface="Arial" panose="020B0604020202020204" pitchFamily="34" charset="0"/>
              <a:cs typeface="Arial" panose="020B0604020202020204" pitchFamily="34" charset="0"/>
            </a:endParaRPr>
          </a:p>
          <a:p>
            <a:pPr algn="just"/>
            <a:endParaRPr lang="pt-BR" altLang="pt-BR" sz="2000" dirty="0">
              <a:solidFill>
                <a:schemeClr val="bg1"/>
              </a:solidFill>
              <a:latin typeface="Arial" panose="020B0604020202020204" pitchFamily="34" charset="0"/>
              <a:cs typeface="Arial" panose="020B0604020202020204" pitchFamily="34" charset="0"/>
            </a:endParaRPr>
          </a:p>
          <a:p>
            <a:pPr algn="ctr"/>
            <a:r>
              <a:rPr lang="pt-BR" altLang="pt-BR" sz="2000" dirty="0">
                <a:solidFill>
                  <a:schemeClr val="bg1"/>
                </a:solidFill>
                <a:latin typeface="Arial" panose="020B0604020202020204" pitchFamily="34" charset="0"/>
                <a:cs typeface="Arial" panose="020B0604020202020204" pitchFamily="34" charset="0"/>
              </a:rPr>
              <a:t>***</a:t>
            </a:r>
          </a:p>
          <a:p>
            <a:pPr algn="ctr"/>
            <a:endParaRPr lang="pt-BR" sz="2400" dirty="0">
              <a:solidFill>
                <a:schemeClr val="bg1"/>
              </a:solidFill>
            </a:endParaRPr>
          </a:p>
        </p:txBody>
      </p:sp>
      <p:sp>
        <p:nvSpPr>
          <p:cNvPr id="3" name="CaixaDeTexto 2"/>
          <p:cNvSpPr txBox="1"/>
          <p:nvPr/>
        </p:nvSpPr>
        <p:spPr>
          <a:xfrm>
            <a:off x="2683768" y="1273696"/>
            <a:ext cx="4280520"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99509262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9638\Desktop\FUNDO.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ítulo 4"/>
          <p:cNvSpPr>
            <a:spLocks noGrp="1"/>
          </p:cNvSpPr>
          <p:nvPr>
            <p:ph type="ctrTitle"/>
          </p:nvPr>
        </p:nvSpPr>
        <p:spPr>
          <a:xfrm>
            <a:off x="685800" y="1591556"/>
            <a:ext cx="7772400" cy="1470025"/>
          </a:xfrm>
        </p:spPr>
        <p:txBody>
          <a:bodyPr/>
          <a:lstStyle/>
          <a:p>
            <a:pPr>
              <a:spcBef>
                <a:spcPct val="20000"/>
              </a:spcBef>
            </a:pPr>
            <a:r>
              <a:rPr lang="pt-BR" altLang="pt-BR" b="1" dirty="0">
                <a:solidFill>
                  <a:schemeClr val="bg1"/>
                </a:solidFill>
                <a:latin typeface="Arial" charset="0"/>
              </a:rPr>
              <a:t>MUITO OBRIGADO!</a:t>
            </a:r>
            <a:endParaRPr lang="pt-BR" altLang="pt-BR" b="1" dirty="0">
              <a:solidFill>
                <a:schemeClr val="bg1"/>
              </a:solidFill>
            </a:endParaRPr>
          </a:p>
        </p:txBody>
      </p:sp>
      <p:sp>
        <p:nvSpPr>
          <p:cNvPr id="6" name="Subtítulo 5"/>
          <p:cNvSpPr>
            <a:spLocks noGrp="1"/>
          </p:cNvSpPr>
          <p:nvPr>
            <p:ph type="subTitle" idx="1"/>
          </p:nvPr>
        </p:nvSpPr>
        <p:spPr>
          <a:xfrm>
            <a:off x="2743200" y="4653136"/>
            <a:ext cx="6400800" cy="1752600"/>
          </a:xfrm>
        </p:spPr>
        <p:txBody>
          <a:bodyPr/>
          <a:lstStyle/>
          <a:p>
            <a:pPr>
              <a:lnSpc>
                <a:spcPct val="50000"/>
              </a:lnSpc>
              <a:spcBef>
                <a:spcPct val="50000"/>
              </a:spcBef>
            </a:pPr>
            <a:r>
              <a:rPr lang="pt-BR" altLang="pt-BR" sz="2400" b="1" dirty="0">
                <a:solidFill>
                  <a:schemeClr val="bg1"/>
                </a:solidFill>
                <a:latin typeface="Arial" panose="020B0604020202020204" pitchFamily="34" charset="0"/>
              </a:rPr>
              <a:t>Marco Aurélio S. da Silva</a:t>
            </a:r>
          </a:p>
          <a:p>
            <a:pPr>
              <a:lnSpc>
                <a:spcPct val="50000"/>
              </a:lnSpc>
              <a:spcBef>
                <a:spcPct val="50000"/>
              </a:spcBef>
            </a:pPr>
            <a:r>
              <a:rPr lang="pt-BR" altLang="pt-BR" sz="2400" b="1" dirty="0">
                <a:solidFill>
                  <a:schemeClr val="bg1"/>
                </a:solidFill>
                <a:latin typeface="Arial" panose="020B0604020202020204" pitchFamily="34" charset="0"/>
              </a:rPr>
              <a:t>Auditor de Controle Externo</a:t>
            </a:r>
          </a:p>
          <a:p>
            <a:pPr>
              <a:lnSpc>
                <a:spcPct val="50000"/>
              </a:lnSpc>
              <a:spcBef>
                <a:spcPct val="50000"/>
              </a:spcBef>
            </a:pPr>
            <a:r>
              <a:rPr lang="pt-BR" altLang="pt-BR" sz="2400" b="1" dirty="0">
                <a:solidFill>
                  <a:schemeClr val="bg1"/>
                </a:solidFill>
                <a:latin typeface="Arial" panose="020B0604020202020204" pitchFamily="34" charset="0"/>
              </a:rPr>
              <a:t>marcoaurelio@tce.sc.gov.br</a:t>
            </a:r>
          </a:p>
          <a:p>
            <a:endParaRPr lang="pt-B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dirty="0"/>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703897"/>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450354" y="2311617"/>
            <a:ext cx="7557492" cy="1446550"/>
          </a:xfrm>
          <a:prstGeom prst="rect">
            <a:avLst/>
          </a:prstGeom>
          <a:noFill/>
        </p:spPr>
        <p:txBody>
          <a:bodyPr wrap="square" rtlCol="0">
            <a:spAutoFit/>
          </a:bodyPr>
          <a:lstStyle/>
          <a:p>
            <a:pPr lvl="1" algn="just">
              <a:defRPr/>
            </a:pPr>
            <a:endParaRPr lang="pt-BR" sz="2000" dirty="0">
              <a:solidFill>
                <a:schemeClr val="bg1"/>
              </a:solidFill>
              <a:latin typeface="Arial" panose="020B0604020202020204" pitchFamily="34" charset="0"/>
              <a:cs typeface="Arial" panose="020B0604020202020204" pitchFamily="34" charset="0"/>
            </a:endParaRPr>
          </a:p>
          <a:p>
            <a:pPr marL="800100" lvl="1" indent="-342900">
              <a:buFont typeface="Arial" panose="020B0604020202020204" pitchFamily="34" charset="0"/>
              <a:buChar char="•"/>
              <a:defRPr/>
            </a:pPr>
            <a:endParaRPr lang="pt-BR" sz="2000" dirty="0">
              <a:solidFill>
                <a:schemeClr val="bg1"/>
              </a:solidFill>
              <a:latin typeface="Arial" panose="020B0604020202020204" pitchFamily="34" charset="0"/>
              <a:cs typeface="Arial" panose="020B0604020202020204" pitchFamily="34" charset="0"/>
            </a:endParaRPr>
          </a:p>
          <a:p>
            <a:pPr lvl="1">
              <a:defRPr/>
            </a:pPr>
            <a:endParaRPr lang="pt-BR" sz="2400" dirty="0">
              <a:solidFill>
                <a:schemeClr val="bg1"/>
              </a:solidFill>
              <a:latin typeface="Arial" panose="020B0604020202020204" pitchFamily="34" charset="0"/>
              <a:cs typeface="Arial" panose="020B0604020202020204" pitchFamily="34" charset="0"/>
            </a:endParaRPr>
          </a:p>
          <a:p>
            <a:pPr lvl="1">
              <a:defRPr/>
            </a:pPr>
            <a:endParaRPr lang="pt-BR" sz="2400" dirty="0">
              <a:solidFill>
                <a:schemeClr val="bg1"/>
              </a:solidFill>
            </a:endParaRPr>
          </a:p>
        </p:txBody>
      </p:sp>
      <p:sp>
        <p:nvSpPr>
          <p:cNvPr id="3" name="CaixaDeTexto 2"/>
          <p:cNvSpPr txBox="1"/>
          <p:nvPr/>
        </p:nvSpPr>
        <p:spPr>
          <a:xfrm>
            <a:off x="2187797" y="1282385"/>
            <a:ext cx="4829000" cy="707886"/>
          </a:xfrm>
          <a:prstGeom prst="rect">
            <a:avLst/>
          </a:prstGeom>
          <a:noFill/>
        </p:spPr>
        <p:txBody>
          <a:bodyPr wrap="square" rtlCol="0">
            <a:spAutoFit/>
          </a:bodyPr>
          <a:lstStyle/>
          <a:p>
            <a:pPr lvl="1" algn="ctr">
              <a:defRPr/>
            </a:pPr>
            <a:r>
              <a:rPr lang="pt-BR" sz="2000" b="1" dirty="0">
                <a:solidFill>
                  <a:srgbClr val="FFC000"/>
                </a:solidFill>
                <a:latin typeface="Arial" panose="020B0604020202020204" pitchFamily="34" charset="0"/>
                <a:cs typeface="Arial" panose="020B0604020202020204" pitchFamily="34" charset="0"/>
              </a:rPr>
              <a:t>Consequências das distintas atividades</a:t>
            </a:r>
            <a:endParaRPr lang="pt-BR" sz="2000" dirty="0">
              <a:solidFill>
                <a:srgbClr val="FFC000"/>
              </a:solidFill>
              <a:latin typeface="Arial" panose="020B0604020202020204" pitchFamily="34" charset="0"/>
              <a:cs typeface="Arial" panose="020B0604020202020204" pitchFamily="34" charset="0"/>
            </a:endParaRPr>
          </a:p>
        </p:txBody>
      </p:sp>
      <p:sp>
        <p:nvSpPr>
          <p:cNvPr id="4" name="Elipse 3">
            <a:extLst>
              <a:ext uri="{FF2B5EF4-FFF2-40B4-BE49-F238E27FC236}">
                <a16:creationId xmlns:a16="http://schemas.microsoft.com/office/drawing/2014/main" id="{7972A74C-B958-4750-899D-85099AE50646}"/>
              </a:ext>
            </a:extLst>
          </p:cNvPr>
          <p:cNvSpPr/>
          <p:nvPr/>
        </p:nvSpPr>
        <p:spPr>
          <a:xfrm>
            <a:off x="3220988" y="4336214"/>
            <a:ext cx="2561356" cy="8035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dirty="0">
                <a:solidFill>
                  <a:srgbClr val="FFC000"/>
                </a:solidFill>
                <a:latin typeface="Arial" panose="020B0604020202020204" pitchFamily="34" charset="0"/>
                <a:cs typeface="Arial" panose="020B0604020202020204" pitchFamily="34" charset="0"/>
              </a:rPr>
              <a:t>Transparência</a:t>
            </a:r>
            <a:endParaRPr lang="pt-BR" sz="2000" dirty="0">
              <a:solidFill>
                <a:srgbClr val="FFC000"/>
              </a:solidFill>
            </a:endParaRPr>
          </a:p>
        </p:txBody>
      </p:sp>
      <p:sp>
        <p:nvSpPr>
          <p:cNvPr id="7" name="Elipse 6">
            <a:extLst>
              <a:ext uri="{FF2B5EF4-FFF2-40B4-BE49-F238E27FC236}">
                <a16:creationId xmlns:a16="http://schemas.microsoft.com/office/drawing/2014/main" id="{7A624601-6253-4F40-AD31-A4D060419028}"/>
              </a:ext>
            </a:extLst>
          </p:cNvPr>
          <p:cNvSpPr/>
          <p:nvPr/>
        </p:nvSpPr>
        <p:spPr>
          <a:xfrm>
            <a:off x="801552" y="4894163"/>
            <a:ext cx="2737420" cy="10170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solidFill>
                  <a:srgbClr val="FFC000"/>
                </a:solidFill>
                <a:latin typeface="Arial" panose="020B0604020202020204" pitchFamily="34" charset="0"/>
                <a:cs typeface="Arial" panose="020B0604020202020204" pitchFamily="34" charset="0"/>
              </a:rPr>
              <a:t>Diálogos interinstitucionais </a:t>
            </a:r>
          </a:p>
          <a:p>
            <a:pPr algn="ctr"/>
            <a:endParaRPr lang="pt-BR" dirty="0"/>
          </a:p>
        </p:txBody>
      </p:sp>
      <p:sp>
        <p:nvSpPr>
          <p:cNvPr id="8" name="Retângulo: Cantos Arredondados 7">
            <a:extLst>
              <a:ext uri="{FF2B5EF4-FFF2-40B4-BE49-F238E27FC236}">
                <a16:creationId xmlns:a16="http://schemas.microsoft.com/office/drawing/2014/main" id="{732C94DC-501A-4942-AFB2-852D72E408B6}"/>
              </a:ext>
            </a:extLst>
          </p:cNvPr>
          <p:cNvSpPr/>
          <p:nvPr/>
        </p:nvSpPr>
        <p:spPr>
          <a:xfrm>
            <a:off x="867636" y="2036377"/>
            <a:ext cx="1857300" cy="20223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solidFill>
                  <a:schemeClr val="bg1"/>
                </a:solidFill>
                <a:latin typeface="Arial" panose="020B0604020202020204" pitchFamily="34" charset="0"/>
                <a:cs typeface="Arial" panose="020B0604020202020204" pitchFamily="34" charset="0"/>
              </a:rPr>
              <a:t>Tempo da Administração </a:t>
            </a:r>
          </a:p>
          <a:p>
            <a:pPr algn="ctr"/>
            <a:r>
              <a:rPr lang="pt-BR" dirty="0">
                <a:solidFill>
                  <a:schemeClr val="bg1"/>
                </a:solidFill>
                <a:latin typeface="Arial" panose="020B0604020202020204" pitchFamily="34" charset="0"/>
                <a:cs typeface="Arial" panose="020B0604020202020204" pitchFamily="34" charset="0"/>
              </a:rPr>
              <a:t>X </a:t>
            </a:r>
          </a:p>
          <a:p>
            <a:pPr algn="ctr"/>
            <a:r>
              <a:rPr lang="pt-BR" dirty="0">
                <a:solidFill>
                  <a:schemeClr val="bg1"/>
                </a:solidFill>
                <a:latin typeface="Arial" panose="020B0604020202020204" pitchFamily="34" charset="0"/>
                <a:cs typeface="Arial" panose="020B0604020202020204" pitchFamily="34" charset="0"/>
              </a:rPr>
              <a:t>Tempo dos órgãos de controle</a:t>
            </a:r>
          </a:p>
          <a:p>
            <a:pPr algn="ctr"/>
            <a:endParaRPr lang="pt-BR" dirty="0"/>
          </a:p>
        </p:txBody>
      </p:sp>
      <p:sp>
        <p:nvSpPr>
          <p:cNvPr id="9" name="Retângulo 8">
            <a:extLst>
              <a:ext uri="{FF2B5EF4-FFF2-40B4-BE49-F238E27FC236}">
                <a16:creationId xmlns:a16="http://schemas.microsoft.com/office/drawing/2014/main" id="{2B73DCF8-E728-4801-B7D9-C9A5A4129501}"/>
              </a:ext>
            </a:extLst>
          </p:cNvPr>
          <p:cNvSpPr/>
          <p:nvPr/>
        </p:nvSpPr>
        <p:spPr>
          <a:xfrm>
            <a:off x="3535103" y="2339490"/>
            <a:ext cx="1800200" cy="12597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solidFill>
                  <a:schemeClr val="bg1"/>
                </a:solidFill>
                <a:latin typeface="Arial" panose="020B0604020202020204" pitchFamily="34" charset="0"/>
                <a:cs typeface="Arial" panose="020B0604020202020204" pitchFamily="34" charset="0"/>
              </a:rPr>
              <a:t>Direito administrativo do medo</a:t>
            </a:r>
          </a:p>
          <a:p>
            <a:pPr algn="ctr"/>
            <a:endParaRPr lang="pt-BR" dirty="0"/>
          </a:p>
        </p:txBody>
      </p:sp>
      <p:sp>
        <p:nvSpPr>
          <p:cNvPr id="13" name="Triângulo isósceles 12">
            <a:extLst>
              <a:ext uri="{FF2B5EF4-FFF2-40B4-BE49-F238E27FC236}">
                <a16:creationId xmlns:a16="http://schemas.microsoft.com/office/drawing/2014/main" id="{E418F375-3CF2-43E9-A576-91D150454E33}"/>
              </a:ext>
            </a:extLst>
          </p:cNvPr>
          <p:cNvSpPr/>
          <p:nvPr/>
        </p:nvSpPr>
        <p:spPr>
          <a:xfrm>
            <a:off x="5758476" y="3967373"/>
            <a:ext cx="2695151" cy="190783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solidFill>
                  <a:schemeClr val="bg1"/>
                </a:solidFill>
                <a:latin typeface="Arial" panose="020B0604020202020204" pitchFamily="34" charset="0"/>
                <a:cs typeface="Arial" panose="020B0604020202020204" pitchFamily="34" charset="0"/>
              </a:rPr>
              <a:t>Quem controla o controlador?</a:t>
            </a:r>
          </a:p>
          <a:p>
            <a:pPr algn="ctr"/>
            <a:endParaRPr lang="pt-BR" dirty="0"/>
          </a:p>
        </p:txBody>
      </p:sp>
      <p:sp>
        <p:nvSpPr>
          <p:cNvPr id="14" name="Retângulo: Cantos Diagonais Recortados 13">
            <a:extLst>
              <a:ext uri="{FF2B5EF4-FFF2-40B4-BE49-F238E27FC236}">
                <a16:creationId xmlns:a16="http://schemas.microsoft.com/office/drawing/2014/main" id="{D18596B5-CDF0-43E2-A3CD-90B807633F3A}"/>
              </a:ext>
            </a:extLst>
          </p:cNvPr>
          <p:cNvSpPr/>
          <p:nvPr/>
        </p:nvSpPr>
        <p:spPr>
          <a:xfrm>
            <a:off x="6557927" y="2407387"/>
            <a:ext cx="1398449" cy="1255010"/>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solidFill>
                  <a:schemeClr val="bg1"/>
                </a:solidFill>
                <a:latin typeface="Arial" panose="020B0604020202020204" pitchFamily="34" charset="0"/>
                <a:cs typeface="Arial" panose="020B0604020202020204" pitchFamily="34" charset="0"/>
              </a:rPr>
              <a:t>Apagão das </a:t>
            </a:r>
          </a:p>
          <a:p>
            <a:pPr algn="ctr"/>
            <a:r>
              <a:rPr lang="pt-BR" dirty="0">
                <a:solidFill>
                  <a:schemeClr val="bg1"/>
                </a:solidFill>
                <a:latin typeface="Arial" panose="020B0604020202020204" pitchFamily="34" charset="0"/>
                <a:cs typeface="Arial" panose="020B0604020202020204" pitchFamily="34" charset="0"/>
              </a:rPr>
              <a:t>canetas</a:t>
            </a:r>
          </a:p>
          <a:p>
            <a:pPr algn="ctr"/>
            <a:endParaRPr lang="pt-BR" dirty="0"/>
          </a:p>
        </p:txBody>
      </p:sp>
    </p:spTree>
    <p:extLst>
      <p:ext uri="{BB962C8B-B14F-4D97-AF65-F5344CB8AC3E}">
        <p14:creationId xmlns:p14="http://schemas.microsoft.com/office/powerpoint/2010/main" val="10184741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dirty="0"/>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331640" y="2043365"/>
            <a:ext cx="6942584" cy="2923877"/>
          </a:xfrm>
          <a:prstGeom prst="rect">
            <a:avLst/>
          </a:prstGeom>
          <a:noFill/>
        </p:spPr>
        <p:txBody>
          <a:bodyPr wrap="square" rtlCol="0">
            <a:spAutoFit/>
          </a:bodyPr>
          <a:lstStyle/>
          <a:p>
            <a:pPr>
              <a:defRPr/>
            </a:pPr>
            <a:r>
              <a:rPr lang="pt-BR" altLang="pt-BR" sz="2000" b="1" dirty="0">
                <a:solidFill>
                  <a:schemeClr val="bg1"/>
                </a:solidFill>
                <a:latin typeface="Arial" panose="020B0604020202020204" pitchFamily="34" charset="0"/>
                <a:cs typeface="Arial" panose="020B0604020202020204" pitchFamily="34" charset="0"/>
              </a:rPr>
              <a:t>Constituição Federal</a:t>
            </a:r>
          </a:p>
          <a:p>
            <a:pPr>
              <a:defRPr/>
            </a:pPr>
            <a:endParaRPr lang="pt-BR" altLang="pt-BR" sz="2000" b="1" dirty="0">
              <a:solidFill>
                <a:schemeClr val="bg1"/>
              </a:solidFill>
              <a:latin typeface="Arial" panose="020B0604020202020204" pitchFamily="34" charset="0"/>
              <a:cs typeface="Arial" panose="020B0604020202020204" pitchFamily="34" charset="0"/>
            </a:endParaRPr>
          </a:p>
          <a:p>
            <a:pPr algn="just">
              <a:defRPr/>
            </a:pPr>
            <a:r>
              <a:rPr lang="pt-BR" sz="2000" dirty="0">
                <a:solidFill>
                  <a:schemeClr val="bg1"/>
                </a:solidFill>
                <a:latin typeface="Arial" panose="020B0604020202020204" pitchFamily="34" charset="0"/>
                <a:cs typeface="Arial" panose="020B0604020202020204" pitchFamily="34" charset="0"/>
              </a:rPr>
              <a:t>Art. 37. (...)</a:t>
            </a:r>
          </a:p>
          <a:p>
            <a:pPr algn="just">
              <a:defRPr/>
            </a:pPr>
            <a:r>
              <a:rPr lang="pt-BR" sz="2000" dirty="0">
                <a:solidFill>
                  <a:schemeClr val="bg1"/>
                </a:solidFill>
                <a:latin typeface="Arial" panose="020B0604020202020204" pitchFamily="34" charset="0"/>
                <a:cs typeface="Arial" panose="020B0604020202020204" pitchFamily="34" charset="0"/>
              </a:rPr>
              <a:t>§ 6º As pessoas jurídicas de direito público e as de direito privado prestadoras de serviços públicos </a:t>
            </a:r>
            <a:r>
              <a:rPr lang="pt-BR" sz="2000" u="sng" dirty="0">
                <a:solidFill>
                  <a:schemeClr val="bg1"/>
                </a:solidFill>
                <a:latin typeface="Arial" panose="020B0604020202020204" pitchFamily="34" charset="0"/>
                <a:cs typeface="Arial" panose="020B0604020202020204" pitchFamily="34" charset="0"/>
              </a:rPr>
              <a:t>responderão</a:t>
            </a:r>
            <a:r>
              <a:rPr lang="pt-BR" sz="2000" dirty="0">
                <a:solidFill>
                  <a:schemeClr val="bg1"/>
                </a:solidFill>
                <a:latin typeface="Arial" panose="020B0604020202020204" pitchFamily="34" charset="0"/>
                <a:cs typeface="Arial" panose="020B0604020202020204" pitchFamily="34" charset="0"/>
              </a:rPr>
              <a:t> pelos danos que seus agentes, nessa qualidade, causarem a terceiros, assegurado o direito de regresso contra o responsável nos casos de dolo ou culpa.</a:t>
            </a:r>
            <a:endParaRPr lang="pt-BR" alt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
        <p:nvSpPr>
          <p:cNvPr id="3" name="CaixaDeTexto 2"/>
          <p:cNvSpPr txBox="1"/>
          <p:nvPr/>
        </p:nvSpPr>
        <p:spPr>
          <a:xfrm>
            <a:off x="3491880" y="1281214"/>
            <a:ext cx="2376264" cy="707886"/>
          </a:xfrm>
          <a:prstGeom prst="rect">
            <a:avLst/>
          </a:prstGeom>
          <a:noFill/>
        </p:spPr>
        <p:txBody>
          <a:bodyPr wrap="square" rtlCol="0">
            <a:spAutoFit/>
          </a:bodyPr>
          <a:lstStyle/>
          <a:p>
            <a:pPr algn="ctr"/>
            <a:r>
              <a:rPr lang="pt-BR" altLang="pt-BR" sz="2000" b="1" dirty="0">
                <a:solidFill>
                  <a:srgbClr val="FFC000"/>
                </a:solidFill>
                <a:latin typeface="Arial" panose="020B0604020202020204" pitchFamily="34" charset="0"/>
              </a:rPr>
              <a:t>Responsabilidade Previsão legal</a:t>
            </a:r>
            <a:endParaRPr lang="pt-BR" sz="2000" dirty="0">
              <a:solidFill>
                <a:srgbClr val="FFC000"/>
              </a:solidFill>
            </a:endParaRPr>
          </a:p>
        </p:txBody>
      </p:sp>
    </p:spTree>
    <p:extLst>
      <p:ext uri="{BB962C8B-B14F-4D97-AF65-F5344CB8AC3E}">
        <p14:creationId xmlns:p14="http://schemas.microsoft.com/office/powerpoint/2010/main" val="3996847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dirty="0"/>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843344"/>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371600" y="2112211"/>
            <a:ext cx="7121488" cy="3231654"/>
          </a:xfrm>
          <a:prstGeom prst="rect">
            <a:avLst/>
          </a:prstGeom>
          <a:noFill/>
        </p:spPr>
        <p:txBody>
          <a:bodyPr wrap="square" rtlCol="0">
            <a:spAutoFit/>
          </a:bodyPr>
          <a:lstStyle/>
          <a:p>
            <a:pPr>
              <a:defRPr/>
            </a:pPr>
            <a:r>
              <a:rPr lang="pt-BR" altLang="pt-BR" sz="2000" b="1" dirty="0">
                <a:solidFill>
                  <a:schemeClr val="bg1"/>
                </a:solidFill>
                <a:latin typeface="Arial" panose="020B0604020202020204" pitchFamily="34" charset="0"/>
                <a:cs typeface="Arial" panose="020B0604020202020204" pitchFamily="34" charset="0"/>
              </a:rPr>
              <a:t>Código Civil</a:t>
            </a:r>
          </a:p>
          <a:p>
            <a:pPr>
              <a:defRPr/>
            </a:pPr>
            <a:endParaRPr lang="pt-BR" altLang="pt-BR" sz="2000" b="1" dirty="0">
              <a:solidFill>
                <a:schemeClr val="bg1"/>
              </a:solidFill>
              <a:latin typeface="Arial" panose="020B0604020202020204" pitchFamily="34" charset="0"/>
              <a:cs typeface="Arial" panose="020B0604020202020204" pitchFamily="34" charset="0"/>
            </a:endParaRPr>
          </a:p>
          <a:p>
            <a:pPr algn="just">
              <a:defRPr/>
            </a:pPr>
            <a:r>
              <a:rPr lang="pt-BR" sz="2000" dirty="0">
                <a:solidFill>
                  <a:schemeClr val="bg1"/>
                </a:solidFill>
                <a:latin typeface="Arial" panose="020B0604020202020204" pitchFamily="34" charset="0"/>
                <a:cs typeface="Arial" panose="020B0604020202020204" pitchFamily="34" charset="0"/>
              </a:rPr>
              <a:t>Art. 186. Aquele que, por ação ou omissão voluntária, negligência ou imprudência, violar direito e causar dano a outrem, ainda que exclusivamente moral, </a:t>
            </a:r>
            <a:r>
              <a:rPr lang="pt-BR" sz="2000" u="sng" dirty="0">
                <a:solidFill>
                  <a:schemeClr val="bg1"/>
                </a:solidFill>
                <a:latin typeface="Arial" panose="020B0604020202020204" pitchFamily="34" charset="0"/>
                <a:cs typeface="Arial" panose="020B0604020202020204" pitchFamily="34" charset="0"/>
              </a:rPr>
              <a:t>comete ato ilícito</a:t>
            </a:r>
            <a:r>
              <a:rPr lang="pt-BR" sz="2000" dirty="0">
                <a:solidFill>
                  <a:schemeClr val="bg1"/>
                </a:solidFill>
                <a:latin typeface="Arial" panose="020B0604020202020204" pitchFamily="34" charset="0"/>
                <a:cs typeface="Arial" panose="020B0604020202020204" pitchFamily="34" charset="0"/>
              </a:rPr>
              <a:t>.</a:t>
            </a:r>
          </a:p>
          <a:p>
            <a:pPr algn="just">
              <a:defRPr/>
            </a:pPr>
            <a:endParaRPr lang="pt-BR" sz="2000" dirty="0">
              <a:solidFill>
                <a:schemeClr val="bg1"/>
              </a:solidFill>
              <a:latin typeface="Arial" panose="020B0604020202020204" pitchFamily="34" charset="0"/>
              <a:cs typeface="Arial" panose="020B0604020202020204" pitchFamily="34" charset="0"/>
            </a:endParaRPr>
          </a:p>
          <a:p>
            <a:pPr algn="just">
              <a:defRPr/>
            </a:pPr>
            <a:r>
              <a:rPr lang="pt-BR" sz="2000" dirty="0">
                <a:solidFill>
                  <a:schemeClr val="bg1"/>
                </a:solidFill>
                <a:latin typeface="Arial" panose="020B0604020202020204" pitchFamily="34" charset="0"/>
                <a:cs typeface="Arial" panose="020B0604020202020204" pitchFamily="34" charset="0"/>
              </a:rPr>
              <a:t>Art. 927. Aquele que, por ato ilícito (</a:t>
            </a:r>
            <a:r>
              <a:rPr lang="pt-BR" sz="2000" dirty="0" err="1">
                <a:solidFill>
                  <a:schemeClr val="bg1"/>
                </a:solidFill>
                <a:latin typeface="Arial" panose="020B0604020202020204" pitchFamily="34" charset="0"/>
                <a:cs typeface="Arial" panose="020B0604020202020204" pitchFamily="34" charset="0"/>
              </a:rPr>
              <a:t>arts</a:t>
            </a:r>
            <a:r>
              <a:rPr lang="pt-BR" sz="2000" dirty="0">
                <a:solidFill>
                  <a:schemeClr val="bg1"/>
                </a:solidFill>
                <a:latin typeface="Arial" panose="020B0604020202020204" pitchFamily="34" charset="0"/>
                <a:cs typeface="Arial" panose="020B0604020202020204" pitchFamily="34" charset="0"/>
              </a:rPr>
              <a:t>. 186 e 187), causar dano a outrem, fica </a:t>
            </a:r>
            <a:r>
              <a:rPr lang="pt-BR" sz="2000" u="sng" dirty="0">
                <a:solidFill>
                  <a:schemeClr val="bg1"/>
                </a:solidFill>
                <a:latin typeface="Arial" panose="020B0604020202020204" pitchFamily="34" charset="0"/>
                <a:cs typeface="Arial" panose="020B0604020202020204" pitchFamily="34" charset="0"/>
              </a:rPr>
              <a:t>obrigado</a:t>
            </a:r>
            <a:r>
              <a:rPr lang="pt-BR" sz="2000" dirty="0">
                <a:solidFill>
                  <a:schemeClr val="bg1"/>
                </a:solidFill>
                <a:latin typeface="Arial" panose="020B0604020202020204" pitchFamily="34" charset="0"/>
                <a:cs typeface="Arial" panose="020B0604020202020204" pitchFamily="34" charset="0"/>
              </a:rPr>
              <a:t> a repará-lo.</a:t>
            </a:r>
            <a:endParaRPr lang="pt-BR" altLang="pt-BR" sz="2000" dirty="0">
              <a:solidFill>
                <a:schemeClr val="bg1"/>
              </a:solidFill>
              <a:latin typeface="Arial" panose="020B0604020202020204" pitchFamily="34" charset="0"/>
              <a:cs typeface="Arial" panose="020B0604020202020204" pitchFamily="34" charset="0"/>
            </a:endParaRPr>
          </a:p>
          <a:p>
            <a:pPr algn="just">
              <a:defRPr/>
            </a:pPr>
            <a:r>
              <a:rPr lang="pt-BR" sz="2000" dirty="0">
                <a:solidFill>
                  <a:schemeClr val="bg1"/>
                </a:solidFill>
                <a:latin typeface="Arial" panose="020B0604020202020204" pitchFamily="34" charset="0"/>
                <a:cs typeface="Arial" panose="020B0604020202020204" pitchFamily="34" charset="0"/>
              </a:rPr>
              <a:t>Parágrafo único. (...)</a:t>
            </a:r>
          </a:p>
          <a:p>
            <a:pPr algn="ctr"/>
            <a:endParaRPr lang="pt-BR" sz="2400" dirty="0">
              <a:solidFill>
                <a:schemeClr val="bg1"/>
              </a:solidFill>
            </a:endParaRPr>
          </a:p>
        </p:txBody>
      </p:sp>
      <p:sp>
        <p:nvSpPr>
          <p:cNvPr id="3" name="CaixaDeTexto 2"/>
          <p:cNvSpPr txBox="1"/>
          <p:nvPr/>
        </p:nvSpPr>
        <p:spPr>
          <a:xfrm>
            <a:off x="3491880" y="1281214"/>
            <a:ext cx="2592288"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Previsão legal</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2822044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259632" y="2400320"/>
            <a:ext cx="7198568" cy="2308324"/>
          </a:xfrm>
          <a:prstGeom prst="rect">
            <a:avLst/>
          </a:prstGeom>
          <a:noFill/>
        </p:spPr>
        <p:txBody>
          <a:bodyPr wrap="square" rtlCol="0">
            <a:spAutoFit/>
          </a:bodyPr>
          <a:lstStyle/>
          <a:p>
            <a:pPr algn="just">
              <a:defRPr/>
            </a:pPr>
            <a:r>
              <a:rPr lang="pt-BR" altLang="pt-BR" sz="2000" b="1" dirty="0">
                <a:solidFill>
                  <a:schemeClr val="bg1"/>
                </a:solidFill>
                <a:latin typeface="Arial" panose="020B0604020202020204" pitchFamily="34" charset="0"/>
                <a:cs typeface="Arial" panose="020B0604020202020204" pitchFamily="34" charset="0"/>
              </a:rPr>
              <a:t>Código Penal</a:t>
            </a:r>
          </a:p>
          <a:p>
            <a:pPr algn="just">
              <a:defRPr/>
            </a:pPr>
            <a:endParaRPr lang="pt-BR" altLang="pt-BR" sz="2000" b="1" dirty="0">
              <a:solidFill>
                <a:schemeClr val="bg1"/>
              </a:solidFill>
              <a:latin typeface="Arial" panose="020B0604020202020204" pitchFamily="34" charset="0"/>
              <a:cs typeface="Arial" panose="020B0604020202020204" pitchFamily="34" charset="0"/>
            </a:endParaRPr>
          </a:p>
          <a:p>
            <a:pPr algn="just">
              <a:defRPr/>
            </a:pPr>
            <a:r>
              <a:rPr lang="pt-BR" sz="2000" dirty="0">
                <a:solidFill>
                  <a:schemeClr val="bg1"/>
                </a:solidFill>
                <a:latin typeface="Arial" panose="020B0604020202020204" pitchFamily="34" charset="0"/>
                <a:cs typeface="Arial" panose="020B0604020202020204" pitchFamily="34" charset="0"/>
              </a:rPr>
              <a:t>Art. 13 - O resultado, de que depende a existência do crime, somente é </a:t>
            </a:r>
            <a:r>
              <a:rPr lang="pt-BR" sz="2000" u="sng" dirty="0">
                <a:solidFill>
                  <a:schemeClr val="bg1"/>
                </a:solidFill>
                <a:latin typeface="Arial" panose="020B0604020202020204" pitchFamily="34" charset="0"/>
                <a:cs typeface="Arial" panose="020B0604020202020204" pitchFamily="34" charset="0"/>
              </a:rPr>
              <a:t>imputável</a:t>
            </a:r>
            <a:r>
              <a:rPr lang="pt-BR" sz="2000" dirty="0">
                <a:solidFill>
                  <a:schemeClr val="bg1"/>
                </a:solidFill>
                <a:latin typeface="Arial" panose="020B0604020202020204" pitchFamily="34" charset="0"/>
                <a:cs typeface="Arial" panose="020B0604020202020204" pitchFamily="34" charset="0"/>
              </a:rPr>
              <a:t> a quem lhe deu causa. Considera-se causa a ação ou omissão sem a qual o resultado não teria ocorrido.</a:t>
            </a:r>
            <a:endParaRPr lang="pt-BR" alt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
        <p:nvSpPr>
          <p:cNvPr id="3" name="CaixaDeTexto 2"/>
          <p:cNvSpPr txBox="1"/>
          <p:nvPr/>
        </p:nvSpPr>
        <p:spPr>
          <a:xfrm>
            <a:off x="3453644" y="1296788"/>
            <a:ext cx="2376264"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Previsão legal</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2421413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187624" y="2400320"/>
            <a:ext cx="7270576" cy="3539430"/>
          </a:xfrm>
          <a:prstGeom prst="rect">
            <a:avLst/>
          </a:prstGeom>
          <a:noFill/>
        </p:spPr>
        <p:txBody>
          <a:bodyPr wrap="square" rtlCol="0">
            <a:spAutoFit/>
          </a:bodyPr>
          <a:lstStyle/>
          <a:p>
            <a:pPr algn="just">
              <a:defRPr/>
            </a:pPr>
            <a:r>
              <a:rPr lang="pt-BR" altLang="pt-BR" sz="2000" b="1" dirty="0">
                <a:solidFill>
                  <a:schemeClr val="bg1"/>
                </a:solidFill>
                <a:latin typeface="Arial" panose="020B0604020202020204" pitchFamily="34" charset="0"/>
                <a:cs typeface="Arial" panose="020B0604020202020204" pitchFamily="34" charset="0"/>
              </a:rPr>
              <a:t>Código de Defesa do Consumidor</a:t>
            </a:r>
          </a:p>
          <a:p>
            <a:pPr algn="just">
              <a:defRPr/>
            </a:pPr>
            <a:endParaRPr lang="pt-BR" altLang="pt-BR" sz="2000" b="1" dirty="0">
              <a:solidFill>
                <a:schemeClr val="bg1"/>
              </a:solidFill>
              <a:latin typeface="Arial" panose="020B0604020202020204" pitchFamily="34" charset="0"/>
              <a:cs typeface="Arial" panose="020B0604020202020204" pitchFamily="34" charset="0"/>
            </a:endParaRPr>
          </a:p>
          <a:p>
            <a:pPr algn="just">
              <a:defRPr/>
            </a:pPr>
            <a:r>
              <a:rPr lang="pt-BR" sz="2000" dirty="0">
                <a:solidFill>
                  <a:schemeClr val="bg1"/>
                </a:solidFill>
                <a:latin typeface="Arial" panose="020B0604020202020204" pitchFamily="34" charset="0"/>
                <a:cs typeface="Arial" panose="020B0604020202020204" pitchFamily="34" charset="0"/>
              </a:rPr>
              <a:t>Art. 12. O fabricante, o produtor, o construtor, nacional ou estrangeiro, e o importador </a:t>
            </a:r>
            <a:r>
              <a:rPr lang="pt-BR" sz="2000" u="sng" dirty="0">
                <a:solidFill>
                  <a:schemeClr val="bg1"/>
                </a:solidFill>
                <a:latin typeface="Arial" panose="020B0604020202020204" pitchFamily="34" charset="0"/>
                <a:cs typeface="Arial" panose="020B0604020202020204" pitchFamily="34" charset="0"/>
              </a:rPr>
              <a:t>respondem</a:t>
            </a:r>
            <a:r>
              <a:rPr lang="pt-BR" sz="2000" dirty="0">
                <a:solidFill>
                  <a:schemeClr val="bg1"/>
                </a:solidFill>
                <a:latin typeface="Arial" panose="020B0604020202020204" pitchFamily="34" charset="0"/>
                <a:cs typeface="Arial" panose="020B0604020202020204" pitchFamily="34" charset="0"/>
              </a:rPr>
              <a:t>, independentemente da existência de culpa, pela reparação dos danos causados aos consumidores por defeitos decorrentes de projeto, fabricação, construção, montagem, fórmulas, manipulação, apresentação ou acondicionamento de seus produtos, bem como por informações insuficientes ou inadequadas sobre sua utilização e riscos.</a:t>
            </a:r>
          </a:p>
          <a:p>
            <a:pPr algn="ctr"/>
            <a:endParaRPr lang="pt-BR" sz="2400" dirty="0">
              <a:solidFill>
                <a:schemeClr val="bg1"/>
              </a:solidFill>
            </a:endParaRPr>
          </a:p>
        </p:txBody>
      </p:sp>
      <p:sp>
        <p:nvSpPr>
          <p:cNvPr id="3" name="CaixaDeTexto 2"/>
          <p:cNvSpPr txBox="1"/>
          <p:nvPr/>
        </p:nvSpPr>
        <p:spPr>
          <a:xfrm>
            <a:off x="3491880" y="1281214"/>
            <a:ext cx="2592288"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Previsão legal</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1646548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043608" y="2400320"/>
            <a:ext cx="7414592" cy="3847207"/>
          </a:xfrm>
          <a:prstGeom prst="rect">
            <a:avLst/>
          </a:prstGeom>
          <a:noFill/>
        </p:spPr>
        <p:txBody>
          <a:bodyPr wrap="square" rtlCol="0">
            <a:spAutoFit/>
          </a:bodyPr>
          <a:lstStyle/>
          <a:p>
            <a:pPr algn="just">
              <a:defRPr/>
            </a:pPr>
            <a:r>
              <a:rPr lang="pt-BR" altLang="pt-BR" sz="2000" b="1" dirty="0">
                <a:solidFill>
                  <a:schemeClr val="bg1"/>
                </a:solidFill>
                <a:latin typeface="Arial" panose="020B0604020202020204" pitchFamily="34" charset="0"/>
                <a:cs typeface="Arial" panose="020B0604020202020204" pitchFamily="34" charset="0"/>
              </a:rPr>
              <a:t>Lei de Improbidade Administrativa </a:t>
            </a:r>
          </a:p>
          <a:p>
            <a:pPr algn="just">
              <a:defRPr/>
            </a:pPr>
            <a:endParaRPr lang="pt-BR" altLang="pt-BR" sz="2000" b="1" dirty="0">
              <a:solidFill>
                <a:schemeClr val="bg1"/>
              </a:solidFill>
              <a:latin typeface="Arial" panose="020B0604020202020204" pitchFamily="34" charset="0"/>
              <a:cs typeface="Arial" panose="020B0604020202020204" pitchFamily="34" charset="0"/>
            </a:endParaRPr>
          </a:p>
          <a:p>
            <a:pPr algn="just">
              <a:defRPr/>
            </a:pPr>
            <a:r>
              <a:rPr lang="pt-BR" sz="2000" dirty="0">
                <a:solidFill>
                  <a:schemeClr val="bg1"/>
                </a:solidFill>
                <a:latin typeface="Arial" panose="020B0604020202020204" pitchFamily="34" charset="0"/>
                <a:cs typeface="Arial" panose="020B0604020202020204" pitchFamily="34" charset="0"/>
              </a:rPr>
              <a:t>Art. 1° Os atos de improbidade praticados por qualquer agente público, servidor ou não, contra a administração direta, indireta ou fundacional de qualquer dos Poderes da União, dos Estados, do Distrito Federal, dos Municípios, de Território, de empresa incorporada ao patrimônio público ou de entidade para cuja criação ou custeio o erário haja concorrido ou concorra com mais de cinquenta por cento do patrimônio ou da receita anual, serão </a:t>
            </a:r>
            <a:r>
              <a:rPr lang="pt-BR" sz="2000" u="sng" dirty="0">
                <a:solidFill>
                  <a:schemeClr val="bg1"/>
                </a:solidFill>
                <a:latin typeface="Arial" panose="020B0604020202020204" pitchFamily="34" charset="0"/>
                <a:cs typeface="Arial" panose="020B0604020202020204" pitchFamily="34" charset="0"/>
              </a:rPr>
              <a:t>punidos</a:t>
            </a:r>
            <a:r>
              <a:rPr lang="pt-BR" sz="2000" dirty="0">
                <a:solidFill>
                  <a:schemeClr val="bg1"/>
                </a:solidFill>
                <a:latin typeface="Arial" panose="020B0604020202020204" pitchFamily="34" charset="0"/>
                <a:cs typeface="Arial" panose="020B0604020202020204" pitchFamily="34" charset="0"/>
              </a:rPr>
              <a:t> na forma desta lei.</a:t>
            </a:r>
          </a:p>
          <a:p>
            <a:pPr algn="just">
              <a:defRPr/>
            </a:pPr>
            <a:r>
              <a:rPr lang="pt-BR" sz="2000" dirty="0">
                <a:solidFill>
                  <a:schemeClr val="bg1"/>
                </a:solidFill>
                <a:latin typeface="Arial" panose="020B0604020202020204" pitchFamily="34" charset="0"/>
                <a:cs typeface="Arial" panose="020B0604020202020204" pitchFamily="34" charset="0"/>
              </a:rPr>
              <a:t>Parágrafo único. (...)</a:t>
            </a:r>
          </a:p>
          <a:p>
            <a:pPr algn="ctr"/>
            <a:endParaRPr lang="pt-BR" sz="2400" dirty="0">
              <a:solidFill>
                <a:schemeClr val="bg1"/>
              </a:solidFill>
            </a:endParaRPr>
          </a:p>
        </p:txBody>
      </p:sp>
      <p:sp>
        <p:nvSpPr>
          <p:cNvPr id="3" name="CaixaDeTexto 2"/>
          <p:cNvSpPr txBox="1"/>
          <p:nvPr/>
        </p:nvSpPr>
        <p:spPr>
          <a:xfrm>
            <a:off x="3491880" y="1281214"/>
            <a:ext cx="2376264"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Previsão legal</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1714219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259632" y="2400320"/>
            <a:ext cx="7198568" cy="2000548"/>
          </a:xfrm>
          <a:prstGeom prst="rect">
            <a:avLst/>
          </a:prstGeom>
          <a:noFill/>
        </p:spPr>
        <p:txBody>
          <a:bodyPr wrap="square" rtlCol="0">
            <a:spAutoFit/>
          </a:bodyPr>
          <a:lstStyle/>
          <a:p>
            <a:pPr>
              <a:defRPr/>
            </a:pPr>
            <a:r>
              <a:rPr lang="pt-BR" altLang="pt-BR" sz="2000" b="1" dirty="0">
                <a:solidFill>
                  <a:schemeClr val="bg1"/>
                </a:solidFill>
                <a:latin typeface="Arial" panose="020B0604020202020204" pitchFamily="34" charset="0"/>
                <a:cs typeface="Arial" panose="020B0604020202020204" pitchFamily="34" charset="0"/>
              </a:rPr>
              <a:t>Lei Orgânica do TCE/SC (LC n. 202/00)</a:t>
            </a:r>
          </a:p>
          <a:p>
            <a:pPr>
              <a:defRPr/>
            </a:pPr>
            <a:endParaRPr lang="pt-BR" altLang="pt-BR" sz="2000" b="1" dirty="0">
              <a:solidFill>
                <a:schemeClr val="bg1"/>
              </a:solidFill>
              <a:latin typeface="Arial" panose="020B0604020202020204" pitchFamily="34" charset="0"/>
              <a:cs typeface="Arial" panose="020B0604020202020204" pitchFamily="34" charset="0"/>
            </a:endParaRPr>
          </a:p>
          <a:p>
            <a:pPr>
              <a:defRPr/>
            </a:pPr>
            <a:r>
              <a:rPr lang="pt-BR" altLang="pt-BR" sz="2000" dirty="0">
                <a:solidFill>
                  <a:schemeClr val="bg1"/>
                </a:solidFill>
                <a:latin typeface="Arial" panose="020B0604020202020204" pitchFamily="34" charset="0"/>
                <a:cs typeface="Arial" panose="020B0604020202020204" pitchFamily="34" charset="0"/>
              </a:rPr>
              <a:t>Art. 17. Ao julgar as contas, o Tribunal decidirá se estas são regulares, regulares com ressalva ou irregulares, definindo, conforme o caso, a </a:t>
            </a:r>
            <a:r>
              <a:rPr lang="pt-BR" altLang="pt-BR" sz="2000" u="sng" dirty="0">
                <a:solidFill>
                  <a:schemeClr val="bg1"/>
                </a:solidFill>
                <a:latin typeface="Arial" panose="020B0604020202020204" pitchFamily="34" charset="0"/>
                <a:cs typeface="Arial" panose="020B0604020202020204" pitchFamily="34" charset="0"/>
              </a:rPr>
              <a:t>responsabilidade</a:t>
            </a:r>
            <a:r>
              <a:rPr lang="pt-BR" altLang="pt-BR" sz="2000" dirty="0">
                <a:solidFill>
                  <a:schemeClr val="bg1"/>
                </a:solidFill>
                <a:latin typeface="Arial" panose="020B0604020202020204" pitchFamily="34" charset="0"/>
                <a:cs typeface="Arial" panose="020B0604020202020204" pitchFamily="34" charset="0"/>
              </a:rPr>
              <a:t> civil dos gestores. </a:t>
            </a:r>
          </a:p>
          <a:p>
            <a:pPr algn="ctr"/>
            <a:endParaRPr lang="pt-BR" sz="2400" dirty="0">
              <a:solidFill>
                <a:schemeClr val="bg1"/>
              </a:solidFill>
            </a:endParaRPr>
          </a:p>
        </p:txBody>
      </p:sp>
      <p:sp>
        <p:nvSpPr>
          <p:cNvPr id="3" name="CaixaDeTexto 2"/>
          <p:cNvSpPr txBox="1"/>
          <p:nvPr/>
        </p:nvSpPr>
        <p:spPr>
          <a:xfrm>
            <a:off x="3491880" y="1281214"/>
            <a:ext cx="2520280"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Previsão legal</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1179359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043608" y="2400320"/>
            <a:ext cx="7414592" cy="3847207"/>
          </a:xfrm>
          <a:prstGeom prst="rect">
            <a:avLst/>
          </a:prstGeom>
          <a:noFill/>
        </p:spPr>
        <p:txBody>
          <a:bodyPr wrap="square" rtlCol="0">
            <a:spAutoFit/>
          </a:bodyPr>
          <a:lstStyle/>
          <a:p>
            <a:pPr algn="just">
              <a:defRPr/>
            </a:pPr>
            <a:r>
              <a:rPr lang="pt-BR" altLang="pt-BR" sz="2000" b="1" dirty="0">
                <a:solidFill>
                  <a:schemeClr val="bg1"/>
                </a:solidFill>
                <a:latin typeface="Arial" panose="020B0604020202020204" pitchFamily="34" charset="0"/>
                <a:cs typeface="Arial" panose="020B0604020202020204" pitchFamily="34" charset="0"/>
              </a:rPr>
              <a:t>Regimento Interno do TCE/SC (Res. n. TC-06/01)</a:t>
            </a:r>
          </a:p>
          <a:p>
            <a:pPr algn="just">
              <a:defRPr/>
            </a:pPr>
            <a:r>
              <a:rPr lang="pt-BR" altLang="pt-BR" sz="2000" b="1" dirty="0">
                <a:solidFill>
                  <a:schemeClr val="bg1"/>
                </a:solidFill>
                <a:latin typeface="Arial" panose="020B0604020202020204" pitchFamily="34" charset="0"/>
                <a:cs typeface="Arial" panose="020B0604020202020204" pitchFamily="34" charset="0"/>
              </a:rPr>
              <a:t>(repetição do art. 15 da LOTCE)</a:t>
            </a:r>
          </a:p>
          <a:p>
            <a:pPr algn="just">
              <a:defRPr/>
            </a:pPr>
            <a:endParaRPr lang="pt-BR" altLang="pt-BR" sz="2000" b="1" dirty="0">
              <a:solidFill>
                <a:schemeClr val="bg1"/>
              </a:solidFill>
              <a:latin typeface="Arial" panose="020B0604020202020204" pitchFamily="34" charset="0"/>
              <a:cs typeface="Arial" panose="020B0604020202020204" pitchFamily="34" charset="0"/>
            </a:endParaRPr>
          </a:p>
          <a:p>
            <a:pPr algn="just">
              <a:defRPr/>
            </a:pPr>
            <a:r>
              <a:rPr lang="pt-BR" sz="2000" dirty="0">
                <a:solidFill>
                  <a:schemeClr val="bg1"/>
                </a:solidFill>
                <a:latin typeface="Arial" panose="020B0604020202020204" pitchFamily="34" charset="0"/>
                <a:cs typeface="Arial" panose="020B0604020202020204" pitchFamily="34" charset="0"/>
              </a:rPr>
              <a:t>Art. 17. Verificada irregularidade nas contas, o Relator ou o Tribunal:                   </a:t>
            </a:r>
          </a:p>
          <a:p>
            <a:pPr algn="just">
              <a:defRPr/>
            </a:pPr>
            <a:r>
              <a:rPr lang="pt-BR" sz="2000" dirty="0">
                <a:solidFill>
                  <a:schemeClr val="bg1"/>
                </a:solidFill>
                <a:latin typeface="Arial" panose="020B0604020202020204" pitchFamily="34" charset="0"/>
                <a:cs typeface="Arial" panose="020B0604020202020204" pitchFamily="34" charset="0"/>
              </a:rPr>
              <a:t>I - definirá a </a:t>
            </a:r>
            <a:r>
              <a:rPr lang="pt-BR" sz="2000" u="sng" dirty="0">
                <a:solidFill>
                  <a:schemeClr val="bg1"/>
                </a:solidFill>
                <a:latin typeface="Arial" panose="020B0604020202020204" pitchFamily="34" charset="0"/>
                <a:cs typeface="Arial" panose="020B0604020202020204" pitchFamily="34" charset="0"/>
              </a:rPr>
              <a:t>responsabilidade</a:t>
            </a:r>
            <a:r>
              <a:rPr lang="pt-BR" sz="2000" dirty="0">
                <a:solidFill>
                  <a:schemeClr val="bg1"/>
                </a:solidFill>
                <a:latin typeface="Arial" panose="020B0604020202020204" pitchFamily="34" charset="0"/>
                <a:cs typeface="Arial" panose="020B0604020202020204" pitchFamily="34" charset="0"/>
              </a:rPr>
              <a:t> individual ou solidária pelo ato de gestão inquinado; </a:t>
            </a:r>
          </a:p>
          <a:p>
            <a:pPr algn="just">
              <a:defRPr/>
            </a:pPr>
            <a:r>
              <a:rPr lang="pt-BR" sz="2000" dirty="0">
                <a:solidFill>
                  <a:schemeClr val="bg1"/>
                </a:solidFill>
                <a:latin typeface="Arial" panose="020B0604020202020204" pitchFamily="34" charset="0"/>
                <a:cs typeface="Arial" panose="020B0604020202020204" pitchFamily="34" charset="0"/>
              </a:rPr>
              <a:t>II - se houver débito ou irregularidade passível de multa, ordenará a citação do responsável para, no prazo de trinta dias, apresentar defesa ou recolher a quantia devida; </a:t>
            </a:r>
          </a:p>
          <a:p>
            <a:pPr algn="just">
              <a:defRPr/>
            </a:pPr>
            <a:r>
              <a:rPr lang="pt-BR" sz="2000" dirty="0">
                <a:solidFill>
                  <a:schemeClr val="bg1"/>
                </a:solidFill>
                <a:latin typeface="Arial" panose="020B0604020202020204" pitchFamily="34" charset="0"/>
                <a:cs typeface="Arial" panose="020B0604020202020204" pitchFamily="34" charset="0"/>
              </a:rPr>
              <a:t>III - adotará outras medidas cabíveis. </a:t>
            </a:r>
          </a:p>
          <a:p>
            <a:pPr algn="ctr"/>
            <a:endParaRPr lang="pt-BR" sz="2400" dirty="0">
              <a:solidFill>
                <a:schemeClr val="bg1"/>
              </a:solidFill>
            </a:endParaRPr>
          </a:p>
        </p:txBody>
      </p:sp>
      <p:sp>
        <p:nvSpPr>
          <p:cNvPr id="3" name="CaixaDeTexto 2"/>
          <p:cNvSpPr txBox="1"/>
          <p:nvPr/>
        </p:nvSpPr>
        <p:spPr>
          <a:xfrm>
            <a:off x="3491880" y="1281214"/>
            <a:ext cx="2448272"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Previsão legal</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2375677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dirty="0"/>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945432" y="5243380"/>
            <a:ext cx="6698976" cy="738664"/>
          </a:xfrm>
          <a:prstGeom prst="rect">
            <a:avLst/>
          </a:prstGeom>
          <a:noFill/>
        </p:spPr>
        <p:txBody>
          <a:bodyPr wrap="square" rtlCol="0">
            <a:spAutoFit/>
          </a:bodyPr>
          <a:lstStyle/>
          <a:p>
            <a:pPr algn="just"/>
            <a:r>
              <a:rPr lang="pt-BR" altLang="pt-BR" sz="1400" dirty="0">
                <a:solidFill>
                  <a:schemeClr val="bg1"/>
                </a:solidFill>
                <a:latin typeface="Arial" panose="020B0604020202020204" pitchFamily="34" charset="0"/>
                <a:cs typeface="Arial" panose="020B0604020202020204" pitchFamily="34" charset="0"/>
              </a:rPr>
              <a:t>Mariana/MG, 05/11/2015, rompimento da barragem de rejeitos da mineradora Samarco S.A., mais de 500 pessoas desabrigadas, 19 mortos, danos ao meio ambiente, às populações ribeirinhas, aos indígenas...</a:t>
            </a:r>
          </a:p>
        </p:txBody>
      </p:sp>
      <p:pic>
        <p:nvPicPr>
          <p:cNvPr id="13" name="Espaço Reservado para Imagem 4" descr="06/11 - Carros e destroços de casas são vistos em meio a lama após o rompimento de uma barragem de rejeitos da mineradora Samarco no Distrito de Bento Rodrigues, no interior de Minas Gerais (Foto: Felipe Dana/AP)"/>
          <p:cNvPicPr>
            <a:picLocks/>
          </p:cNvPicPr>
          <p:nvPr/>
        </p:nvPicPr>
        <p:blipFill>
          <a:blip r:embed="rId4">
            <a:extLst>
              <a:ext uri="{28A0092B-C50C-407E-A947-70E740481C1C}">
                <a14:useLocalDpi xmlns:a14="http://schemas.microsoft.com/office/drawing/2010/main" val="0"/>
              </a:ext>
            </a:extLst>
          </a:blip>
          <a:srcRect/>
          <a:stretch>
            <a:fillRect/>
          </a:stretch>
        </p:blipFill>
        <p:spPr>
          <a:xfrm>
            <a:off x="1787488" y="1223107"/>
            <a:ext cx="6019800" cy="3746500"/>
          </a:xfrm>
          <a:prstGeom prst="rect">
            <a:avLst/>
          </a:prstGeom>
        </p:spPr>
      </p:pic>
    </p:spTree>
    <p:extLst>
      <p:ext uri="{BB962C8B-B14F-4D97-AF65-F5344CB8AC3E}">
        <p14:creationId xmlns:p14="http://schemas.microsoft.com/office/powerpoint/2010/main" val="6440335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043608" y="2400320"/>
            <a:ext cx="7414592" cy="3477875"/>
          </a:xfrm>
          <a:prstGeom prst="rect">
            <a:avLst/>
          </a:prstGeom>
          <a:noFill/>
        </p:spPr>
        <p:txBody>
          <a:bodyPr wrap="square" rtlCol="0">
            <a:spAutoFit/>
          </a:bodyPr>
          <a:lstStyle/>
          <a:p>
            <a:pPr>
              <a:defRPr/>
            </a:pPr>
            <a:r>
              <a:rPr lang="pt-BR" altLang="pt-BR" sz="2000" b="1" dirty="0">
                <a:solidFill>
                  <a:schemeClr val="bg1"/>
                </a:solidFill>
                <a:latin typeface="Arial" panose="020B0604020202020204" pitchFamily="34" charset="0"/>
                <a:cs typeface="Arial" panose="020B0604020202020204" pitchFamily="34" charset="0"/>
              </a:rPr>
              <a:t>Lei Orgânica do TCE/SC (LC n. 202/00)</a:t>
            </a:r>
          </a:p>
          <a:p>
            <a:pPr algn="just">
              <a:defRPr/>
            </a:pPr>
            <a:endParaRPr lang="pt-BR" altLang="pt-BR" sz="2000" b="1" dirty="0">
              <a:solidFill>
                <a:schemeClr val="bg1"/>
              </a:solidFill>
              <a:latin typeface="Arial" panose="020B0604020202020204" pitchFamily="34" charset="0"/>
              <a:cs typeface="Arial" panose="020B0604020202020204" pitchFamily="34" charset="0"/>
            </a:endParaRPr>
          </a:p>
          <a:p>
            <a:pPr algn="just"/>
            <a:r>
              <a:rPr lang="pt-BR" sz="2000" dirty="0">
                <a:solidFill>
                  <a:schemeClr val="bg1"/>
                </a:solidFill>
                <a:latin typeface="Arial" panose="020B0604020202020204" pitchFamily="34" charset="0"/>
                <a:cs typeface="Arial" panose="020B0604020202020204" pitchFamily="34" charset="0"/>
              </a:rPr>
              <a:t>Art. 10. A autoridade administrativa competente, sob pena de </a:t>
            </a:r>
            <a:r>
              <a:rPr lang="pt-BR" sz="2000" u="sng" dirty="0">
                <a:solidFill>
                  <a:schemeClr val="bg1"/>
                </a:solidFill>
                <a:latin typeface="Arial" panose="020B0604020202020204" pitchFamily="34" charset="0"/>
                <a:cs typeface="Arial" panose="020B0604020202020204" pitchFamily="34" charset="0"/>
              </a:rPr>
              <a:t>responsabilidade</a:t>
            </a:r>
            <a:r>
              <a:rPr lang="pt-BR" sz="2000" dirty="0">
                <a:solidFill>
                  <a:schemeClr val="bg1"/>
                </a:solidFill>
                <a:latin typeface="Arial" panose="020B0604020202020204" pitchFamily="34" charset="0"/>
                <a:cs typeface="Arial" panose="020B0604020202020204" pitchFamily="34" charset="0"/>
              </a:rPr>
              <a:t> solidária, deverá imediatamente adotar providências com vistas à instauração de tomada de contas especial para apuração de fatos, identificação dos responsáveis e quantificação do dano, quando não forem prestadas as contas ou quando ocorrer desfalque, desvio de dinheiro, bens ou valores públicos, ou ainda se caracterizada a prática de qualquer ato ilegal, ilegítimo ou antieconômico de que resulte prejuízo ao erário.  </a:t>
            </a:r>
          </a:p>
        </p:txBody>
      </p:sp>
      <p:sp>
        <p:nvSpPr>
          <p:cNvPr id="3" name="CaixaDeTexto 2"/>
          <p:cNvSpPr txBox="1"/>
          <p:nvPr/>
        </p:nvSpPr>
        <p:spPr>
          <a:xfrm>
            <a:off x="3491880" y="1281214"/>
            <a:ext cx="2448272"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Previsão legal</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16735459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187624" y="2400320"/>
            <a:ext cx="7270576" cy="4154984"/>
          </a:xfrm>
          <a:prstGeom prst="rect">
            <a:avLst/>
          </a:prstGeom>
          <a:noFill/>
        </p:spPr>
        <p:txBody>
          <a:bodyPr wrap="square" rtlCol="0">
            <a:spAutoFit/>
          </a:bodyPr>
          <a:lstStyle/>
          <a:p>
            <a:pPr>
              <a:defRPr/>
            </a:pPr>
            <a:r>
              <a:rPr lang="pt-BR" altLang="pt-BR" sz="2000" b="1" dirty="0">
                <a:solidFill>
                  <a:schemeClr val="bg1"/>
                </a:solidFill>
                <a:latin typeface="Arial" panose="020B0604020202020204" pitchFamily="34" charset="0"/>
                <a:cs typeface="Arial" panose="020B0604020202020204" pitchFamily="34" charset="0"/>
              </a:rPr>
              <a:t>Subjetiva</a:t>
            </a:r>
            <a:r>
              <a:rPr lang="pt-BR" altLang="pt-BR" sz="2000" dirty="0">
                <a:solidFill>
                  <a:schemeClr val="bg1"/>
                </a:solidFill>
                <a:latin typeface="Arial" panose="020B0604020202020204" pitchFamily="34" charset="0"/>
                <a:cs typeface="Arial" panose="020B0604020202020204" pitchFamily="34" charset="0"/>
              </a:rPr>
              <a:t> – exigência de dolo ou culpa do agente na violação normativa</a:t>
            </a:r>
          </a:p>
          <a:p>
            <a:pPr>
              <a:defRPr/>
            </a:pPr>
            <a:r>
              <a:rPr lang="pt-BR" altLang="pt-BR" sz="2000" dirty="0">
                <a:solidFill>
                  <a:schemeClr val="bg1"/>
                </a:solidFill>
                <a:latin typeface="Arial" panose="020B0604020202020204" pitchFamily="34" charset="0"/>
                <a:cs typeface="Arial" panose="020B0604020202020204" pitchFamily="34" charset="0"/>
              </a:rPr>
              <a:t> </a:t>
            </a:r>
          </a:p>
          <a:p>
            <a:pPr marL="342900" indent="-342900">
              <a:buFont typeface="Wingdings" panose="05000000000000000000" pitchFamily="2" charset="2"/>
              <a:buChar char="§"/>
              <a:defRPr/>
            </a:pPr>
            <a:r>
              <a:rPr lang="pt-BR" altLang="pt-BR" sz="2000" dirty="0">
                <a:solidFill>
                  <a:schemeClr val="bg1"/>
                </a:solidFill>
                <a:latin typeface="Arial" panose="020B0604020202020204" pitchFamily="34" charset="0"/>
                <a:cs typeface="Arial" panose="020B0604020202020204" pitchFamily="34" charset="0"/>
              </a:rPr>
              <a:t>Regra geral no ordenamento jurídico</a:t>
            </a:r>
          </a:p>
          <a:p>
            <a:pPr marL="342900" indent="-342900">
              <a:buFont typeface="Wingdings" panose="05000000000000000000" pitchFamily="2" charset="2"/>
              <a:buChar char="§"/>
              <a:defRPr/>
            </a:pPr>
            <a:r>
              <a:rPr lang="pt-BR" altLang="pt-BR" sz="2000" dirty="0">
                <a:solidFill>
                  <a:schemeClr val="bg1"/>
                </a:solidFill>
                <a:latin typeface="Arial" panose="020B0604020202020204" pitchFamily="34" charset="0"/>
                <a:cs typeface="Arial" panose="020B0604020202020204" pitchFamily="34" charset="0"/>
              </a:rPr>
              <a:t>Responsabilidade civil (</a:t>
            </a:r>
            <a:r>
              <a:rPr lang="pt-BR" altLang="pt-BR" sz="2000" dirty="0" err="1">
                <a:solidFill>
                  <a:schemeClr val="bg1"/>
                </a:solidFill>
                <a:latin typeface="Arial" panose="020B0604020202020204" pitchFamily="34" charset="0"/>
                <a:cs typeface="Arial" panose="020B0604020202020204" pitchFamily="34" charset="0"/>
              </a:rPr>
              <a:t>arts</a:t>
            </a:r>
            <a:r>
              <a:rPr lang="pt-BR" altLang="pt-BR" sz="2000" dirty="0">
                <a:solidFill>
                  <a:schemeClr val="bg1"/>
                </a:solidFill>
                <a:latin typeface="Arial" panose="020B0604020202020204" pitchFamily="34" charset="0"/>
                <a:cs typeface="Arial" panose="020B0604020202020204" pitchFamily="34" charset="0"/>
              </a:rPr>
              <a:t>. 186, 187 e 927, CC)</a:t>
            </a:r>
          </a:p>
          <a:p>
            <a:pPr marL="342900" indent="-342900">
              <a:buFont typeface="Wingdings" panose="05000000000000000000" pitchFamily="2" charset="2"/>
              <a:buChar char="§"/>
              <a:defRPr/>
            </a:pPr>
            <a:r>
              <a:rPr lang="pt-BR" altLang="pt-BR" sz="2000" dirty="0">
                <a:solidFill>
                  <a:schemeClr val="bg1"/>
                </a:solidFill>
                <a:latin typeface="Arial" panose="020B0604020202020204" pitchFamily="34" charset="0"/>
                <a:cs typeface="Arial" panose="020B0604020202020204" pitchFamily="34" charset="0"/>
              </a:rPr>
              <a:t>Improbidade administrativa (Lei n. 8.429/92)</a:t>
            </a:r>
          </a:p>
          <a:p>
            <a:pPr marL="342900" indent="-342900">
              <a:buFont typeface="Wingdings" panose="05000000000000000000" pitchFamily="2" charset="2"/>
              <a:buChar char="§"/>
              <a:defRPr/>
            </a:pPr>
            <a:r>
              <a:rPr lang="pt-BR" altLang="pt-BR" sz="2000" dirty="0">
                <a:solidFill>
                  <a:schemeClr val="bg1"/>
                </a:solidFill>
                <a:latin typeface="Arial" panose="020B0604020202020204" pitchFamily="34" charset="0"/>
                <a:cs typeface="Arial" panose="020B0604020202020204" pitchFamily="34" charset="0"/>
              </a:rPr>
              <a:t>Responsabilidade penal (somente)</a:t>
            </a:r>
          </a:p>
          <a:p>
            <a:pPr marL="342900" indent="-342900">
              <a:buFont typeface="Wingdings" panose="05000000000000000000" pitchFamily="2" charset="2"/>
              <a:buChar char="§"/>
              <a:defRPr/>
            </a:pPr>
            <a:r>
              <a:rPr lang="pt-BR" altLang="pt-BR" sz="2000" dirty="0">
                <a:solidFill>
                  <a:schemeClr val="bg1"/>
                </a:solidFill>
                <a:latin typeface="Arial" panose="020B0604020202020204" pitchFamily="34" charset="0"/>
                <a:cs typeface="Arial" panose="020B0604020202020204" pitchFamily="34" charset="0"/>
              </a:rPr>
              <a:t>Responsabilidade administrativa </a:t>
            </a:r>
          </a:p>
          <a:p>
            <a:pPr>
              <a:defRPr/>
            </a:pPr>
            <a:endParaRPr lang="pt-BR" altLang="pt-BR" sz="2000" u="sng" dirty="0">
              <a:solidFill>
                <a:schemeClr val="bg1"/>
              </a:solidFill>
              <a:latin typeface="Arial" panose="020B0604020202020204" pitchFamily="34" charset="0"/>
              <a:cs typeface="Arial" panose="020B0604020202020204" pitchFamily="34" charset="0"/>
            </a:endParaRPr>
          </a:p>
          <a:p>
            <a:pPr>
              <a:defRPr/>
            </a:pPr>
            <a:r>
              <a:rPr lang="pt-BR" altLang="pt-BR" sz="2000" u="sng" dirty="0" err="1">
                <a:solidFill>
                  <a:schemeClr val="bg1"/>
                </a:solidFill>
                <a:latin typeface="Arial" panose="020B0604020202020204" pitchFamily="34" charset="0"/>
                <a:cs typeface="Arial" panose="020B0604020202020204" pitchFamily="34" charset="0"/>
              </a:rPr>
              <a:t>Obs</a:t>
            </a:r>
            <a:r>
              <a:rPr lang="pt-BR" altLang="pt-BR" sz="2000" u="sng" dirty="0">
                <a:solidFill>
                  <a:schemeClr val="bg1"/>
                </a:solidFill>
                <a:latin typeface="Arial" panose="020B0604020202020204" pitchFamily="34" charset="0"/>
                <a:cs typeface="Arial" panose="020B0604020202020204" pitchFamily="34" charset="0"/>
              </a:rPr>
              <a:t>:</a:t>
            </a:r>
            <a:r>
              <a:rPr lang="pt-BR" altLang="pt-BR" sz="2000" dirty="0">
                <a:solidFill>
                  <a:schemeClr val="bg1"/>
                </a:solidFill>
                <a:latin typeface="Arial" panose="020B0604020202020204" pitchFamily="34" charset="0"/>
                <a:cs typeface="Arial" panose="020B0604020202020204" pitchFamily="34" charset="0"/>
              </a:rPr>
              <a:t> direito de regresso das pessoas jurídicas contra os seus agentes exige dolo ou culpa (art. 37, XXII, § 6º, CF)</a:t>
            </a:r>
            <a:endParaRPr lang="pt-BR" sz="2400" dirty="0">
              <a:solidFill>
                <a:schemeClr val="bg1"/>
              </a:solidFill>
            </a:endParaRPr>
          </a:p>
          <a:p>
            <a:pPr marL="342900" indent="-342900">
              <a:buFont typeface="Wingdings" panose="05000000000000000000" pitchFamily="2" charset="2"/>
              <a:buChar char="§"/>
              <a:defRPr/>
            </a:pPr>
            <a:endParaRPr lang="pt-BR" alt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
        <p:nvSpPr>
          <p:cNvPr id="3" name="CaixaDeTexto 2"/>
          <p:cNvSpPr txBox="1"/>
          <p:nvPr/>
        </p:nvSpPr>
        <p:spPr>
          <a:xfrm>
            <a:off x="1907704" y="1376337"/>
            <a:ext cx="4896544" cy="400110"/>
          </a:xfrm>
          <a:prstGeom prst="rect">
            <a:avLst/>
          </a:prstGeom>
          <a:noFill/>
        </p:spPr>
        <p:txBody>
          <a:bodyPr wrap="square" rtlCol="0">
            <a:spAutoFit/>
          </a:bodyPr>
          <a:lstStyle/>
          <a:p>
            <a:pPr algn="ctr"/>
            <a:r>
              <a:rPr lang="pt-BR" altLang="pt-BR" sz="2000" b="1" dirty="0">
                <a:solidFill>
                  <a:srgbClr val="FFC000"/>
                </a:solidFill>
                <a:latin typeface="Arial" panose="020B0604020202020204" pitchFamily="34" charset="0"/>
              </a:rPr>
              <a:t>Responsabilidade subjetiva e objetiva</a:t>
            </a:r>
            <a:endParaRPr lang="pt-BR" sz="2000" dirty="0">
              <a:solidFill>
                <a:srgbClr val="FFC000"/>
              </a:solidFill>
            </a:endParaRPr>
          </a:p>
        </p:txBody>
      </p:sp>
    </p:spTree>
    <p:extLst>
      <p:ext uri="{BB962C8B-B14F-4D97-AF65-F5344CB8AC3E}">
        <p14:creationId xmlns:p14="http://schemas.microsoft.com/office/powerpoint/2010/main" val="11357500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043608" y="1985572"/>
            <a:ext cx="7414592" cy="3785652"/>
          </a:xfrm>
          <a:prstGeom prst="rect">
            <a:avLst/>
          </a:prstGeom>
          <a:noFill/>
        </p:spPr>
        <p:txBody>
          <a:bodyPr wrap="square" rtlCol="0">
            <a:spAutoFit/>
          </a:bodyPr>
          <a:lstStyle/>
          <a:p>
            <a:r>
              <a:rPr lang="pt-BR" altLang="pt-BR" sz="2000" b="1" dirty="0">
                <a:solidFill>
                  <a:schemeClr val="bg1"/>
                </a:solidFill>
                <a:latin typeface="Arial" panose="020B0604020202020204" pitchFamily="34" charset="0"/>
                <a:cs typeface="Arial" panose="020B0604020202020204" pitchFamily="34" charset="0"/>
              </a:rPr>
              <a:t>Objetiva</a:t>
            </a:r>
            <a:r>
              <a:rPr lang="pt-BR" altLang="pt-BR" sz="2000" dirty="0">
                <a:solidFill>
                  <a:schemeClr val="bg1"/>
                </a:solidFill>
                <a:latin typeface="Arial" panose="020B0604020202020204" pitchFamily="34" charset="0"/>
                <a:cs typeface="Arial" panose="020B0604020202020204" pitchFamily="34" charset="0"/>
              </a:rPr>
              <a:t> – independe da existência de dolo ou culpa</a:t>
            </a:r>
          </a:p>
          <a:p>
            <a:endParaRPr lang="pt-BR" altLang="pt-BR" sz="2000" dirty="0">
              <a:solidFill>
                <a:schemeClr val="bg1"/>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
            </a:pPr>
            <a:r>
              <a:rPr lang="pt-PT" sz="2000" dirty="0">
                <a:solidFill>
                  <a:schemeClr val="bg1"/>
                </a:solidFill>
                <a:latin typeface="Arial" panose="020B0604020202020204" pitchFamily="34" charset="0"/>
                <a:cs typeface="Arial" panose="020B0604020202020204" pitchFamily="34" charset="0"/>
              </a:rPr>
              <a:t>Basta a comprovação da conduta comissiva ou omissiva do agente, do dano e do nexo causal</a:t>
            </a:r>
            <a:endParaRPr lang="pt-BR" altLang="pt-BR" sz="2000" dirty="0">
              <a:solidFill>
                <a:schemeClr val="bg1"/>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
            </a:pPr>
            <a:r>
              <a:rPr lang="pt-BR" altLang="pt-BR" sz="2000" dirty="0">
                <a:solidFill>
                  <a:schemeClr val="bg1"/>
                </a:solidFill>
                <a:latin typeface="Arial" panose="020B0604020202020204" pitchFamily="34" charset="0"/>
                <a:cs typeface="Arial" panose="020B0604020202020204" pitchFamily="34" charset="0"/>
              </a:rPr>
              <a:t>Exceção no ordenamento jurídico (complementar)</a:t>
            </a:r>
          </a:p>
          <a:p>
            <a:pPr marL="342900" indent="-342900">
              <a:buFont typeface="Wingdings" panose="05000000000000000000" pitchFamily="2" charset="2"/>
              <a:buChar char="§"/>
            </a:pPr>
            <a:r>
              <a:rPr lang="pt-BR" altLang="pt-BR" sz="2000" dirty="0">
                <a:solidFill>
                  <a:schemeClr val="bg1"/>
                </a:solidFill>
                <a:latin typeface="Arial" panose="020B0604020202020204" pitchFamily="34" charset="0"/>
                <a:cs typeface="Arial" panose="020B0604020202020204" pitchFamily="34" charset="0"/>
              </a:rPr>
              <a:t>Teoria do risco administrativo – risco que a atividade estatal representa. </a:t>
            </a:r>
          </a:p>
          <a:p>
            <a:pPr marL="342900" indent="-342900">
              <a:buFont typeface="Wingdings" panose="05000000000000000000" pitchFamily="2" charset="2"/>
              <a:buChar char="§"/>
            </a:pPr>
            <a:r>
              <a:rPr lang="pt-BR" altLang="pt-BR" sz="2000" dirty="0">
                <a:solidFill>
                  <a:schemeClr val="bg1"/>
                </a:solidFill>
                <a:latin typeface="Arial" panose="020B0604020202020204" pitchFamily="34" charset="0"/>
                <a:cs typeface="Arial" panose="020B0604020202020204" pitchFamily="34" charset="0"/>
              </a:rPr>
              <a:t>Pessoas jurídicas de direito público e de direito privado prestadoras de serviços públicos (art. 37, § 6º, CF; art. 927, parágrafo único, CC; art. 12, CDC)</a:t>
            </a:r>
          </a:p>
          <a:p>
            <a:pPr marL="342900" indent="-342900">
              <a:buFont typeface="Wingdings" panose="05000000000000000000" pitchFamily="2" charset="2"/>
              <a:buChar char="§"/>
            </a:pPr>
            <a:r>
              <a:rPr lang="pt-BR" altLang="pt-BR" sz="2000" dirty="0">
                <a:solidFill>
                  <a:schemeClr val="bg1"/>
                </a:solidFill>
                <a:latin typeface="Arial" panose="020B0604020202020204" pitchFamily="34" charset="0"/>
                <a:cs typeface="Arial" panose="020B0604020202020204" pitchFamily="34" charset="0"/>
              </a:rPr>
              <a:t>Dano nuclear (art. 21, XXIII, d, CF)</a:t>
            </a:r>
          </a:p>
          <a:p>
            <a:endParaRPr lang="pt-BR" altLang="pt-BR" sz="2000" dirty="0">
              <a:solidFill>
                <a:schemeClr val="bg1"/>
              </a:solidFill>
              <a:latin typeface="Arial" panose="020B0604020202020204" pitchFamily="34" charset="0"/>
              <a:cs typeface="Arial" panose="020B0604020202020204" pitchFamily="34" charset="0"/>
            </a:endParaRPr>
          </a:p>
        </p:txBody>
      </p:sp>
      <p:sp>
        <p:nvSpPr>
          <p:cNvPr id="3" name="CaixaDeTexto 2"/>
          <p:cNvSpPr txBox="1"/>
          <p:nvPr/>
        </p:nvSpPr>
        <p:spPr>
          <a:xfrm>
            <a:off x="1835696" y="1281214"/>
            <a:ext cx="4968552"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Responsabilidade subjetiva e objetiva</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38032252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426892" y="2375361"/>
            <a:ext cx="6698976" cy="3847207"/>
          </a:xfrm>
          <a:prstGeom prst="rect">
            <a:avLst/>
          </a:prstGeom>
          <a:noFill/>
        </p:spPr>
        <p:txBody>
          <a:bodyPr wrap="square" rtlCol="0">
            <a:spAutoFit/>
          </a:bodyPr>
          <a:lstStyle/>
          <a:p>
            <a:pPr marL="342900" indent="-342900">
              <a:buFont typeface="Wingdings" panose="05000000000000000000" pitchFamily="2" charset="2"/>
              <a:buChar char="§"/>
            </a:pPr>
            <a:r>
              <a:rPr lang="pt-BR" altLang="pt-BR" sz="2000" b="1" dirty="0">
                <a:solidFill>
                  <a:schemeClr val="bg1"/>
                </a:solidFill>
                <a:latin typeface="Arial" panose="020B0604020202020204" pitchFamily="34" charset="0"/>
                <a:cs typeface="Arial" panose="020B0604020202020204" pitchFamily="34" charset="0"/>
              </a:rPr>
              <a:t>Art. 6º da LC n. 202/2000 (LOTCE/SC)</a:t>
            </a:r>
          </a:p>
          <a:p>
            <a:pPr marL="342900" indent="-342900">
              <a:buFont typeface="Wingdings" panose="05000000000000000000" pitchFamily="2" charset="2"/>
              <a:buChar char="§"/>
            </a:pPr>
            <a:endParaRPr lang="pt-BR" altLang="pt-BR" sz="2000" dirty="0">
              <a:solidFill>
                <a:schemeClr val="bg1"/>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pt-BR" altLang="pt-BR" sz="2000" dirty="0">
                <a:solidFill>
                  <a:schemeClr val="bg1"/>
                </a:solidFill>
                <a:latin typeface="Arial" panose="020B0604020202020204" pitchFamily="34" charset="0"/>
                <a:cs typeface="Arial" panose="020B0604020202020204" pitchFamily="34" charset="0"/>
              </a:rPr>
              <a:t>Qualquer pessoa física ou jurídica, pública ou privada, que utilize, arrecade, guarde, gerencie ou administre dinheiros, bens e valores públicos, ou pelos quais o Estado ou o Município respondam, ou que em nome destes, assuma obrigações de natureza pecuniária;</a:t>
            </a:r>
          </a:p>
          <a:p>
            <a:pPr algn="just"/>
            <a:r>
              <a:rPr lang="pt-BR" altLang="pt-BR" sz="2000" dirty="0">
                <a:solidFill>
                  <a:schemeClr val="bg1"/>
                </a:solidFill>
                <a:latin typeface="Arial" panose="020B0604020202020204" pitchFamily="34" charset="0"/>
                <a:cs typeface="Arial" panose="020B0604020202020204" pitchFamily="34" charset="0"/>
              </a:rPr>
              <a:t> </a:t>
            </a:r>
          </a:p>
          <a:p>
            <a:pPr marL="342900" indent="-342900" algn="just">
              <a:buFont typeface="Arial" panose="020B0604020202020204" pitchFamily="34" charset="0"/>
              <a:buChar char="•"/>
            </a:pPr>
            <a:r>
              <a:rPr lang="pt-BR" altLang="pt-BR" sz="2000" dirty="0">
                <a:solidFill>
                  <a:schemeClr val="bg1"/>
                </a:solidFill>
                <a:latin typeface="Arial" panose="020B0604020202020204" pitchFamily="34" charset="0"/>
                <a:cs typeface="Arial" panose="020B0604020202020204" pitchFamily="34" charset="0"/>
              </a:rPr>
              <a:t>Aqueles que derem causa à perda, extravio ou outra irregularidade de que resulte dano ao erário; </a:t>
            </a:r>
          </a:p>
          <a:p>
            <a:endParaRPr lang="pt-BR" alt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
        <p:nvSpPr>
          <p:cNvPr id="3" name="CaixaDeTexto 2"/>
          <p:cNvSpPr txBox="1"/>
          <p:nvPr/>
        </p:nvSpPr>
        <p:spPr>
          <a:xfrm>
            <a:off x="2267744" y="1255227"/>
            <a:ext cx="4966320" cy="400110"/>
          </a:xfrm>
          <a:prstGeom prst="rect">
            <a:avLst/>
          </a:prstGeom>
          <a:noFill/>
        </p:spPr>
        <p:txBody>
          <a:bodyPr wrap="square" rtlCol="0">
            <a:spAutoFit/>
          </a:bodyPr>
          <a:lstStyle/>
          <a:p>
            <a:pPr algn="ctr"/>
            <a:r>
              <a:rPr lang="pt-BR" altLang="pt-BR" sz="2000" b="1" dirty="0">
                <a:solidFill>
                  <a:srgbClr val="FFC000"/>
                </a:solidFill>
                <a:latin typeface="Arial" panose="020B0604020202020204" pitchFamily="34" charset="0"/>
              </a:rPr>
              <a:t>Sujeição à responsabilidade</a:t>
            </a:r>
            <a:endParaRPr lang="pt-BR" sz="2000" dirty="0">
              <a:solidFill>
                <a:srgbClr val="FFC000"/>
              </a:solidFill>
            </a:endParaRPr>
          </a:p>
        </p:txBody>
      </p:sp>
    </p:spTree>
    <p:extLst>
      <p:ext uri="{BB962C8B-B14F-4D97-AF65-F5344CB8AC3E}">
        <p14:creationId xmlns:p14="http://schemas.microsoft.com/office/powerpoint/2010/main" val="5093754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426892" y="2375361"/>
            <a:ext cx="6698976" cy="3170099"/>
          </a:xfrm>
          <a:prstGeom prst="rect">
            <a:avLst/>
          </a:prstGeom>
          <a:noFill/>
        </p:spPr>
        <p:txBody>
          <a:bodyPr wrap="square" rtlCol="0">
            <a:spAutoFit/>
          </a:bodyPr>
          <a:lstStyle/>
          <a:p>
            <a:pPr marL="342900" indent="-342900" algn="just">
              <a:buFont typeface="Arial" panose="020B0604020202020204" pitchFamily="34" charset="0"/>
              <a:buChar char="•"/>
            </a:pPr>
            <a:r>
              <a:rPr lang="pt-BR" altLang="pt-BR" sz="2000" dirty="0">
                <a:solidFill>
                  <a:schemeClr val="bg1"/>
                </a:solidFill>
                <a:latin typeface="Arial" panose="020B0604020202020204" pitchFamily="34" charset="0"/>
                <a:cs typeface="Arial" panose="020B0604020202020204" pitchFamily="34" charset="0"/>
              </a:rPr>
              <a:t>Os dirigentes ou liquidantes das empresas encampadas ou sob intervenção ou que de qualquer modo venham a integrar, provisória ou permanentemente, o patrimônio do Estado ou do Município ou de outra entidade pública estadual ou municipal; </a:t>
            </a:r>
          </a:p>
          <a:p>
            <a:pPr algn="just"/>
            <a:endParaRPr lang="pt-BR" altLang="pt-BR" sz="2000" dirty="0">
              <a:solidFill>
                <a:schemeClr val="bg1"/>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pt-BR" altLang="pt-BR" sz="2000" dirty="0">
                <a:solidFill>
                  <a:schemeClr val="bg1"/>
                </a:solidFill>
                <a:latin typeface="Arial" panose="020B0604020202020204" pitchFamily="34" charset="0"/>
                <a:cs typeface="Arial" panose="020B0604020202020204" pitchFamily="34" charset="0"/>
              </a:rPr>
              <a:t>Todos aqueles que lhe devam prestar contas ou cujos atos estejam sujeitos à sua fiscalização por expressa disposição de lei;</a:t>
            </a:r>
            <a:endParaRPr lang="pt-BR" sz="2400" dirty="0">
              <a:solidFill>
                <a:schemeClr val="bg1"/>
              </a:solidFill>
            </a:endParaRPr>
          </a:p>
        </p:txBody>
      </p:sp>
      <p:sp>
        <p:nvSpPr>
          <p:cNvPr id="3" name="CaixaDeTexto 2"/>
          <p:cNvSpPr txBox="1"/>
          <p:nvPr/>
        </p:nvSpPr>
        <p:spPr>
          <a:xfrm>
            <a:off x="2267744" y="1255227"/>
            <a:ext cx="4966320" cy="400110"/>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rPr>
              <a:t>Sujeição à responsabilidade</a:t>
            </a:r>
            <a:endParaRPr lang="pt-BR" sz="2000" dirty="0">
              <a:solidFill>
                <a:schemeClr val="bg1"/>
              </a:solidFill>
            </a:endParaRPr>
          </a:p>
        </p:txBody>
      </p:sp>
    </p:spTree>
    <p:extLst>
      <p:ext uri="{BB962C8B-B14F-4D97-AF65-F5344CB8AC3E}">
        <p14:creationId xmlns:p14="http://schemas.microsoft.com/office/powerpoint/2010/main" val="7581233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426892" y="2375361"/>
            <a:ext cx="6698976" cy="4154984"/>
          </a:xfrm>
          <a:prstGeom prst="rect">
            <a:avLst/>
          </a:prstGeom>
          <a:noFill/>
        </p:spPr>
        <p:txBody>
          <a:bodyPr wrap="square" rtlCol="0">
            <a:spAutoFit/>
          </a:bodyPr>
          <a:lstStyle/>
          <a:p>
            <a:pPr marL="342900" indent="-342900" algn="just">
              <a:buFont typeface="Arial" panose="020B0604020202020204" pitchFamily="34" charset="0"/>
              <a:buChar char="•"/>
            </a:pPr>
            <a:r>
              <a:rPr lang="pt-BR" altLang="pt-BR" sz="2000" dirty="0">
                <a:solidFill>
                  <a:schemeClr val="bg1"/>
                </a:solidFill>
                <a:latin typeface="Arial" panose="020B0604020202020204" pitchFamily="34" charset="0"/>
                <a:cs typeface="Arial" panose="020B0604020202020204" pitchFamily="34" charset="0"/>
              </a:rPr>
              <a:t>Os responsáveis pela aplicação de quaisquer recursos repassados pelo Estado ou Município a pessoas jurídicas de direito público ou privado, mediante convênio, acordo, ajuste ou qualquer outro instrumento congênere, e pela aplicação das subvenções por eles concedidas a qualquer entidade de direito privado; </a:t>
            </a:r>
          </a:p>
          <a:p>
            <a:pPr algn="just"/>
            <a:endParaRPr lang="pt-BR" altLang="pt-BR" sz="2000" dirty="0">
              <a:solidFill>
                <a:schemeClr val="bg1"/>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pt-BR" altLang="pt-BR" sz="2000" dirty="0">
                <a:solidFill>
                  <a:schemeClr val="bg1"/>
                </a:solidFill>
                <a:latin typeface="Arial" panose="020B0604020202020204" pitchFamily="34" charset="0"/>
                <a:cs typeface="Arial" panose="020B0604020202020204" pitchFamily="34" charset="0"/>
              </a:rPr>
              <a:t>Os herdeiros dos administradores e responsáveis, os quais responderão pelos débitos do falecido perante a Fazenda Pública, até a parte que na herança lhes couber; e</a:t>
            </a:r>
          </a:p>
          <a:p>
            <a:pPr algn="ctr"/>
            <a:endParaRPr lang="pt-BR" sz="2400" dirty="0">
              <a:solidFill>
                <a:schemeClr val="bg1"/>
              </a:solidFill>
            </a:endParaRPr>
          </a:p>
        </p:txBody>
      </p:sp>
      <p:sp>
        <p:nvSpPr>
          <p:cNvPr id="3" name="CaixaDeTexto 2"/>
          <p:cNvSpPr txBox="1"/>
          <p:nvPr/>
        </p:nvSpPr>
        <p:spPr>
          <a:xfrm>
            <a:off x="2267744" y="1255227"/>
            <a:ext cx="4966320" cy="400110"/>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rPr>
              <a:t>Sujeição à responsabilidade</a:t>
            </a:r>
            <a:endParaRPr lang="pt-BR" sz="2000" dirty="0">
              <a:solidFill>
                <a:schemeClr val="bg1"/>
              </a:solidFill>
            </a:endParaRPr>
          </a:p>
        </p:txBody>
      </p:sp>
    </p:spTree>
    <p:extLst>
      <p:ext uri="{BB962C8B-B14F-4D97-AF65-F5344CB8AC3E}">
        <p14:creationId xmlns:p14="http://schemas.microsoft.com/office/powerpoint/2010/main" val="16174844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426892" y="2375361"/>
            <a:ext cx="6698976" cy="3847207"/>
          </a:xfrm>
          <a:prstGeom prst="rect">
            <a:avLst/>
          </a:prstGeom>
          <a:noFill/>
        </p:spPr>
        <p:txBody>
          <a:bodyPr wrap="square" rtlCol="0">
            <a:spAutoFit/>
          </a:bodyPr>
          <a:lstStyle/>
          <a:p>
            <a:pPr marL="342900" indent="-342900" algn="just">
              <a:buFont typeface="Arial" panose="020B0604020202020204" pitchFamily="34" charset="0"/>
              <a:buChar char="•"/>
            </a:pPr>
            <a:r>
              <a:rPr lang="pt-BR" altLang="pt-BR" sz="2000" dirty="0">
                <a:solidFill>
                  <a:schemeClr val="bg1"/>
                </a:solidFill>
                <a:latin typeface="Arial" panose="020B0604020202020204" pitchFamily="34" charset="0"/>
                <a:cs typeface="Arial" panose="020B0604020202020204" pitchFamily="34" charset="0"/>
              </a:rPr>
              <a:t>Os representantes do Estado ou do Município na Assembleia Geral das empresas estatais e sociedades anônimas de cujo capital as pessoas jurídicas participem, solidariamente com os membros do Conselho Fiscal e de Administração, pela prática de atos de gestão ruinosa ou liberalidade a custa das respectivas sociedades.</a:t>
            </a:r>
          </a:p>
          <a:p>
            <a:pPr marL="342900" indent="-342900" algn="just">
              <a:buFont typeface="Arial" panose="020B0604020202020204" pitchFamily="34" charset="0"/>
              <a:buChar char="•"/>
            </a:pPr>
            <a:endParaRPr lang="pt-BR" sz="2000" dirty="0">
              <a:solidFill>
                <a:schemeClr val="bg1"/>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pt-BR" altLang="pt-BR" sz="2000" dirty="0">
                <a:solidFill>
                  <a:schemeClr val="bg1"/>
                </a:solidFill>
                <a:latin typeface="Arial" panose="020B0604020202020204" pitchFamily="34" charset="0"/>
                <a:cs typeface="Arial" panose="020B0604020202020204" pitchFamily="34" charset="0"/>
              </a:rPr>
              <a:t>Conclusão: Chefes de Poder, Secretários de Estado e Municípios, Servidores públicos, Pessoas jurídicas públicas e privadas, Particulares etc.</a:t>
            </a:r>
          </a:p>
          <a:p>
            <a:pPr marL="342900" indent="-342900">
              <a:buFont typeface="Arial" panose="020B0604020202020204" pitchFamily="34" charset="0"/>
              <a:buChar char="•"/>
            </a:pPr>
            <a:endParaRPr lang="pt-BR" sz="2400" dirty="0">
              <a:solidFill>
                <a:schemeClr val="bg1"/>
              </a:solidFill>
            </a:endParaRPr>
          </a:p>
        </p:txBody>
      </p:sp>
      <p:sp>
        <p:nvSpPr>
          <p:cNvPr id="3" name="CaixaDeTexto 2"/>
          <p:cNvSpPr txBox="1"/>
          <p:nvPr/>
        </p:nvSpPr>
        <p:spPr>
          <a:xfrm>
            <a:off x="2267744" y="1255227"/>
            <a:ext cx="4966320" cy="400110"/>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rPr>
              <a:t>Sujeição à responsabilidade</a:t>
            </a:r>
            <a:endParaRPr lang="pt-BR" sz="2000" dirty="0">
              <a:solidFill>
                <a:schemeClr val="bg1"/>
              </a:solidFill>
            </a:endParaRPr>
          </a:p>
        </p:txBody>
      </p:sp>
    </p:spTree>
    <p:extLst>
      <p:ext uri="{BB962C8B-B14F-4D97-AF65-F5344CB8AC3E}">
        <p14:creationId xmlns:p14="http://schemas.microsoft.com/office/powerpoint/2010/main" val="33644788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575248" y="2348880"/>
            <a:ext cx="6698976" cy="4431983"/>
          </a:xfrm>
          <a:prstGeom prst="rect">
            <a:avLst/>
          </a:prstGeom>
          <a:noFill/>
        </p:spPr>
        <p:txBody>
          <a:bodyPr wrap="square" rtlCol="0">
            <a:spAutoFit/>
          </a:bodyPr>
          <a:lstStyle/>
          <a:p>
            <a:pPr marL="342900" indent="-342900">
              <a:buFont typeface="Wingdings" panose="05000000000000000000" pitchFamily="2" charset="2"/>
              <a:buChar char="§"/>
              <a:defRPr/>
            </a:pPr>
            <a:r>
              <a:rPr lang="pt-BR" altLang="pt-BR" sz="2000" b="1" dirty="0">
                <a:solidFill>
                  <a:schemeClr val="bg1"/>
                </a:solidFill>
                <a:latin typeface="Arial" panose="020B0604020202020204" pitchFamily="34" charset="0"/>
                <a:cs typeface="Arial" panose="020B0604020202020204" pitchFamily="34" charset="0"/>
              </a:rPr>
              <a:t>Tipicidade</a:t>
            </a:r>
          </a:p>
          <a:p>
            <a:pPr>
              <a:defRPr/>
            </a:pPr>
            <a:r>
              <a:rPr lang="pt-BR" sz="2000" dirty="0">
                <a:solidFill>
                  <a:schemeClr val="bg1"/>
                </a:solidFill>
                <a:latin typeface="Arial" panose="020B0604020202020204" pitchFamily="34" charset="0"/>
                <a:cs typeface="Arial" panose="020B0604020202020204" pitchFamily="34" charset="0"/>
              </a:rPr>
              <a:t>Conduta individualizada como proibida por um tipo administrativo sancionador.</a:t>
            </a:r>
          </a:p>
          <a:p>
            <a:pPr>
              <a:defRPr/>
            </a:pPr>
            <a:endParaRPr lang="pt-BR" altLang="pt-BR" dirty="0">
              <a:solidFill>
                <a:schemeClr val="bg1"/>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
              <a:defRPr/>
            </a:pPr>
            <a:r>
              <a:rPr lang="pt-BR" altLang="pt-BR" sz="2000" b="1" dirty="0">
                <a:solidFill>
                  <a:schemeClr val="bg1"/>
                </a:solidFill>
                <a:latin typeface="Arial" panose="020B0604020202020204" pitchFamily="34" charset="0"/>
                <a:cs typeface="Arial" panose="020B0604020202020204" pitchFamily="34" charset="0"/>
              </a:rPr>
              <a:t>Conduta</a:t>
            </a:r>
            <a:r>
              <a:rPr lang="pt-BR" altLang="pt-BR" sz="2000" dirty="0">
                <a:solidFill>
                  <a:schemeClr val="bg1"/>
                </a:solidFill>
                <a:latin typeface="Arial" panose="020B0604020202020204" pitchFamily="34" charset="0"/>
                <a:cs typeface="Arial" panose="020B0604020202020204" pitchFamily="34" charset="0"/>
              </a:rPr>
              <a:t> </a:t>
            </a:r>
          </a:p>
          <a:p>
            <a:pPr>
              <a:defRPr/>
            </a:pPr>
            <a:r>
              <a:rPr lang="pt-BR" sz="2000" dirty="0">
                <a:solidFill>
                  <a:schemeClr val="bg1"/>
                </a:solidFill>
                <a:latin typeface="Arial" panose="020B0604020202020204" pitchFamily="34" charset="0"/>
                <a:cs typeface="Arial" panose="020B0604020202020204" pitchFamily="34" charset="0"/>
              </a:rPr>
              <a:t>Comportamento humano juridicamente relevante.</a:t>
            </a:r>
            <a:endParaRPr lang="pt-BR" altLang="pt-BR" sz="2000" dirty="0">
              <a:solidFill>
                <a:schemeClr val="bg1"/>
              </a:solidFill>
              <a:latin typeface="Arial" panose="020B0604020202020204" pitchFamily="34" charset="0"/>
              <a:cs typeface="Arial" panose="020B0604020202020204" pitchFamily="34" charset="0"/>
            </a:endParaRPr>
          </a:p>
          <a:p>
            <a:pPr marL="800100" lvl="1" indent="-342900">
              <a:buFont typeface="Arial" panose="020B0604020202020204" pitchFamily="34" charset="0"/>
              <a:buChar char="•"/>
              <a:defRPr/>
            </a:pPr>
            <a:r>
              <a:rPr lang="pt-BR" altLang="pt-BR" sz="2000" b="1" dirty="0">
                <a:solidFill>
                  <a:schemeClr val="bg1"/>
                </a:solidFill>
                <a:latin typeface="Arial" panose="020B0604020202020204" pitchFamily="34" charset="0"/>
                <a:cs typeface="Arial" panose="020B0604020202020204" pitchFamily="34" charset="0"/>
              </a:rPr>
              <a:t>Ação ou comissão</a:t>
            </a:r>
          </a:p>
          <a:p>
            <a:pPr lvl="1">
              <a:defRPr/>
            </a:pPr>
            <a:r>
              <a:rPr lang="pt-BR" altLang="pt-BR" sz="2000" dirty="0">
                <a:solidFill>
                  <a:schemeClr val="bg1"/>
                </a:solidFill>
                <a:latin typeface="Arial" panose="020B0604020202020204" pitchFamily="34" charset="0"/>
                <a:cs typeface="Arial" panose="020B0604020202020204" pitchFamily="34" charset="0"/>
              </a:rPr>
              <a:t>Praticar um ato (comportamento positivo).</a:t>
            </a:r>
          </a:p>
          <a:p>
            <a:pPr marL="800100" lvl="1" indent="-342900">
              <a:buFont typeface="Arial" panose="020B0604020202020204" pitchFamily="34" charset="0"/>
              <a:buChar char="•"/>
              <a:defRPr/>
            </a:pPr>
            <a:r>
              <a:rPr lang="pt-BR" altLang="pt-BR" sz="2000" b="1" dirty="0">
                <a:solidFill>
                  <a:schemeClr val="bg1"/>
                </a:solidFill>
                <a:latin typeface="Arial" panose="020B0604020202020204" pitchFamily="34" charset="0"/>
                <a:cs typeface="Arial" panose="020B0604020202020204" pitchFamily="34" charset="0"/>
              </a:rPr>
              <a:t>Omissão</a:t>
            </a:r>
          </a:p>
          <a:p>
            <a:pPr lvl="1">
              <a:defRPr/>
            </a:pPr>
            <a:r>
              <a:rPr lang="pt-BR" altLang="pt-BR" sz="2000" dirty="0">
                <a:solidFill>
                  <a:schemeClr val="bg1"/>
                </a:solidFill>
                <a:latin typeface="Arial" panose="020B0604020202020204" pitchFamily="34" charset="0"/>
                <a:cs typeface="Arial" panose="020B0604020202020204" pitchFamily="34" charset="0"/>
              </a:rPr>
              <a:t>Deixar de praticar um ato (comportamento negativo).</a:t>
            </a:r>
          </a:p>
          <a:p>
            <a:pPr marL="800100" lvl="1" indent="-342900">
              <a:buFont typeface="Arial" panose="020B0604020202020204" pitchFamily="34" charset="0"/>
              <a:buChar char="•"/>
              <a:defRPr/>
            </a:pPr>
            <a:r>
              <a:rPr lang="pt-BR" altLang="pt-BR" sz="2000" b="1" dirty="0">
                <a:solidFill>
                  <a:schemeClr val="bg1"/>
                </a:solidFill>
                <a:latin typeface="Arial" panose="020B0604020202020204" pitchFamily="34" charset="0"/>
                <a:cs typeface="Arial" panose="020B0604020202020204" pitchFamily="34" charset="0"/>
              </a:rPr>
              <a:t>Dolo</a:t>
            </a:r>
          </a:p>
          <a:p>
            <a:pPr lvl="1">
              <a:defRPr/>
            </a:pPr>
            <a:r>
              <a:rPr lang="pt-BR" sz="2000" dirty="0">
                <a:solidFill>
                  <a:schemeClr val="bg1"/>
                </a:solidFill>
                <a:latin typeface="Arial" panose="020B0604020202020204" pitchFamily="34" charset="0"/>
                <a:cs typeface="Arial" panose="020B0604020202020204" pitchFamily="34" charset="0"/>
              </a:rPr>
              <a:t>Vontade e a consciência de realizar a conduta (art. 18, inciso I, CP).</a:t>
            </a:r>
            <a:endParaRPr lang="pt-BR" alt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
        <p:nvSpPr>
          <p:cNvPr id="3" name="CaixaDeTexto 2"/>
          <p:cNvSpPr txBox="1"/>
          <p:nvPr/>
        </p:nvSpPr>
        <p:spPr>
          <a:xfrm>
            <a:off x="2267744" y="1165257"/>
            <a:ext cx="4532020" cy="707886"/>
          </a:xfrm>
          <a:prstGeom prst="rect">
            <a:avLst/>
          </a:prstGeom>
          <a:noFill/>
        </p:spPr>
        <p:txBody>
          <a:bodyPr wrap="square" rtlCol="0">
            <a:spAutoFit/>
          </a:bodyPr>
          <a:lstStyle/>
          <a:p>
            <a:pPr algn="ctr"/>
            <a:r>
              <a:rPr lang="pt-BR" altLang="pt-BR" sz="2000" b="1" dirty="0">
                <a:solidFill>
                  <a:srgbClr val="FFC000"/>
                </a:solidFill>
                <a:latin typeface="Arial" panose="020B0604020202020204" pitchFamily="34" charset="0"/>
              </a:rPr>
              <a:t>Infração ou ato ilícito: elementos estruturais (analíticos)</a:t>
            </a:r>
            <a:endParaRPr lang="pt-BR" sz="2000" dirty="0">
              <a:solidFill>
                <a:srgbClr val="FFC000"/>
              </a:solidFill>
            </a:endParaRPr>
          </a:p>
        </p:txBody>
      </p:sp>
    </p:spTree>
    <p:extLst>
      <p:ext uri="{BB962C8B-B14F-4D97-AF65-F5344CB8AC3E}">
        <p14:creationId xmlns:p14="http://schemas.microsoft.com/office/powerpoint/2010/main" val="22835200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755576" y="2594769"/>
            <a:ext cx="7518648" cy="3231654"/>
          </a:xfrm>
          <a:prstGeom prst="rect">
            <a:avLst/>
          </a:prstGeom>
          <a:noFill/>
        </p:spPr>
        <p:txBody>
          <a:bodyPr wrap="square" rtlCol="0">
            <a:spAutoFit/>
          </a:bodyPr>
          <a:lstStyle/>
          <a:p>
            <a:pPr marL="1257300" lvl="2" indent="-342900">
              <a:buFont typeface="Arial" panose="020B0604020202020204" pitchFamily="34" charset="0"/>
              <a:buChar char="•"/>
              <a:defRPr/>
            </a:pPr>
            <a:r>
              <a:rPr lang="pt-BR" altLang="pt-BR" sz="2000" b="1" dirty="0">
                <a:solidFill>
                  <a:schemeClr val="bg1"/>
                </a:solidFill>
                <a:latin typeface="Arial" panose="020B0604020202020204" pitchFamily="34" charset="0"/>
                <a:cs typeface="Arial" panose="020B0604020202020204" pitchFamily="34" charset="0"/>
              </a:rPr>
              <a:t>Direto, determinado ou intencional</a:t>
            </a:r>
          </a:p>
          <a:p>
            <a:pPr lvl="2">
              <a:defRPr/>
            </a:pPr>
            <a:r>
              <a:rPr lang="pt-BR" sz="2000" dirty="0">
                <a:solidFill>
                  <a:schemeClr val="bg1"/>
                </a:solidFill>
                <a:latin typeface="Arial" panose="020B0604020202020204" pitchFamily="34" charset="0"/>
                <a:cs typeface="Arial" panose="020B0604020202020204" pitchFamily="34" charset="0"/>
              </a:rPr>
              <a:t>Vontade dirigida a um fim ilícito determinado (regra dir. adm.).</a:t>
            </a:r>
            <a:endParaRPr lang="pt-BR" altLang="pt-BR" sz="2000" dirty="0">
              <a:solidFill>
                <a:schemeClr val="bg1"/>
              </a:solidFill>
              <a:latin typeface="Arial" panose="020B0604020202020204" pitchFamily="34" charset="0"/>
              <a:cs typeface="Arial" panose="020B0604020202020204" pitchFamily="34" charset="0"/>
            </a:endParaRPr>
          </a:p>
          <a:p>
            <a:pPr marL="1257300" lvl="2" indent="-342900">
              <a:buFont typeface="Arial" panose="020B0604020202020204" pitchFamily="34" charset="0"/>
              <a:buChar char="•"/>
              <a:defRPr/>
            </a:pPr>
            <a:r>
              <a:rPr lang="pt-BR" altLang="pt-BR" sz="2000" b="1" dirty="0">
                <a:solidFill>
                  <a:schemeClr val="bg1"/>
                </a:solidFill>
                <a:latin typeface="Arial" panose="020B0604020202020204" pitchFamily="34" charset="0"/>
                <a:cs typeface="Arial" panose="020B0604020202020204" pitchFamily="34" charset="0"/>
              </a:rPr>
              <a:t>Indireto ou indeterminado</a:t>
            </a:r>
          </a:p>
          <a:p>
            <a:pPr lvl="2">
              <a:defRPr/>
            </a:pPr>
            <a:r>
              <a:rPr lang="pt-BR" sz="2000" dirty="0">
                <a:solidFill>
                  <a:schemeClr val="bg1"/>
                </a:solidFill>
                <a:latin typeface="Arial" panose="020B0604020202020204" pitchFamily="34" charset="0"/>
                <a:cs typeface="Arial" panose="020B0604020202020204" pitchFamily="34" charset="0"/>
              </a:rPr>
              <a:t>Vontade dirigida a um fim ilícito não determinado.</a:t>
            </a:r>
            <a:endParaRPr lang="pt-BR" altLang="pt-BR" sz="2000" dirty="0">
              <a:solidFill>
                <a:schemeClr val="bg1"/>
              </a:solidFill>
              <a:latin typeface="Arial" panose="020B0604020202020204" pitchFamily="34" charset="0"/>
              <a:cs typeface="Arial" panose="020B0604020202020204" pitchFamily="34" charset="0"/>
            </a:endParaRPr>
          </a:p>
          <a:p>
            <a:pPr marL="1714500" lvl="3" indent="-342900">
              <a:buFont typeface="Arial" panose="020B0604020202020204" pitchFamily="34" charset="0"/>
              <a:buChar char="•"/>
              <a:defRPr/>
            </a:pPr>
            <a:r>
              <a:rPr lang="pt-BR" altLang="pt-BR" sz="2000" dirty="0">
                <a:solidFill>
                  <a:schemeClr val="bg1"/>
                </a:solidFill>
                <a:latin typeface="Arial" panose="020B0604020202020204" pitchFamily="34" charset="0"/>
                <a:cs typeface="Arial" panose="020B0604020202020204" pitchFamily="34" charset="0"/>
              </a:rPr>
              <a:t>Alternativo (um ou outro resultado)</a:t>
            </a:r>
          </a:p>
          <a:p>
            <a:pPr marL="1714500" lvl="3" indent="-342900">
              <a:buFont typeface="Arial" panose="020B0604020202020204" pitchFamily="34" charset="0"/>
              <a:buChar char="•"/>
              <a:defRPr/>
            </a:pPr>
            <a:r>
              <a:rPr lang="pt-BR" altLang="pt-BR" sz="2000" dirty="0">
                <a:solidFill>
                  <a:schemeClr val="bg1"/>
                </a:solidFill>
                <a:latin typeface="Arial" panose="020B0604020202020204" pitchFamily="34" charset="0"/>
                <a:cs typeface="Arial" panose="020B0604020202020204" pitchFamily="34" charset="0"/>
              </a:rPr>
              <a:t>Eventual (assumir o risco do resultado)</a:t>
            </a:r>
          </a:p>
          <a:p>
            <a:pPr lvl="3">
              <a:defRPr/>
            </a:pPr>
            <a:endParaRPr lang="pt-BR" altLang="pt-BR" sz="2000" dirty="0">
              <a:solidFill>
                <a:schemeClr val="bg1"/>
              </a:solidFill>
              <a:latin typeface="Arial" panose="020B0604020202020204" pitchFamily="34" charset="0"/>
              <a:cs typeface="Arial" panose="020B0604020202020204" pitchFamily="34" charset="0"/>
            </a:endParaRPr>
          </a:p>
          <a:p>
            <a:pPr marL="1257300" lvl="2" indent="-342900">
              <a:buFont typeface="Arial" panose="020B0604020202020204" pitchFamily="34" charset="0"/>
              <a:buChar char="•"/>
              <a:defRPr/>
            </a:pPr>
            <a:r>
              <a:rPr lang="pt-BR" altLang="pt-BR" sz="2000" b="1" dirty="0">
                <a:solidFill>
                  <a:schemeClr val="bg1"/>
                </a:solidFill>
                <a:latin typeface="Arial" panose="020B0604020202020204" pitchFamily="34" charset="0"/>
                <a:cs typeface="Arial" panose="020B0604020202020204" pitchFamily="34" charset="0"/>
              </a:rPr>
              <a:t>Outros</a:t>
            </a:r>
            <a:r>
              <a:rPr lang="pt-BR" altLang="pt-BR" sz="2000" dirty="0">
                <a:solidFill>
                  <a:schemeClr val="bg1"/>
                </a:solidFill>
                <a:latin typeface="Arial" panose="020B0604020202020204" pitchFamily="34" charset="0"/>
                <a:cs typeface="Arial" panose="020B0604020202020204" pitchFamily="34" charset="0"/>
              </a:rPr>
              <a:t> (de dano, de perigo, genérico, específico)</a:t>
            </a:r>
          </a:p>
          <a:p>
            <a:pPr algn="ctr"/>
            <a:endParaRPr lang="pt-BR" sz="2400" dirty="0">
              <a:solidFill>
                <a:schemeClr val="bg1"/>
              </a:solidFill>
            </a:endParaRPr>
          </a:p>
        </p:txBody>
      </p:sp>
      <p:sp>
        <p:nvSpPr>
          <p:cNvPr id="3" name="CaixaDeTexto 2"/>
          <p:cNvSpPr txBox="1"/>
          <p:nvPr/>
        </p:nvSpPr>
        <p:spPr>
          <a:xfrm>
            <a:off x="2519244" y="1165257"/>
            <a:ext cx="4280520" cy="707886"/>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rPr>
              <a:t>Infração ou ato ilícito: elementos estruturais (analítico)</a:t>
            </a:r>
            <a:endParaRPr lang="pt-BR" sz="2000" dirty="0">
              <a:solidFill>
                <a:schemeClr val="bg1"/>
              </a:solidFill>
            </a:endParaRPr>
          </a:p>
        </p:txBody>
      </p:sp>
    </p:spTree>
    <p:extLst>
      <p:ext uri="{BB962C8B-B14F-4D97-AF65-F5344CB8AC3E}">
        <p14:creationId xmlns:p14="http://schemas.microsoft.com/office/powerpoint/2010/main" val="5232668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755576" y="2660374"/>
            <a:ext cx="7702624" cy="3539430"/>
          </a:xfrm>
          <a:prstGeom prst="rect">
            <a:avLst/>
          </a:prstGeom>
          <a:noFill/>
        </p:spPr>
        <p:txBody>
          <a:bodyPr wrap="square" rtlCol="0">
            <a:spAutoFit/>
          </a:bodyPr>
          <a:lstStyle/>
          <a:p>
            <a:pPr marL="800100" lvl="1" indent="-342900">
              <a:buFont typeface="Arial" panose="020B0604020202020204" pitchFamily="34" charset="0"/>
              <a:buChar char="•"/>
            </a:pPr>
            <a:r>
              <a:rPr lang="pt-BR" altLang="pt-BR" sz="2000" b="1" dirty="0">
                <a:solidFill>
                  <a:schemeClr val="bg1"/>
                </a:solidFill>
                <a:latin typeface="Arial" panose="020B0604020202020204" pitchFamily="34" charset="0"/>
                <a:cs typeface="Arial" panose="020B0604020202020204" pitchFamily="34" charset="0"/>
              </a:rPr>
              <a:t>Culpa</a:t>
            </a:r>
          </a:p>
          <a:p>
            <a:pPr lvl="1"/>
            <a:r>
              <a:rPr lang="pt-BR" altLang="pt-BR" sz="2000" dirty="0">
                <a:solidFill>
                  <a:schemeClr val="bg1"/>
                </a:solidFill>
                <a:latin typeface="Arial" panose="020B0604020202020204" pitchFamily="34" charset="0"/>
                <a:cs typeface="Arial" panose="020B0604020202020204" pitchFamily="34" charset="0"/>
              </a:rPr>
              <a:t>Quebra do dever objetivo de cuidado.</a:t>
            </a:r>
          </a:p>
          <a:p>
            <a:pPr lvl="1"/>
            <a:endParaRPr lang="pt-BR" altLang="pt-BR" sz="2000" dirty="0">
              <a:solidFill>
                <a:schemeClr val="bg1"/>
              </a:solidFill>
              <a:latin typeface="Arial" panose="020B0604020202020204" pitchFamily="34" charset="0"/>
              <a:cs typeface="Arial" panose="020B0604020202020204" pitchFamily="34" charset="0"/>
            </a:endParaRPr>
          </a:p>
          <a:p>
            <a:pPr marL="1257300" lvl="2" indent="-342900">
              <a:buFont typeface="Arial" panose="020B0604020202020204" pitchFamily="34" charset="0"/>
              <a:buChar char="•"/>
            </a:pPr>
            <a:r>
              <a:rPr lang="pt-BR" altLang="pt-BR" sz="2000" b="1" dirty="0">
                <a:solidFill>
                  <a:schemeClr val="bg1"/>
                </a:solidFill>
                <a:latin typeface="Arial" panose="020B0604020202020204" pitchFamily="34" charset="0"/>
                <a:cs typeface="Arial" panose="020B0604020202020204" pitchFamily="34" charset="0"/>
              </a:rPr>
              <a:t>Imprudência</a:t>
            </a:r>
          </a:p>
          <a:p>
            <a:pPr lvl="2"/>
            <a:r>
              <a:rPr lang="pt-PT" sz="2000" dirty="0">
                <a:solidFill>
                  <a:schemeClr val="bg1"/>
                </a:solidFill>
                <a:latin typeface="Arial" panose="020B0604020202020204" pitchFamily="34" charset="0"/>
                <a:cs typeface="Arial" panose="020B0604020202020204" pitchFamily="34" charset="0"/>
              </a:rPr>
              <a:t>Falta de cautela relacionada a uma conduta comissiva.</a:t>
            </a:r>
            <a:endParaRPr lang="pt-BR" altLang="pt-BR" sz="2000" dirty="0">
              <a:solidFill>
                <a:schemeClr val="bg1"/>
              </a:solidFill>
              <a:latin typeface="Arial" panose="020B0604020202020204" pitchFamily="34" charset="0"/>
              <a:cs typeface="Arial" panose="020B0604020202020204" pitchFamily="34" charset="0"/>
            </a:endParaRPr>
          </a:p>
          <a:p>
            <a:pPr marL="1257300" lvl="2" indent="-342900">
              <a:buFont typeface="Arial" panose="020B0604020202020204" pitchFamily="34" charset="0"/>
              <a:buChar char="•"/>
            </a:pPr>
            <a:r>
              <a:rPr lang="pt-BR" altLang="pt-BR" sz="2000" b="1" dirty="0">
                <a:solidFill>
                  <a:schemeClr val="bg1"/>
                </a:solidFill>
                <a:latin typeface="Arial" panose="020B0604020202020204" pitchFamily="34" charset="0"/>
                <a:cs typeface="Arial" panose="020B0604020202020204" pitchFamily="34" charset="0"/>
              </a:rPr>
              <a:t>Negligência</a:t>
            </a:r>
          </a:p>
          <a:p>
            <a:pPr lvl="2"/>
            <a:r>
              <a:rPr lang="pt-PT" sz="2000" dirty="0">
                <a:solidFill>
                  <a:schemeClr val="bg1"/>
                </a:solidFill>
                <a:latin typeface="Arial" panose="020B0604020202020204" pitchFamily="34" charset="0"/>
                <a:cs typeface="Arial" panose="020B0604020202020204" pitchFamily="34" charset="0"/>
              </a:rPr>
              <a:t>Falta de cautela relacionada a uma conduta omissiva.</a:t>
            </a:r>
            <a:endParaRPr lang="pt-BR" altLang="pt-BR" sz="2000" dirty="0">
              <a:solidFill>
                <a:schemeClr val="bg1"/>
              </a:solidFill>
              <a:latin typeface="Arial" panose="020B0604020202020204" pitchFamily="34" charset="0"/>
              <a:cs typeface="Arial" panose="020B0604020202020204" pitchFamily="34" charset="0"/>
            </a:endParaRPr>
          </a:p>
          <a:p>
            <a:pPr marL="1257300" lvl="2" indent="-342900">
              <a:buFont typeface="Arial" panose="020B0604020202020204" pitchFamily="34" charset="0"/>
              <a:buChar char="•"/>
            </a:pPr>
            <a:r>
              <a:rPr lang="pt-BR" altLang="pt-BR" sz="2000" b="1" dirty="0">
                <a:solidFill>
                  <a:schemeClr val="bg1"/>
                </a:solidFill>
                <a:latin typeface="Arial" panose="020B0604020202020204" pitchFamily="34" charset="0"/>
                <a:cs typeface="Arial" panose="020B0604020202020204" pitchFamily="34" charset="0"/>
              </a:rPr>
              <a:t>Imperícia</a:t>
            </a:r>
          </a:p>
          <a:p>
            <a:pPr lvl="2"/>
            <a:r>
              <a:rPr lang="pt-PT" sz="2000" dirty="0">
                <a:solidFill>
                  <a:schemeClr val="bg1"/>
                </a:solidFill>
                <a:latin typeface="Arial" panose="020B0604020202020204" pitchFamily="34" charset="0"/>
                <a:cs typeface="Arial" panose="020B0604020202020204" pitchFamily="34" charset="0"/>
              </a:rPr>
              <a:t>Inabilidade do profissional no exercício de atividade técnica</a:t>
            </a:r>
            <a:r>
              <a:rPr lang="pt-BR" sz="2000" dirty="0">
                <a:solidFill>
                  <a:schemeClr val="bg1"/>
                </a:solidFill>
                <a:latin typeface="Arial" panose="020B0604020202020204" pitchFamily="34" charset="0"/>
                <a:cs typeface="Arial" panose="020B0604020202020204" pitchFamily="34" charset="0"/>
              </a:rPr>
              <a:t>.</a:t>
            </a:r>
            <a:endParaRPr lang="pt-BR" alt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
        <p:nvSpPr>
          <p:cNvPr id="3" name="CaixaDeTexto 2"/>
          <p:cNvSpPr txBox="1"/>
          <p:nvPr/>
        </p:nvSpPr>
        <p:spPr>
          <a:xfrm>
            <a:off x="2051720" y="1222023"/>
            <a:ext cx="4569160" cy="1077218"/>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Infração ou ato ilícito: elementos estruturais (analítico)</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1474371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dirty="0"/>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35496"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3265612" y="4741866"/>
            <a:ext cx="3116832" cy="738664"/>
          </a:xfrm>
          <a:prstGeom prst="rect">
            <a:avLst/>
          </a:prstGeom>
          <a:noFill/>
        </p:spPr>
        <p:txBody>
          <a:bodyPr wrap="square" rtlCol="0">
            <a:spAutoFit/>
          </a:bodyPr>
          <a:lstStyle/>
          <a:p>
            <a:pPr algn="ctr"/>
            <a:r>
              <a:rPr lang="pt-BR" altLang="pt-BR" sz="1400" dirty="0">
                <a:solidFill>
                  <a:schemeClr val="bg1"/>
                </a:solidFill>
                <a:latin typeface="Arial" panose="020B0604020202020204" pitchFamily="34" charset="0"/>
                <a:cs typeface="Arial" panose="020B0604020202020204" pitchFamily="34" charset="0"/>
              </a:rPr>
              <a:t>Incêndio na Boate Kiss, em Santa Maria/RS, 27/01/2013, 242 mortos, mais de 630 feridos... </a:t>
            </a:r>
            <a:endParaRPr lang="pt-BR" sz="1400" dirty="0">
              <a:solidFill>
                <a:schemeClr val="bg1"/>
              </a:solidFill>
            </a:endParaRPr>
          </a:p>
        </p:txBody>
      </p:sp>
      <p:pic>
        <p:nvPicPr>
          <p:cNvPr id="13" name="Espaço Reservado para Imagem 6" descr="https://tse1.mm.bing.net/th?&amp;id=OIP.Mddcb2281a07f4aae6f1bc02b6470079cH0&amp;w=299&amp;h=175&amp;c=0&amp;pid=1.9&amp;rs=0&amp;p=0&amp;r=0">
            <a:hlinkClick r:id="rId4" tooltip="&quot;Exibir detalhes da imagem&quot;"/>
          </p:cNvPr>
          <p:cNvPicPr>
            <a:picLocks/>
          </p:cNvPicPr>
          <p:nvPr/>
        </p:nvPicPr>
        <p:blipFill>
          <a:blip r:embed="rId5">
            <a:extLst>
              <a:ext uri="{28A0092B-C50C-407E-A947-70E740481C1C}">
                <a14:useLocalDpi xmlns:a14="http://schemas.microsoft.com/office/drawing/2010/main" val="0"/>
              </a:ext>
            </a:extLst>
          </a:blip>
          <a:srcRect l="10982" r="10982"/>
          <a:stretch>
            <a:fillRect/>
          </a:stretch>
        </p:blipFill>
        <p:spPr>
          <a:xfrm>
            <a:off x="2483767" y="1772816"/>
            <a:ext cx="4176465" cy="2736304"/>
          </a:xfrm>
          <a:prstGeom prst="rect">
            <a:avLst/>
          </a:prstGeom>
        </p:spPr>
      </p:pic>
    </p:spTree>
    <p:extLst>
      <p:ext uri="{BB962C8B-B14F-4D97-AF65-F5344CB8AC3E}">
        <p14:creationId xmlns:p14="http://schemas.microsoft.com/office/powerpoint/2010/main" val="4980195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467544" y="2660374"/>
            <a:ext cx="7848872" cy="3847207"/>
          </a:xfrm>
          <a:prstGeom prst="rect">
            <a:avLst/>
          </a:prstGeom>
          <a:noFill/>
        </p:spPr>
        <p:txBody>
          <a:bodyPr wrap="square" rtlCol="0">
            <a:spAutoFit/>
          </a:bodyPr>
          <a:lstStyle/>
          <a:p>
            <a:pPr marL="1257300" lvl="2" indent="-342900">
              <a:buFont typeface="Arial" panose="020B0604020202020204" pitchFamily="34" charset="0"/>
              <a:buChar char="•"/>
            </a:pPr>
            <a:r>
              <a:rPr lang="pt-BR" altLang="pt-BR" sz="2000" b="1" dirty="0">
                <a:solidFill>
                  <a:schemeClr val="bg1"/>
                </a:solidFill>
                <a:latin typeface="Arial" panose="020B0604020202020204" pitchFamily="34" charset="0"/>
                <a:cs typeface="Arial" panose="020B0604020202020204" pitchFamily="34" charset="0"/>
              </a:rPr>
              <a:t>Culpa </a:t>
            </a:r>
            <a:r>
              <a:rPr lang="pt-BR" altLang="pt-BR" sz="2000" b="1" i="1" dirty="0">
                <a:solidFill>
                  <a:schemeClr val="bg1"/>
                </a:solidFill>
                <a:latin typeface="Arial" panose="020B0604020202020204" pitchFamily="34" charset="0"/>
                <a:cs typeface="Arial" panose="020B0604020202020204" pitchFamily="34" charset="0"/>
              </a:rPr>
              <a:t>in vigilando</a:t>
            </a:r>
          </a:p>
          <a:p>
            <a:pPr lvl="2" algn="just"/>
            <a:r>
              <a:rPr lang="pt-PT" sz="2000" dirty="0">
                <a:solidFill>
                  <a:schemeClr val="bg1"/>
                </a:solidFill>
                <a:latin typeface="Arial" panose="020B0604020202020204" pitchFamily="34" charset="0"/>
                <a:cs typeface="Arial" panose="020B0604020202020204" pitchFamily="34" charset="0"/>
              </a:rPr>
              <a:t>Ausência de atenção ou cuidado sobre a atuação de outra pessoa que está sob a fiscalização ou responsabilidade do agente. Dever de supervisão imposto ao superior hierárquico sobre os atos do subordinado.</a:t>
            </a:r>
          </a:p>
          <a:p>
            <a:pPr lvl="2" algn="just"/>
            <a:endParaRPr lang="pt-BR" sz="2000" dirty="0">
              <a:solidFill>
                <a:schemeClr val="bg1"/>
              </a:solidFill>
              <a:latin typeface="Arial" panose="020B0604020202020204" pitchFamily="34" charset="0"/>
              <a:cs typeface="Arial" panose="020B0604020202020204" pitchFamily="34" charset="0"/>
            </a:endParaRPr>
          </a:p>
          <a:p>
            <a:pPr marL="1257300" lvl="2" indent="-342900">
              <a:buFont typeface="Arial" panose="020B0604020202020204" pitchFamily="34" charset="0"/>
              <a:buChar char="•"/>
            </a:pPr>
            <a:r>
              <a:rPr lang="pt-BR" altLang="pt-BR" sz="2000" b="1" dirty="0">
                <a:solidFill>
                  <a:schemeClr val="bg1"/>
                </a:solidFill>
                <a:latin typeface="Arial" panose="020B0604020202020204" pitchFamily="34" charset="0"/>
                <a:cs typeface="Arial" panose="020B0604020202020204" pitchFamily="34" charset="0"/>
              </a:rPr>
              <a:t>Culpa</a:t>
            </a:r>
            <a:r>
              <a:rPr lang="pt-BR" altLang="pt-BR" sz="2000" b="1" i="1" dirty="0">
                <a:solidFill>
                  <a:schemeClr val="bg1"/>
                </a:solidFill>
                <a:latin typeface="Arial" panose="020B0604020202020204" pitchFamily="34" charset="0"/>
                <a:cs typeface="Arial" panose="020B0604020202020204" pitchFamily="34" charset="0"/>
              </a:rPr>
              <a:t> in </a:t>
            </a:r>
            <a:r>
              <a:rPr lang="pt-BR" altLang="pt-BR" sz="2000" b="1" i="1" dirty="0" err="1">
                <a:solidFill>
                  <a:schemeClr val="bg1"/>
                </a:solidFill>
                <a:latin typeface="Arial" panose="020B0604020202020204" pitchFamily="34" charset="0"/>
                <a:cs typeface="Arial" panose="020B0604020202020204" pitchFamily="34" charset="0"/>
              </a:rPr>
              <a:t>eligendo</a:t>
            </a:r>
            <a:endParaRPr lang="pt-BR" altLang="pt-BR" sz="2000" b="1" i="1" dirty="0">
              <a:solidFill>
                <a:schemeClr val="bg1"/>
              </a:solidFill>
              <a:latin typeface="Arial" panose="020B0604020202020204" pitchFamily="34" charset="0"/>
              <a:cs typeface="Arial" panose="020B0604020202020204" pitchFamily="34" charset="0"/>
            </a:endParaRPr>
          </a:p>
          <a:p>
            <a:pPr lvl="2" algn="just"/>
            <a:r>
              <a:rPr lang="pt-BR" sz="2000" dirty="0">
                <a:solidFill>
                  <a:schemeClr val="bg1"/>
                </a:solidFill>
                <a:latin typeface="Arial" panose="020B0604020202020204" pitchFamily="34" charset="0"/>
                <a:cs typeface="Arial" panose="020B0604020202020204" pitchFamily="34" charset="0"/>
              </a:rPr>
              <a:t>Má escolha de subordinado, representante ou preposto, comprovadamente despreparado para o exercício das funções.</a:t>
            </a:r>
            <a:endParaRPr lang="pt-BR" altLang="pt-BR" sz="2000" i="1" dirty="0">
              <a:solidFill>
                <a:schemeClr val="bg1"/>
              </a:solidFill>
              <a:latin typeface="Arial" panose="020B0604020202020204" pitchFamily="34" charset="0"/>
              <a:cs typeface="Arial" panose="020B0604020202020204" pitchFamily="34" charset="0"/>
            </a:endParaRPr>
          </a:p>
          <a:p>
            <a:pPr lvl="2"/>
            <a:endParaRPr lang="pt-BR" altLang="pt-BR" sz="2000" i="1"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
        <p:nvSpPr>
          <p:cNvPr id="3" name="CaixaDeTexto 2"/>
          <p:cNvSpPr txBox="1"/>
          <p:nvPr/>
        </p:nvSpPr>
        <p:spPr>
          <a:xfrm>
            <a:off x="2339752" y="1222023"/>
            <a:ext cx="4281128" cy="1077218"/>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Infração ou ato ilícito: elementos estruturais (analítico)</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28533753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976064" y="2660374"/>
            <a:ext cx="7772400" cy="2677656"/>
          </a:xfrm>
          <a:prstGeom prst="rect">
            <a:avLst/>
          </a:prstGeom>
          <a:noFill/>
        </p:spPr>
        <p:txBody>
          <a:bodyPr wrap="square" rtlCol="0">
            <a:spAutoFit/>
          </a:bodyPr>
          <a:lstStyle/>
          <a:p>
            <a:pPr marL="342900" indent="-342900">
              <a:buFont typeface="Wingdings" panose="05000000000000000000" pitchFamily="2" charset="2"/>
              <a:buChar char="§"/>
            </a:pPr>
            <a:r>
              <a:rPr lang="pt-BR" altLang="pt-BR" sz="2000" b="1" dirty="0">
                <a:solidFill>
                  <a:schemeClr val="bg1"/>
                </a:solidFill>
                <a:latin typeface="Arial" panose="020B0604020202020204" pitchFamily="34" charset="0"/>
                <a:cs typeface="Arial" panose="020B0604020202020204" pitchFamily="34" charset="0"/>
              </a:rPr>
              <a:t>Resultado</a:t>
            </a:r>
          </a:p>
          <a:p>
            <a:r>
              <a:rPr lang="pt-BR" sz="2000" dirty="0">
                <a:solidFill>
                  <a:schemeClr val="bg1"/>
                </a:solidFill>
                <a:latin typeface="Arial" panose="020B0604020202020204" pitchFamily="34" charset="0"/>
                <a:cs typeface="Arial" panose="020B0604020202020204" pitchFamily="34" charset="0"/>
              </a:rPr>
              <a:t>Modificação no mundo exterior provocada pela conduta.</a:t>
            </a:r>
            <a:endParaRPr lang="pt-BR" alt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a:p>
            <a:pPr marL="342900" indent="-342900">
              <a:buFont typeface="Wingdings" panose="05000000000000000000" pitchFamily="2" charset="2"/>
              <a:buChar char="§"/>
            </a:pPr>
            <a:r>
              <a:rPr lang="pt-BR" altLang="pt-BR" sz="2000" b="1" dirty="0">
                <a:solidFill>
                  <a:schemeClr val="bg1"/>
                </a:solidFill>
                <a:latin typeface="Arial" panose="020B0604020202020204" pitchFamily="34" charset="0"/>
                <a:cs typeface="Arial" panose="020B0604020202020204" pitchFamily="34" charset="0"/>
              </a:rPr>
              <a:t>Nexo de causalidade</a:t>
            </a:r>
          </a:p>
          <a:p>
            <a:pPr algn="just"/>
            <a:r>
              <a:rPr lang="pt-PT" sz="2000" dirty="0">
                <a:solidFill>
                  <a:schemeClr val="bg1"/>
                </a:solidFill>
                <a:latin typeface="Arial" panose="020B0604020202020204" pitchFamily="34" charset="0"/>
                <a:cs typeface="Arial" panose="020B0604020202020204" pitchFamily="34" charset="0"/>
              </a:rPr>
              <a:t>Liame (elo) existente entre a conduta do agente e o resultado por ele produzido. </a:t>
            </a:r>
          </a:p>
          <a:p>
            <a:pPr algn="just"/>
            <a:r>
              <a:rPr lang="pt-PT" sz="2000" dirty="0">
                <a:solidFill>
                  <a:schemeClr val="bg1"/>
                </a:solidFill>
                <a:latin typeface="Arial" panose="020B0604020202020204" pitchFamily="34" charset="0"/>
                <a:cs typeface="Arial" panose="020B0604020202020204" pitchFamily="34" charset="0"/>
              </a:rPr>
              <a:t>(lembrar das tragédias de Mariana e da Boate Kiss)</a:t>
            </a:r>
            <a:endParaRPr lang="pt-BR" alt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
        <p:nvSpPr>
          <p:cNvPr id="3" name="CaixaDeTexto 2"/>
          <p:cNvSpPr txBox="1"/>
          <p:nvPr/>
        </p:nvSpPr>
        <p:spPr>
          <a:xfrm>
            <a:off x="2123728" y="1222023"/>
            <a:ext cx="4497152" cy="1077218"/>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Infração ou ato ilícito: elementos estruturais (analítico)</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611540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803548"/>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714816" y="2034146"/>
            <a:ext cx="7992888" cy="4462760"/>
          </a:xfrm>
          <a:prstGeom prst="rect">
            <a:avLst/>
          </a:prstGeom>
          <a:noFill/>
        </p:spPr>
        <p:txBody>
          <a:bodyPr wrap="square" rtlCol="0">
            <a:spAutoFit/>
          </a:bodyPr>
          <a:lstStyle/>
          <a:p>
            <a:pPr marL="342900" indent="-342900">
              <a:buFont typeface="Wingdings" panose="05000000000000000000" pitchFamily="2" charset="2"/>
              <a:buChar char="§"/>
            </a:pPr>
            <a:r>
              <a:rPr lang="pt-BR" altLang="pt-BR" sz="2000" dirty="0">
                <a:solidFill>
                  <a:schemeClr val="bg1"/>
                </a:solidFill>
                <a:latin typeface="Arial" panose="020B0604020202020204" pitchFamily="34" charset="0"/>
                <a:cs typeface="Arial" panose="020B0604020202020204" pitchFamily="34" charset="0"/>
              </a:rPr>
              <a:t>Teorias do nexo de causalidade:</a:t>
            </a:r>
          </a:p>
          <a:p>
            <a:pPr marL="800100" lvl="1" indent="-342900" algn="just">
              <a:buFont typeface="Arial" panose="020B0604020202020204" pitchFamily="34" charset="0"/>
              <a:buChar char="•"/>
            </a:pPr>
            <a:r>
              <a:rPr lang="pt-BR" altLang="pt-BR" sz="2000" b="1" u="sng" dirty="0">
                <a:solidFill>
                  <a:schemeClr val="bg1"/>
                </a:solidFill>
                <a:latin typeface="Arial" panose="020B0604020202020204" pitchFamily="34" charset="0"/>
                <a:cs typeface="Arial" panose="020B0604020202020204" pitchFamily="34" charset="0"/>
              </a:rPr>
              <a:t>teoria da equivalência das condições, da </a:t>
            </a:r>
            <a:r>
              <a:rPr lang="pt-BR" altLang="pt-BR" sz="2000" b="1" i="1" u="sng" dirty="0">
                <a:solidFill>
                  <a:schemeClr val="bg1"/>
                </a:solidFill>
                <a:latin typeface="Arial" panose="020B0604020202020204" pitchFamily="34" charset="0"/>
                <a:cs typeface="Arial" panose="020B0604020202020204" pitchFamily="34" charset="0"/>
              </a:rPr>
              <a:t>conditio </a:t>
            </a:r>
            <a:r>
              <a:rPr lang="pt-BR" altLang="pt-BR" sz="2000" b="1" i="1" u="sng" dirty="0" err="1">
                <a:solidFill>
                  <a:schemeClr val="bg1"/>
                </a:solidFill>
                <a:latin typeface="Arial" panose="020B0604020202020204" pitchFamily="34" charset="0"/>
                <a:cs typeface="Arial" panose="020B0604020202020204" pitchFamily="34" charset="0"/>
              </a:rPr>
              <a:t>sine</a:t>
            </a:r>
            <a:r>
              <a:rPr lang="pt-BR" altLang="pt-BR" sz="2000" b="1" i="1" u="sng" dirty="0">
                <a:solidFill>
                  <a:schemeClr val="bg1"/>
                </a:solidFill>
                <a:latin typeface="Arial" panose="020B0604020202020204" pitchFamily="34" charset="0"/>
                <a:cs typeface="Arial" panose="020B0604020202020204" pitchFamily="34" charset="0"/>
              </a:rPr>
              <a:t> </a:t>
            </a:r>
            <a:r>
              <a:rPr lang="pt-BR" altLang="pt-BR" sz="2000" b="1" i="1" u="sng" dirty="0" err="1">
                <a:solidFill>
                  <a:schemeClr val="bg1"/>
                </a:solidFill>
                <a:latin typeface="Arial" panose="020B0604020202020204" pitchFamily="34" charset="0"/>
                <a:cs typeface="Arial" panose="020B0604020202020204" pitchFamily="34" charset="0"/>
              </a:rPr>
              <a:t>qua</a:t>
            </a:r>
            <a:r>
              <a:rPr lang="pt-BR" altLang="pt-BR" sz="2000" b="1" i="1" u="sng" dirty="0">
                <a:solidFill>
                  <a:schemeClr val="bg1"/>
                </a:solidFill>
                <a:latin typeface="Arial" panose="020B0604020202020204" pitchFamily="34" charset="0"/>
                <a:cs typeface="Arial" panose="020B0604020202020204" pitchFamily="34" charset="0"/>
              </a:rPr>
              <a:t> non</a:t>
            </a:r>
            <a:r>
              <a:rPr lang="pt-BR" altLang="pt-BR" sz="2000" b="1" u="sng" dirty="0">
                <a:solidFill>
                  <a:schemeClr val="bg1"/>
                </a:solidFill>
                <a:latin typeface="Arial" panose="020B0604020202020204" pitchFamily="34" charset="0"/>
                <a:cs typeface="Arial" panose="020B0604020202020204" pitchFamily="34" charset="0"/>
              </a:rPr>
              <a:t> ou dos antecedentes causais (CP)</a:t>
            </a:r>
            <a:r>
              <a:rPr lang="pt-BR" altLang="pt-BR" sz="2000" b="1" dirty="0">
                <a:solidFill>
                  <a:schemeClr val="bg1"/>
                </a:solidFill>
                <a:latin typeface="Arial" panose="020B0604020202020204" pitchFamily="34" charset="0"/>
                <a:cs typeface="Arial" panose="020B0604020202020204" pitchFamily="34" charset="0"/>
              </a:rPr>
              <a:t> - </a:t>
            </a:r>
            <a:r>
              <a:rPr lang="pt-BR" altLang="pt-BR" sz="2000" dirty="0">
                <a:solidFill>
                  <a:schemeClr val="bg1"/>
                </a:solidFill>
                <a:latin typeface="Arial" panose="020B0604020202020204" pitchFamily="34" charset="0"/>
                <a:cs typeface="Arial" panose="020B0604020202020204" pitchFamily="34" charset="0"/>
              </a:rPr>
              <a:t>causa é a ação ou omissão sem a qual o resultado não teria ocorrido. P</a:t>
            </a:r>
            <a:r>
              <a:rPr lang="pt-BR" sz="2000" dirty="0">
                <a:solidFill>
                  <a:schemeClr val="bg1"/>
                </a:solidFill>
                <a:latin typeface="Arial" panose="020B0604020202020204" pitchFamily="34" charset="0"/>
                <a:cs typeface="Arial" panose="020B0604020202020204" pitchFamily="34" charset="0"/>
              </a:rPr>
              <a:t>rocesso hipotético de eliminação de </a:t>
            </a:r>
            <a:r>
              <a:rPr lang="pt-BR" sz="2000" dirty="0" err="1">
                <a:solidFill>
                  <a:schemeClr val="bg1"/>
                </a:solidFill>
                <a:latin typeface="Arial" panose="020B0604020202020204" pitchFamily="34" charset="0"/>
                <a:cs typeface="Arial" panose="020B0604020202020204" pitchFamily="34" charset="0"/>
              </a:rPr>
              <a:t>Thyrén</a:t>
            </a:r>
            <a:r>
              <a:rPr lang="pt-BR" sz="2000" dirty="0">
                <a:solidFill>
                  <a:schemeClr val="bg1"/>
                </a:solidFill>
                <a:latin typeface="Arial" panose="020B0604020202020204" pitchFamily="34" charset="0"/>
                <a:cs typeface="Arial" panose="020B0604020202020204" pitchFamily="34" charset="0"/>
              </a:rPr>
              <a:t>: se, suprimindo mentalmente a ação, vier a ocorrer uma modificação no resultado, é sinal de que aquela não é causa deste último. </a:t>
            </a:r>
            <a:r>
              <a:rPr lang="pt-BR" sz="2000" dirty="0" err="1">
                <a:solidFill>
                  <a:schemeClr val="bg1"/>
                </a:solidFill>
                <a:latin typeface="Arial" panose="020B0604020202020204" pitchFamily="34" charset="0"/>
                <a:cs typeface="Arial" panose="020B0604020202020204" pitchFamily="34" charset="0"/>
              </a:rPr>
              <a:t>Ex</a:t>
            </a:r>
            <a:r>
              <a:rPr lang="pt-BR" sz="2000" dirty="0">
                <a:solidFill>
                  <a:schemeClr val="bg1"/>
                </a:solidFill>
                <a:latin typeface="Arial" panose="020B0604020202020204" pitchFamily="34" charset="0"/>
                <a:cs typeface="Arial" panose="020B0604020202020204" pitchFamily="34" charset="0"/>
              </a:rPr>
              <a:t>: homicídio por arma de fogo, fraude em contrato, motorista embriagado que provoca colisão etc. A busca das causas levaria a uma regressão ao infinito. Para evitar tal regressão, deve-se interromper a cadeia causal no instante em que não houver dolo ou culpa por parte daquelas pessoas que tiveram alguma importância na produção do resultado.</a:t>
            </a:r>
            <a:endParaRPr lang="pt-BR" alt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
        <p:nvSpPr>
          <p:cNvPr id="3" name="CaixaDeTexto 2"/>
          <p:cNvSpPr txBox="1"/>
          <p:nvPr/>
        </p:nvSpPr>
        <p:spPr>
          <a:xfrm>
            <a:off x="2267744" y="1124335"/>
            <a:ext cx="4353472" cy="1077218"/>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Infração ou ato ilícito: elementos estruturais (analítico)</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1829682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803548"/>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755576" y="2198315"/>
            <a:ext cx="7992888" cy="4770537"/>
          </a:xfrm>
          <a:prstGeom prst="rect">
            <a:avLst/>
          </a:prstGeom>
          <a:noFill/>
        </p:spPr>
        <p:txBody>
          <a:bodyPr wrap="square" rtlCol="0">
            <a:spAutoFit/>
          </a:bodyPr>
          <a:lstStyle/>
          <a:p>
            <a:pPr marL="800100" lvl="1" indent="-342900" algn="just">
              <a:buFont typeface="Arial" panose="020B0604020202020204" pitchFamily="34" charset="0"/>
              <a:buChar char="•"/>
            </a:pPr>
            <a:r>
              <a:rPr lang="pt-BR" altLang="pt-BR" sz="2000" b="1" u="sng" dirty="0">
                <a:solidFill>
                  <a:schemeClr val="bg1"/>
                </a:solidFill>
                <a:latin typeface="Arial" panose="020B0604020202020204" pitchFamily="34" charset="0"/>
                <a:cs typeface="Arial" panose="020B0604020202020204" pitchFamily="34" charset="0"/>
              </a:rPr>
              <a:t>teoria da causalidade adequada</a:t>
            </a:r>
            <a:r>
              <a:rPr lang="pt-BR" altLang="pt-BR" sz="2000" b="1" dirty="0">
                <a:solidFill>
                  <a:schemeClr val="bg1"/>
                </a:solidFill>
                <a:latin typeface="Arial" panose="020B0604020202020204" pitchFamily="34" charset="0"/>
                <a:cs typeface="Arial" panose="020B0604020202020204" pitchFamily="34" charset="0"/>
              </a:rPr>
              <a:t> -</a:t>
            </a:r>
            <a:r>
              <a:rPr lang="pt-BR" altLang="pt-BR" sz="2000" dirty="0">
                <a:solidFill>
                  <a:schemeClr val="bg1"/>
                </a:solidFill>
                <a:latin typeface="Arial" panose="020B0604020202020204" pitchFamily="34" charset="0"/>
                <a:cs typeface="Arial" panose="020B0604020202020204" pitchFamily="34" charset="0"/>
              </a:rPr>
              <a:t> causa é a condição necessária e adequada a determinar a produção do evento. </a:t>
            </a:r>
            <a:r>
              <a:rPr lang="pt-BR" altLang="pt-BR" sz="2000" dirty="0" err="1">
                <a:solidFill>
                  <a:schemeClr val="bg1"/>
                </a:solidFill>
                <a:latin typeface="Arial" panose="020B0604020202020204" pitchFamily="34" charset="0"/>
                <a:cs typeface="Arial" panose="020B0604020202020204" pitchFamily="34" charset="0"/>
              </a:rPr>
              <a:t>Ex</a:t>
            </a:r>
            <a:r>
              <a:rPr lang="pt-BR" altLang="pt-BR" sz="2000" dirty="0">
                <a:solidFill>
                  <a:schemeClr val="bg1"/>
                </a:solidFill>
                <a:latin typeface="Arial" panose="020B0604020202020204" pitchFamily="34" charset="0"/>
                <a:cs typeface="Arial" panose="020B0604020202020204" pitchFamily="34" charset="0"/>
              </a:rPr>
              <a:t>: </a:t>
            </a:r>
            <a:r>
              <a:rPr lang="pt-BR" sz="2000" dirty="0">
                <a:solidFill>
                  <a:schemeClr val="bg1"/>
                </a:solidFill>
                <a:latin typeface="Arial" panose="020B0604020202020204" pitchFamily="34" charset="0"/>
                <a:cs typeface="Arial" panose="020B0604020202020204" pitchFamily="34" charset="0"/>
              </a:rPr>
              <a:t>persuadir alguém a uma viagem de avião, que cai no mar pela explosão de uma bomba, não constitui condição adequada para a morte da vítima, porque um observador inteligente consideraria esse evento, antes da viagem, como inteiramente improvável (exceto se tivesse conhecimento da existência da bomba).</a:t>
            </a:r>
            <a:endParaRPr lang="pt-BR" altLang="pt-BR" sz="2000" dirty="0">
              <a:solidFill>
                <a:schemeClr val="bg1"/>
              </a:solidFill>
              <a:latin typeface="Arial" panose="020B0604020202020204" pitchFamily="34" charset="0"/>
              <a:cs typeface="Arial" panose="020B0604020202020204" pitchFamily="34" charset="0"/>
            </a:endParaRPr>
          </a:p>
          <a:p>
            <a:pPr lvl="1" algn="just"/>
            <a:endParaRPr lang="pt-BR" altLang="pt-BR" sz="2000" dirty="0">
              <a:solidFill>
                <a:schemeClr val="bg1"/>
              </a:solidFill>
              <a:latin typeface="Arial" panose="020B0604020202020204" pitchFamily="34" charset="0"/>
              <a:cs typeface="Arial" panose="020B0604020202020204" pitchFamily="34" charset="0"/>
            </a:endParaRPr>
          </a:p>
          <a:p>
            <a:pPr marL="800100" lvl="1" indent="-342900" algn="just">
              <a:buFont typeface="Arial" panose="020B0604020202020204" pitchFamily="34" charset="0"/>
              <a:buChar char="•"/>
            </a:pPr>
            <a:r>
              <a:rPr lang="pt-BR" altLang="pt-BR" sz="2000" b="1" u="sng" dirty="0">
                <a:solidFill>
                  <a:schemeClr val="bg1"/>
                </a:solidFill>
                <a:latin typeface="Arial" panose="020B0604020202020204" pitchFamily="34" charset="0"/>
                <a:cs typeface="Arial" panose="020B0604020202020204" pitchFamily="34" charset="0"/>
              </a:rPr>
              <a:t>teoria da causalidade direta e imediata ou da causalidade necessária ou da causalidade próxima (CC)</a:t>
            </a:r>
            <a:r>
              <a:rPr lang="pt-BR" altLang="pt-BR" sz="2000" b="1" dirty="0">
                <a:solidFill>
                  <a:schemeClr val="bg1"/>
                </a:solidFill>
                <a:latin typeface="Arial" panose="020B0604020202020204" pitchFamily="34" charset="0"/>
                <a:cs typeface="Arial" panose="020B0604020202020204" pitchFamily="34" charset="0"/>
              </a:rPr>
              <a:t> -</a:t>
            </a:r>
            <a:r>
              <a:rPr lang="pt-BR" altLang="pt-BR" sz="2000" dirty="0">
                <a:solidFill>
                  <a:schemeClr val="bg1"/>
                </a:solidFill>
                <a:latin typeface="Arial" panose="020B0604020202020204" pitchFamily="34" charset="0"/>
                <a:cs typeface="Arial" panose="020B0604020202020204" pitchFamily="34" charset="0"/>
              </a:rPr>
              <a:t> o responsável pelo dano é o último agente da cadeia causal, da qual dependeu diretamente o dano. </a:t>
            </a:r>
            <a:r>
              <a:rPr lang="pt-BR" altLang="pt-BR" sz="2000" dirty="0" err="1">
                <a:solidFill>
                  <a:schemeClr val="bg1"/>
                </a:solidFill>
                <a:latin typeface="Arial" panose="020B0604020202020204" pitchFamily="34" charset="0"/>
                <a:cs typeface="Arial" panose="020B0604020202020204" pitchFamily="34" charset="0"/>
              </a:rPr>
              <a:t>Ex</a:t>
            </a:r>
            <a:r>
              <a:rPr lang="pt-BR" altLang="pt-BR" sz="2000" dirty="0">
                <a:solidFill>
                  <a:schemeClr val="bg1"/>
                </a:solidFill>
                <a:latin typeface="Arial" panose="020B0604020202020204" pitchFamily="34" charset="0"/>
                <a:cs typeface="Arial" panose="020B0604020202020204" pitchFamily="34" charset="0"/>
              </a:rPr>
              <a:t>: inexecução das obrigações.</a:t>
            </a:r>
          </a:p>
          <a:p>
            <a:pPr algn="ctr"/>
            <a:endParaRPr lang="pt-BR" sz="2400" dirty="0">
              <a:solidFill>
                <a:schemeClr val="bg1"/>
              </a:solidFill>
            </a:endParaRPr>
          </a:p>
        </p:txBody>
      </p:sp>
      <p:sp>
        <p:nvSpPr>
          <p:cNvPr id="3" name="CaixaDeTexto 2"/>
          <p:cNvSpPr txBox="1"/>
          <p:nvPr/>
        </p:nvSpPr>
        <p:spPr>
          <a:xfrm>
            <a:off x="2267744" y="1124335"/>
            <a:ext cx="4353472" cy="1077218"/>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Infração ou ato ilícito: elementos estruturais (analítico)</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23069671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803548"/>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755576" y="2360773"/>
            <a:ext cx="7992888" cy="2923877"/>
          </a:xfrm>
          <a:prstGeom prst="rect">
            <a:avLst/>
          </a:prstGeom>
          <a:noFill/>
        </p:spPr>
        <p:txBody>
          <a:bodyPr wrap="square" rtlCol="0">
            <a:spAutoFit/>
          </a:bodyPr>
          <a:lstStyle/>
          <a:p>
            <a:pPr algn="just"/>
            <a:r>
              <a:rPr lang="pt-BR" sz="2000" b="1" dirty="0">
                <a:solidFill>
                  <a:schemeClr val="bg1"/>
                </a:solidFill>
                <a:latin typeface="Arial" panose="020B0604020202020204" pitchFamily="34" charset="0"/>
                <a:cs typeface="Arial" panose="020B0604020202020204" pitchFamily="34" charset="0"/>
              </a:rPr>
              <a:t>Qual a teoria do nexo de causalidade foi adotada pelo direito administrativo, especialmente no âmbito dos Tribunais de Contas?</a:t>
            </a:r>
          </a:p>
          <a:p>
            <a:pPr algn="just"/>
            <a:endParaRPr lang="pt-BR" sz="2000" dirty="0">
              <a:solidFill>
                <a:schemeClr val="bg1"/>
              </a:solidFill>
              <a:latin typeface="Arial" panose="020B0604020202020204" pitchFamily="34" charset="0"/>
              <a:cs typeface="Arial" panose="020B0604020202020204" pitchFamily="34" charset="0"/>
            </a:endParaRPr>
          </a:p>
          <a:p>
            <a:pPr algn="just"/>
            <a:endParaRPr lang="pt-BR" sz="2000" dirty="0">
              <a:solidFill>
                <a:schemeClr val="bg1"/>
              </a:solidFill>
              <a:latin typeface="Arial" panose="020B0604020202020204" pitchFamily="34" charset="0"/>
              <a:cs typeface="Arial" panose="020B0604020202020204" pitchFamily="34" charset="0"/>
            </a:endParaRPr>
          </a:p>
          <a:p>
            <a:pPr algn="just"/>
            <a:r>
              <a:rPr lang="pt-BR" sz="2000" dirty="0">
                <a:solidFill>
                  <a:schemeClr val="bg1"/>
                </a:solidFill>
                <a:latin typeface="Arial" panose="020B0604020202020204" pitchFamily="34" charset="0"/>
                <a:cs typeface="Arial" panose="020B0604020202020204" pitchFamily="34" charset="0"/>
              </a:rPr>
              <a:t>Não se constata uma teoria consolidada como regra para investigação e definição do vínculo causal ou nexo de causalidade, o que tem sido avaliado em cada </a:t>
            </a:r>
            <a:r>
              <a:rPr lang="pt-BR" sz="2000" u="sng" dirty="0">
                <a:solidFill>
                  <a:schemeClr val="bg1"/>
                </a:solidFill>
                <a:latin typeface="Arial" panose="020B0604020202020204" pitchFamily="34" charset="0"/>
                <a:cs typeface="Arial" panose="020B0604020202020204" pitchFamily="34" charset="0"/>
              </a:rPr>
              <a:t>caso concreto</a:t>
            </a:r>
            <a:r>
              <a:rPr lang="pt-BR" sz="2000" dirty="0">
                <a:solidFill>
                  <a:schemeClr val="bg1"/>
                </a:solidFill>
                <a:latin typeface="Arial" panose="020B0604020202020204" pitchFamily="34" charset="0"/>
                <a:cs typeface="Arial" panose="020B0604020202020204" pitchFamily="34" charset="0"/>
              </a:rPr>
              <a:t>.</a:t>
            </a:r>
          </a:p>
          <a:p>
            <a:pPr algn="ctr"/>
            <a:endParaRPr lang="pt-BR" sz="2400" dirty="0">
              <a:solidFill>
                <a:schemeClr val="bg1"/>
              </a:solidFill>
            </a:endParaRPr>
          </a:p>
        </p:txBody>
      </p:sp>
      <p:sp>
        <p:nvSpPr>
          <p:cNvPr id="3" name="CaixaDeTexto 2"/>
          <p:cNvSpPr txBox="1"/>
          <p:nvPr/>
        </p:nvSpPr>
        <p:spPr>
          <a:xfrm>
            <a:off x="2267744" y="1124335"/>
            <a:ext cx="4353472" cy="1077218"/>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Infração ou ato ilícito: elementos estruturais (analítico)</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34875088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187624" y="2184207"/>
            <a:ext cx="7410128" cy="4462760"/>
          </a:xfrm>
          <a:prstGeom prst="rect">
            <a:avLst/>
          </a:prstGeom>
          <a:noFill/>
        </p:spPr>
        <p:txBody>
          <a:bodyPr wrap="square" rtlCol="0">
            <a:spAutoFit/>
          </a:bodyPr>
          <a:lstStyle/>
          <a:p>
            <a:pPr marL="342900" indent="-342900">
              <a:buFont typeface="Wingdings" panose="05000000000000000000" pitchFamily="2" charset="2"/>
              <a:buChar char="§"/>
            </a:pPr>
            <a:r>
              <a:rPr lang="pt-BR" altLang="pt-BR" sz="2000" b="1" dirty="0">
                <a:solidFill>
                  <a:schemeClr val="bg1"/>
                </a:solidFill>
                <a:latin typeface="Arial" panose="020B0604020202020204" pitchFamily="34" charset="0"/>
                <a:cs typeface="Arial" panose="020B0604020202020204" pitchFamily="34" charset="0"/>
              </a:rPr>
              <a:t>Antijuridicidade</a:t>
            </a:r>
            <a:r>
              <a:rPr lang="pt-BR" altLang="pt-BR" sz="2000" dirty="0">
                <a:solidFill>
                  <a:schemeClr val="bg1"/>
                </a:solidFill>
                <a:latin typeface="Arial" panose="020B0604020202020204" pitchFamily="34" charset="0"/>
                <a:cs typeface="Arial" panose="020B0604020202020204" pitchFamily="34" charset="0"/>
              </a:rPr>
              <a:t> </a:t>
            </a:r>
          </a:p>
          <a:p>
            <a:r>
              <a:rPr lang="pt-BR" sz="2000" dirty="0">
                <a:solidFill>
                  <a:schemeClr val="bg1"/>
                </a:solidFill>
                <a:latin typeface="Arial" panose="020B0604020202020204" pitchFamily="34" charset="0"/>
                <a:cs typeface="Arial" panose="020B0604020202020204" pitchFamily="34" charset="0"/>
              </a:rPr>
              <a:t>Contradição ao direito. </a:t>
            </a:r>
          </a:p>
          <a:p>
            <a:endParaRPr lang="pt-BR" altLang="pt-BR" sz="2000" dirty="0">
              <a:solidFill>
                <a:schemeClr val="bg1"/>
              </a:solidFill>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r>
              <a:rPr lang="pt-BR" altLang="pt-BR" sz="2000" b="1" dirty="0">
                <a:solidFill>
                  <a:schemeClr val="bg1"/>
                </a:solidFill>
                <a:latin typeface="Arial" panose="020B0604020202020204" pitchFamily="34" charset="0"/>
                <a:cs typeface="Arial" panose="020B0604020202020204" pitchFamily="34" charset="0"/>
              </a:rPr>
              <a:t>Excludentes</a:t>
            </a:r>
            <a:r>
              <a:rPr lang="pt-BR" altLang="pt-BR" sz="2000" dirty="0">
                <a:solidFill>
                  <a:schemeClr val="bg1"/>
                </a:solidFill>
                <a:latin typeface="Arial" panose="020B0604020202020204" pitchFamily="34" charset="0"/>
                <a:cs typeface="Arial" panose="020B0604020202020204" pitchFamily="34" charset="0"/>
              </a:rPr>
              <a:t> </a:t>
            </a:r>
          </a:p>
          <a:p>
            <a:pPr lvl="1"/>
            <a:endParaRPr lang="pt-BR" altLang="pt-BR" sz="2000" dirty="0">
              <a:solidFill>
                <a:schemeClr val="bg1"/>
              </a:solidFill>
              <a:latin typeface="Arial" panose="020B0604020202020204" pitchFamily="34" charset="0"/>
              <a:cs typeface="Arial" panose="020B0604020202020204" pitchFamily="34" charset="0"/>
            </a:endParaRPr>
          </a:p>
          <a:p>
            <a:pPr marL="1200150" lvl="2" indent="-285750">
              <a:buFont typeface="Arial" panose="020B0604020202020204" pitchFamily="34" charset="0"/>
              <a:buChar char="•"/>
            </a:pPr>
            <a:r>
              <a:rPr lang="pt-BR" altLang="pt-BR" sz="2000" b="1" dirty="0">
                <a:solidFill>
                  <a:schemeClr val="bg1"/>
                </a:solidFill>
                <a:latin typeface="Arial" panose="020B0604020202020204" pitchFamily="34" charset="0"/>
                <a:cs typeface="Arial" panose="020B0604020202020204" pitchFamily="34" charset="0"/>
              </a:rPr>
              <a:t>Legítima defesa</a:t>
            </a:r>
          </a:p>
          <a:p>
            <a:pPr lvl="2" algn="just"/>
            <a:r>
              <a:rPr lang="pt-BR" sz="2000" dirty="0">
                <a:solidFill>
                  <a:schemeClr val="bg1"/>
                </a:solidFill>
                <a:latin typeface="Arial" panose="020B0604020202020204" pitchFamily="34" charset="0"/>
                <a:cs typeface="Arial" panose="020B0604020202020204" pitchFamily="34" charset="0"/>
              </a:rPr>
              <a:t>Repelir, usando moderadamente dos meios necessários, injusta agressão, atual ou iminente, a direito seu ou de outrem (art. 25, CP) (art. 188, I, CC). </a:t>
            </a:r>
          </a:p>
          <a:p>
            <a:pPr lvl="2" algn="just"/>
            <a:r>
              <a:rPr lang="pt-BR" sz="2000" dirty="0" err="1">
                <a:solidFill>
                  <a:schemeClr val="bg1"/>
                </a:solidFill>
                <a:latin typeface="Arial" panose="020B0604020202020204" pitchFamily="34" charset="0"/>
                <a:cs typeface="Arial" panose="020B0604020202020204" pitchFamily="34" charset="0"/>
              </a:rPr>
              <a:t>Ex</a:t>
            </a:r>
            <a:r>
              <a:rPr lang="pt-BR" sz="2000" dirty="0">
                <a:solidFill>
                  <a:schemeClr val="bg1"/>
                </a:solidFill>
                <a:latin typeface="Arial" panose="020B0604020202020204" pitchFamily="34" charset="0"/>
                <a:cs typeface="Arial" panose="020B0604020202020204" pitchFamily="34" charset="0"/>
              </a:rPr>
              <a:t>: enfermeiro que, defendendo-se de paciente enlouquecido que tenta perfurá-lo com bisturi, empurra-o, fazendo com que este venha a cair e se machucar.</a:t>
            </a:r>
          </a:p>
          <a:p>
            <a:pPr lvl="2" algn="just"/>
            <a:endParaRPr lang="pt-BR" alt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
        <p:nvSpPr>
          <p:cNvPr id="3" name="CaixaDeTexto 2"/>
          <p:cNvSpPr txBox="1"/>
          <p:nvPr/>
        </p:nvSpPr>
        <p:spPr>
          <a:xfrm>
            <a:off x="2051720" y="1150988"/>
            <a:ext cx="4536504" cy="1077218"/>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Infração ou ato ilícito: elementos estruturais (analítico)</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7399689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467544" y="2184207"/>
            <a:ext cx="8130208" cy="5078313"/>
          </a:xfrm>
          <a:prstGeom prst="rect">
            <a:avLst/>
          </a:prstGeom>
          <a:noFill/>
        </p:spPr>
        <p:txBody>
          <a:bodyPr wrap="square" rtlCol="0">
            <a:spAutoFit/>
          </a:bodyPr>
          <a:lstStyle/>
          <a:p>
            <a:pPr marL="1200150" lvl="2" indent="-285750">
              <a:buFont typeface="Arial" panose="020B0604020202020204" pitchFamily="34" charset="0"/>
              <a:buChar char="•"/>
            </a:pPr>
            <a:r>
              <a:rPr lang="pt-BR" altLang="pt-BR" sz="2000" b="1" dirty="0">
                <a:solidFill>
                  <a:schemeClr val="bg1"/>
                </a:solidFill>
                <a:latin typeface="Arial" panose="020B0604020202020204" pitchFamily="34" charset="0"/>
                <a:cs typeface="Arial" panose="020B0604020202020204" pitchFamily="34" charset="0"/>
              </a:rPr>
              <a:t>Estado de necessidade</a:t>
            </a:r>
          </a:p>
          <a:p>
            <a:pPr lvl="2" algn="just"/>
            <a:r>
              <a:rPr lang="pt-BR" sz="2000" dirty="0">
                <a:solidFill>
                  <a:schemeClr val="bg1"/>
                </a:solidFill>
                <a:latin typeface="Arial" panose="020B0604020202020204" pitchFamily="34" charset="0"/>
                <a:cs typeface="Arial" panose="020B0604020202020204" pitchFamily="34" charset="0"/>
              </a:rPr>
              <a:t>Praticar ato para salvar de perigo atual, que não provocou por sua vontade, nem podia de outro modo evitar, direito próprio ou alheio, cujo sacrifício não era razoável se exigir nas circunstâncias (art. 24, CP) (art. 188, II, CC). </a:t>
            </a:r>
          </a:p>
          <a:p>
            <a:pPr lvl="2" algn="just"/>
            <a:r>
              <a:rPr lang="pt-BR" altLang="pt-BR" sz="2000" dirty="0" err="1">
                <a:solidFill>
                  <a:schemeClr val="bg1"/>
                </a:solidFill>
                <a:latin typeface="Arial" panose="020B0604020202020204" pitchFamily="34" charset="0"/>
                <a:cs typeface="Arial" panose="020B0604020202020204" pitchFamily="34" charset="0"/>
              </a:rPr>
              <a:t>Ex</a:t>
            </a:r>
            <a:r>
              <a:rPr lang="pt-BR" altLang="pt-BR" sz="2000" dirty="0">
                <a:solidFill>
                  <a:schemeClr val="bg1"/>
                </a:solidFill>
                <a:latin typeface="Arial" panose="020B0604020202020204" pitchFamily="34" charset="0"/>
                <a:cs typeface="Arial" panose="020B0604020202020204" pitchFamily="34" charset="0"/>
              </a:rPr>
              <a:t>: </a:t>
            </a:r>
            <a:r>
              <a:rPr lang="pt-BR" sz="2000" dirty="0">
                <a:solidFill>
                  <a:schemeClr val="bg1"/>
                </a:solidFill>
                <a:latin typeface="Arial" panose="020B0604020202020204" pitchFamily="34" charset="0"/>
                <a:cs typeface="Arial" panose="020B0604020202020204" pitchFamily="34" charset="0"/>
              </a:rPr>
              <a:t>alguém cai dentro de um fosso repleto de animais ferozes, preservados pelo Estado em razão de serem consideradas espécies em extinção. Para salvar sua vida, atira (ou outro o faz) matando os animais. A infração consistiria em eliminar os animais, de rara espécie, mas não estará caracterizada, apesar de se cuidar de ação típica.</a:t>
            </a:r>
          </a:p>
          <a:p>
            <a:pPr lvl="2" algn="just"/>
            <a:r>
              <a:rPr lang="pt-BR" altLang="pt-BR" sz="2000" dirty="0" err="1">
                <a:solidFill>
                  <a:schemeClr val="bg1"/>
                </a:solidFill>
                <a:latin typeface="Arial" panose="020B0604020202020204" pitchFamily="34" charset="0"/>
                <a:cs typeface="Arial" panose="020B0604020202020204" pitchFamily="34" charset="0"/>
              </a:rPr>
              <a:t>Ex</a:t>
            </a:r>
            <a:r>
              <a:rPr lang="pt-BR" altLang="pt-BR" sz="2000" dirty="0">
                <a:solidFill>
                  <a:schemeClr val="bg1"/>
                </a:solidFill>
                <a:latin typeface="Arial" panose="020B0604020202020204" pitchFamily="34" charset="0"/>
                <a:cs typeface="Arial" panose="020B0604020202020204" pitchFamily="34" charset="0"/>
              </a:rPr>
              <a:t>: </a:t>
            </a:r>
            <a:r>
              <a:rPr lang="pt-BR" sz="2000" dirty="0">
                <a:solidFill>
                  <a:schemeClr val="bg1"/>
                </a:solidFill>
                <a:latin typeface="Arial" panose="020B0604020202020204" pitchFamily="34" charset="0"/>
                <a:cs typeface="Arial" panose="020B0604020202020204" pitchFamily="34" charset="0"/>
              </a:rPr>
              <a:t>condutor de veículo que, sozinho e se sentindo enfartando, excede a velocidade máxima permitida.</a:t>
            </a:r>
            <a:endParaRPr lang="pt-BR" altLang="pt-BR" sz="2000" dirty="0">
              <a:solidFill>
                <a:schemeClr val="bg1"/>
              </a:solidFill>
              <a:latin typeface="Arial" panose="020B0604020202020204" pitchFamily="34" charset="0"/>
              <a:cs typeface="Arial" panose="020B0604020202020204" pitchFamily="34" charset="0"/>
            </a:endParaRPr>
          </a:p>
          <a:p>
            <a:r>
              <a:rPr lang="pt-BR" altLang="pt-BR" sz="2000" dirty="0">
                <a:solidFill>
                  <a:schemeClr val="bg1"/>
                </a:solidFill>
                <a:latin typeface="Arial" panose="020B0604020202020204" pitchFamily="34" charset="0"/>
                <a:cs typeface="Arial" panose="020B0604020202020204" pitchFamily="34" charset="0"/>
              </a:rPr>
              <a:t> </a:t>
            </a:r>
          </a:p>
          <a:p>
            <a:pPr lvl="2" algn="just"/>
            <a:endParaRPr lang="pt-BR" alt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
        <p:nvSpPr>
          <p:cNvPr id="3" name="CaixaDeTexto 2"/>
          <p:cNvSpPr txBox="1"/>
          <p:nvPr/>
        </p:nvSpPr>
        <p:spPr>
          <a:xfrm>
            <a:off x="2051720" y="1150988"/>
            <a:ext cx="4536504" cy="1077218"/>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Infração ou ato ilícito: elementos estruturais (analítico)</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16128217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528048" y="2241572"/>
            <a:ext cx="7954144" cy="3785652"/>
          </a:xfrm>
          <a:prstGeom prst="rect">
            <a:avLst/>
          </a:prstGeom>
          <a:noFill/>
        </p:spPr>
        <p:txBody>
          <a:bodyPr wrap="square" rtlCol="0">
            <a:spAutoFit/>
          </a:bodyPr>
          <a:lstStyle/>
          <a:p>
            <a:pPr marL="1200150" lvl="2" indent="-285750" algn="just">
              <a:buFont typeface="Arial" panose="020B0604020202020204" pitchFamily="34" charset="0"/>
              <a:buChar char="•"/>
            </a:pPr>
            <a:r>
              <a:rPr lang="pt-BR" altLang="pt-BR" sz="2000" b="1" dirty="0">
                <a:solidFill>
                  <a:schemeClr val="bg1"/>
                </a:solidFill>
                <a:latin typeface="Arial" panose="020B0604020202020204" pitchFamily="34" charset="0"/>
                <a:cs typeface="Arial" panose="020B0604020202020204" pitchFamily="34" charset="0"/>
              </a:rPr>
              <a:t>Exercício regular de direito</a:t>
            </a:r>
          </a:p>
          <a:p>
            <a:pPr lvl="2" algn="just"/>
            <a:r>
              <a:rPr lang="pt-BR" sz="2000" dirty="0">
                <a:solidFill>
                  <a:schemeClr val="bg1"/>
                </a:solidFill>
                <a:latin typeface="Arial" panose="020B0604020202020204" pitchFamily="34" charset="0"/>
                <a:cs typeface="Arial" panose="020B0604020202020204" pitchFamily="34" charset="0"/>
              </a:rPr>
              <a:t>Exercício de uma prerrogativa conferida pelo ordenamento jurídico, caracterizada como fato típico (art. 23, III, CP) (art. 188, I, CC). </a:t>
            </a:r>
          </a:p>
          <a:p>
            <a:pPr lvl="2" algn="just"/>
            <a:r>
              <a:rPr lang="pt-BR" sz="2000" dirty="0" err="1">
                <a:solidFill>
                  <a:schemeClr val="bg1"/>
                </a:solidFill>
                <a:latin typeface="Arial" panose="020B0604020202020204" pitchFamily="34" charset="0"/>
                <a:cs typeface="Arial" panose="020B0604020202020204" pitchFamily="34" charset="0"/>
              </a:rPr>
              <a:t>Ex</a:t>
            </a:r>
            <a:r>
              <a:rPr lang="pt-BR" sz="2000" dirty="0">
                <a:solidFill>
                  <a:schemeClr val="bg1"/>
                </a:solidFill>
                <a:latin typeface="Arial" panose="020B0604020202020204" pitchFamily="34" charset="0"/>
                <a:cs typeface="Arial" panose="020B0604020202020204" pitchFamily="34" charset="0"/>
              </a:rPr>
              <a:t>: sujeito que recebe autorização do Poder Público para o desmatamento controlado de determinada área rural.</a:t>
            </a:r>
          </a:p>
          <a:p>
            <a:pPr lvl="2" algn="just"/>
            <a:endParaRPr lang="pt-BR" altLang="pt-BR" sz="2000" dirty="0">
              <a:solidFill>
                <a:schemeClr val="bg1"/>
              </a:solidFill>
              <a:latin typeface="Arial" panose="020B0604020202020204" pitchFamily="34" charset="0"/>
              <a:cs typeface="Arial" panose="020B0604020202020204" pitchFamily="34" charset="0"/>
            </a:endParaRPr>
          </a:p>
          <a:p>
            <a:pPr marL="1200150" lvl="2" indent="-285750" algn="just">
              <a:buFont typeface="Arial" panose="020B0604020202020204" pitchFamily="34" charset="0"/>
              <a:buChar char="•"/>
            </a:pPr>
            <a:r>
              <a:rPr lang="pt-BR" altLang="pt-BR" sz="2000" b="1" dirty="0">
                <a:solidFill>
                  <a:schemeClr val="bg1"/>
                </a:solidFill>
                <a:latin typeface="Arial" panose="020B0604020202020204" pitchFamily="34" charset="0"/>
                <a:cs typeface="Arial" panose="020B0604020202020204" pitchFamily="34" charset="0"/>
              </a:rPr>
              <a:t>Estrito cumprimento do dever legal</a:t>
            </a:r>
          </a:p>
          <a:p>
            <a:pPr algn="just"/>
            <a:r>
              <a:rPr lang="pt-BR" sz="2000" dirty="0">
                <a:solidFill>
                  <a:schemeClr val="bg1"/>
                </a:solidFill>
                <a:latin typeface="Arial" panose="020B0604020202020204" pitchFamily="34" charset="0"/>
                <a:cs typeface="Arial" panose="020B0604020202020204" pitchFamily="34" charset="0"/>
              </a:rPr>
              <a:t>           	Intervenção do servidor público na esfera privada para 	assegurar o cumprimento da lei (art. 23, III, CP). </a:t>
            </a:r>
          </a:p>
          <a:p>
            <a:pPr algn="just"/>
            <a:r>
              <a:rPr lang="pt-BR" sz="2000" dirty="0">
                <a:solidFill>
                  <a:schemeClr val="bg1"/>
                </a:solidFill>
                <a:latin typeface="Arial" panose="020B0604020202020204" pitchFamily="34" charset="0"/>
                <a:cs typeface="Arial" panose="020B0604020202020204" pitchFamily="34" charset="0"/>
              </a:rPr>
              <a:t>	</a:t>
            </a:r>
            <a:r>
              <a:rPr lang="pt-BR" sz="2000" dirty="0" err="1">
                <a:solidFill>
                  <a:schemeClr val="bg1"/>
                </a:solidFill>
                <a:latin typeface="Arial" panose="020B0604020202020204" pitchFamily="34" charset="0"/>
                <a:cs typeface="Arial" panose="020B0604020202020204" pitchFamily="34" charset="0"/>
              </a:rPr>
              <a:t>Ex</a:t>
            </a:r>
            <a:r>
              <a:rPr lang="pt-BR" sz="2000" dirty="0">
                <a:solidFill>
                  <a:schemeClr val="bg1"/>
                </a:solidFill>
                <a:latin typeface="Arial" panose="020B0604020202020204" pitchFamily="34" charset="0"/>
                <a:cs typeface="Arial" panose="020B0604020202020204" pitchFamily="34" charset="0"/>
              </a:rPr>
              <a:t>: oficial de justiça que cumpre mandado de busca e 	apreensão de documentos.</a:t>
            </a:r>
          </a:p>
        </p:txBody>
      </p:sp>
      <p:sp>
        <p:nvSpPr>
          <p:cNvPr id="3" name="CaixaDeTexto 2"/>
          <p:cNvSpPr txBox="1"/>
          <p:nvPr/>
        </p:nvSpPr>
        <p:spPr>
          <a:xfrm>
            <a:off x="1979712" y="1150988"/>
            <a:ext cx="4608512" cy="1077218"/>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Infração ou ato ilícito: elementos estruturais (analítico)</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32616298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157912" y="2256030"/>
            <a:ext cx="7270576" cy="4431983"/>
          </a:xfrm>
          <a:prstGeom prst="rect">
            <a:avLst/>
          </a:prstGeom>
          <a:noFill/>
        </p:spPr>
        <p:txBody>
          <a:bodyPr wrap="square" rtlCol="0">
            <a:spAutoFit/>
          </a:bodyPr>
          <a:lstStyle/>
          <a:p>
            <a:pPr marL="342900" indent="-342900" algn="just">
              <a:buFont typeface="Wingdings" panose="05000000000000000000" pitchFamily="2" charset="2"/>
              <a:buChar char="§"/>
            </a:pPr>
            <a:r>
              <a:rPr lang="pt-BR" altLang="pt-BR" sz="2000" b="1" dirty="0">
                <a:solidFill>
                  <a:schemeClr val="bg1"/>
                </a:solidFill>
                <a:latin typeface="Arial" panose="020B0604020202020204" pitchFamily="34" charset="0"/>
                <a:cs typeface="Arial" panose="020B0604020202020204" pitchFamily="34" charset="0"/>
              </a:rPr>
              <a:t>Culpabilidade</a:t>
            </a:r>
            <a:r>
              <a:rPr lang="pt-BR" altLang="pt-BR" sz="2000" dirty="0">
                <a:solidFill>
                  <a:schemeClr val="bg1"/>
                </a:solidFill>
                <a:latin typeface="Arial" panose="020B0604020202020204" pitchFamily="34" charset="0"/>
                <a:cs typeface="Arial" panose="020B0604020202020204" pitchFamily="34" charset="0"/>
              </a:rPr>
              <a:t> </a:t>
            </a:r>
          </a:p>
          <a:p>
            <a:pPr algn="just"/>
            <a:r>
              <a:rPr lang="pt-BR" sz="2000" dirty="0">
                <a:solidFill>
                  <a:schemeClr val="bg1"/>
                </a:solidFill>
                <a:latin typeface="Arial" panose="020B0604020202020204" pitchFamily="34" charset="0"/>
                <a:cs typeface="Arial" panose="020B0604020202020204" pitchFamily="34" charset="0"/>
              </a:rPr>
              <a:t>Juízo de reprovação sobre o sujeito que realiza o injusto.</a:t>
            </a:r>
            <a:endParaRPr lang="pt-BR" altLang="pt-BR" sz="2000" dirty="0">
              <a:solidFill>
                <a:schemeClr val="bg1"/>
              </a:solidFill>
              <a:latin typeface="Arial" panose="020B0604020202020204" pitchFamily="34" charset="0"/>
              <a:cs typeface="Arial" panose="020B0604020202020204" pitchFamily="34" charset="0"/>
            </a:endParaRPr>
          </a:p>
          <a:p>
            <a:pPr marL="800100" lvl="1" indent="-342900" algn="just">
              <a:buFont typeface="Arial" panose="020B0604020202020204" pitchFamily="34" charset="0"/>
              <a:buChar char="•"/>
            </a:pPr>
            <a:r>
              <a:rPr lang="pt-BR" altLang="pt-BR" sz="2000" b="1" dirty="0">
                <a:solidFill>
                  <a:schemeClr val="bg1"/>
                </a:solidFill>
                <a:latin typeface="Arial" panose="020B0604020202020204" pitchFamily="34" charset="0"/>
                <a:cs typeface="Arial" panose="020B0604020202020204" pitchFamily="34" charset="0"/>
              </a:rPr>
              <a:t>Imputabilidade</a:t>
            </a:r>
            <a:r>
              <a:rPr lang="pt-BR" altLang="pt-BR" sz="2000" dirty="0">
                <a:solidFill>
                  <a:schemeClr val="bg1"/>
                </a:solidFill>
                <a:latin typeface="Arial" panose="020B0604020202020204" pitchFamily="34" charset="0"/>
                <a:cs typeface="Arial" panose="020B0604020202020204" pitchFamily="34" charset="0"/>
              </a:rPr>
              <a:t> </a:t>
            </a:r>
          </a:p>
          <a:p>
            <a:pPr lvl="1" algn="just"/>
            <a:r>
              <a:rPr lang="pt-BR" sz="2000" dirty="0">
                <a:solidFill>
                  <a:schemeClr val="bg1"/>
                </a:solidFill>
                <a:latin typeface="Arial" panose="020B0604020202020204" pitchFamily="34" charset="0"/>
                <a:cs typeface="Arial" panose="020B0604020202020204" pitchFamily="34" charset="0"/>
              </a:rPr>
              <a:t>Capacidade de entender o caráter ilícito do fato e de se determinar de acordo com esse entendimento.</a:t>
            </a:r>
          </a:p>
          <a:p>
            <a:pPr lvl="1" algn="just"/>
            <a:endParaRPr lang="pt-BR" altLang="pt-BR" sz="2000" dirty="0">
              <a:solidFill>
                <a:schemeClr val="bg1"/>
              </a:solidFill>
              <a:latin typeface="Arial" panose="020B0604020202020204" pitchFamily="34" charset="0"/>
              <a:cs typeface="Arial" panose="020B0604020202020204" pitchFamily="34" charset="0"/>
            </a:endParaRPr>
          </a:p>
          <a:p>
            <a:pPr marL="1200150" lvl="2" indent="-285750" algn="just">
              <a:buFont typeface="Arial" panose="020B0604020202020204" pitchFamily="34" charset="0"/>
              <a:buChar char="•"/>
            </a:pPr>
            <a:r>
              <a:rPr lang="pt-BR" altLang="pt-BR" sz="2000" b="1" dirty="0">
                <a:solidFill>
                  <a:schemeClr val="bg1"/>
                </a:solidFill>
                <a:latin typeface="Arial" panose="020B0604020202020204" pitchFamily="34" charset="0"/>
                <a:cs typeface="Arial" panose="020B0604020202020204" pitchFamily="34" charset="0"/>
              </a:rPr>
              <a:t>Excludentes</a:t>
            </a:r>
            <a:r>
              <a:rPr lang="pt-BR" altLang="pt-BR" sz="2000" dirty="0">
                <a:solidFill>
                  <a:schemeClr val="bg1"/>
                </a:solidFill>
                <a:latin typeface="Arial" panose="020B0604020202020204" pitchFamily="34" charset="0"/>
                <a:cs typeface="Arial" panose="020B0604020202020204" pitchFamily="34" charset="0"/>
              </a:rPr>
              <a:t> </a:t>
            </a:r>
          </a:p>
          <a:p>
            <a:pPr marL="1657350" lvl="3" indent="-285750" algn="just">
              <a:buFont typeface="Arial" panose="020B0604020202020204" pitchFamily="34" charset="0"/>
              <a:buChar char="•"/>
            </a:pPr>
            <a:r>
              <a:rPr lang="pt-BR" altLang="pt-BR" sz="2000" dirty="0">
                <a:solidFill>
                  <a:schemeClr val="bg1"/>
                </a:solidFill>
                <a:latin typeface="Arial" panose="020B0604020202020204" pitchFamily="34" charset="0"/>
                <a:cs typeface="Arial" panose="020B0604020202020204" pitchFamily="34" charset="0"/>
              </a:rPr>
              <a:t>Doença mental ou desenvolvimento mental incompleto ou retardado (art. 26, CP). </a:t>
            </a:r>
          </a:p>
          <a:p>
            <a:pPr lvl="3" algn="just"/>
            <a:r>
              <a:rPr lang="pt-BR" altLang="pt-BR" sz="2000" dirty="0" err="1">
                <a:solidFill>
                  <a:schemeClr val="bg1"/>
                </a:solidFill>
                <a:latin typeface="Arial" panose="020B0604020202020204" pitchFamily="34" charset="0"/>
                <a:cs typeface="Arial" panose="020B0604020202020204" pitchFamily="34" charset="0"/>
              </a:rPr>
              <a:t>Ex</a:t>
            </a:r>
            <a:r>
              <a:rPr lang="pt-BR" altLang="pt-BR" sz="2000" dirty="0">
                <a:solidFill>
                  <a:schemeClr val="bg1"/>
                </a:solidFill>
                <a:latin typeface="Arial" panose="020B0604020202020204" pitchFamily="34" charset="0"/>
                <a:cs typeface="Arial" panose="020B0604020202020204" pitchFamily="34" charset="0"/>
              </a:rPr>
              <a:t>: </a:t>
            </a:r>
            <a:r>
              <a:rPr lang="pt-BR" sz="2000" dirty="0">
                <a:solidFill>
                  <a:schemeClr val="bg1"/>
                </a:solidFill>
                <a:latin typeface="Arial" panose="020B0604020202020204" pitchFamily="34" charset="0"/>
                <a:cs typeface="Arial" panose="020B0604020202020204" pitchFamily="34" charset="0"/>
              </a:rPr>
              <a:t>falta ao serviço (mesmo que reiterada) em decorrência de depressão.</a:t>
            </a:r>
            <a:r>
              <a:rPr lang="pt-BR" altLang="pt-BR" sz="2000" dirty="0">
                <a:solidFill>
                  <a:schemeClr val="bg1"/>
                </a:solidFill>
                <a:latin typeface="Arial" panose="020B0604020202020204" pitchFamily="34" charset="0"/>
                <a:cs typeface="Arial" panose="020B0604020202020204" pitchFamily="34" charset="0"/>
              </a:rPr>
              <a:t> </a:t>
            </a:r>
          </a:p>
          <a:p>
            <a:pPr marL="1657350" lvl="3" indent="-285750" algn="just">
              <a:buFont typeface="Arial" panose="020B0604020202020204" pitchFamily="34" charset="0"/>
              <a:buChar char="•"/>
            </a:pPr>
            <a:r>
              <a:rPr lang="pt-BR" altLang="pt-BR" sz="2000" dirty="0">
                <a:solidFill>
                  <a:schemeClr val="bg1"/>
                </a:solidFill>
                <a:latin typeface="Arial" panose="020B0604020202020204" pitchFamily="34" charset="0"/>
                <a:cs typeface="Arial" panose="020B0604020202020204" pitchFamily="34" charset="0"/>
              </a:rPr>
              <a:t>Imaturidade natural (</a:t>
            </a:r>
            <a:r>
              <a:rPr lang="pt-BR" altLang="pt-BR" sz="2000" dirty="0" err="1">
                <a:solidFill>
                  <a:schemeClr val="bg1"/>
                </a:solidFill>
                <a:latin typeface="Arial" panose="020B0604020202020204" pitchFamily="34" charset="0"/>
                <a:cs typeface="Arial" panose="020B0604020202020204" pitchFamily="34" charset="0"/>
              </a:rPr>
              <a:t>arts</a:t>
            </a:r>
            <a:r>
              <a:rPr lang="pt-BR" altLang="pt-BR" sz="2000" dirty="0">
                <a:solidFill>
                  <a:schemeClr val="bg1"/>
                </a:solidFill>
                <a:latin typeface="Arial" panose="020B0604020202020204" pitchFamily="34" charset="0"/>
                <a:cs typeface="Arial" panose="020B0604020202020204" pitchFamily="34" charset="0"/>
              </a:rPr>
              <a:t>. 228, CF e 27, CP) Menor de 18 anos. </a:t>
            </a:r>
          </a:p>
          <a:p>
            <a:pPr algn="ctr"/>
            <a:endParaRPr lang="pt-BR" sz="2400" dirty="0">
              <a:solidFill>
                <a:schemeClr val="bg1"/>
              </a:solidFill>
            </a:endParaRPr>
          </a:p>
        </p:txBody>
      </p:sp>
      <p:sp>
        <p:nvSpPr>
          <p:cNvPr id="3" name="CaixaDeTexto 2"/>
          <p:cNvSpPr txBox="1"/>
          <p:nvPr/>
        </p:nvSpPr>
        <p:spPr>
          <a:xfrm>
            <a:off x="2051720" y="1150988"/>
            <a:ext cx="4536504" cy="1077218"/>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Infração ou ato ilícito: elementos estruturais (analítico)</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9377056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575248" y="2408990"/>
            <a:ext cx="6698976" cy="4154984"/>
          </a:xfrm>
          <a:prstGeom prst="rect">
            <a:avLst/>
          </a:prstGeom>
          <a:noFill/>
        </p:spPr>
        <p:txBody>
          <a:bodyPr wrap="square" rtlCol="0">
            <a:spAutoFit/>
          </a:bodyPr>
          <a:lstStyle/>
          <a:p>
            <a:pPr marL="800100" lvl="1" indent="-342900" algn="just">
              <a:buFont typeface="Arial" panose="020B0604020202020204" pitchFamily="34" charset="0"/>
              <a:buChar char="•"/>
            </a:pPr>
            <a:r>
              <a:rPr lang="pt-BR" altLang="pt-BR" sz="2000" b="1" dirty="0">
                <a:solidFill>
                  <a:schemeClr val="bg1"/>
                </a:solidFill>
                <a:latin typeface="Arial" panose="020B0604020202020204" pitchFamily="34" charset="0"/>
                <a:cs typeface="Arial" panose="020B0604020202020204" pitchFamily="34" charset="0"/>
              </a:rPr>
              <a:t>Potencial consciência da ilicitude</a:t>
            </a:r>
          </a:p>
          <a:p>
            <a:pPr lvl="1" algn="just"/>
            <a:r>
              <a:rPr lang="pt-BR" sz="2000" dirty="0">
                <a:solidFill>
                  <a:schemeClr val="bg1"/>
                </a:solidFill>
                <a:latin typeface="Arial" panose="020B0604020202020204" pitchFamily="34" charset="0"/>
                <a:cs typeface="Arial" panose="020B0604020202020204" pitchFamily="34" charset="0"/>
              </a:rPr>
              <a:t>Consciência do agente acerca da lesividade de sua conduta.</a:t>
            </a:r>
          </a:p>
          <a:p>
            <a:pPr lvl="1" algn="just"/>
            <a:endParaRPr lang="pt-BR" altLang="pt-BR" sz="2000" dirty="0">
              <a:solidFill>
                <a:schemeClr val="bg1"/>
              </a:solidFill>
              <a:latin typeface="Arial" panose="020B0604020202020204" pitchFamily="34" charset="0"/>
              <a:cs typeface="Arial" panose="020B0604020202020204" pitchFamily="34" charset="0"/>
            </a:endParaRPr>
          </a:p>
          <a:p>
            <a:pPr marL="1257300" lvl="2" indent="-342900" algn="just">
              <a:buFont typeface="Arial" panose="020B0604020202020204" pitchFamily="34" charset="0"/>
              <a:buChar char="•"/>
            </a:pPr>
            <a:r>
              <a:rPr lang="pt-BR" altLang="pt-BR" sz="2000" b="1" dirty="0">
                <a:solidFill>
                  <a:schemeClr val="bg1"/>
                </a:solidFill>
                <a:latin typeface="Arial" panose="020B0604020202020204" pitchFamily="34" charset="0"/>
                <a:cs typeface="Arial" panose="020B0604020202020204" pitchFamily="34" charset="0"/>
              </a:rPr>
              <a:t>Excludente</a:t>
            </a:r>
          </a:p>
          <a:p>
            <a:pPr marL="1714500" lvl="3" indent="-342900" algn="just">
              <a:buFont typeface="Arial" panose="020B0604020202020204" pitchFamily="34" charset="0"/>
              <a:buChar char="•"/>
            </a:pPr>
            <a:r>
              <a:rPr lang="pt-BR" altLang="pt-BR" sz="2000" b="1" dirty="0">
                <a:solidFill>
                  <a:schemeClr val="bg1"/>
                </a:solidFill>
                <a:latin typeface="Arial" panose="020B0604020202020204" pitchFamily="34" charset="0"/>
                <a:cs typeface="Arial" panose="020B0604020202020204" pitchFamily="34" charset="0"/>
              </a:rPr>
              <a:t>Erro de proibição</a:t>
            </a:r>
          </a:p>
          <a:p>
            <a:pPr lvl="3" algn="just"/>
            <a:r>
              <a:rPr lang="pt-BR" sz="2000" dirty="0">
                <a:solidFill>
                  <a:schemeClr val="bg1"/>
                </a:solidFill>
                <a:latin typeface="Arial" panose="020B0604020202020204" pitchFamily="34" charset="0"/>
                <a:cs typeface="Arial" panose="020B0604020202020204" pitchFamily="34" charset="0"/>
              </a:rPr>
              <a:t>Ignorância ou desconhecimento da lei, de forma justificável, já que a ignorância, por si só, não desautoriza o reconhecimento da infração.</a:t>
            </a:r>
          </a:p>
          <a:p>
            <a:pPr lvl="3" algn="just"/>
            <a:r>
              <a:rPr lang="pt-BR" sz="2000" dirty="0" err="1">
                <a:solidFill>
                  <a:schemeClr val="bg1"/>
                </a:solidFill>
                <a:latin typeface="Arial" panose="020B0604020202020204" pitchFamily="34" charset="0"/>
                <a:cs typeface="Arial" panose="020B0604020202020204" pitchFamily="34" charset="0"/>
              </a:rPr>
              <a:t>Ex</a:t>
            </a:r>
            <a:r>
              <a:rPr lang="pt-BR" sz="2000" dirty="0">
                <a:solidFill>
                  <a:schemeClr val="bg1"/>
                </a:solidFill>
                <a:latin typeface="Arial" panose="020B0604020202020204" pitchFamily="34" charset="0"/>
                <a:cs typeface="Arial" panose="020B0604020202020204" pitchFamily="34" charset="0"/>
              </a:rPr>
              <a:t>: desconhecimento da ilegalidade, conflito intertemporal de lei. </a:t>
            </a:r>
            <a:endParaRPr lang="pt-BR" alt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
        <p:nvSpPr>
          <p:cNvPr id="3" name="CaixaDeTexto 2"/>
          <p:cNvSpPr txBox="1"/>
          <p:nvPr/>
        </p:nvSpPr>
        <p:spPr>
          <a:xfrm>
            <a:off x="1759224" y="1173962"/>
            <a:ext cx="4829000" cy="1077218"/>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Infração ou ato ilícito: elementos estruturais (analítico)</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2108898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dirty="0"/>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004814" y="2262673"/>
            <a:ext cx="7273924" cy="4647426"/>
          </a:xfrm>
          <a:prstGeom prst="rect">
            <a:avLst/>
          </a:prstGeom>
          <a:noFill/>
        </p:spPr>
        <p:txBody>
          <a:bodyPr wrap="square" rtlCol="0">
            <a:spAutoFit/>
          </a:bodyPr>
          <a:lstStyle/>
          <a:p>
            <a:pPr marL="342900" indent="-342900" algn="just">
              <a:buFont typeface="Wingdings" panose="05000000000000000000" pitchFamily="2" charset="2"/>
              <a:buChar char="§"/>
              <a:defRPr/>
            </a:pPr>
            <a:r>
              <a:rPr lang="pt-BR" sz="2000" dirty="0">
                <a:solidFill>
                  <a:schemeClr val="bg1"/>
                </a:solidFill>
                <a:latin typeface="Arial" panose="020B0604020202020204" pitchFamily="34" charset="0"/>
                <a:cs typeface="Arial" panose="020B0604020202020204" pitchFamily="34" charset="0"/>
              </a:rPr>
              <a:t>A responsabilidade nasce dos fatos ou atos (ilícitos)</a:t>
            </a:r>
          </a:p>
          <a:p>
            <a:pPr marL="342900" indent="-342900" algn="just">
              <a:buFont typeface="Wingdings" panose="05000000000000000000" pitchFamily="2" charset="2"/>
              <a:buChar char="§"/>
              <a:defRPr/>
            </a:pPr>
            <a:r>
              <a:rPr lang="pt-BR" sz="2000" dirty="0">
                <a:solidFill>
                  <a:schemeClr val="bg1"/>
                </a:solidFill>
                <a:latin typeface="Arial" panose="020B0604020202020204" pitchFamily="34" charset="0"/>
                <a:cs typeface="Arial" panose="020B0604020202020204" pitchFamily="34" charset="0"/>
              </a:rPr>
              <a:t>Acusação, contraditório, ampla defesa e julgamento</a:t>
            </a:r>
          </a:p>
          <a:p>
            <a:pPr algn="just">
              <a:defRPr/>
            </a:pPr>
            <a:endParaRPr lang="pt-BR" sz="2000" dirty="0">
              <a:solidFill>
                <a:schemeClr val="bg1"/>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defRPr/>
            </a:pPr>
            <a:r>
              <a:rPr lang="pt-BR" sz="2000" dirty="0">
                <a:solidFill>
                  <a:schemeClr val="bg1"/>
                </a:solidFill>
                <a:latin typeface="Arial" panose="020B0604020202020204" pitchFamily="34" charset="0"/>
                <a:cs typeface="Arial" panose="020B0604020202020204" pitchFamily="34" charset="0"/>
              </a:rPr>
              <a:t>Elementos mínimos da descrição:</a:t>
            </a:r>
          </a:p>
          <a:p>
            <a:pPr marL="800100" lvl="1" indent="-342900" algn="just">
              <a:buFont typeface="Arial" panose="020B0604020202020204" pitchFamily="34" charset="0"/>
              <a:buChar char="•"/>
              <a:defRPr/>
            </a:pPr>
            <a:r>
              <a:rPr lang="pt-BR" sz="2000" b="1" dirty="0">
                <a:solidFill>
                  <a:schemeClr val="bg1"/>
                </a:solidFill>
                <a:latin typeface="Arial" panose="020B0604020202020204" pitchFamily="34" charset="0"/>
                <a:cs typeface="Arial" panose="020B0604020202020204" pitchFamily="34" charset="0"/>
              </a:rPr>
              <a:t>O que </a:t>
            </a:r>
            <a:r>
              <a:rPr lang="pt-BR" sz="2000" dirty="0">
                <a:solidFill>
                  <a:schemeClr val="bg1"/>
                </a:solidFill>
                <a:latin typeface="Arial" panose="020B0604020202020204" pitchFamily="34" charset="0"/>
                <a:cs typeface="Arial" panose="020B0604020202020204" pitchFamily="34" charset="0"/>
              </a:rPr>
              <a:t>aconteceu? (fato narrado)</a:t>
            </a:r>
          </a:p>
          <a:p>
            <a:pPr marL="800100" lvl="1" indent="-342900" algn="just">
              <a:buFont typeface="Arial" panose="020B0604020202020204" pitchFamily="34" charset="0"/>
              <a:buChar char="•"/>
              <a:defRPr/>
            </a:pPr>
            <a:r>
              <a:rPr lang="pt-BR" sz="2000" b="1" dirty="0">
                <a:solidFill>
                  <a:schemeClr val="bg1"/>
                </a:solidFill>
                <a:latin typeface="Arial" panose="020B0604020202020204" pitchFamily="34" charset="0"/>
                <a:cs typeface="Arial" panose="020B0604020202020204" pitchFamily="34" charset="0"/>
              </a:rPr>
              <a:t>Quem</a:t>
            </a:r>
            <a:r>
              <a:rPr lang="pt-BR" sz="2000" dirty="0">
                <a:solidFill>
                  <a:schemeClr val="bg1"/>
                </a:solidFill>
                <a:latin typeface="Arial" panose="020B0604020202020204" pitchFamily="34" charset="0"/>
                <a:cs typeface="Arial" panose="020B0604020202020204" pitchFamily="34" charset="0"/>
              </a:rPr>
              <a:t> fez? (autor)</a:t>
            </a:r>
          </a:p>
          <a:p>
            <a:pPr marL="800100" lvl="1" indent="-342900" algn="just">
              <a:buFont typeface="Arial" panose="020B0604020202020204" pitchFamily="34" charset="0"/>
              <a:buChar char="•"/>
              <a:defRPr/>
            </a:pPr>
            <a:r>
              <a:rPr lang="pt-BR" sz="2000" b="1" dirty="0">
                <a:solidFill>
                  <a:schemeClr val="bg1"/>
                </a:solidFill>
                <a:latin typeface="Arial" panose="020B0604020202020204" pitchFamily="34" charset="0"/>
                <a:cs typeface="Arial" panose="020B0604020202020204" pitchFamily="34" charset="0"/>
              </a:rPr>
              <a:t>Onde</a:t>
            </a:r>
            <a:r>
              <a:rPr lang="pt-BR" sz="2000" dirty="0">
                <a:solidFill>
                  <a:schemeClr val="bg1"/>
                </a:solidFill>
                <a:latin typeface="Arial" panose="020B0604020202020204" pitchFamily="34" charset="0"/>
                <a:cs typeface="Arial" panose="020B0604020202020204" pitchFamily="34" charset="0"/>
              </a:rPr>
              <a:t> aconteceu? (local do fato)</a:t>
            </a:r>
          </a:p>
          <a:p>
            <a:pPr marL="800100" lvl="1" indent="-342900" algn="just">
              <a:buFont typeface="Arial" panose="020B0604020202020204" pitchFamily="34" charset="0"/>
              <a:buChar char="•"/>
              <a:defRPr/>
            </a:pPr>
            <a:r>
              <a:rPr lang="pt-BR" sz="2000" b="1" dirty="0">
                <a:solidFill>
                  <a:schemeClr val="bg1"/>
                </a:solidFill>
                <a:latin typeface="Arial" panose="020B0604020202020204" pitchFamily="34" charset="0"/>
                <a:cs typeface="Arial" panose="020B0604020202020204" pitchFamily="34" charset="0"/>
              </a:rPr>
              <a:t>Como</a:t>
            </a:r>
            <a:r>
              <a:rPr lang="pt-BR" sz="2000" dirty="0">
                <a:solidFill>
                  <a:schemeClr val="bg1"/>
                </a:solidFill>
                <a:latin typeface="Arial" panose="020B0604020202020204" pitchFamily="34" charset="0"/>
                <a:cs typeface="Arial" panose="020B0604020202020204" pitchFamily="34" charset="0"/>
              </a:rPr>
              <a:t> aconteceu? (modo que o fato ocorreu)</a:t>
            </a:r>
          </a:p>
          <a:p>
            <a:pPr marL="800100" lvl="1" indent="-342900" algn="just">
              <a:buFont typeface="Arial" panose="020B0604020202020204" pitchFamily="34" charset="0"/>
              <a:buChar char="•"/>
              <a:defRPr/>
            </a:pPr>
            <a:r>
              <a:rPr lang="pt-BR" sz="2000" b="1" dirty="0">
                <a:solidFill>
                  <a:schemeClr val="bg1"/>
                </a:solidFill>
                <a:latin typeface="Arial" panose="020B0604020202020204" pitchFamily="34" charset="0"/>
                <a:cs typeface="Arial" panose="020B0604020202020204" pitchFamily="34" charset="0"/>
              </a:rPr>
              <a:t>Quando</a:t>
            </a:r>
            <a:r>
              <a:rPr lang="pt-BR" sz="2000" dirty="0">
                <a:solidFill>
                  <a:schemeClr val="bg1"/>
                </a:solidFill>
                <a:latin typeface="Arial" panose="020B0604020202020204" pitchFamily="34" charset="0"/>
                <a:cs typeface="Arial" panose="020B0604020202020204" pitchFamily="34" charset="0"/>
              </a:rPr>
              <a:t> aconteceu? (tempo do fato)</a:t>
            </a:r>
          </a:p>
          <a:p>
            <a:pPr marL="800100" lvl="1" indent="-342900" algn="just">
              <a:buFont typeface="Arial" panose="020B0604020202020204" pitchFamily="34" charset="0"/>
              <a:buChar char="•"/>
              <a:defRPr/>
            </a:pPr>
            <a:r>
              <a:rPr lang="pt-BR" sz="2000" b="1" dirty="0">
                <a:solidFill>
                  <a:schemeClr val="bg1"/>
                </a:solidFill>
                <a:latin typeface="Arial" panose="020B0604020202020204" pitchFamily="34" charset="0"/>
                <a:cs typeface="Arial" panose="020B0604020202020204" pitchFamily="34" charset="0"/>
              </a:rPr>
              <a:t>Por que </a:t>
            </a:r>
            <a:r>
              <a:rPr lang="pt-BR" sz="2000" dirty="0">
                <a:solidFill>
                  <a:schemeClr val="bg1"/>
                </a:solidFill>
                <a:latin typeface="Arial" panose="020B0604020202020204" pitchFamily="34" charset="0"/>
                <a:cs typeface="Arial" panose="020B0604020202020204" pitchFamily="34" charset="0"/>
              </a:rPr>
              <a:t>aconteceu? (motivo do fato)</a:t>
            </a:r>
          </a:p>
          <a:p>
            <a:pPr lvl="1">
              <a:defRPr/>
            </a:pPr>
            <a:endParaRPr lang="pt-BR" sz="2400" dirty="0">
              <a:solidFill>
                <a:schemeClr val="bg1"/>
              </a:solidFill>
              <a:latin typeface="Arial" panose="020B0604020202020204" pitchFamily="34" charset="0"/>
              <a:cs typeface="Arial" panose="020B0604020202020204" pitchFamily="34" charset="0"/>
            </a:endParaRPr>
          </a:p>
          <a:p>
            <a:pPr lvl="1">
              <a:defRPr/>
            </a:pPr>
            <a:endParaRPr lang="pt-BR" sz="2400" dirty="0">
              <a:solidFill>
                <a:schemeClr val="bg1"/>
              </a:solidFill>
              <a:latin typeface="Arial" panose="020B0604020202020204" pitchFamily="34" charset="0"/>
              <a:cs typeface="Arial" panose="020B0604020202020204" pitchFamily="34" charset="0"/>
            </a:endParaRPr>
          </a:p>
          <a:p>
            <a:pPr lvl="1">
              <a:defRPr/>
            </a:pPr>
            <a:endParaRPr lang="pt-BR" sz="2400" dirty="0">
              <a:solidFill>
                <a:schemeClr val="bg1"/>
              </a:solidFill>
              <a:latin typeface="Arial" panose="020B0604020202020204" pitchFamily="34" charset="0"/>
              <a:cs typeface="Arial" panose="020B0604020202020204" pitchFamily="34" charset="0"/>
            </a:endParaRPr>
          </a:p>
          <a:p>
            <a:pPr lvl="1">
              <a:defRPr/>
            </a:pPr>
            <a:endParaRPr lang="pt-BR" sz="2400" dirty="0">
              <a:solidFill>
                <a:schemeClr val="bg1"/>
              </a:solidFill>
            </a:endParaRPr>
          </a:p>
        </p:txBody>
      </p:sp>
      <p:sp>
        <p:nvSpPr>
          <p:cNvPr id="3" name="CaixaDeTexto 2"/>
          <p:cNvSpPr txBox="1"/>
          <p:nvPr/>
        </p:nvSpPr>
        <p:spPr>
          <a:xfrm>
            <a:off x="2015716" y="1273696"/>
            <a:ext cx="5112568" cy="769441"/>
          </a:xfrm>
          <a:prstGeom prst="rect">
            <a:avLst/>
          </a:prstGeom>
          <a:noFill/>
        </p:spPr>
        <p:txBody>
          <a:bodyPr wrap="square" rtlCol="0">
            <a:spAutoFit/>
          </a:bodyPr>
          <a:lstStyle/>
          <a:p>
            <a:pPr algn="ctr"/>
            <a:r>
              <a:rPr lang="pt-BR" altLang="pt-BR" sz="2000" b="1" dirty="0">
                <a:solidFill>
                  <a:srgbClr val="FFC000"/>
                </a:solidFill>
                <a:latin typeface="Arial" panose="020B0604020202020204" pitchFamily="34" charset="0"/>
                <a:cs typeface="Arial" panose="020B0604020202020204" pitchFamily="34" charset="0"/>
              </a:rPr>
              <a:t>Sistema jurídico da responsabilidade</a:t>
            </a:r>
            <a:endParaRPr lang="pt-BR" sz="2000" dirty="0">
              <a:solidFill>
                <a:srgbClr val="FFC000"/>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24761466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395536" y="2251180"/>
            <a:ext cx="7878688" cy="4462760"/>
          </a:xfrm>
          <a:prstGeom prst="rect">
            <a:avLst/>
          </a:prstGeom>
          <a:noFill/>
        </p:spPr>
        <p:txBody>
          <a:bodyPr wrap="square" rtlCol="0">
            <a:spAutoFit/>
          </a:bodyPr>
          <a:lstStyle/>
          <a:p>
            <a:pPr marL="800100" lvl="1" indent="-342900" algn="just">
              <a:buFont typeface="Arial" panose="020B0604020202020204" pitchFamily="34" charset="0"/>
              <a:buChar char="•"/>
            </a:pPr>
            <a:r>
              <a:rPr lang="pt-BR" altLang="pt-BR" sz="2000" b="1" dirty="0">
                <a:solidFill>
                  <a:schemeClr val="bg1"/>
                </a:solidFill>
                <a:latin typeface="Arial" panose="020B0604020202020204" pitchFamily="34" charset="0"/>
                <a:cs typeface="Arial" panose="020B0604020202020204" pitchFamily="34" charset="0"/>
              </a:rPr>
              <a:t>Exigibilidade de conduta diversa</a:t>
            </a:r>
          </a:p>
          <a:p>
            <a:pPr lvl="1" algn="just"/>
            <a:r>
              <a:rPr lang="pt-BR" sz="2000" dirty="0">
                <a:solidFill>
                  <a:schemeClr val="bg1"/>
                </a:solidFill>
                <a:latin typeface="Arial" panose="020B0604020202020204" pitchFamily="34" charset="0"/>
                <a:cs typeface="Arial" panose="020B0604020202020204" pitchFamily="34" charset="0"/>
              </a:rPr>
              <a:t>Possibilidade que tinha o agente de, no momento da ação ou omissão, agir de acordo com o direito.</a:t>
            </a:r>
          </a:p>
          <a:p>
            <a:pPr lvl="1" algn="just"/>
            <a:endParaRPr lang="pt-BR" altLang="pt-BR" sz="2000" dirty="0">
              <a:solidFill>
                <a:schemeClr val="bg1"/>
              </a:solidFill>
              <a:latin typeface="Arial" panose="020B0604020202020204" pitchFamily="34" charset="0"/>
              <a:cs typeface="Arial" panose="020B0604020202020204" pitchFamily="34" charset="0"/>
            </a:endParaRPr>
          </a:p>
          <a:p>
            <a:pPr marL="1257300" lvl="2" indent="-342900" algn="just">
              <a:buFont typeface="Arial" panose="020B0604020202020204" pitchFamily="34" charset="0"/>
              <a:buChar char="•"/>
            </a:pPr>
            <a:r>
              <a:rPr lang="pt-BR" altLang="pt-BR" sz="2000" b="1" dirty="0">
                <a:solidFill>
                  <a:schemeClr val="bg1"/>
                </a:solidFill>
                <a:latin typeface="Arial" panose="020B0604020202020204" pitchFamily="34" charset="0"/>
                <a:cs typeface="Arial" panose="020B0604020202020204" pitchFamily="34" charset="0"/>
              </a:rPr>
              <a:t>Excludentes</a:t>
            </a:r>
          </a:p>
          <a:p>
            <a:pPr marL="1714500" lvl="3" indent="-342900" algn="just">
              <a:buFont typeface="Arial" panose="020B0604020202020204" pitchFamily="34" charset="0"/>
              <a:buChar char="•"/>
            </a:pPr>
            <a:r>
              <a:rPr lang="pt-BR" altLang="pt-BR" sz="2000" dirty="0">
                <a:solidFill>
                  <a:schemeClr val="bg1"/>
                </a:solidFill>
                <a:latin typeface="Arial" panose="020B0604020202020204" pitchFamily="34" charset="0"/>
                <a:cs typeface="Arial" panose="020B0604020202020204" pitchFamily="34" charset="0"/>
              </a:rPr>
              <a:t>Coação moral irresistível</a:t>
            </a:r>
          </a:p>
          <a:p>
            <a:pPr lvl="3" algn="just"/>
            <a:r>
              <a:rPr lang="pt-BR" altLang="pt-BR" sz="2000" dirty="0" err="1">
                <a:solidFill>
                  <a:schemeClr val="bg1"/>
                </a:solidFill>
                <a:latin typeface="Arial" panose="020B0604020202020204" pitchFamily="34" charset="0"/>
                <a:cs typeface="Arial" panose="020B0604020202020204" pitchFamily="34" charset="0"/>
              </a:rPr>
              <a:t>Ex</a:t>
            </a:r>
            <a:r>
              <a:rPr lang="pt-BR" altLang="pt-BR" sz="2000" dirty="0">
                <a:solidFill>
                  <a:schemeClr val="bg1"/>
                </a:solidFill>
                <a:latin typeface="Arial" panose="020B0604020202020204" pitchFamily="34" charset="0"/>
                <a:cs typeface="Arial" panose="020B0604020202020204" pitchFamily="34" charset="0"/>
              </a:rPr>
              <a:t>: </a:t>
            </a:r>
            <a:r>
              <a:rPr lang="pt-BR" sz="2000" dirty="0">
                <a:solidFill>
                  <a:schemeClr val="bg1"/>
                </a:solidFill>
                <a:latin typeface="Arial" panose="020B0604020202020204" pitchFamily="34" charset="0"/>
                <a:cs typeface="Arial" panose="020B0604020202020204" pitchFamily="34" charset="0"/>
              </a:rPr>
              <a:t>médico do INSS obrigado a emitir um falso laudo de incapacidade laboral, por conta de ameaça feita a seu filho pelo interessado na aposentadoria por invalidez, sendo este sujeito notoriamente conhecido por homicídios.</a:t>
            </a:r>
            <a:endParaRPr lang="pt-BR" altLang="pt-BR" sz="2000" dirty="0">
              <a:solidFill>
                <a:schemeClr val="bg1"/>
              </a:solidFill>
              <a:latin typeface="Arial" panose="020B0604020202020204" pitchFamily="34" charset="0"/>
              <a:cs typeface="Arial" panose="020B0604020202020204" pitchFamily="34" charset="0"/>
            </a:endParaRPr>
          </a:p>
          <a:p>
            <a:pPr marL="1714500" lvl="3" indent="-342900" algn="just">
              <a:buFont typeface="Arial" panose="020B0604020202020204" pitchFamily="34" charset="0"/>
              <a:buChar char="•"/>
            </a:pPr>
            <a:r>
              <a:rPr lang="pt-BR" altLang="pt-BR" sz="2000" dirty="0">
                <a:solidFill>
                  <a:schemeClr val="bg1"/>
                </a:solidFill>
                <a:latin typeface="Arial" panose="020B0604020202020204" pitchFamily="34" charset="0"/>
                <a:cs typeface="Arial" panose="020B0604020202020204" pitchFamily="34" charset="0"/>
              </a:rPr>
              <a:t>Obediência hierárquica (desde que a ordem não seja manifestamente ilegal).</a:t>
            </a:r>
          </a:p>
          <a:p>
            <a:pPr algn="ctr"/>
            <a:endParaRPr lang="pt-BR" sz="2400" dirty="0">
              <a:solidFill>
                <a:schemeClr val="bg1"/>
              </a:solidFill>
            </a:endParaRPr>
          </a:p>
        </p:txBody>
      </p:sp>
      <p:sp>
        <p:nvSpPr>
          <p:cNvPr id="3" name="CaixaDeTexto 2"/>
          <p:cNvSpPr txBox="1"/>
          <p:nvPr/>
        </p:nvSpPr>
        <p:spPr>
          <a:xfrm>
            <a:off x="2051720" y="1173962"/>
            <a:ext cx="4536504" cy="1077218"/>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Infração ou ato ilícito: elementos estruturais (analítico)</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22323224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899592" y="2098116"/>
            <a:ext cx="7467736" cy="4462760"/>
          </a:xfrm>
          <a:prstGeom prst="rect">
            <a:avLst/>
          </a:prstGeom>
          <a:noFill/>
        </p:spPr>
        <p:txBody>
          <a:bodyPr wrap="square" rtlCol="0">
            <a:spAutoFit/>
          </a:bodyPr>
          <a:lstStyle/>
          <a:p>
            <a:pPr marL="342900" indent="-342900">
              <a:buFont typeface="Arial" panose="020B0604020202020204" pitchFamily="34" charset="0"/>
              <a:buChar char="•"/>
            </a:pPr>
            <a:r>
              <a:rPr lang="pt-BR" altLang="pt-BR" sz="2000" b="1" dirty="0">
                <a:solidFill>
                  <a:schemeClr val="bg1"/>
                </a:solidFill>
                <a:latin typeface="Arial" panose="020B0604020202020204" pitchFamily="34" charset="0"/>
                <a:cs typeface="Arial" panose="020B0604020202020204" pitchFamily="34" charset="0"/>
              </a:rPr>
              <a:t>Outras excludentes</a:t>
            </a:r>
          </a:p>
          <a:p>
            <a:pPr marL="800100" lvl="1" indent="-342900" algn="just">
              <a:buFont typeface="Arial" panose="020B0604020202020204" pitchFamily="34" charset="0"/>
              <a:buChar char="•"/>
            </a:pPr>
            <a:r>
              <a:rPr lang="pt-BR" altLang="pt-BR" sz="2000" b="1" dirty="0">
                <a:solidFill>
                  <a:schemeClr val="bg1"/>
                </a:solidFill>
                <a:latin typeface="Arial" panose="020B0604020202020204" pitchFamily="34" charset="0"/>
                <a:cs typeface="Arial" panose="020B0604020202020204" pitchFamily="34" charset="0"/>
              </a:rPr>
              <a:t>Caso fortuito </a:t>
            </a:r>
            <a:r>
              <a:rPr lang="pt-BR" altLang="pt-BR" sz="2000" dirty="0">
                <a:solidFill>
                  <a:schemeClr val="bg1"/>
                </a:solidFill>
                <a:latin typeface="Arial" panose="020B0604020202020204" pitchFamily="34" charset="0"/>
                <a:cs typeface="Arial" panose="020B0604020202020204" pitchFamily="34" charset="0"/>
              </a:rPr>
              <a:t>(imprevisibilidade. </a:t>
            </a:r>
            <a:r>
              <a:rPr lang="pt-BR" altLang="pt-BR" sz="2000" dirty="0" err="1">
                <a:solidFill>
                  <a:schemeClr val="bg1"/>
                </a:solidFill>
                <a:latin typeface="Arial" panose="020B0604020202020204" pitchFamily="34" charset="0"/>
                <a:cs typeface="Arial" panose="020B0604020202020204" pitchFamily="34" charset="0"/>
              </a:rPr>
              <a:t>Ex</a:t>
            </a:r>
            <a:r>
              <a:rPr lang="pt-BR" altLang="pt-BR" sz="2000" dirty="0">
                <a:solidFill>
                  <a:schemeClr val="bg1"/>
                </a:solidFill>
                <a:latin typeface="Arial" panose="020B0604020202020204" pitchFamily="34" charset="0"/>
                <a:cs typeface="Arial" panose="020B0604020202020204" pitchFamily="34" charset="0"/>
              </a:rPr>
              <a:t>: automóvel desvia de atropelamento e bate em muro) (art. 399, CC)</a:t>
            </a:r>
          </a:p>
          <a:p>
            <a:pPr marL="800100" lvl="1" indent="-342900" algn="just">
              <a:buFont typeface="Arial" panose="020B0604020202020204" pitchFamily="34" charset="0"/>
              <a:buChar char="•"/>
            </a:pPr>
            <a:r>
              <a:rPr lang="pt-BR" altLang="pt-BR" sz="2000" b="1" dirty="0">
                <a:solidFill>
                  <a:schemeClr val="bg1"/>
                </a:solidFill>
                <a:latin typeface="Arial" panose="020B0604020202020204" pitchFamily="34" charset="0"/>
                <a:cs typeface="Arial" panose="020B0604020202020204" pitchFamily="34" charset="0"/>
              </a:rPr>
              <a:t>Força maior </a:t>
            </a:r>
            <a:r>
              <a:rPr lang="pt-BR" altLang="pt-BR" sz="2000" dirty="0">
                <a:solidFill>
                  <a:schemeClr val="bg1"/>
                </a:solidFill>
                <a:latin typeface="Arial" panose="020B0604020202020204" pitchFamily="34" charset="0"/>
                <a:cs typeface="Arial" panose="020B0604020202020204" pitchFamily="34" charset="0"/>
              </a:rPr>
              <a:t>(inevitabilidade. </a:t>
            </a:r>
            <a:r>
              <a:rPr lang="pt-BR" altLang="pt-BR" sz="2000" dirty="0" err="1">
                <a:solidFill>
                  <a:schemeClr val="bg1"/>
                </a:solidFill>
                <a:latin typeface="Arial" panose="020B0604020202020204" pitchFamily="34" charset="0"/>
                <a:cs typeface="Arial" panose="020B0604020202020204" pitchFamily="34" charset="0"/>
              </a:rPr>
              <a:t>Ex</a:t>
            </a:r>
            <a:r>
              <a:rPr lang="pt-BR" altLang="pt-BR" sz="2000" dirty="0">
                <a:solidFill>
                  <a:schemeClr val="bg1"/>
                </a:solidFill>
                <a:latin typeface="Arial" panose="020B0604020202020204" pitchFamily="34" charset="0"/>
                <a:cs typeface="Arial" panose="020B0604020202020204" pitchFamily="34" charset="0"/>
              </a:rPr>
              <a:t>: raio atinge automóvel, que bate em outro) (art. 399, CC)</a:t>
            </a:r>
          </a:p>
          <a:p>
            <a:pPr marL="800100" lvl="1" indent="-342900" algn="just">
              <a:buFont typeface="Arial" panose="020B0604020202020204" pitchFamily="34" charset="0"/>
              <a:buChar char="•"/>
            </a:pPr>
            <a:r>
              <a:rPr lang="pt-BR" altLang="pt-BR" sz="2000" b="1" dirty="0">
                <a:solidFill>
                  <a:schemeClr val="bg1"/>
                </a:solidFill>
                <a:latin typeface="Arial" panose="020B0604020202020204" pitchFamily="34" charset="0"/>
                <a:cs typeface="Arial" panose="020B0604020202020204" pitchFamily="34" charset="0"/>
              </a:rPr>
              <a:t>Fato de terceiro </a:t>
            </a:r>
            <a:r>
              <a:rPr lang="pt-BR" altLang="pt-BR" sz="2000" dirty="0">
                <a:solidFill>
                  <a:schemeClr val="bg1"/>
                </a:solidFill>
                <a:latin typeface="Arial" panose="020B0604020202020204" pitchFamily="34" charset="0"/>
                <a:cs typeface="Arial" panose="020B0604020202020204" pitchFamily="34" charset="0"/>
              </a:rPr>
              <a:t>(conduta ilícita praticada por terceiro. </a:t>
            </a:r>
            <a:r>
              <a:rPr lang="pt-BR" altLang="pt-BR" sz="2000" dirty="0" err="1">
                <a:solidFill>
                  <a:schemeClr val="bg1"/>
                </a:solidFill>
                <a:latin typeface="Arial" panose="020B0604020202020204" pitchFamily="34" charset="0"/>
                <a:cs typeface="Arial" panose="020B0604020202020204" pitchFamily="34" charset="0"/>
              </a:rPr>
              <a:t>Ex</a:t>
            </a:r>
            <a:r>
              <a:rPr lang="pt-BR" altLang="pt-BR" sz="2000" dirty="0">
                <a:solidFill>
                  <a:schemeClr val="bg1"/>
                </a:solidFill>
                <a:latin typeface="Arial" panose="020B0604020202020204" pitchFamily="34" charset="0"/>
                <a:cs typeface="Arial" panose="020B0604020202020204" pitchFamily="34" charset="0"/>
              </a:rPr>
              <a:t>: </a:t>
            </a:r>
            <a:r>
              <a:rPr lang="pt-BR" sz="2000" dirty="0">
                <a:solidFill>
                  <a:schemeClr val="bg1"/>
                </a:solidFill>
                <a:latin typeface="Arial" panose="020B0604020202020204" pitchFamily="34" charset="0"/>
                <a:cs typeface="Arial" panose="020B0604020202020204" pitchFamily="34" charset="0"/>
              </a:rPr>
              <a:t>abandono de um veículo furtado em local proibido, sujeito à sanção administrativa</a:t>
            </a:r>
            <a:r>
              <a:rPr lang="pt-BR" altLang="pt-BR" sz="2000" dirty="0">
                <a:solidFill>
                  <a:schemeClr val="bg1"/>
                </a:solidFill>
                <a:latin typeface="Arial" panose="020B0604020202020204" pitchFamily="34" charset="0"/>
                <a:cs typeface="Arial" panose="020B0604020202020204" pitchFamily="34" charset="0"/>
              </a:rPr>
              <a:t>)</a:t>
            </a:r>
          </a:p>
          <a:p>
            <a:pPr marL="800100" lvl="1" indent="-342900" algn="just">
              <a:buFont typeface="Arial" panose="020B0604020202020204" pitchFamily="34" charset="0"/>
              <a:buChar char="•"/>
            </a:pPr>
            <a:r>
              <a:rPr lang="pt-BR" altLang="pt-BR" sz="2000" b="1" dirty="0">
                <a:solidFill>
                  <a:schemeClr val="bg1"/>
                </a:solidFill>
                <a:latin typeface="Arial" panose="020B0604020202020204" pitchFamily="34" charset="0"/>
                <a:cs typeface="Arial" panose="020B0604020202020204" pitchFamily="34" charset="0"/>
              </a:rPr>
              <a:t>Culpa exclusiva da vítima </a:t>
            </a:r>
            <a:r>
              <a:rPr lang="pt-BR" altLang="pt-BR" sz="2000" dirty="0">
                <a:solidFill>
                  <a:schemeClr val="bg1"/>
                </a:solidFill>
                <a:latin typeface="Arial" panose="020B0604020202020204" pitchFamily="34" charset="0"/>
                <a:cs typeface="Arial" panose="020B0604020202020204" pitchFamily="34" charset="0"/>
              </a:rPr>
              <a:t>(</a:t>
            </a:r>
            <a:r>
              <a:rPr lang="pt-BR" sz="2000" dirty="0">
                <a:solidFill>
                  <a:schemeClr val="bg1"/>
                </a:solidFill>
                <a:latin typeface="Arial" panose="020B0604020202020204" pitchFamily="34" charset="0"/>
                <a:cs typeface="Arial" panose="020B0604020202020204" pitchFamily="34" charset="0"/>
              </a:rPr>
              <a:t>exclusiva atuação culposa da vítima. </a:t>
            </a:r>
            <a:r>
              <a:rPr lang="pt-BR" sz="2000" dirty="0" err="1">
                <a:solidFill>
                  <a:schemeClr val="bg1"/>
                </a:solidFill>
                <a:latin typeface="Arial" panose="020B0604020202020204" pitchFamily="34" charset="0"/>
                <a:cs typeface="Arial" panose="020B0604020202020204" pitchFamily="34" charset="0"/>
              </a:rPr>
              <a:t>Ex</a:t>
            </a:r>
            <a:r>
              <a:rPr lang="pt-BR" sz="2000" dirty="0">
                <a:solidFill>
                  <a:schemeClr val="bg1"/>
                </a:solidFill>
                <a:latin typeface="Arial" panose="020B0604020202020204" pitchFamily="34" charset="0"/>
                <a:cs typeface="Arial" panose="020B0604020202020204" pitchFamily="34" charset="0"/>
              </a:rPr>
              <a:t>: vítima se arremessa sobre seu carro</a:t>
            </a:r>
            <a:r>
              <a:rPr lang="pt-BR" altLang="pt-BR" sz="2000" dirty="0">
                <a:solidFill>
                  <a:schemeClr val="bg1"/>
                </a:solidFill>
                <a:latin typeface="Arial" panose="020B0604020202020204" pitchFamily="34" charset="0"/>
                <a:cs typeface="Arial" panose="020B0604020202020204" pitchFamily="34" charset="0"/>
              </a:rPr>
              <a:t>)</a:t>
            </a:r>
          </a:p>
          <a:p>
            <a:pPr marL="800100" lvl="1" indent="-342900" algn="just">
              <a:buFont typeface="Arial" panose="020B0604020202020204" pitchFamily="34" charset="0"/>
              <a:buChar char="•"/>
            </a:pPr>
            <a:r>
              <a:rPr lang="pt-BR" altLang="pt-BR" sz="2000" b="1" dirty="0">
                <a:solidFill>
                  <a:schemeClr val="bg1"/>
                </a:solidFill>
                <a:latin typeface="Arial" panose="020B0604020202020204" pitchFamily="34" charset="0"/>
                <a:cs typeface="Arial" panose="020B0604020202020204" pitchFamily="34" charset="0"/>
              </a:rPr>
              <a:t>Culpa exclusiva da Administração </a:t>
            </a:r>
            <a:r>
              <a:rPr lang="pt-BR" altLang="pt-BR" sz="2000" dirty="0">
                <a:solidFill>
                  <a:schemeClr val="bg1"/>
                </a:solidFill>
                <a:latin typeface="Arial" panose="020B0604020202020204" pitchFamily="34" charset="0"/>
                <a:cs typeface="Arial" panose="020B0604020202020204" pitchFamily="34" charset="0"/>
              </a:rPr>
              <a:t>(</a:t>
            </a:r>
            <a:r>
              <a:rPr lang="pt-BR" altLang="pt-BR" sz="2000" dirty="0" err="1">
                <a:solidFill>
                  <a:schemeClr val="bg1"/>
                </a:solidFill>
                <a:latin typeface="Arial" panose="020B0604020202020204" pitchFamily="34" charset="0"/>
                <a:cs typeface="Arial" panose="020B0604020202020204" pitchFamily="34" charset="0"/>
              </a:rPr>
              <a:t>Ex</a:t>
            </a:r>
            <a:r>
              <a:rPr lang="pt-BR" altLang="pt-BR" sz="2000" dirty="0">
                <a:solidFill>
                  <a:schemeClr val="bg1"/>
                </a:solidFill>
                <a:latin typeface="Arial" panose="020B0604020202020204" pitchFamily="34" charset="0"/>
                <a:cs typeface="Arial" panose="020B0604020202020204" pitchFamily="34" charset="0"/>
              </a:rPr>
              <a:t>: servidor trabalha mais tempo que o necessário para se aposentar por erro de cálculo de Administração)</a:t>
            </a:r>
          </a:p>
          <a:p>
            <a:pPr algn="ctr"/>
            <a:endParaRPr lang="pt-BR" sz="2400" dirty="0">
              <a:solidFill>
                <a:schemeClr val="bg1"/>
              </a:solidFill>
            </a:endParaRPr>
          </a:p>
        </p:txBody>
      </p:sp>
      <p:sp>
        <p:nvSpPr>
          <p:cNvPr id="3" name="CaixaDeTexto 2"/>
          <p:cNvSpPr txBox="1"/>
          <p:nvPr/>
        </p:nvSpPr>
        <p:spPr>
          <a:xfrm>
            <a:off x="1892492" y="1170856"/>
            <a:ext cx="5359016" cy="769441"/>
          </a:xfrm>
          <a:prstGeom prst="rect">
            <a:avLst/>
          </a:prstGeom>
          <a:noFill/>
        </p:spPr>
        <p:txBody>
          <a:bodyPr wrap="square" rtlCol="0">
            <a:spAutoFit/>
          </a:bodyPr>
          <a:lstStyle/>
          <a:p>
            <a:pPr algn="ctr"/>
            <a:r>
              <a:rPr lang="pt-BR" altLang="pt-BR" sz="2000" b="1" dirty="0">
                <a:solidFill>
                  <a:srgbClr val="FFC000"/>
                </a:solidFill>
                <a:latin typeface="Arial" panose="020B0604020202020204" pitchFamily="34" charset="0"/>
                <a:cs typeface="Arial" panose="020B0604020202020204" pitchFamily="34" charset="0"/>
              </a:rPr>
              <a:t>Infração ou ato ilícito: outras excludentes</a:t>
            </a:r>
            <a:endParaRPr lang="pt-BR" sz="2000" dirty="0">
              <a:solidFill>
                <a:srgbClr val="FFC000"/>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16418420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260748" y="2283194"/>
            <a:ext cx="7198568" cy="3847207"/>
          </a:xfrm>
          <a:prstGeom prst="rect">
            <a:avLst/>
          </a:prstGeom>
          <a:noFill/>
        </p:spPr>
        <p:txBody>
          <a:bodyPr wrap="square" rtlCol="0">
            <a:spAutoFit/>
          </a:bodyPr>
          <a:lstStyle/>
          <a:p>
            <a:pPr marL="800100" lvl="1" indent="-342900">
              <a:buFont typeface="Arial" panose="020B0604020202020204" pitchFamily="34" charset="0"/>
              <a:buChar char="•"/>
            </a:pPr>
            <a:r>
              <a:rPr lang="pt-BR" altLang="pt-BR" sz="2000" b="1" dirty="0">
                <a:solidFill>
                  <a:schemeClr val="bg1"/>
                </a:solidFill>
                <a:latin typeface="Arial" panose="020B0604020202020204" pitchFamily="34" charset="0"/>
                <a:cs typeface="Arial" panose="020B0604020202020204" pitchFamily="34" charset="0"/>
              </a:rPr>
              <a:t>Morte</a:t>
            </a:r>
          </a:p>
          <a:p>
            <a:pPr lvl="1"/>
            <a:r>
              <a:rPr lang="pt-BR" altLang="pt-BR" sz="2000" dirty="0">
                <a:solidFill>
                  <a:schemeClr val="bg1"/>
                </a:solidFill>
                <a:latin typeface="Arial" panose="020B0604020202020204" pitchFamily="34" charset="0"/>
                <a:cs typeface="Arial" panose="020B0604020202020204" pitchFamily="34" charset="0"/>
              </a:rPr>
              <a:t>Art. 5º, XLV, CF.</a:t>
            </a:r>
          </a:p>
          <a:p>
            <a:pPr lvl="1"/>
            <a:r>
              <a:rPr lang="pt-BR" altLang="pt-BR" sz="2000" dirty="0">
                <a:solidFill>
                  <a:schemeClr val="bg1"/>
                </a:solidFill>
                <a:latin typeface="Arial" panose="020B0604020202020204" pitchFamily="34" charset="0"/>
                <a:cs typeface="Arial" panose="020B0604020202020204" pitchFamily="34" charset="0"/>
              </a:rPr>
              <a:t>Art. 107, CP.</a:t>
            </a:r>
          </a:p>
          <a:p>
            <a:pPr lvl="1"/>
            <a:r>
              <a:rPr lang="pt-BR" altLang="pt-BR" sz="2000" dirty="0" err="1">
                <a:solidFill>
                  <a:schemeClr val="bg1"/>
                </a:solidFill>
                <a:latin typeface="Arial" panose="020B0604020202020204" pitchFamily="34" charset="0"/>
                <a:cs typeface="Arial" panose="020B0604020202020204" pitchFamily="34" charset="0"/>
              </a:rPr>
              <a:t>Arts</a:t>
            </a:r>
            <a:r>
              <a:rPr lang="pt-BR" altLang="pt-BR" sz="2000" dirty="0">
                <a:solidFill>
                  <a:schemeClr val="bg1"/>
                </a:solidFill>
                <a:latin typeface="Arial" panose="020B0604020202020204" pitchFamily="34" charset="0"/>
                <a:cs typeface="Arial" panose="020B0604020202020204" pitchFamily="34" charset="0"/>
              </a:rPr>
              <a:t>. 1.784 e ss., CC.</a:t>
            </a:r>
          </a:p>
          <a:p>
            <a:pPr lvl="1"/>
            <a:endParaRPr lang="pt-BR" altLang="pt-BR" sz="2000" dirty="0">
              <a:solidFill>
                <a:schemeClr val="bg1"/>
              </a:solidFill>
              <a:latin typeface="Arial" panose="020B0604020202020204" pitchFamily="34" charset="0"/>
              <a:cs typeface="Arial" panose="020B0604020202020204" pitchFamily="34" charset="0"/>
            </a:endParaRPr>
          </a:p>
          <a:p>
            <a:pPr marL="800100" lvl="1" indent="-342900">
              <a:buFontTx/>
              <a:buChar char="-"/>
            </a:pPr>
            <a:r>
              <a:rPr lang="pt-BR" altLang="pt-BR" sz="2000" b="1" dirty="0">
                <a:solidFill>
                  <a:schemeClr val="bg1"/>
                </a:solidFill>
                <a:latin typeface="Arial" panose="020B0604020202020204" pitchFamily="34" charset="0"/>
                <a:cs typeface="Arial" panose="020B0604020202020204" pitchFamily="34" charset="0"/>
              </a:rPr>
              <a:t>Multa</a:t>
            </a:r>
            <a:r>
              <a:rPr lang="pt-BR" altLang="pt-BR" sz="2000" dirty="0">
                <a:solidFill>
                  <a:schemeClr val="bg1"/>
                </a:solidFill>
                <a:latin typeface="Arial" panose="020B0604020202020204" pitchFamily="34" charset="0"/>
                <a:cs typeface="Arial" panose="020B0604020202020204" pitchFamily="34" charset="0"/>
              </a:rPr>
              <a:t>: natureza punitiva e pedagógica (penal)</a:t>
            </a:r>
          </a:p>
          <a:p>
            <a:pPr lvl="1"/>
            <a:r>
              <a:rPr lang="pt-BR" sz="2000" dirty="0">
                <a:solidFill>
                  <a:schemeClr val="bg1"/>
                </a:solidFill>
                <a:latin typeface="Arial" panose="020B0604020202020204" pitchFamily="34" charset="0"/>
                <a:cs typeface="Arial" panose="020B0604020202020204" pitchFamily="34" charset="0"/>
              </a:rPr>
              <a:t>Princípio da </a:t>
            </a:r>
            <a:r>
              <a:rPr lang="pt-BR" sz="2000" dirty="0" err="1">
                <a:solidFill>
                  <a:schemeClr val="bg1"/>
                </a:solidFill>
                <a:latin typeface="Arial" panose="020B0604020202020204" pitchFamily="34" charset="0"/>
                <a:cs typeface="Arial" panose="020B0604020202020204" pitchFamily="34" charset="0"/>
              </a:rPr>
              <a:t>intranscendência</a:t>
            </a:r>
            <a:r>
              <a:rPr lang="pt-BR" sz="2000" dirty="0">
                <a:solidFill>
                  <a:schemeClr val="bg1"/>
                </a:solidFill>
                <a:latin typeface="Arial" panose="020B0604020202020204" pitchFamily="34" charset="0"/>
                <a:cs typeface="Arial" panose="020B0604020202020204" pitchFamily="34" charset="0"/>
              </a:rPr>
              <a:t> da pena.</a:t>
            </a:r>
          </a:p>
          <a:p>
            <a:pPr lvl="1"/>
            <a:endParaRPr lang="pt-BR" altLang="pt-BR" sz="2000" dirty="0">
              <a:solidFill>
                <a:schemeClr val="bg1"/>
              </a:solidFill>
              <a:latin typeface="Arial" panose="020B0604020202020204" pitchFamily="34" charset="0"/>
              <a:cs typeface="Arial" panose="020B0604020202020204" pitchFamily="34" charset="0"/>
            </a:endParaRPr>
          </a:p>
          <a:p>
            <a:pPr marL="800100" lvl="1" indent="-342900">
              <a:buFontTx/>
              <a:buChar char="-"/>
            </a:pPr>
            <a:r>
              <a:rPr lang="pt-BR" altLang="pt-BR" sz="2000" b="1" dirty="0">
                <a:solidFill>
                  <a:schemeClr val="bg1"/>
                </a:solidFill>
                <a:latin typeface="Arial" panose="020B0604020202020204" pitchFamily="34" charset="0"/>
                <a:cs typeface="Arial" panose="020B0604020202020204" pitchFamily="34" charset="0"/>
              </a:rPr>
              <a:t>Débito</a:t>
            </a:r>
            <a:r>
              <a:rPr lang="pt-BR" altLang="pt-BR" sz="2000" dirty="0">
                <a:solidFill>
                  <a:schemeClr val="bg1"/>
                </a:solidFill>
                <a:latin typeface="Arial" panose="020B0604020202020204" pitchFamily="34" charset="0"/>
                <a:cs typeface="Arial" panose="020B0604020202020204" pitchFamily="34" charset="0"/>
              </a:rPr>
              <a:t>: dano quantificado, natureza </a:t>
            </a:r>
            <a:r>
              <a:rPr lang="pt-BR" altLang="pt-BR" sz="2000" dirty="0" err="1">
                <a:solidFill>
                  <a:schemeClr val="bg1"/>
                </a:solidFill>
                <a:latin typeface="Arial" panose="020B0604020202020204" pitchFamily="34" charset="0"/>
                <a:cs typeface="Arial" panose="020B0604020202020204" pitchFamily="34" charset="0"/>
              </a:rPr>
              <a:t>ressarcitória</a:t>
            </a:r>
            <a:r>
              <a:rPr lang="pt-BR" altLang="pt-BR" sz="2000" dirty="0">
                <a:solidFill>
                  <a:schemeClr val="bg1"/>
                </a:solidFill>
                <a:latin typeface="Arial" panose="020B0604020202020204" pitchFamily="34" charset="0"/>
                <a:cs typeface="Arial" panose="020B0604020202020204" pitchFamily="34" charset="0"/>
              </a:rPr>
              <a:t> (civil).</a:t>
            </a:r>
          </a:p>
          <a:p>
            <a:pPr lvl="1"/>
            <a:r>
              <a:rPr lang="pt-BR" sz="2000" dirty="0">
                <a:solidFill>
                  <a:schemeClr val="bg1"/>
                </a:solidFill>
                <a:latin typeface="Arial" panose="020B0604020202020204" pitchFamily="34" charset="0"/>
                <a:cs typeface="Arial" panose="020B0604020202020204" pitchFamily="34" charset="0"/>
              </a:rPr>
              <a:t>Dívida se transmite aos herdeiros nos limites da herança.</a:t>
            </a:r>
            <a:endParaRPr lang="pt-BR" alt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
        <p:nvSpPr>
          <p:cNvPr id="3" name="CaixaDeTexto 2"/>
          <p:cNvSpPr txBox="1"/>
          <p:nvPr/>
        </p:nvSpPr>
        <p:spPr>
          <a:xfrm>
            <a:off x="2034276" y="1201688"/>
            <a:ext cx="5215000" cy="1077218"/>
          </a:xfrm>
          <a:prstGeom prst="rect">
            <a:avLst/>
          </a:prstGeom>
          <a:noFill/>
        </p:spPr>
        <p:txBody>
          <a:bodyPr wrap="square" rtlCol="0">
            <a:spAutoFit/>
          </a:bodyPr>
          <a:lstStyle/>
          <a:p>
            <a:pPr algn="ctr"/>
            <a:r>
              <a:rPr lang="pt-BR" altLang="pt-BR" sz="2000" b="1" dirty="0">
                <a:solidFill>
                  <a:srgbClr val="FFC000"/>
                </a:solidFill>
                <a:latin typeface="Arial" panose="020B0604020202020204" pitchFamily="34" charset="0"/>
                <a:cs typeface="Arial" panose="020B0604020202020204" pitchFamily="34" charset="0"/>
              </a:rPr>
              <a:t>Infração ou ato ilícito: e</a:t>
            </a:r>
            <a:r>
              <a:rPr lang="pt-BR" sz="2000" b="1" dirty="0">
                <a:solidFill>
                  <a:srgbClr val="FFC000"/>
                </a:solidFill>
                <a:latin typeface="Arial" panose="020B0604020202020204" pitchFamily="34" charset="0"/>
                <a:cs typeface="Arial" panose="020B0604020202020204" pitchFamily="34" charset="0"/>
              </a:rPr>
              <a:t>xtinção da punibilidade</a:t>
            </a:r>
            <a:endParaRPr lang="pt-BR" sz="2000" dirty="0">
              <a:solidFill>
                <a:srgbClr val="FFC000"/>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34374903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475656" y="2269237"/>
            <a:ext cx="6982544" cy="4647426"/>
          </a:xfrm>
          <a:prstGeom prst="rect">
            <a:avLst/>
          </a:prstGeom>
          <a:noFill/>
        </p:spPr>
        <p:txBody>
          <a:bodyPr wrap="square" rtlCol="0">
            <a:spAutoFit/>
          </a:bodyPr>
          <a:lstStyle/>
          <a:p>
            <a:pPr marL="800100" lvl="1" indent="-342900">
              <a:buFont typeface="Arial" panose="020B0604020202020204" pitchFamily="34" charset="0"/>
              <a:buChar char="•"/>
            </a:pPr>
            <a:r>
              <a:rPr lang="pt-BR" altLang="pt-BR" sz="2000" b="1" dirty="0">
                <a:solidFill>
                  <a:schemeClr val="bg1"/>
                </a:solidFill>
                <a:latin typeface="Arial" panose="020B0604020202020204" pitchFamily="34" charset="0"/>
                <a:cs typeface="Arial" panose="020B0604020202020204" pitchFamily="34" charset="0"/>
              </a:rPr>
              <a:t>Prescrição</a:t>
            </a:r>
            <a:r>
              <a:rPr lang="pt-BR" altLang="pt-BR" sz="2000" dirty="0">
                <a:solidFill>
                  <a:schemeClr val="bg1"/>
                </a:solidFill>
                <a:latin typeface="Arial" panose="020B0604020202020204" pitchFamily="34" charset="0"/>
                <a:cs typeface="Arial" panose="020B0604020202020204" pitchFamily="34" charset="0"/>
              </a:rPr>
              <a:t> </a:t>
            </a:r>
          </a:p>
          <a:p>
            <a:pPr algn="just"/>
            <a:endParaRPr lang="pt-BR" sz="2000" dirty="0">
              <a:solidFill>
                <a:schemeClr val="bg1"/>
              </a:solidFill>
              <a:latin typeface="Arial" panose="020B0604020202020204" pitchFamily="34" charset="0"/>
              <a:cs typeface="Arial" panose="020B0604020202020204" pitchFamily="34" charset="0"/>
            </a:endParaRPr>
          </a:p>
          <a:p>
            <a:pPr algn="just"/>
            <a:r>
              <a:rPr lang="pt-BR" sz="2000" dirty="0">
                <a:solidFill>
                  <a:schemeClr val="bg1"/>
                </a:solidFill>
                <a:latin typeface="Arial" panose="020B0604020202020204" pitchFamily="34" charset="0"/>
                <a:cs typeface="Arial" panose="020B0604020202020204" pitchFamily="34" charset="0"/>
              </a:rPr>
              <a:t>Causa extintiva da pretensão de direito material pelo seu não exercício no prazo estipulado pela lei </a:t>
            </a:r>
          </a:p>
          <a:p>
            <a:pPr algn="just"/>
            <a:endParaRPr lang="pt-BR" sz="2000" dirty="0">
              <a:solidFill>
                <a:schemeClr val="bg1"/>
              </a:solidFill>
              <a:latin typeface="Arial" panose="020B0604020202020204" pitchFamily="34" charset="0"/>
              <a:cs typeface="Arial" panose="020B0604020202020204" pitchFamily="34" charset="0"/>
            </a:endParaRPr>
          </a:p>
          <a:p>
            <a:pPr algn="just"/>
            <a:r>
              <a:rPr lang="pt-BR" sz="2000" b="1" dirty="0">
                <a:solidFill>
                  <a:schemeClr val="bg1"/>
                </a:solidFill>
                <a:latin typeface="Arial" panose="020B0604020202020204" pitchFamily="34" charset="0"/>
                <a:cs typeface="Arial" panose="020B0604020202020204" pitchFamily="34" charset="0"/>
              </a:rPr>
              <a:t>Multa</a:t>
            </a:r>
          </a:p>
          <a:p>
            <a:pPr marL="0" lvl="1" algn="just"/>
            <a:r>
              <a:rPr lang="pt-BR" altLang="pt-BR" sz="2000" dirty="0">
                <a:solidFill>
                  <a:schemeClr val="bg1"/>
                </a:solidFill>
                <a:latin typeface="Arial" panose="020B0604020202020204" pitchFamily="34" charset="0"/>
                <a:cs typeface="Arial" panose="020B0604020202020204" pitchFamily="34" charset="0"/>
              </a:rPr>
              <a:t>A multa possui natureza punitiva e pedagógica.</a:t>
            </a:r>
          </a:p>
          <a:p>
            <a:pPr marL="0" lvl="1" algn="just"/>
            <a:r>
              <a:rPr lang="pt-BR" altLang="pt-BR" sz="2000" dirty="0">
                <a:solidFill>
                  <a:schemeClr val="bg1"/>
                </a:solidFill>
                <a:latin typeface="Arial" panose="020B0604020202020204" pitchFamily="34" charset="0"/>
                <a:cs typeface="Arial" panose="020B0604020202020204" pitchFamily="34" charset="0"/>
              </a:rPr>
              <a:t>Prescrição da pretensão punitiva: 10 anos </a:t>
            </a:r>
          </a:p>
          <a:p>
            <a:pPr marL="0" lvl="1" algn="just"/>
            <a:r>
              <a:rPr lang="pt-BR" altLang="pt-BR" sz="2000" dirty="0">
                <a:solidFill>
                  <a:schemeClr val="bg1"/>
                </a:solidFill>
                <a:latin typeface="Arial" panose="020B0604020202020204" pitchFamily="34" charset="0"/>
                <a:cs typeface="Arial" panose="020B0604020202020204" pitchFamily="34" charset="0"/>
              </a:rPr>
              <a:t>(prazo geral do </a:t>
            </a:r>
            <a:r>
              <a:rPr lang="pt-BR" sz="2000" dirty="0">
                <a:solidFill>
                  <a:schemeClr val="bg1"/>
                </a:solidFill>
                <a:latin typeface="Arial" panose="020B0604020202020204" pitchFamily="34" charset="0"/>
                <a:cs typeface="Arial" panose="020B0604020202020204" pitchFamily="34" charset="0"/>
              </a:rPr>
              <a:t>art. 205, CC; TCU. Acórdão 1441/2016. Plenário. Incidente de Uniformização)</a:t>
            </a:r>
          </a:p>
          <a:p>
            <a:pPr marL="0" lvl="1" algn="just"/>
            <a:r>
              <a:rPr lang="pt-BR" altLang="pt-BR" sz="2000" dirty="0">
                <a:solidFill>
                  <a:schemeClr val="bg1"/>
                </a:solidFill>
                <a:latin typeface="Arial" panose="020B0604020202020204" pitchFamily="34" charset="0"/>
                <a:cs typeface="Arial" panose="020B0604020202020204" pitchFamily="34" charset="0"/>
              </a:rPr>
              <a:t> </a:t>
            </a:r>
          </a:p>
          <a:p>
            <a:pPr algn="just"/>
            <a:r>
              <a:rPr lang="pt-BR" sz="2000" dirty="0">
                <a:solidFill>
                  <a:schemeClr val="bg1"/>
                </a:solidFill>
                <a:latin typeface="Arial" panose="020B0604020202020204" pitchFamily="34" charset="0"/>
                <a:cs typeface="Arial" panose="020B0604020202020204" pitchFamily="34" charset="0"/>
              </a:rPr>
              <a:t> </a:t>
            </a:r>
          </a:p>
          <a:p>
            <a:pPr algn="just"/>
            <a:endParaRPr lang="pt-BR" sz="2000" dirty="0">
              <a:solidFill>
                <a:schemeClr val="bg1"/>
              </a:solidFill>
              <a:latin typeface="Arial" panose="020B0604020202020204" pitchFamily="34" charset="0"/>
              <a:cs typeface="Arial" panose="020B0604020202020204" pitchFamily="34" charset="0"/>
            </a:endParaRPr>
          </a:p>
          <a:p>
            <a:pPr algn="just"/>
            <a:endParaRPr lang="pt-BR" dirty="0">
              <a:solidFill>
                <a:schemeClr val="bg1"/>
              </a:solidFill>
              <a:latin typeface="Arial" panose="020B0604020202020204" pitchFamily="34" charset="0"/>
              <a:cs typeface="Arial" panose="020B0604020202020204" pitchFamily="34" charset="0"/>
            </a:endParaRPr>
          </a:p>
          <a:p>
            <a:pPr algn="just"/>
            <a:endParaRPr lang="pt-BR" dirty="0">
              <a:solidFill>
                <a:schemeClr val="bg1"/>
              </a:solidFill>
              <a:latin typeface="Arial" panose="020B0604020202020204" pitchFamily="34" charset="0"/>
              <a:cs typeface="Arial" panose="020B0604020202020204" pitchFamily="34" charset="0"/>
            </a:endParaRPr>
          </a:p>
        </p:txBody>
      </p:sp>
      <p:sp>
        <p:nvSpPr>
          <p:cNvPr id="3" name="CaixaDeTexto 2"/>
          <p:cNvSpPr txBox="1"/>
          <p:nvPr/>
        </p:nvSpPr>
        <p:spPr>
          <a:xfrm>
            <a:off x="2298168" y="1192019"/>
            <a:ext cx="5226160" cy="1077218"/>
          </a:xfrm>
          <a:prstGeom prst="rect">
            <a:avLst/>
          </a:prstGeom>
          <a:noFill/>
        </p:spPr>
        <p:txBody>
          <a:bodyPr wrap="square" rtlCol="0">
            <a:spAutoFit/>
          </a:bodyPr>
          <a:lstStyle/>
          <a:p>
            <a:pPr algn="ctr"/>
            <a:r>
              <a:rPr lang="pt-BR" altLang="pt-BR" sz="2000" b="1" dirty="0">
                <a:solidFill>
                  <a:srgbClr val="FFC000"/>
                </a:solidFill>
                <a:latin typeface="Arial" panose="020B0604020202020204" pitchFamily="34" charset="0"/>
                <a:cs typeface="Arial" panose="020B0604020202020204" pitchFamily="34" charset="0"/>
              </a:rPr>
              <a:t>Infração ou ato ilícito: e</a:t>
            </a:r>
            <a:r>
              <a:rPr lang="pt-BR" sz="2000" b="1" dirty="0">
                <a:solidFill>
                  <a:srgbClr val="FFC000"/>
                </a:solidFill>
                <a:latin typeface="Arial" panose="020B0604020202020204" pitchFamily="34" charset="0"/>
                <a:cs typeface="Arial" panose="020B0604020202020204" pitchFamily="34" charset="0"/>
              </a:rPr>
              <a:t>xtinção da punibilidade</a:t>
            </a:r>
            <a:endParaRPr lang="pt-BR" sz="2000" dirty="0">
              <a:solidFill>
                <a:srgbClr val="FFC000"/>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23774448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371600" y="2646903"/>
            <a:ext cx="7086600" cy="1631216"/>
          </a:xfrm>
          <a:prstGeom prst="rect">
            <a:avLst/>
          </a:prstGeom>
          <a:noFill/>
        </p:spPr>
        <p:txBody>
          <a:bodyPr wrap="square" rtlCol="0">
            <a:spAutoFit/>
          </a:bodyPr>
          <a:lstStyle/>
          <a:p>
            <a:pPr lvl="1" algn="just"/>
            <a:r>
              <a:rPr lang="pt-BR" altLang="pt-BR" sz="2000" b="1" dirty="0">
                <a:solidFill>
                  <a:schemeClr val="bg1"/>
                </a:solidFill>
                <a:latin typeface="Arial" panose="020B0604020202020204" pitchFamily="34" charset="0"/>
                <a:cs typeface="Arial" panose="020B0604020202020204" pitchFamily="34" charset="0"/>
              </a:rPr>
              <a:t>Débito</a:t>
            </a:r>
          </a:p>
          <a:p>
            <a:pPr lvl="1" algn="just"/>
            <a:r>
              <a:rPr lang="pt-BR" altLang="pt-BR" sz="2000" dirty="0">
                <a:solidFill>
                  <a:schemeClr val="bg1"/>
                </a:solidFill>
                <a:latin typeface="Arial" panose="020B0604020202020204" pitchFamily="34" charset="0"/>
                <a:cs typeface="Arial" panose="020B0604020202020204" pitchFamily="34" charset="0"/>
              </a:rPr>
              <a:t>Natureza ressarcitória. </a:t>
            </a:r>
          </a:p>
          <a:p>
            <a:pPr lvl="1" algn="just"/>
            <a:r>
              <a:rPr lang="pt-BR" altLang="pt-BR" sz="2000" dirty="0">
                <a:solidFill>
                  <a:schemeClr val="bg1"/>
                </a:solidFill>
                <a:latin typeface="Arial" panose="020B0604020202020204" pitchFamily="34" charset="0"/>
                <a:cs typeface="Arial" panose="020B0604020202020204" pitchFamily="34" charset="0"/>
              </a:rPr>
              <a:t>Imprescritibilidade das</a:t>
            </a:r>
            <a:r>
              <a:rPr lang="pt-BR" sz="2000" dirty="0">
                <a:solidFill>
                  <a:schemeClr val="bg1"/>
                </a:solidFill>
                <a:latin typeface="Arial" panose="020B0604020202020204" pitchFamily="34" charset="0"/>
                <a:cs typeface="Arial" panose="020B0604020202020204" pitchFamily="34" charset="0"/>
              </a:rPr>
              <a:t> ações de ressarcimento do      Estado (precedentes do STF). </a:t>
            </a:r>
          </a:p>
          <a:p>
            <a:pPr lvl="1" algn="just"/>
            <a:endParaRPr lang="pt-BR" sz="2000" dirty="0">
              <a:solidFill>
                <a:schemeClr val="bg1"/>
              </a:solidFill>
              <a:latin typeface="Arial" panose="020B0604020202020204" pitchFamily="34" charset="0"/>
              <a:cs typeface="Arial" panose="020B0604020202020204" pitchFamily="34" charset="0"/>
            </a:endParaRPr>
          </a:p>
        </p:txBody>
      </p:sp>
      <p:sp>
        <p:nvSpPr>
          <p:cNvPr id="3" name="CaixaDeTexto 2"/>
          <p:cNvSpPr txBox="1"/>
          <p:nvPr/>
        </p:nvSpPr>
        <p:spPr>
          <a:xfrm>
            <a:off x="2298168" y="1192019"/>
            <a:ext cx="5298168" cy="1077218"/>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Infração ou ato ilícito: e</a:t>
            </a:r>
            <a:r>
              <a:rPr lang="pt-BR" sz="2000" b="1" dirty="0">
                <a:solidFill>
                  <a:schemeClr val="bg1"/>
                </a:solidFill>
                <a:latin typeface="Arial" panose="020B0604020202020204" pitchFamily="34" charset="0"/>
                <a:cs typeface="Arial" panose="020B0604020202020204" pitchFamily="34" charset="0"/>
              </a:rPr>
              <a:t>xtinção da punibilidade</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14496421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3" name="CaixaDeTexto 2"/>
          <p:cNvSpPr txBox="1"/>
          <p:nvPr/>
        </p:nvSpPr>
        <p:spPr>
          <a:xfrm>
            <a:off x="1338052" y="1221145"/>
            <a:ext cx="7016824" cy="1138773"/>
          </a:xfrm>
          <a:prstGeom prst="rect">
            <a:avLst/>
          </a:prstGeom>
          <a:noFill/>
        </p:spPr>
        <p:txBody>
          <a:bodyPr wrap="square" rtlCol="0">
            <a:spAutoFit/>
          </a:bodyPr>
          <a:lstStyle/>
          <a:p>
            <a:pPr algn="ctr"/>
            <a:r>
              <a:rPr lang="pt-BR" altLang="pt-BR" sz="2000" b="1" dirty="0">
                <a:solidFill>
                  <a:srgbClr val="FFC000"/>
                </a:solidFill>
                <a:latin typeface="Arial" panose="020B0604020202020204" pitchFamily="34" charset="0"/>
                <a:cs typeface="Arial" panose="020B0604020202020204" pitchFamily="34" charset="0"/>
              </a:rPr>
              <a:t>Estratificação dos elementos da infração administrativa</a:t>
            </a:r>
            <a:endParaRPr lang="pt-BR" sz="2000" dirty="0">
              <a:solidFill>
                <a:srgbClr val="FFC000"/>
              </a:solidFill>
              <a:latin typeface="Arial" panose="020B0604020202020204" pitchFamily="34" charset="0"/>
              <a:cs typeface="Arial" panose="020B0604020202020204" pitchFamily="34" charset="0"/>
            </a:endParaRPr>
          </a:p>
          <a:p>
            <a:pPr algn="ctr"/>
            <a:br>
              <a:rPr lang="pt-BR" altLang="pt-BR" sz="2400" b="1" dirty="0">
                <a:solidFill>
                  <a:schemeClr val="bg1"/>
                </a:solidFill>
                <a:latin typeface="Arial" panose="020B0604020202020204" pitchFamily="34" charset="0"/>
                <a:cs typeface="Arial" panose="020B0604020202020204" pitchFamily="34" charset="0"/>
              </a:rPr>
            </a:br>
            <a:endParaRPr lang="pt-BR" sz="2400" dirty="0">
              <a:solidFill>
                <a:schemeClr val="bg1"/>
              </a:solidFill>
            </a:endParaRPr>
          </a:p>
        </p:txBody>
      </p:sp>
      <p:graphicFrame>
        <p:nvGraphicFramePr>
          <p:cNvPr id="4" name="Tabela 3"/>
          <p:cNvGraphicFramePr>
            <a:graphicFrameLocks noGrp="1"/>
          </p:cNvGraphicFramePr>
          <p:nvPr>
            <p:extLst>
              <p:ext uri="{D42A27DB-BD31-4B8C-83A1-F6EECF244321}">
                <p14:modId xmlns:p14="http://schemas.microsoft.com/office/powerpoint/2010/main" val="3803059342"/>
              </p:ext>
            </p:extLst>
          </p:nvPr>
        </p:nvGraphicFramePr>
        <p:xfrm>
          <a:off x="651066" y="2130425"/>
          <a:ext cx="7916415" cy="4424299"/>
        </p:xfrm>
        <a:graphic>
          <a:graphicData uri="http://schemas.openxmlformats.org/drawingml/2006/table">
            <a:tbl>
              <a:tblPr firstRow="1" bandRow="1">
                <a:tableStyleId>{5C22544A-7EE6-4342-B048-85BDC9FD1C3A}</a:tableStyleId>
              </a:tblPr>
              <a:tblGrid>
                <a:gridCol w="2638805">
                  <a:extLst>
                    <a:ext uri="{9D8B030D-6E8A-4147-A177-3AD203B41FA5}">
                      <a16:colId xmlns:a16="http://schemas.microsoft.com/office/drawing/2014/main" val="3229378680"/>
                    </a:ext>
                  </a:extLst>
                </a:gridCol>
                <a:gridCol w="2638805">
                  <a:extLst>
                    <a:ext uri="{9D8B030D-6E8A-4147-A177-3AD203B41FA5}">
                      <a16:colId xmlns:a16="http://schemas.microsoft.com/office/drawing/2014/main" val="2240609521"/>
                    </a:ext>
                  </a:extLst>
                </a:gridCol>
                <a:gridCol w="2638805">
                  <a:extLst>
                    <a:ext uri="{9D8B030D-6E8A-4147-A177-3AD203B41FA5}">
                      <a16:colId xmlns:a16="http://schemas.microsoft.com/office/drawing/2014/main" val="349760921"/>
                    </a:ext>
                  </a:extLst>
                </a:gridCol>
              </a:tblGrid>
              <a:tr h="7315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TIPICIDADE E ANTIJURIDICIDADE*</a:t>
                      </a:r>
                      <a:endPar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endParaRPr lang="pt-BR" dirty="0"/>
                    </a:p>
                  </a:txBody>
                  <a:tcPr>
                    <a:solidFill>
                      <a:srgbClr val="00206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200" b="1" dirty="0">
                          <a:effectLst/>
                          <a:latin typeface="Arial" panose="020B0604020202020204" pitchFamily="34" charset="0"/>
                          <a:ea typeface="Calibri" panose="020F0502020204030204" pitchFamily="34" charset="0"/>
                          <a:cs typeface="Arial" panose="020B0604020202020204" pitchFamily="34" charset="0"/>
                        </a:rPr>
                        <a:t>CULPABILIDADE</a:t>
                      </a:r>
                      <a:endParaRPr lang="pt-BR" sz="1200" dirty="0">
                        <a:effectLst/>
                        <a:latin typeface="Arial" panose="020B0604020202020204" pitchFamily="34" charset="0"/>
                        <a:ea typeface="Calibri" panose="020F0502020204030204" pitchFamily="34" charset="0"/>
                        <a:cs typeface="Arial" panose="020B0604020202020204" pitchFamily="34" charset="0"/>
                      </a:endParaRPr>
                    </a:p>
                    <a:p>
                      <a:endParaRPr lang="pt-BR" dirty="0"/>
                    </a:p>
                  </a:txBody>
                  <a:tcPr>
                    <a:solidFill>
                      <a:srgbClr val="00206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EXCLUDENTES</a:t>
                      </a:r>
                      <a:endParaRPr lang="pt-BR" dirty="0"/>
                    </a:p>
                  </a:txBody>
                  <a:tcPr>
                    <a:solidFill>
                      <a:srgbClr val="002060"/>
                    </a:solidFill>
                  </a:tcPr>
                </a:tc>
                <a:extLst>
                  <a:ext uri="{0D108BD9-81ED-4DB2-BD59-A6C34878D82A}">
                    <a16:rowId xmlns:a16="http://schemas.microsoft.com/office/drawing/2014/main" val="489776913"/>
                  </a:ext>
                </a:extLst>
              </a:tr>
              <a:tr h="3624200">
                <a:tc>
                  <a:txBody>
                    <a:bodyPr/>
                    <a:lstStyle/>
                    <a:p>
                      <a:pPr algn="just">
                        <a:lnSpc>
                          <a:spcPct val="107000"/>
                        </a:lnSpc>
                        <a:spcAft>
                          <a:spcPts val="0"/>
                        </a:spcAft>
                      </a:pPr>
                      <a:r>
                        <a:rPr lang="pt-BR"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1. Conduta</a:t>
                      </a:r>
                      <a:r>
                        <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 (violadora de norma constitucional, legal, regulamentar ou contratual)</a:t>
                      </a:r>
                    </a:p>
                    <a:p>
                      <a:pPr algn="just">
                        <a:lnSpc>
                          <a:spcPct val="107000"/>
                        </a:lnSpc>
                        <a:spcAft>
                          <a:spcPts val="0"/>
                        </a:spcAft>
                      </a:pPr>
                      <a:r>
                        <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      a) comissiva (ação)</a:t>
                      </a:r>
                    </a:p>
                    <a:p>
                      <a:pPr algn="just">
                        <a:lnSpc>
                          <a:spcPct val="107000"/>
                        </a:lnSpc>
                        <a:spcAft>
                          <a:spcPts val="0"/>
                        </a:spcAft>
                      </a:pPr>
                      <a:r>
                        <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      b) omissiva (omissão)</a:t>
                      </a:r>
                    </a:p>
                    <a:p>
                      <a:pPr>
                        <a:lnSpc>
                          <a:spcPct val="107000"/>
                        </a:lnSpc>
                        <a:spcAft>
                          <a:spcPts val="0"/>
                        </a:spcAft>
                      </a:pPr>
                      <a:r>
                        <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      c) dolosa: - dolo direto (quis o resultado)</a:t>
                      </a:r>
                    </a:p>
                    <a:p>
                      <a:pPr>
                        <a:lnSpc>
                          <a:spcPct val="107000"/>
                        </a:lnSpc>
                        <a:spcAft>
                          <a:spcPts val="0"/>
                        </a:spcAft>
                      </a:pPr>
                      <a:r>
                        <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                        - dolo eventual (assumiu o risco)</a:t>
                      </a:r>
                    </a:p>
                    <a:p>
                      <a:pPr>
                        <a:lnSpc>
                          <a:spcPct val="107000"/>
                        </a:lnSpc>
                        <a:spcAft>
                          <a:spcPts val="0"/>
                        </a:spcAft>
                      </a:pPr>
                      <a:r>
                        <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      d) culposa: - imprudência</a:t>
                      </a:r>
                    </a:p>
                    <a:p>
                      <a:pPr>
                        <a:lnSpc>
                          <a:spcPct val="107000"/>
                        </a:lnSpc>
                        <a:spcAft>
                          <a:spcPts val="0"/>
                        </a:spcAft>
                      </a:pPr>
                      <a:r>
                        <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                          - negligência</a:t>
                      </a:r>
                    </a:p>
                    <a:p>
                      <a:pPr>
                        <a:lnSpc>
                          <a:spcPct val="107000"/>
                        </a:lnSpc>
                        <a:spcAft>
                          <a:spcPts val="0"/>
                        </a:spcAft>
                      </a:pPr>
                      <a:r>
                        <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                          - imperícia</a:t>
                      </a:r>
                    </a:p>
                    <a:p>
                      <a:pPr>
                        <a:lnSpc>
                          <a:spcPct val="107000"/>
                        </a:lnSpc>
                        <a:spcAft>
                          <a:spcPts val="0"/>
                        </a:spcAft>
                      </a:pPr>
                      <a:r>
                        <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                          - culpa</a:t>
                      </a:r>
                      <a:r>
                        <a:rPr lang="pt-BR" sz="12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 in</a:t>
                      </a:r>
                      <a:r>
                        <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pt-BR" sz="1200" i="1" dirty="0" err="1">
                          <a:solidFill>
                            <a:schemeClr val="bg1"/>
                          </a:solidFill>
                          <a:effectLst/>
                          <a:latin typeface="Arial" panose="020B0604020202020204" pitchFamily="34" charset="0"/>
                          <a:ea typeface="Calibri" panose="020F0502020204030204" pitchFamily="34" charset="0"/>
                          <a:cs typeface="Arial" panose="020B0604020202020204" pitchFamily="34" charset="0"/>
                        </a:rPr>
                        <a:t>eligendo</a:t>
                      </a:r>
                      <a:endPar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0"/>
                        </a:spcAft>
                      </a:pPr>
                      <a:r>
                        <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                          - culpa</a:t>
                      </a:r>
                      <a:r>
                        <a:rPr lang="pt-BR" sz="1200" i="1" dirty="0">
                          <a:solidFill>
                            <a:schemeClr val="bg1"/>
                          </a:solidFill>
                          <a:effectLst/>
                          <a:latin typeface="Arial" panose="020B0604020202020204" pitchFamily="34" charset="0"/>
                          <a:ea typeface="Calibri" panose="020F0502020204030204" pitchFamily="34" charset="0"/>
                          <a:cs typeface="Arial" panose="020B0604020202020204" pitchFamily="34" charset="0"/>
                        </a:rPr>
                        <a:t> in vigilando</a:t>
                      </a:r>
                      <a:endPar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0"/>
                        </a:spcAft>
                      </a:pPr>
                      <a:r>
                        <a:rPr lang="pt-BR"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2. </a:t>
                      </a:r>
                      <a:r>
                        <a:rPr lang="pt-BR" sz="1200" b="1" kern="1200" dirty="0">
                          <a:solidFill>
                            <a:schemeClr val="bg1"/>
                          </a:solidFill>
                          <a:effectLst/>
                          <a:latin typeface="Arial" panose="020B0604020202020204" pitchFamily="34" charset="0"/>
                          <a:ea typeface="+mn-ea"/>
                          <a:cs typeface="Arial" panose="020B0604020202020204" pitchFamily="34" charset="0"/>
                        </a:rPr>
                        <a:t>Resultado</a:t>
                      </a:r>
                      <a:r>
                        <a:rPr lang="pt-BR" sz="1200" kern="1200" dirty="0">
                          <a:solidFill>
                            <a:schemeClr val="bg1"/>
                          </a:solidFill>
                          <a:effectLst/>
                          <a:latin typeface="Arial" panose="020B0604020202020204" pitchFamily="34" charset="0"/>
                          <a:ea typeface="+mn-ea"/>
                          <a:cs typeface="Arial" panose="020B0604020202020204" pitchFamily="34" charset="0"/>
                        </a:rPr>
                        <a:t> (dano ao erário)</a:t>
                      </a:r>
                    </a:p>
                    <a:p>
                      <a:pPr algn="just">
                        <a:lnSpc>
                          <a:spcPct val="107000"/>
                        </a:lnSpc>
                        <a:spcAft>
                          <a:spcPts val="0"/>
                        </a:spcAft>
                      </a:pPr>
                      <a:r>
                        <a:rPr lang="pt-BR" sz="1200" b="1" kern="1200" dirty="0">
                          <a:solidFill>
                            <a:schemeClr val="bg1"/>
                          </a:solidFill>
                          <a:effectLst/>
                          <a:latin typeface="Arial" panose="020B0604020202020204" pitchFamily="34" charset="0"/>
                          <a:ea typeface="+mn-ea"/>
                          <a:cs typeface="Arial" panose="020B0604020202020204" pitchFamily="34" charset="0"/>
                        </a:rPr>
                        <a:t>3.</a:t>
                      </a:r>
                      <a:r>
                        <a:rPr lang="pt-BR" sz="1200" b="1" kern="1200" baseline="0" dirty="0">
                          <a:solidFill>
                            <a:schemeClr val="bg1"/>
                          </a:solidFill>
                          <a:effectLst/>
                          <a:latin typeface="Arial" panose="020B0604020202020204" pitchFamily="34" charset="0"/>
                          <a:ea typeface="+mn-ea"/>
                          <a:cs typeface="Arial" panose="020B0604020202020204" pitchFamily="34" charset="0"/>
                        </a:rPr>
                        <a:t> </a:t>
                      </a:r>
                      <a:r>
                        <a:rPr lang="pt-BR" sz="1200" b="1" kern="1200" dirty="0">
                          <a:solidFill>
                            <a:schemeClr val="bg1"/>
                          </a:solidFill>
                          <a:effectLst/>
                          <a:latin typeface="Arial" panose="020B0604020202020204" pitchFamily="34" charset="0"/>
                          <a:ea typeface="+mn-ea"/>
                          <a:cs typeface="Arial" panose="020B0604020202020204" pitchFamily="34" charset="0"/>
                        </a:rPr>
                        <a:t>Nexo de causalidade </a:t>
                      </a:r>
                      <a:endPar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endParaRPr lang="pt-BR" dirty="0"/>
                    </a:p>
                  </a:txBody>
                  <a:tcPr>
                    <a:solidFill>
                      <a:srgbClr val="002060"/>
                    </a:solidFill>
                  </a:tcPr>
                </a:tc>
                <a:tc>
                  <a:txBody>
                    <a:bodyPr/>
                    <a:lstStyle/>
                    <a:p>
                      <a:pPr algn="just">
                        <a:lnSpc>
                          <a:spcPct val="107000"/>
                        </a:lnSpc>
                        <a:spcAft>
                          <a:spcPts val="0"/>
                        </a:spcAft>
                      </a:pPr>
                      <a:r>
                        <a:rPr lang="pt-BR"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4.</a:t>
                      </a:r>
                      <a:r>
                        <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pt-BR"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Imputabilidade</a:t>
                      </a:r>
                      <a:endPar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0"/>
                        </a:spcAft>
                      </a:pPr>
                      <a:r>
                        <a:rPr lang="pt-BR" sz="1200" i="1" u="sng" dirty="0">
                          <a:solidFill>
                            <a:schemeClr val="bg1"/>
                          </a:solidFill>
                          <a:effectLst/>
                          <a:latin typeface="Arial" panose="020B0604020202020204" pitchFamily="34" charset="0"/>
                          <a:ea typeface="Calibri" panose="020F0502020204030204" pitchFamily="34" charset="0"/>
                          <a:cs typeface="Arial" panose="020B0604020202020204" pitchFamily="34" charset="0"/>
                        </a:rPr>
                        <a:t>Excludentes</a:t>
                      </a:r>
                      <a:r>
                        <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 menoridade, doença mental, desenvolvimento mental incompleto, desenvolvimento mental retardado e embriaguez completa proveniente de caso fortuito ou força maior</a:t>
                      </a:r>
                    </a:p>
                    <a:p>
                      <a:pPr algn="just">
                        <a:lnSpc>
                          <a:spcPct val="107000"/>
                        </a:lnSpc>
                        <a:spcAft>
                          <a:spcPts val="0"/>
                        </a:spcAft>
                      </a:pPr>
                      <a:endPar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0"/>
                        </a:spcAft>
                      </a:pPr>
                      <a:r>
                        <a:rPr lang="pt-BR"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5.</a:t>
                      </a:r>
                      <a:r>
                        <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pt-BR"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Potencial consciência da ilicitude</a:t>
                      </a:r>
                      <a:endPar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0"/>
                        </a:spcAft>
                      </a:pPr>
                      <a:r>
                        <a:rPr lang="pt-BR" sz="1200" i="1" u="sng" dirty="0">
                          <a:solidFill>
                            <a:schemeClr val="bg1"/>
                          </a:solidFill>
                          <a:effectLst/>
                          <a:latin typeface="Arial" panose="020B0604020202020204" pitchFamily="34" charset="0"/>
                          <a:ea typeface="Calibri" panose="020F0502020204030204" pitchFamily="34" charset="0"/>
                          <a:cs typeface="Arial" panose="020B0604020202020204" pitchFamily="34" charset="0"/>
                        </a:rPr>
                        <a:t>Excludentes</a:t>
                      </a:r>
                      <a:r>
                        <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 erro de proibição inevitável</a:t>
                      </a:r>
                    </a:p>
                    <a:p>
                      <a:pPr algn="just">
                        <a:lnSpc>
                          <a:spcPct val="107000"/>
                        </a:lnSpc>
                        <a:spcAft>
                          <a:spcPts val="0"/>
                        </a:spcAft>
                      </a:pPr>
                      <a:endPar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0"/>
                        </a:spcAft>
                      </a:pPr>
                      <a:r>
                        <a:rPr lang="pt-BR"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6.</a:t>
                      </a:r>
                      <a:r>
                        <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r>
                        <a:rPr lang="pt-BR"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Exigibilidade de conduta diversa</a:t>
                      </a:r>
                      <a:endPar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pt-BR" sz="1200" i="1" u="sng" dirty="0">
                          <a:solidFill>
                            <a:schemeClr val="bg1"/>
                          </a:solidFill>
                          <a:effectLst/>
                          <a:latin typeface="Arial" panose="020B0604020202020204" pitchFamily="34" charset="0"/>
                          <a:ea typeface="Calibri" panose="020F0502020204030204" pitchFamily="34" charset="0"/>
                          <a:cs typeface="Arial" panose="020B0604020202020204" pitchFamily="34" charset="0"/>
                        </a:rPr>
                        <a:t>Excludentes</a:t>
                      </a:r>
                      <a:r>
                        <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 coação moral irresistível e obediência hierárquica</a:t>
                      </a:r>
                      <a:endParaRPr lang="pt-BR" dirty="0"/>
                    </a:p>
                  </a:txBody>
                  <a:tcPr>
                    <a:solidFill>
                      <a:srgbClr val="002060"/>
                    </a:solidFill>
                  </a:tcPr>
                </a:tc>
                <a:tc>
                  <a:txBody>
                    <a:bodyPr/>
                    <a:lstStyle/>
                    <a:p>
                      <a:pPr marL="0" lvl="0" indent="0" algn="just">
                        <a:lnSpc>
                          <a:spcPct val="107000"/>
                        </a:lnSpc>
                        <a:spcAft>
                          <a:spcPts val="0"/>
                        </a:spcAft>
                        <a:buFont typeface="+mj-lt"/>
                        <a:buNone/>
                        <a:tabLst>
                          <a:tab pos="201930" algn="l"/>
                        </a:tabLst>
                      </a:pPr>
                      <a:r>
                        <a:rPr lang="pt-BR"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7. Legítima defesa</a:t>
                      </a:r>
                      <a:endPar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7000"/>
                        </a:lnSpc>
                        <a:spcAft>
                          <a:spcPts val="0"/>
                        </a:spcAft>
                        <a:buFont typeface="+mj-lt"/>
                        <a:buNone/>
                      </a:pPr>
                      <a:r>
                        <a:rPr lang="pt-BR"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8. Estado de necessidade</a:t>
                      </a:r>
                      <a:endPar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7000"/>
                        </a:lnSpc>
                        <a:spcAft>
                          <a:spcPts val="0"/>
                        </a:spcAft>
                        <a:buFont typeface="+mj-lt"/>
                        <a:buNone/>
                      </a:pPr>
                      <a:r>
                        <a:rPr lang="pt-BR"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9. Estrito cumprimento do dever legal</a:t>
                      </a:r>
                      <a:endPar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7000"/>
                        </a:lnSpc>
                        <a:spcAft>
                          <a:spcPts val="0"/>
                        </a:spcAft>
                        <a:buFont typeface="+mj-lt"/>
                        <a:buNone/>
                      </a:pPr>
                      <a:r>
                        <a:rPr lang="pt-BR"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10.Exercício regular de direito</a:t>
                      </a:r>
                      <a:endPar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lvl="0" indent="0" algn="just">
                        <a:lnSpc>
                          <a:spcPct val="107000"/>
                        </a:lnSpc>
                        <a:spcAft>
                          <a:spcPts val="0"/>
                        </a:spcAft>
                        <a:buFont typeface="+mj-lt"/>
                        <a:buNone/>
                      </a:pPr>
                      <a:r>
                        <a:rPr lang="pt-BR"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11. Caso fortuito e força maior</a:t>
                      </a:r>
                      <a:endPar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lvl="0" indent="0">
                        <a:lnSpc>
                          <a:spcPct val="107000"/>
                        </a:lnSpc>
                        <a:spcAft>
                          <a:spcPts val="0"/>
                        </a:spcAft>
                        <a:buFont typeface="+mj-lt"/>
                        <a:buNone/>
                      </a:pPr>
                      <a:r>
                        <a:rPr lang="pt-BR"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12. Fato de terceiro</a:t>
                      </a:r>
                      <a:endPar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lvl="0" indent="0">
                        <a:lnSpc>
                          <a:spcPct val="107000"/>
                        </a:lnSpc>
                        <a:spcAft>
                          <a:spcPts val="0"/>
                        </a:spcAft>
                        <a:buFont typeface="+mj-lt"/>
                        <a:buNone/>
                      </a:pPr>
                      <a:r>
                        <a:rPr lang="pt-BR"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13. Culpa exclusiva da Administração</a:t>
                      </a:r>
                      <a:r>
                        <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p>
                    <a:p>
                      <a:pPr marL="0" lvl="0" indent="0">
                        <a:lnSpc>
                          <a:spcPct val="107000"/>
                        </a:lnSpc>
                        <a:spcAft>
                          <a:spcPts val="0"/>
                        </a:spcAft>
                        <a:buFont typeface="+mj-lt"/>
                        <a:buNone/>
                      </a:pPr>
                      <a:r>
                        <a:rPr lang="pt-BR"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14. Inimputabilidade</a:t>
                      </a:r>
                    </a:p>
                    <a:p>
                      <a:pPr marL="0" lvl="0" indent="0">
                        <a:lnSpc>
                          <a:spcPct val="107000"/>
                        </a:lnSpc>
                        <a:spcAft>
                          <a:spcPts val="0"/>
                        </a:spcAft>
                        <a:buFont typeface="+mj-lt"/>
                        <a:buNone/>
                      </a:pPr>
                      <a:r>
                        <a:rPr lang="pt-BR"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15. Ausência de potencial consciência da     ilicitude</a:t>
                      </a:r>
                      <a:endPar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228600" lvl="0" indent="-228600">
                        <a:lnSpc>
                          <a:spcPct val="107000"/>
                        </a:lnSpc>
                        <a:spcAft>
                          <a:spcPts val="0"/>
                        </a:spcAft>
                        <a:buFont typeface="+mj-lt"/>
                        <a:buAutoNum type="arabicPeriod" startAt="16"/>
                      </a:pPr>
                      <a:r>
                        <a:rPr lang="pt-BR"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Inexigibilidade de conduta diversa</a:t>
                      </a:r>
                    </a:p>
                    <a:p>
                      <a:pPr marL="228600" lvl="0" indent="-228600">
                        <a:lnSpc>
                          <a:spcPct val="107000"/>
                        </a:lnSpc>
                        <a:spcAft>
                          <a:spcPts val="0"/>
                        </a:spcAft>
                        <a:buFont typeface="+mj-lt"/>
                        <a:buAutoNum type="arabicPeriod" startAt="16"/>
                      </a:pPr>
                      <a:endParaRPr lang="pt-BR" sz="12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pPr marL="0" lvl="0" indent="0">
                        <a:lnSpc>
                          <a:spcPct val="107000"/>
                        </a:lnSpc>
                        <a:spcAft>
                          <a:spcPts val="0"/>
                        </a:spcAft>
                        <a:buFont typeface="+mj-lt"/>
                        <a:buNone/>
                      </a:pPr>
                      <a:r>
                        <a:rPr lang="pt-BR"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OBS: morte e prescrição extinguem</a:t>
                      </a:r>
                      <a:r>
                        <a:rPr lang="pt-BR" sz="1200" b="1" baseline="0" dirty="0">
                          <a:solidFill>
                            <a:schemeClr val="bg1"/>
                          </a:solidFill>
                          <a:effectLst/>
                          <a:latin typeface="Arial" panose="020B0604020202020204" pitchFamily="34" charset="0"/>
                          <a:ea typeface="Calibri" panose="020F0502020204030204" pitchFamily="34" charset="0"/>
                          <a:cs typeface="Arial" panose="020B0604020202020204" pitchFamily="34" charset="0"/>
                        </a:rPr>
                        <a:t> a punibilidade</a:t>
                      </a:r>
                      <a:endParaRPr lang="pt-BR" sz="1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p>
                      <a:endParaRPr lang="pt-BR" dirty="0"/>
                    </a:p>
                  </a:txBody>
                  <a:tcPr>
                    <a:solidFill>
                      <a:srgbClr val="002060"/>
                    </a:solidFill>
                  </a:tcPr>
                </a:tc>
                <a:extLst>
                  <a:ext uri="{0D108BD9-81ED-4DB2-BD59-A6C34878D82A}">
                    <a16:rowId xmlns:a16="http://schemas.microsoft.com/office/drawing/2014/main" val="2325819739"/>
                  </a:ext>
                </a:extLst>
              </a:tr>
            </a:tbl>
          </a:graphicData>
        </a:graphic>
      </p:graphicFrame>
    </p:spTree>
    <p:extLst>
      <p:ext uri="{BB962C8B-B14F-4D97-AF65-F5344CB8AC3E}">
        <p14:creationId xmlns:p14="http://schemas.microsoft.com/office/powerpoint/2010/main" val="42626167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287524" y="1715740"/>
            <a:ext cx="8568952" cy="5386090"/>
          </a:xfrm>
          <a:prstGeom prst="rect">
            <a:avLst/>
          </a:prstGeom>
          <a:noFill/>
        </p:spPr>
        <p:txBody>
          <a:bodyPr wrap="square" rtlCol="0">
            <a:spAutoFit/>
          </a:bodyPr>
          <a:lstStyle/>
          <a:p>
            <a:r>
              <a:rPr lang="pt-BR" altLang="pt-BR" sz="2000" dirty="0">
                <a:solidFill>
                  <a:schemeClr val="bg1"/>
                </a:solidFill>
                <a:latin typeface="Arial" panose="020B0604020202020204" pitchFamily="34" charset="0"/>
                <a:cs typeface="Arial" panose="020B0604020202020204" pitchFamily="34" charset="0"/>
              </a:rPr>
              <a:t>TCU. Acórdão n. 2922/2013 – Plenário</a:t>
            </a:r>
          </a:p>
          <a:p>
            <a:endParaRPr lang="pt-BR" altLang="pt-BR" sz="2000" dirty="0">
              <a:solidFill>
                <a:schemeClr val="bg1"/>
              </a:solidFill>
              <a:latin typeface="Arial" panose="020B0604020202020204" pitchFamily="34" charset="0"/>
              <a:cs typeface="Arial" panose="020B0604020202020204" pitchFamily="34" charset="0"/>
            </a:endParaRPr>
          </a:p>
          <a:p>
            <a:pPr algn="just"/>
            <a:r>
              <a:rPr lang="pt-BR" altLang="pt-BR" sz="2000" dirty="0">
                <a:solidFill>
                  <a:schemeClr val="bg1"/>
                </a:solidFill>
                <a:latin typeface="Arial" panose="020B0604020202020204" pitchFamily="34" charset="0"/>
                <a:cs typeface="Arial" panose="020B0604020202020204" pitchFamily="34" charset="0"/>
              </a:rPr>
              <a:t>“15. Com relação ao tema, cabe destacar que a jurisprudência do Tribunal consolidou-se no sentido de que não seria razoável responsabilizar os agentes políticos por irregularidades de natureza meramente operacional. A imputação de responsabilidade a tais autoridades, contudo, seria possível, razoável e necessária nos casos de "</a:t>
            </a:r>
            <a:r>
              <a:rPr lang="pt-BR" altLang="pt-BR" sz="2000" u="sng" dirty="0">
                <a:solidFill>
                  <a:schemeClr val="bg1"/>
                </a:solidFill>
                <a:latin typeface="Arial" panose="020B0604020202020204" pitchFamily="34" charset="0"/>
                <a:cs typeface="Arial" panose="020B0604020202020204" pitchFamily="34" charset="0"/>
              </a:rPr>
              <a:t>irregularidades grosseiras, avaliadas sob enfoque amplo, ocorridas na condução de assuntos de sua competência</a:t>
            </a:r>
            <a:r>
              <a:rPr lang="pt-BR" altLang="pt-BR" sz="2000" dirty="0">
                <a:solidFill>
                  <a:schemeClr val="bg1"/>
                </a:solidFill>
                <a:latin typeface="Arial" panose="020B0604020202020204" pitchFamily="34" charset="0"/>
                <a:cs typeface="Arial" panose="020B0604020202020204" pitchFamily="34" charset="0"/>
              </a:rPr>
              <a:t>", (...)</a:t>
            </a:r>
          </a:p>
          <a:p>
            <a:pPr algn="just"/>
            <a:r>
              <a:rPr lang="pt-BR" altLang="pt-BR" sz="2000" dirty="0">
                <a:solidFill>
                  <a:schemeClr val="bg1"/>
                </a:solidFill>
                <a:latin typeface="Arial" panose="020B0604020202020204" pitchFamily="34" charset="0"/>
                <a:cs typeface="Arial" panose="020B0604020202020204" pitchFamily="34" charset="0"/>
              </a:rPr>
              <a:t>16. Percebe-se, portanto, que o fato de alguém ser agente político não implica, de </a:t>
            </a:r>
            <a:r>
              <a:rPr lang="pt-BR" altLang="pt-BR" sz="2000" i="1" dirty="0">
                <a:solidFill>
                  <a:schemeClr val="bg1"/>
                </a:solidFill>
                <a:latin typeface="Arial" panose="020B0604020202020204" pitchFamily="34" charset="0"/>
                <a:cs typeface="Arial" panose="020B0604020202020204" pitchFamily="34" charset="0"/>
              </a:rPr>
              <a:t>per si</a:t>
            </a:r>
            <a:r>
              <a:rPr lang="pt-BR" altLang="pt-BR" sz="2000" dirty="0">
                <a:solidFill>
                  <a:schemeClr val="bg1"/>
                </a:solidFill>
                <a:latin typeface="Arial" panose="020B0604020202020204" pitchFamily="34" charset="0"/>
                <a:cs typeface="Arial" panose="020B0604020202020204" pitchFamily="34" charset="0"/>
              </a:rPr>
              <a:t>, sua isenção de qualquer responsabilidade por irregularidades perpetradas em sua gestão. Pelo contrário, é perfeitamente possível essa responsabilização, desde que </a:t>
            </a:r>
            <a:r>
              <a:rPr lang="pt-BR" altLang="pt-BR" sz="2000" u="sng" dirty="0">
                <a:solidFill>
                  <a:schemeClr val="bg1"/>
                </a:solidFill>
                <a:latin typeface="Arial" panose="020B0604020202020204" pitchFamily="34" charset="0"/>
                <a:cs typeface="Arial" panose="020B0604020202020204" pitchFamily="34" charset="0"/>
              </a:rPr>
              <a:t>comprovado que o agente tenha contribuído de alguma forma para as irregularidades, ou que delas tinha conhecimento, ou, ainda, que houve alguma omissão grave de sua parte</a:t>
            </a:r>
            <a:r>
              <a:rPr lang="pt-BR" altLang="pt-BR" sz="2000" dirty="0">
                <a:solidFill>
                  <a:schemeClr val="bg1"/>
                </a:solidFill>
                <a:latin typeface="Arial" panose="020B0604020202020204" pitchFamily="34" charset="0"/>
                <a:cs typeface="Arial" panose="020B0604020202020204" pitchFamily="34" charset="0"/>
              </a:rPr>
              <a:t> (...)”</a:t>
            </a:r>
          </a:p>
          <a:p>
            <a:pPr algn="ctr"/>
            <a:endParaRPr lang="pt-BR" sz="2400" dirty="0">
              <a:solidFill>
                <a:schemeClr val="bg1"/>
              </a:solidFill>
            </a:endParaRPr>
          </a:p>
        </p:txBody>
      </p:sp>
      <p:sp>
        <p:nvSpPr>
          <p:cNvPr id="3" name="CaixaDeTexto 2"/>
          <p:cNvSpPr txBox="1"/>
          <p:nvPr/>
        </p:nvSpPr>
        <p:spPr>
          <a:xfrm>
            <a:off x="2424882" y="1113909"/>
            <a:ext cx="4176464" cy="769441"/>
          </a:xfrm>
          <a:prstGeom prst="rect">
            <a:avLst/>
          </a:prstGeom>
          <a:noFill/>
        </p:spPr>
        <p:txBody>
          <a:bodyPr wrap="square" rtlCol="0">
            <a:spAutoFit/>
          </a:bodyPr>
          <a:lstStyle/>
          <a:p>
            <a:pPr algn="ctr"/>
            <a:r>
              <a:rPr lang="pt-BR" altLang="pt-BR" sz="2000" b="1" dirty="0">
                <a:solidFill>
                  <a:srgbClr val="FFC000"/>
                </a:solidFill>
                <a:latin typeface="Arial" panose="020B0604020202020204" pitchFamily="34" charset="0"/>
                <a:cs typeface="Arial" panose="020B0604020202020204" pitchFamily="34" charset="0"/>
              </a:rPr>
              <a:t>Estudo de casos concretos</a:t>
            </a:r>
            <a:endParaRPr lang="pt-BR" sz="2000" dirty="0">
              <a:solidFill>
                <a:srgbClr val="FFC000"/>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13248020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33896"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323528" y="1905818"/>
            <a:ext cx="8568952" cy="2616101"/>
          </a:xfrm>
          <a:prstGeom prst="rect">
            <a:avLst/>
          </a:prstGeom>
          <a:noFill/>
        </p:spPr>
        <p:txBody>
          <a:bodyPr wrap="square" rtlCol="0">
            <a:spAutoFit/>
          </a:bodyPr>
          <a:lstStyle/>
          <a:p>
            <a:r>
              <a:rPr lang="pt-BR" sz="2000" dirty="0">
                <a:solidFill>
                  <a:schemeClr val="bg1"/>
                </a:solidFill>
                <a:latin typeface="Arial" panose="020B0604020202020204" pitchFamily="34" charset="0"/>
                <a:cs typeface="Arial" panose="020B0604020202020204" pitchFamily="34" charset="0"/>
              </a:rPr>
              <a:t>TCU. Acórdão 563/2019-Segunda Câmara </a:t>
            </a:r>
          </a:p>
          <a:p>
            <a:endParaRPr lang="pt-BR" sz="2000" dirty="0">
              <a:solidFill>
                <a:schemeClr val="bg1"/>
              </a:solidFill>
              <a:latin typeface="Arial" panose="020B0604020202020204" pitchFamily="34" charset="0"/>
              <a:cs typeface="Arial" panose="020B0604020202020204" pitchFamily="34" charset="0"/>
            </a:endParaRPr>
          </a:p>
          <a:p>
            <a:r>
              <a:rPr lang="pt-BR" sz="2000" dirty="0">
                <a:solidFill>
                  <a:schemeClr val="bg1"/>
                </a:solidFill>
                <a:latin typeface="Arial" panose="020B0604020202020204" pitchFamily="34" charset="0"/>
                <a:cs typeface="Arial" panose="020B0604020202020204" pitchFamily="34" charset="0"/>
              </a:rPr>
              <a:t>A </a:t>
            </a:r>
            <a:r>
              <a:rPr lang="pt-BR" sz="2000" u="sng" dirty="0">
                <a:solidFill>
                  <a:schemeClr val="bg1"/>
                </a:solidFill>
                <a:latin typeface="Arial" panose="020B0604020202020204" pitchFamily="34" charset="0"/>
                <a:cs typeface="Arial" panose="020B0604020202020204" pitchFamily="34" charset="0"/>
              </a:rPr>
              <a:t>comprovação de que os atos de gestão do convênio foram praticados por secretário municipal, conforme competência prevista em lei municipal</a:t>
            </a:r>
            <a:r>
              <a:rPr lang="pt-BR" sz="2000" dirty="0">
                <a:solidFill>
                  <a:schemeClr val="bg1"/>
                </a:solidFill>
                <a:latin typeface="Arial" panose="020B0604020202020204" pitchFamily="34" charset="0"/>
                <a:cs typeface="Arial" panose="020B0604020202020204" pitchFamily="34" charset="0"/>
              </a:rPr>
              <a:t>, afasta a responsabilidade do prefeito pela utilização dos recursos transferidos, mesmo que, na condição de agente político, figure como signatário do ajuste.</a:t>
            </a:r>
          </a:p>
          <a:p>
            <a:endParaRPr lang="pt-BR" sz="2400" dirty="0">
              <a:solidFill>
                <a:schemeClr val="bg1"/>
              </a:solidFill>
            </a:endParaRPr>
          </a:p>
        </p:txBody>
      </p:sp>
      <p:sp>
        <p:nvSpPr>
          <p:cNvPr id="3" name="CaixaDeTexto 2"/>
          <p:cNvSpPr txBox="1"/>
          <p:nvPr/>
        </p:nvSpPr>
        <p:spPr>
          <a:xfrm>
            <a:off x="2501516" y="1182484"/>
            <a:ext cx="4280520"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410578796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33896"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323528" y="1905818"/>
            <a:ext cx="8568952" cy="2246769"/>
          </a:xfrm>
          <a:prstGeom prst="rect">
            <a:avLst/>
          </a:prstGeom>
          <a:noFill/>
        </p:spPr>
        <p:txBody>
          <a:bodyPr wrap="square" rtlCol="0">
            <a:spAutoFit/>
          </a:bodyPr>
          <a:lstStyle/>
          <a:p>
            <a:r>
              <a:rPr lang="pt-BR" altLang="pt-BR" sz="2000" dirty="0">
                <a:solidFill>
                  <a:schemeClr val="bg1"/>
                </a:solidFill>
                <a:latin typeface="Arial" panose="020B0604020202020204" pitchFamily="34" charset="0"/>
                <a:cs typeface="Arial" panose="020B0604020202020204" pitchFamily="34" charset="0"/>
              </a:rPr>
              <a:t>TCU.</a:t>
            </a:r>
            <a:r>
              <a:rPr lang="pt-BR" sz="2000" dirty="0">
                <a:solidFill>
                  <a:schemeClr val="bg1"/>
                </a:solidFill>
                <a:latin typeface="Arial" panose="020B0604020202020204" pitchFamily="34" charset="0"/>
                <a:cs typeface="Arial" panose="020B0604020202020204" pitchFamily="34" charset="0"/>
              </a:rPr>
              <a:t> Acórdão 2661/2015-Segunda Câmara </a:t>
            </a:r>
          </a:p>
          <a:p>
            <a:endParaRPr lang="pt-BR" sz="2000" dirty="0">
              <a:solidFill>
                <a:schemeClr val="bg1"/>
              </a:solidFill>
              <a:latin typeface="Arial" panose="020B0604020202020204" pitchFamily="34" charset="0"/>
              <a:cs typeface="Arial" panose="020B0604020202020204" pitchFamily="34" charset="0"/>
            </a:endParaRPr>
          </a:p>
          <a:p>
            <a:r>
              <a:rPr lang="pt-BR" sz="2000" dirty="0">
                <a:solidFill>
                  <a:schemeClr val="bg1"/>
                </a:solidFill>
                <a:latin typeface="Arial" panose="020B0604020202020204" pitchFamily="34" charset="0"/>
                <a:cs typeface="Arial" panose="020B0604020202020204" pitchFamily="34" charset="0"/>
              </a:rPr>
              <a:t>Na execução de convênio, não é cabível responsabilizar o prefeito por inexecução do objeto quando ficar </a:t>
            </a:r>
            <a:r>
              <a:rPr lang="pt-BR" sz="2000" u="sng" dirty="0">
                <a:solidFill>
                  <a:schemeClr val="bg1"/>
                </a:solidFill>
                <a:latin typeface="Arial" panose="020B0604020202020204" pitchFamily="34" charset="0"/>
                <a:cs typeface="Arial" panose="020B0604020202020204" pitchFamily="34" charset="0"/>
              </a:rPr>
              <a:t>comprovado que não concorreu com dolo ou culpa para a produção do dano, especialmente quando adotou todas as providências ao seu alcance na tentativa de evitá-lo</a:t>
            </a:r>
            <a:r>
              <a:rPr lang="pt-BR" sz="2000" dirty="0">
                <a:solidFill>
                  <a:schemeClr val="bg1"/>
                </a:solidFill>
                <a:latin typeface="Arial" panose="020B0604020202020204" pitchFamily="34" charset="0"/>
                <a:cs typeface="Arial" panose="020B0604020202020204" pitchFamily="34" charset="0"/>
              </a:rPr>
              <a:t>.</a:t>
            </a:r>
          </a:p>
          <a:p>
            <a:r>
              <a:rPr lang="pt-BR" altLang="pt-BR" sz="2000" dirty="0">
                <a:solidFill>
                  <a:schemeClr val="bg1"/>
                </a:solidFill>
                <a:latin typeface="Arial" panose="020B0604020202020204" pitchFamily="34" charset="0"/>
                <a:cs typeface="Arial" panose="020B0604020202020204" pitchFamily="34" charset="0"/>
              </a:rPr>
              <a:t> </a:t>
            </a:r>
            <a:endParaRPr lang="pt-BR" sz="2400" dirty="0">
              <a:solidFill>
                <a:schemeClr val="bg1"/>
              </a:solidFill>
            </a:endParaRPr>
          </a:p>
        </p:txBody>
      </p:sp>
      <p:sp>
        <p:nvSpPr>
          <p:cNvPr id="3" name="CaixaDeTexto 2"/>
          <p:cNvSpPr txBox="1"/>
          <p:nvPr/>
        </p:nvSpPr>
        <p:spPr>
          <a:xfrm>
            <a:off x="2501516" y="1182484"/>
            <a:ext cx="4280520"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6288107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33896"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323528" y="1905818"/>
            <a:ext cx="8568952" cy="1938992"/>
          </a:xfrm>
          <a:prstGeom prst="rect">
            <a:avLst/>
          </a:prstGeom>
          <a:noFill/>
        </p:spPr>
        <p:txBody>
          <a:bodyPr wrap="square" rtlCol="0">
            <a:spAutoFit/>
          </a:bodyPr>
          <a:lstStyle/>
          <a:p>
            <a:r>
              <a:rPr lang="pt-BR" altLang="pt-BR" sz="2000" dirty="0">
                <a:solidFill>
                  <a:schemeClr val="bg1"/>
                </a:solidFill>
                <a:latin typeface="Arial" panose="020B0604020202020204" pitchFamily="34" charset="0"/>
                <a:cs typeface="Arial" panose="020B0604020202020204" pitchFamily="34" charset="0"/>
              </a:rPr>
              <a:t>TCU.</a:t>
            </a:r>
            <a:r>
              <a:rPr lang="pt-BR" sz="2000" dirty="0">
                <a:solidFill>
                  <a:schemeClr val="bg1"/>
                </a:solidFill>
                <a:latin typeface="Arial" panose="020B0604020202020204" pitchFamily="34" charset="0"/>
                <a:cs typeface="Arial" panose="020B0604020202020204" pitchFamily="34" charset="0"/>
              </a:rPr>
              <a:t> Acórdão 1651/2010-Plenário </a:t>
            </a:r>
          </a:p>
          <a:p>
            <a:endParaRPr lang="pt-BR" sz="2000" dirty="0">
              <a:solidFill>
                <a:schemeClr val="bg1"/>
              </a:solidFill>
              <a:latin typeface="Arial" panose="020B0604020202020204" pitchFamily="34" charset="0"/>
              <a:cs typeface="Arial" panose="020B0604020202020204" pitchFamily="34" charset="0"/>
            </a:endParaRPr>
          </a:p>
          <a:p>
            <a:r>
              <a:rPr lang="pt-BR" sz="2000" dirty="0">
                <a:solidFill>
                  <a:schemeClr val="bg1"/>
                </a:solidFill>
                <a:latin typeface="Arial" panose="020B0604020202020204" pitchFamily="34" charset="0"/>
                <a:cs typeface="Arial" panose="020B0604020202020204" pitchFamily="34" charset="0"/>
              </a:rPr>
              <a:t>A atuação do ordenador de despesas no processo de pagamento não é meramente formal, a exigência de sua assinatura tem por intuito obstar eventuais pagamentos irregulares.</a:t>
            </a:r>
          </a:p>
          <a:p>
            <a:r>
              <a:rPr lang="pt-BR" altLang="pt-BR" sz="2000" dirty="0">
                <a:solidFill>
                  <a:schemeClr val="bg1"/>
                </a:solidFill>
                <a:latin typeface="Arial" panose="020B0604020202020204" pitchFamily="34" charset="0"/>
                <a:cs typeface="Arial" panose="020B0604020202020204" pitchFamily="34" charset="0"/>
              </a:rPr>
              <a:t> </a:t>
            </a:r>
            <a:endParaRPr lang="pt-BR" sz="2400" dirty="0">
              <a:solidFill>
                <a:schemeClr val="bg1"/>
              </a:solidFill>
            </a:endParaRPr>
          </a:p>
        </p:txBody>
      </p:sp>
      <p:sp>
        <p:nvSpPr>
          <p:cNvPr id="3" name="CaixaDeTexto 2"/>
          <p:cNvSpPr txBox="1"/>
          <p:nvPr/>
        </p:nvSpPr>
        <p:spPr>
          <a:xfrm>
            <a:off x="2501516" y="1182484"/>
            <a:ext cx="4280520"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2662037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dirty="0"/>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597736" y="2448473"/>
            <a:ext cx="6698976" cy="2923877"/>
          </a:xfrm>
          <a:prstGeom prst="rect">
            <a:avLst/>
          </a:prstGeom>
          <a:noFill/>
        </p:spPr>
        <p:txBody>
          <a:bodyPr wrap="square" rtlCol="0">
            <a:spAutoFit/>
          </a:bodyPr>
          <a:lstStyle/>
          <a:p>
            <a:pPr marL="342900" indent="-342900">
              <a:buFont typeface="Wingdings" panose="05000000000000000000" pitchFamily="2" charset="2"/>
              <a:buChar char="§"/>
            </a:pPr>
            <a:r>
              <a:rPr lang="pt-BR" altLang="pt-BR" sz="2000" dirty="0">
                <a:solidFill>
                  <a:schemeClr val="bg1"/>
                </a:solidFill>
                <a:latin typeface="Arial" panose="020B0604020202020204" pitchFamily="34" charset="0"/>
                <a:cs typeface="Arial" panose="020B0604020202020204" pitchFamily="34" charset="0"/>
              </a:rPr>
              <a:t>Responsabilidade civil</a:t>
            </a:r>
          </a:p>
          <a:p>
            <a:pPr marL="800100" lvl="1" indent="-342900">
              <a:buFont typeface="Wingdings" panose="05000000000000000000" pitchFamily="2" charset="2"/>
              <a:buChar char="§"/>
            </a:pPr>
            <a:r>
              <a:rPr lang="pt-BR" altLang="pt-BR" sz="2000" dirty="0">
                <a:solidFill>
                  <a:schemeClr val="bg1"/>
                </a:solidFill>
                <a:latin typeface="Arial" panose="020B0604020202020204" pitchFamily="34" charset="0"/>
                <a:cs typeface="Arial" panose="020B0604020202020204" pitchFamily="34" charset="0"/>
              </a:rPr>
              <a:t>Responsabilidade contratual (relação jurídica contratual/inadimplemento de obrigação)</a:t>
            </a:r>
          </a:p>
          <a:p>
            <a:pPr marL="800100" lvl="1" indent="-342900">
              <a:buFont typeface="Wingdings" panose="05000000000000000000" pitchFamily="2" charset="2"/>
              <a:buChar char="§"/>
            </a:pPr>
            <a:r>
              <a:rPr lang="pt-BR" altLang="pt-BR" sz="2000" dirty="0">
                <a:solidFill>
                  <a:schemeClr val="bg1"/>
                </a:solidFill>
                <a:latin typeface="Arial" panose="020B0604020202020204" pitchFamily="34" charset="0"/>
                <a:cs typeface="Arial" panose="020B0604020202020204" pitchFamily="34" charset="0"/>
              </a:rPr>
              <a:t>Responsabilidade extracontratual/aquiliana (violação legal, lesão a direito)</a:t>
            </a:r>
          </a:p>
          <a:p>
            <a:pPr marL="342900" indent="-342900">
              <a:buFont typeface="Wingdings" panose="05000000000000000000" pitchFamily="2" charset="2"/>
              <a:buChar char="§"/>
            </a:pPr>
            <a:r>
              <a:rPr lang="pt-BR" altLang="pt-BR" sz="2000" dirty="0">
                <a:solidFill>
                  <a:schemeClr val="bg1"/>
                </a:solidFill>
                <a:latin typeface="Arial" panose="020B0604020202020204" pitchFamily="34" charset="0"/>
                <a:cs typeface="Arial" panose="020B0604020202020204" pitchFamily="34" charset="0"/>
              </a:rPr>
              <a:t>Responsabilidade penal</a:t>
            </a:r>
          </a:p>
          <a:p>
            <a:pPr marL="342900" indent="-342900">
              <a:buFont typeface="Wingdings" panose="05000000000000000000" pitchFamily="2" charset="2"/>
              <a:buChar char="§"/>
            </a:pPr>
            <a:r>
              <a:rPr lang="pt-BR" altLang="pt-BR" sz="2000" dirty="0">
                <a:solidFill>
                  <a:schemeClr val="bg1"/>
                </a:solidFill>
                <a:latin typeface="Arial" panose="020B0604020202020204" pitchFamily="34" charset="0"/>
                <a:cs typeface="Arial" panose="020B0604020202020204" pitchFamily="34" charset="0"/>
              </a:rPr>
              <a:t>Responsabilidade administrativa</a:t>
            </a:r>
          </a:p>
          <a:p>
            <a:pPr marL="342900" indent="-342900">
              <a:buFont typeface="Wingdings" panose="05000000000000000000" pitchFamily="2" charset="2"/>
              <a:buChar char="§"/>
            </a:pPr>
            <a:r>
              <a:rPr lang="pt-BR" altLang="pt-BR" sz="2000" dirty="0">
                <a:solidFill>
                  <a:schemeClr val="bg1"/>
                </a:solidFill>
                <a:latin typeface="Arial" panose="020B0604020202020204" pitchFamily="34" charset="0"/>
                <a:cs typeface="Arial" panose="020B0604020202020204" pitchFamily="34" charset="0"/>
              </a:rPr>
              <a:t>Outras (disciplinar, política, eleitoral etc.)</a:t>
            </a:r>
          </a:p>
          <a:p>
            <a:pPr algn="ctr"/>
            <a:endParaRPr lang="pt-BR" sz="2400" dirty="0">
              <a:solidFill>
                <a:schemeClr val="bg1"/>
              </a:solidFill>
            </a:endParaRPr>
          </a:p>
        </p:txBody>
      </p:sp>
      <p:sp>
        <p:nvSpPr>
          <p:cNvPr id="3" name="CaixaDeTexto 2"/>
          <p:cNvSpPr txBox="1"/>
          <p:nvPr/>
        </p:nvSpPr>
        <p:spPr>
          <a:xfrm>
            <a:off x="1763688" y="1281214"/>
            <a:ext cx="5256584" cy="400110"/>
          </a:xfrm>
          <a:prstGeom prst="rect">
            <a:avLst/>
          </a:prstGeom>
          <a:noFill/>
        </p:spPr>
        <p:txBody>
          <a:bodyPr wrap="square" rtlCol="0">
            <a:spAutoFit/>
          </a:bodyPr>
          <a:lstStyle/>
          <a:p>
            <a:pPr algn="ctr"/>
            <a:r>
              <a:rPr lang="pt-BR" altLang="pt-BR" sz="2000" b="1" dirty="0">
                <a:solidFill>
                  <a:srgbClr val="FFC000"/>
                </a:solidFill>
                <a:latin typeface="Arial" panose="020B0604020202020204" pitchFamily="34" charset="0"/>
              </a:rPr>
              <a:t>Campos ou esferas de responsabilidade</a:t>
            </a:r>
            <a:endParaRPr lang="pt-BR" sz="2000" dirty="0">
              <a:solidFill>
                <a:srgbClr val="FFC000"/>
              </a:solidFill>
            </a:endParaRPr>
          </a:p>
        </p:txBody>
      </p:sp>
    </p:spTree>
    <p:extLst>
      <p:ext uri="{BB962C8B-B14F-4D97-AF65-F5344CB8AC3E}">
        <p14:creationId xmlns:p14="http://schemas.microsoft.com/office/powerpoint/2010/main" val="108075278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33896"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323528" y="1905818"/>
            <a:ext cx="8568952" cy="3785652"/>
          </a:xfrm>
          <a:prstGeom prst="rect">
            <a:avLst/>
          </a:prstGeom>
          <a:noFill/>
        </p:spPr>
        <p:txBody>
          <a:bodyPr wrap="square" rtlCol="0">
            <a:spAutoFit/>
          </a:bodyPr>
          <a:lstStyle/>
          <a:p>
            <a:r>
              <a:rPr lang="pt-BR" altLang="pt-BR" sz="2000" dirty="0">
                <a:solidFill>
                  <a:schemeClr val="bg1"/>
                </a:solidFill>
                <a:latin typeface="Arial" panose="020B0604020202020204" pitchFamily="34" charset="0"/>
                <a:cs typeface="Arial" panose="020B0604020202020204" pitchFamily="34" charset="0"/>
              </a:rPr>
              <a:t>TCU.</a:t>
            </a:r>
            <a:r>
              <a:rPr lang="pt-BR" sz="2000" dirty="0">
                <a:solidFill>
                  <a:schemeClr val="bg1"/>
                </a:solidFill>
                <a:latin typeface="Arial" panose="020B0604020202020204" pitchFamily="34" charset="0"/>
                <a:cs typeface="Arial" panose="020B0604020202020204" pitchFamily="34" charset="0"/>
              </a:rPr>
              <a:t> Acórdão 1132/2007-Plenário </a:t>
            </a:r>
          </a:p>
          <a:p>
            <a:endParaRPr lang="pt-BR" sz="2000" dirty="0">
              <a:solidFill>
                <a:schemeClr val="bg1"/>
              </a:solidFill>
              <a:latin typeface="Arial" panose="020B0604020202020204" pitchFamily="34" charset="0"/>
              <a:cs typeface="Arial" panose="020B0604020202020204" pitchFamily="34" charset="0"/>
            </a:endParaRPr>
          </a:p>
          <a:p>
            <a:r>
              <a:rPr lang="pt-BR" sz="2000" dirty="0">
                <a:solidFill>
                  <a:schemeClr val="bg1"/>
                </a:solidFill>
                <a:latin typeface="Arial" panose="020B0604020202020204" pitchFamily="34" charset="0"/>
                <a:cs typeface="Arial" panose="020B0604020202020204" pitchFamily="34" charset="0"/>
              </a:rPr>
              <a:t>Secretário de Estado quando assina convênios pode ser responsabilizado, mesmo não sendo o executor direto, pois não é considerado agente político. Para tanto, </a:t>
            </a:r>
            <a:r>
              <a:rPr lang="pt-BR" sz="2000" u="sng" dirty="0">
                <a:solidFill>
                  <a:schemeClr val="bg1"/>
                </a:solidFill>
                <a:latin typeface="Arial" panose="020B0604020202020204" pitchFamily="34" charset="0"/>
                <a:cs typeface="Arial" panose="020B0604020202020204" pitchFamily="34" charset="0"/>
              </a:rPr>
              <a:t>basta que tenha praticado atos administrativos</a:t>
            </a:r>
            <a:r>
              <a:rPr lang="pt-BR" sz="2000" dirty="0">
                <a:solidFill>
                  <a:schemeClr val="bg1"/>
                </a:solidFill>
                <a:latin typeface="Arial" panose="020B0604020202020204" pitchFamily="34" charset="0"/>
                <a:cs typeface="Arial" panose="020B0604020202020204" pitchFamily="34" charset="0"/>
              </a:rPr>
              <a:t>, além do ato de natureza política consistente na decisão discricionária de celebrar determinado convênio. São agentes políticos: o Presidente da República; os governadores; e os prefeitos municipais quando assinam convênios, mas não são seus executores diretos. </a:t>
            </a:r>
            <a:r>
              <a:rPr lang="pt-BR" sz="2000" u="sng" dirty="0">
                <a:solidFill>
                  <a:schemeClr val="bg1"/>
                </a:solidFill>
                <a:latin typeface="Arial" panose="020B0604020202020204" pitchFamily="34" charset="0"/>
                <a:cs typeface="Arial" panose="020B0604020202020204" pitchFamily="34" charset="0"/>
              </a:rPr>
              <a:t>Caso tais agentes políticos pratiquem atos administrativos, podem ser responsabilizados pelas consequências desses atos</a:t>
            </a:r>
            <a:r>
              <a:rPr lang="pt-BR" sz="2000" dirty="0">
                <a:solidFill>
                  <a:schemeClr val="bg1"/>
                </a:solidFill>
                <a:latin typeface="Arial" panose="020B0604020202020204" pitchFamily="34" charset="0"/>
                <a:cs typeface="Arial" panose="020B0604020202020204" pitchFamily="34" charset="0"/>
              </a:rPr>
              <a:t>.</a:t>
            </a:r>
          </a:p>
          <a:p>
            <a:r>
              <a:rPr lang="pt-BR" altLang="pt-BR" sz="2000" dirty="0">
                <a:solidFill>
                  <a:schemeClr val="bg1"/>
                </a:solidFill>
                <a:latin typeface="Arial" panose="020B0604020202020204" pitchFamily="34" charset="0"/>
                <a:cs typeface="Arial" panose="020B0604020202020204" pitchFamily="34" charset="0"/>
              </a:rPr>
              <a:t> </a:t>
            </a:r>
            <a:endParaRPr lang="pt-BR" sz="2400" dirty="0">
              <a:solidFill>
                <a:schemeClr val="bg1"/>
              </a:solidFill>
            </a:endParaRPr>
          </a:p>
        </p:txBody>
      </p:sp>
      <p:sp>
        <p:nvSpPr>
          <p:cNvPr id="3" name="CaixaDeTexto 2"/>
          <p:cNvSpPr txBox="1"/>
          <p:nvPr/>
        </p:nvSpPr>
        <p:spPr>
          <a:xfrm>
            <a:off x="2501516" y="1182484"/>
            <a:ext cx="4280520"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40472287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825960" y="2075653"/>
            <a:ext cx="8352928" cy="1631216"/>
          </a:xfrm>
          <a:prstGeom prst="rect">
            <a:avLst/>
          </a:prstGeom>
          <a:noFill/>
        </p:spPr>
        <p:txBody>
          <a:bodyPr wrap="square" rtlCol="0">
            <a:spAutoFit/>
          </a:bodyPr>
          <a:lstStyle/>
          <a:p>
            <a:r>
              <a:rPr lang="pt-BR" sz="2000" dirty="0">
                <a:solidFill>
                  <a:schemeClr val="bg1"/>
                </a:solidFill>
                <a:latin typeface="Arial" panose="020B0604020202020204" pitchFamily="34" charset="0"/>
                <a:cs typeface="Arial" panose="020B0604020202020204" pitchFamily="34" charset="0"/>
              </a:rPr>
              <a:t>TCU. Acórdão 3546/2019-Primeira Câmara </a:t>
            </a:r>
          </a:p>
          <a:p>
            <a:endParaRPr lang="pt-BR" sz="2000" dirty="0">
              <a:solidFill>
                <a:schemeClr val="bg1"/>
              </a:solidFill>
              <a:latin typeface="Arial" panose="020B0604020202020204" pitchFamily="34" charset="0"/>
              <a:cs typeface="Arial" panose="020B0604020202020204" pitchFamily="34" charset="0"/>
            </a:endParaRPr>
          </a:p>
          <a:p>
            <a:r>
              <a:rPr lang="pt-BR" sz="2000" dirty="0">
                <a:solidFill>
                  <a:schemeClr val="bg1"/>
                </a:solidFill>
                <a:latin typeface="Arial" panose="020B0604020202020204" pitchFamily="34" charset="0"/>
                <a:cs typeface="Arial" panose="020B0604020202020204" pitchFamily="34" charset="0"/>
              </a:rPr>
              <a:t>A </a:t>
            </a:r>
            <a:r>
              <a:rPr lang="pt-BR" sz="2000" u="sng" dirty="0">
                <a:solidFill>
                  <a:schemeClr val="bg1"/>
                </a:solidFill>
                <a:latin typeface="Arial" panose="020B0604020202020204" pitchFamily="34" charset="0"/>
                <a:cs typeface="Arial" panose="020B0604020202020204" pitchFamily="34" charset="0"/>
              </a:rPr>
              <a:t>omissão na adoção de providências </a:t>
            </a:r>
            <a:r>
              <a:rPr lang="pt-BR" sz="2000" dirty="0">
                <a:solidFill>
                  <a:schemeClr val="bg1"/>
                </a:solidFill>
                <a:latin typeface="Arial" panose="020B0604020202020204" pitchFamily="34" charset="0"/>
                <a:cs typeface="Arial" panose="020B0604020202020204" pitchFamily="34" charset="0"/>
              </a:rPr>
              <a:t>com vistas a coibir ou reverter abandono injustificado de obra pública configura </a:t>
            </a:r>
            <a:r>
              <a:rPr lang="pt-BR" sz="2000" u="sng" dirty="0">
                <a:solidFill>
                  <a:schemeClr val="bg1"/>
                </a:solidFill>
                <a:latin typeface="Arial" panose="020B0604020202020204" pitchFamily="34" charset="0"/>
                <a:cs typeface="Arial" panose="020B0604020202020204" pitchFamily="34" charset="0"/>
              </a:rPr>
              <a:t>culpa grave</a:t>
            </a:r>
            <a:r>
              <a:rPr lang="pt-BR" sz="2000" dirty="0">
                <a:solidFill>
                  <a:schemeClr val="bg1"/>
                </a:solidFill>
                <a:latin typeface="Arial" panose="020B0604020202020204" pitchFamily="34" charset="0"/>
                <a:cs typeface="Arial" panose="020B0604020202020204" pitchFamily="34" charset="0"/>
              </a:rPr>
              <a:t>.</a:t>
            </a:r>
          </a:p>
          <a:p>
            <a:r>
              <a:rPr lang="pt-BR" sz="2000" dirty="0">
                <a:solidFill>
                  <a:schemeClr val="bg1"/>
                </a:solidFill>
                <a:latin typeface="Arial" panose="020B0604020202020204" pitchFamily="34" charset="0"/>
                <a:cs typeface="Arial" panose="020B0604020202020204" pitchFamily="34" charset="0"/>
              </a:rPr>
              <a:t> </a:t>
            </a:r>
          </a:p>
        </p:txBody>
      </p:sp>
      <p:sp>
        <p:nvSpPr>
          <p:cNvPr id="3" name="CaixaDeTexto 2"/>
          <p:cNvSpPr txBox="1"/>
          <p:nvPr/>
        </p:nvSpPr>
        <p:spPr>
          <a:xfrm>
            <a:off x="2571292" y="1201688"/>
            <a:ext cx="4176464"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408150456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685800" y="1957104"/>
            <a:ext cx="8248872" cy="3539430"/>
          </a:xfrm>
          <a:prstGeom prst="rect">
            <a:avLst/>
          </a:prstGeom>
          <a:noFill/>
        </p:spPr>
        <p:txBody>
          <a:bodyPr wrap="square" rtlCol="0">
            <a:spAutoFit/>
          </a:bodyPr>
          <a:lstStyle/>
          <a:p>
            <a:pPr>
              <a:defRPr/>
            </a:pPr>
            <a:r>
              <a:rPr lang="pt-BR" sz="2000" dirty="0">
                <a:solidFill>
                  <a:schemeClr val="bg1"/>
                </a:solidFill>
                <a:latin typeface="Arial" panose="020B0604020202020204" pitchFamily="34" charset="0"/>
                <a:cs typeface="Arial" panose="020B0604020202020204" pitchFamily="34" charset="0"/>
              </a:rPr>
              <a:t>TCU. Acórdão n. 1016/2013 – Plenário </a:t>
            </a:r>
            <a:endParaRPr lang="pt-BR" sz="2000" dirty="0">
              <a:solidFill>
                <a:srgbClr val="FF0000"/>
              </a:solidFill>
              <a:latin typeface="Arial" panose="020B0604020202020204" pitchFamily="34" charset="0"/>
              <a:cs typeface="Arial" panose="020B0604020202020204" pitchFamily="34" charset="0"/>
            </a:endParaRPr>
          </a:p>
          <a:p>
            <a:pPr>
              <a:defRPr/>
            </a:pPr>
            <a:endParaRPr lang="pt-BR" sz="2000" dirty="0">
              <a:solidFill>
                <a:schemeClr val="bg1"/>
              </a:solidFill>
              <a:latin typeface="Arial" panose="020B0604020202020204" pitchFamily="34" charset="0"/>
              <a:cs typeface="Arial" panose="020B0604020202020204" pitchFamily="34" charset="0"/>
            </a:endParaRPr>
          </a:p>
          <a:p>
            <a:pPr algn="just">
              <a:defRPr/>
            </a:pPr>
            <a:r>
              <a:rPr lang="pt-BR" sz="2000" dirty="0">
                <a:solidFill>
                  <a:schemeClr val="bg1"/>
                </a:solidFill>
                <a:latin typeface="Arial" panose="020B0604020202020204" pitchFamily="34" charset="0"/>
                <a:cs typeface="Arial" panose="020B0604020202020204" pitchFamily="34" charset="0"/>
              </a:rPr>
              <a:t>“10. Quanto à ex-Prefeita (...), </a:t>
            </a:r>
            <a:r>
              <a:rPr lang="pt-BR" sz="2000" u="sng" dirty="0">
                <a:solidFill>
                  <a:schemeClr val="bg1"/>
                </a:solidFill>
                <a:latin typeface="Arial" panose="020B0604020202020204" pitchFamily="34" charset="0"/>
                <a:cs typeface="Arial" panose="020B0604020202020204" pitchFamily="34" charset="0"/>
              </a:rPr>
              <a:t>o fato de ela ser a signatária do convênio não implica necessariamente responsabilidade por irregularidades na sua execução</a:t>
            </a:r>
            <a:r>
              <a:rPr lang="pt-BR" sz="2000" dirty="0">
                <a:solidFill>
                  <a:schemeClr val="bg1"/>
                </a:solidFill>
                <a:latin typeface="Arial" panose="020B0604020202020204" pitchFamily="34" charset="0"/>
                <a:cs typeface="Arial" panose="020B0604020202020204" pitchFamily="34" charset="0"/>
              </a:rPr>
              <a:t>. A jurisprudência do Tribunal entende que os </a:t>
            </a:r>
            <a:r>
              <a:rPr lang="pt-BR" sz="2000" u="sng" dirty="0">
                <a:solidFill>
                  <a:schemeClr val="bg1"/>
                </a:solidFill>
                <a:latin typeface="Arial" panose="020B0604020202020204" pitchFamily="34" charset="0"/>
                <a:cs typeface="Arial" panose="020B0604020202020204" pitchFamily="34" charset="0"/>
              </a:rPr>
              <a:t>agentes políticos podem ser responsabilizados quando praticam atos administrativos de gestão</a:t>
            </a:r>
            <a:r>
              <a:rPr lang="pt-BR" sz="2000" dirty="0">
                <a:solidFill>
                  <a:schemeClr val="bg1"/>
                </a:solidFill>
                <a:latin typeface="Arial" panose="020B0604020202020204" pitchFamily="34" charset="0"/>
                <a:cs typeface="Arial" panose="020B0604020202020204" pitchFamily="34" charset="0"/>
              </a:rPr>
              <a:t>. Quando não há a prática destes atos, via de regra, não cabe imputação de responsabilidade. Enquadram-se nessa situação os casos em que os agentes políticos assinam termos de convênio mas não participam de sua execução (...)</a:t>
            </a:r>
            <a:endParaRPr lang="pt-BR" alt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
        <p:nvSpPr>
          <p:cNvPr id="3" name="CaixaDeTexto 2"/>
          <p:cNvSpPr txBox="1"/>
          <p:nvPr/>
        </p:nvSpPr>
        <p:spPr>
          <a:xfrm>
            <a:off x="2683768" y="1201688"/>
            <a:ext cx="4280520" cy="400110"/>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endParaRPr>
          </a:p>
        </p:txBody>
      </p:sp>
    </p:spTree>
    <p:extLst>
      <p:ext uri="{BB962C8B-B14F-4D97-AF65-F5344CB8AC3E}">
        <p14:creationId xmlns:p14="http://schemas.microsoft.com/office/powerpoint/2010/main" val="6784998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571600" y="2191546"/>
            <a:ext cx="8248872" cy="3539430"/>
          </a:xfrm>
          <a:prstGeom prst="rect">
            <a:avLst/>
          </a:prstGeom>
          <a:noFill/>
        </p:spPr>
        <p:txBody>
          <a:bodyPr wrap="square" rtlCol="0">
            <a:spAutoFit/>
          </a:bodyPr>
          <a:lstStyle/>
          <a:p>
            <a:pPr algn="just"/>
            <a:r>
              <a:rPr lang="pt-BR" altLang="pt-BR" sz="2000" dirty="0">
                <a:solidFill>
                  <a:schemeClr val="bg1"/>
                </a:solidFill>
                <a:latin typeface="Arial" panose="020B0604020202020204" pitchFamily="34" charset="0"/>
                <a:cs typeface="Arial" panose="020B0604020202020204" pitchFamily="34" charset="0"/>
              </a:rPr>
              <a:t>11. Há outros casos em que o Tribunal responsabilizou agentes políticos, mesmo quando não praticaram diretamente atos administrativos, mas quando </a:t>
            </a:r>
            <a:r>
              <a:rPr lang="pt-BR" altLang="pt-BR" sz="2000" u="sng" dirty="0">
                <a:solidFill>
                  <a:schemeClr val="bg1"/>
                </a:solidFill>
                <a:latin typeface="Arial" panose="020B0604020202020204" pitchFamily="34" charset="0"/>
                <a:cs typeface="Arial" panose="020B0604020202020204" pitchFamily="34" charset="0"/>
              </a:rPr>
              <a:t>as irregularidades tinham um caráter de tal amplitude e relevância que, no mínimo, ficou caracterizada grave omissão no desempenho de suas atribuições de supervisão hierárquica</a:t>
            </a:r>
            <a:r>
              <a:rPr lang="pt-BR" altLang="pt-BR" sz="2000" dirty="0">
                <a:solidFill>
                  <a:schemeClr val="bg1"/>
                </a:solidFill>
                <a:latin typeface="Arial" panose="020B0604020202020204" pitchFamily="34" charset="0"/>
                <a:cs typeface="Arial" panose="020B0604020202020204" pitchFamily="34" charset="0"/>
              </a:rPr>
              <a:t> (...). No caso presente, a irregularidade não tinha esse caráter amplo, pelo contrário, tinha um escopo bastante pontual. Não é razoável exigir que um Prefeito, notadamente de um grande município como Fortaleza, deva supervisionar a execução de contratos de rotina do município. (...)”</a:t>
            </a:r>
          </a:p>
          <a:p>
            <a:pPr algn="ctr"/>
            <a:endParaRPr lang="pt-BR" sz="2400" dirty="0">
              <a:solidFill>
                <a:schemeClr val="bg1"/>
              </a:solidFill>
            </a:endParaRPr>
          </a:p>
        </p:txBody>
      </p:sp>
      <p:sp>
        <p:nvSpPr>
          <p:cNvPr id="3" name="CaixaDeTexto 2"/>
          <p:cNvSpPr txBox="1"/>
          <p:nvPr/>
        </p:nvSpPr>
        <p:spPr>
          <a:xfrm>
            <a:off x="2683768" y="1218991"/>
            <a:ext cx="4280520"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175356990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504056" y="2071259"/>
            <a:ext cx="8388424" cy="4770537"/>
          </a:xfrm>
          <a:prstGeom prst="rect">
            <a:avLst/>
          </a:prstGeom>
          <a:noFill/>
        </p:spPr>
        <p:txBody>
          <a:bodyPr wrap="square" rtlCol="0">
            <a:spAutoFit/>
          </a:bodyPr>
          <a:lstStyle/>
          <a:p>
            <a:r>
              <a:rPr lang="pt-BR" altLang="pt-BR" sz="2000" dirty="0">
                <a:solidFill>
                  <a:schemeClr val="bg1"/>
                </a:solidFill>
                <a:latin typeface="Arial" panose="020B0604020202020204" pitchFamily="34" charset="0"/>
                <a:cs typeface="Arial" panose="020B0604020202020204" pitchFamily="34" charset="0"/>
              </a:rPr>
              <a:t>TCU. Acórdão n. 2059/2015 – Plenário </a:t>
            </a:r>
          </a:p>
          <a:p>
            <a:endParaRPr lang="pt-BR" altLang="pt-BR" sz="2000" dirty="0">
              <a:solidFill>
                <a:schemeClr val="bg1"/>
              </a:solidFill>
              <a:latin typeface="Arial" panose="020B0604020202020204" pitchFamily="34" charset="0"/>
              <a:cs typeface="Arial" panose="020B0604020202020204" pitchFamily="34" charset="0"/>
            </a:endParaRPr>
          </a:p>
          <a:p>
            <a:pPr algn="just"/>
            <a:r>
              <a:rPr lang="pt-BR" altLang="pt-BR" sz="2000" dirty="0">
                <a:solidFill>
                  <a:schemeClr val="bg1"/>
                </a:solidFill>
                <a:latin typeface="Arial" panose="020B0604020202020204" pitchFamily="34" charset="0"/>
                <a:cs typeface="Arial" panose="020B0604020202020204" pitchFamily="34" charset="0"/>
              </a:rPr>
              <a:t>“8. (...) observo que a responsabilidade do ex-Prefeito advém em razão de ter sido signatário do convênio firmado com o FNDE e, em tal condição, ter-se colocado como garantidor da correta aplicação dos recursos.</a:t>
            </a:r>
          </a:p>
          <a:p>
            <a:pPr algn="just"/>
            <a:r>
              <a:rPr lang="pt-BR" altLang="pt-BR" sz="2000" dirty="0">
                <a:solidFill>
                  <a:schemeClr val="bg1"/>
                </a:solidFill>
                <a:latin typeface="Arial" panose="020B0604020202020204" pitchFamily="34" charset="0"/>
                <a:cs typeface="Arial" panose="020B0604020202020204" pitchFamily="34" charset="0"/>
              </a:rPr>
              <a:t>9. É certo que esse entendimento não preconiza que o responsável deva praticar todos os atos de gestão referentes aos convênios, mas sim adotar providências para que execução da despesa ocorra dentro dos parâmetros legais. Nesse sentido, </a:t>
            </a:r>
            <a:r>
              <a:rPr lang="pt-BR" altLang="pt-BR" sz="2000" u="sng" dirty="0">
                <a:solidFill>
                  <a:schemeClr val="bg1"/>
                </a:solidFill>
                <a:latin typeface="Arial" panose="020B0604020202020204" pitchFamily="34" charset="0"/>
                <a:cs typeface="Arial" panose="020B0604020202020204" pitchFamily="34" charset="0"/>
              </a:rPr>
              <a:t>o titular de um órgão/entidade deve escolher seus auxiliares diretos com esmero, sob pena de responder por </a:t>
            </a:r>
            <a:r>
              <a:rPr lang="pt-BR" altLang="pt-BR" sz="2000" i="1" u="sng" dirty="0">
                <a:solidFill>
                  <a:schemeClr val="bg1"/>
                </a:solidFill>
                <a:latin typeface="Arial" panose="020B0604020202020204" pitchFamily="34" charset="0"/>
                <a:cs typeface="Arial" panose="020B0604020202020204" pitchFamily="34" charset="0"/>
              </a:rPr>
              <a:t>culpa in </a:t>
            </a:r>
            <a:r>
              <a:rPr lang="pt-BR" altLang="pt-BR" sz="2000" i="1" u="sng" dirty="0" err="1">
                <a:solidFill>
                  <a:schemeClr val="bg1"/>
                </a:solidFill>
                <a:latin typeface="Arial" panose="020B0604020202020204" pitchFamily="34" charset="0"/>
                <a:cs typeface="Arial" panose="020B0604020202020204" pitchFamily="34" charset="0"/>
              </a:rPr>
              <a:t>eligendo</a:t>
            </a:r>
            <a:r>
              <a:rPr lang="pt-BR" altLang="pt-BR" sz="2000" u="sng" dirty="0">
                <a:solidFill>
                  <a:schemeClr val="bg1"/>
                </a:solidFill>
                <a:latin typeface="Arial" panose="020B0604020202020204" pitchFamily="34" charset="0"/>
                <a:cs typeface="Arial" panose="020B0604020202020204" pitchFamily="34" charset="0"/>
              </a:rPr>
              <a:t> e acompanhar, mesmo que de forma geral, o desempenho de seus subordinados, sob pena de responder por </a:t>
            </a:r>
            <a:r>
              <a:rPr lang="pt-BR" altLang="pt-BR" sz="2000" i="1" u="sng" dirty="0">
                <a:solidFill>
                  <a:schemeClr val="bg1"/>
                </a:solidFill>
                <a:latin typeface="Arial" panose="020B0604020202020204" pitchFamily="34" charset="0"/>
                <a:cs typeface="Arial" panose="020B0604020202020204" pitchFamily="34" charset="0"/>
              </a:rPr>
              <a:t>culpa in vigilando</a:t>
            </a:r>
            <a:r>
              <a:rPr lang="pt-BR" altLang="pt-BR" sz="2000" dirty="0">
                <a:solidFill>
                  <a:schemeClr val="bg1"/>
                </a:solidFill>
                <a:latin typeface="Arial" panose="020B0604020202020204" pitchFamily="34" charset="0"/>
                <a:cs typeface="Arial" panose="020B0604020202020204" pitchFamily="34" charset="0"/>
              </a:rPr>
              <a:t>. (...)</a:t>
            </a:r>
          </a:p>
          <a:p>
            <a:pPr algn="ctr"/>
            <a:endParaRPr lang="pt-BR" sz="2400" dirty="0">
              <a:solidFill>
                <a:schemeClr val="bg1"/>
              </a:solidFill>
            </a:endParaRPr>
          </a:p>
        </p:txBody>
      </p:sp>
      <p:sp>
        <p:nvSpPr>
          <p:cNvPr id="3" name="CaixaDeTexto 2"/>
          <p:cNvSpPr txBox="1"/>
          <p:nvPr/>
        </p:nvSpPr>
        <p:spPr>
          <a:xfrm>
            <a:off x="2771800" y="1240262"/>
            <a:ext cx="4280520"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52369849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671712" y="2335138"/>
            <a:ext cx="7990656" cy="3231654"/>
          </a:xfrm>
          <a:prstGeom prst="rect">
            <a:avLst/>
          </a:prstGeom>
          <a:noFill/>
        </p:spPr>
        <p:txBody>
          <a:bodyPr wrap="square" rtlCol="0">
            <a:spAutoFit/>
          </a:bodyPr>
          <a:lstStyle/>
          <a:p>
            <a:pPr algn="just"/>
            <a:r>
              <a:rPr lang="pt-BR" altLang="pt-BR" sz="2000" dirty="0">
                <a:solidFill>
                  <a:schemeClr val="bg1"/>
                </a:solidFill>
                <a:latin typeface="Arial" panose="020B0604020202020204" pitchFamily="34" charset="0"/>
                <a:cs typeface="Arial" panose="020B0604020202020204" pitchFamily="34" charset="0"/>
              </a:rPr>
              <a:t>9. [...], o pretexto de ter atuado apenas como agente político ao firmar os convênios sob enfoque, sem ter participado da execução dos mesmos, não lhe favorece nem afasta sua responsabilidade. O tema já mereceu judiciosas manifestações no âmbito desta Corte de Contas, prevalecendo o entendimento de que </a:t>
            </a:r>
            <a:r>
              <a:rPr lang="pt-BR" altLang="pt-BR" sz="2000" u="sng" dirty="0">
                <a:solidFill>
                  <a:schemeClr val="bg1"/>
                </a:solidFill>
                <a:latin typeface="Arial" panose="020B0604020202020204" pitchFamily="34" charset="0"/>
                <a:cs typeface="Arial" panose="020B0604020202020204" pitchFamily="34" charset="0"/>
              </a:rPr>
              <a:t>somente em circunstâncias especiais e claramente detectadas na documentação processual pode ser afastada a responsabilidade administrativa do gestor público relativamente à execução de convênios por ele firmados</a:t>
            </a:r>
            <a:r>
              <a:rPr lang="pt-BR" altLang="pt-BR" sz="2000" dirty="0">
                <a:solidFill>
                  <a:schemeClr val="bg1"/>
                </a:solidFill>
                <a:latin typeface="Arial" panose="020B0604020202020204" pitchFamily="34" charset="0"/>
                <a:cs typeface="Arial" panose="020B0604020202020204" pitchFamily="34" charset="0"/>
              </a:rPr>
              <a:t>.” </a:t>
            </a:r>
          </a:p>
          <a:p>
            <a:pPr algn="ctr"/>
            <a:endParaRPr lang="pt-BR" sz="2400" dirty="0">
              <a:solidFill>
                <a:schemeClr val="bg1"/>
              </a:solidFill>
            </a:endParaRPr>
          </a:p>
        </p:txBody>
      </p:sp>
      <p:sp>
        <p:nvSpPr>
          <p:cNvPr id="3" name="CaixaDeTexto 2"/>
          <p:cNvSpPr txBox="1"/>
          <p:nvPr/>
        </p:nvSpPr>
        <p:spPr>
          <a:xfrm>
            <a:off x="2445532" y="1240262"/>
            <a:ext cx="4392488"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15757437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33896"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323528" y="1905818"/>
            <a:ext cx="8568952" cy="4770537"/>
          </a:xfrm>
          <a:prstGeom prst="rect">
            <a:avLst/>
          </a:prstGeom>
          <a:noFill/>
        </p:spPr>
        <p:txBody>
          <a:bodyPr wrap="square" rtlCol="0">
            <a:spAutoFit/>
          </a:bodyPr>
          <a:lstStyle/>
          <a:p>
            <a:r>
              <a:rPr lang="pt-BR" altLang="pt-BR" sz="2000" dirty="0">
                <a:solidFill>
                  <a:schemeClr val="bg1"/>
                </a:solidFill>
                <a:latin typeface="Arial" panose="020B0604020202020204" pitchFamily="34" charset="0"/>
                <a:cs typeface="Arial" panose="020B0604020202020204" pitchFamily="34" charset="0"/>
              </a:rPr>
              <a:t>TCU. Acórdão n. 1151/2015 – Plenário </a:t>
            </a:r>
          </a:p>
          <a:p>
            <a:endParaRPr lang="pt-BR" altLang="pt-BR" sz="2000" dirty="0">
              <a:solidFill>
                <a:schemeClr val="bg1"/>
              </a:solidFill>
              <a:latin typeface="Arial" panose="020B0604020202020204" pitchFamily="34" charset="0"/>
              <a:cs typeface="Arial" panose="020B0604020202020204" pitchFamily="34" charset="0"/>
            </a:endParaRPr>
          </a:p>
          <a:p>
            <a:pPr algn="just"/>
            <a:r>
              <a:rPr lang="pt-BR" altLang="pt-BR" sz="2000" dirty="0">
                <a:solidFill>
                  <a:schemeClr val="bg1"/>
                </a:solidFill>
                <a:latin typeface="Arial" panose="020B0604020202020204" pitchFamily="34" charset="0"/>
                <a:cs typeface="Arial" panose="020B0604020202020204" pitchFamily="34" charset="0"/>
              </a:rPr>
              <a:t>“198. Conforme apontado pela unidade técnica, a competência regimental para assinar contratos seria do dirigente da área administrativa. Ao assinar os aditivos com irregularidades, o titular do Ministério assumiu a responsabilidade pela celebração (...) </a:t>
            </a:r>
          </a:p>
          <a:p>
            <a:pPr algn="just"/>
            <a:r>
              <a:rPr lang="pt-BR" altLang="pt-BR" sz="2000" u="sng" dirty="0">
                <a:solidFill>
                  <a:schemeClr val="bg1"/>
                </a:solidFill>
                <a:latin typeface="Arial" panose="020B0604020202020204" pitchFamily="34" charset="0"/>
                <a:cs typeface="Arial" panose="020B0604020202020204" pitchFamily="34" charset="0"/>
              </a:rPr>
              <a:t>A adesão à ata e os aditivos foram celebrados com irregularidades que poderiam e deveriam ter sido percebidas pelo signatário, especialmente pela importância e materialidade dos serviços envolvidos. Os atos irregulares praticados formaram um conjunto de ocorrências que deu causa aos prejuízos quantificados neste processo e o contexto aqui mostrado motiva e justifica a responsabilização direta do titular da pasta ante o dever de supervisão dele esperado e ante a própria assinatura do contrato e seus aditivos</a:t>
            </a:r>
            <a:r>
              <a:rPr lang="pt-BR" altLang="pt-BR" sz="2000" dirty="0">
                <a:solidFill>
                  <a:schemeClr val="bg1"/>
                </a:solidFill>
                <a:latin typeface="Arial" panose="020B0604020202020204" pitchFamily="34" charset="0"/>
                <a:cs typeface="Arial" panose="020B0604020202020204" pitchFamily="34" charset="0"/>
              </a:rPr>
              <a:t>.” </a:t>
            </a:r>
          </a:p>
          <a:p>
            <a:pPr algn="ctr"/>
            <a:endParaRPr lang="pt-BR" sz="2400" dirty="0">
              <a:solidFill>
                <a:schemeClr val="bg1"/>
              </a:solidFill>
            </a:endParaRPr>
          </a:p>
        </p:txBody>
      </p:sp>
      <p:sp>
        <p:nvSpPr>
          <p:cNvPr id="3" name="CaixaDeTexto 2"/>
          <p:cNvSpPr txBox="1"/>
          <p:nvPr/>
        </p:nvSpPr>
        <p:spPr>
          <a:xfrm>
            <a:off x="2501516" y="1182484"/>
            <a:ext cx="4280520"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87756373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393304" y="2061105"/>
            <a:ext cx="8496944" cy="3231654"/>
          </a:xfrm>
          <a:prstGeom prst="rect">
            <a:avLst/>
          </a:prstGeom>
          <a:noFill/>
        </p:spPr>
        <p:txBody>
          <a:bodyPr wrap="square" rtlCol="0">
            <a:spAutoFit/>
          </a:bodyPr>
          <a:lstStyle/>
          <a:p>
            <a:r>
              <a:rPr lang="pt-BR" altLang="pt-BR" sz="2000" dirty="0">
                <a:solidFill>
                  <a:schemeClr val="bg1"/>
                </a:solidFill>
                <a:latin typeface="Arial" panose="020B0604020202020204" pitchFamily="34" charset="0"/>
                <a:cs typeface="Arial" panose="020B0604020202020204" pitchFamily="34" charset="0"/>
              </a:rPr>
              <a:t>TCU. Acórdão n. 1568/2015 - Segunda Turma </a:t>
            </a:r>
          </a:p>
          <a:p>
            <a:endParaRPr lang="pt-BR" altLang="pt-BR" sz="2000" dirty="0">
              <a:solidFill>
                <a:schemeClr val="bg1"/>
              </a:solidFill>
              <a:latin typeface="Arial" panose="020B0604020202020204" pitchFamily="34" charset="0"/>
              <a:cs typeface="Arial" panose="020B0604020202020204" pitchFamily="34" charset="0"/>
            </a:endParaRPr>
          </a:p>
          <a:p>
            <a:pPr algn="just"/>
            <a:r>
              <a:rPr lang="pt-BR" altLang="pt-BR" sz="2000" dirty="0">
                <a:solidFill>
                  <a:schemeClr val="bg1"/>
                </a:solidFill>
                <a:latin typeface="Arial" panose="020B0604020202020204" pitchFamily="34" charset="0"/>
                <a:cs typeface="Arial" panose="020B0604020202020204" pitchFamily="34" charset="0"/>
              </a:rPr>
              <a:t>“(...) No caso do superfaturamento, são responsáveis o então gestor e ordenador de despesa da SFA/RO, [...], e os membros da comissão de licitação que efetivamente atuaram no processo, (...). </a:t>
            </a:r>
            <a:r>
              <a:rPr lang="pt-BR" altLang="pt-BR" sz="2000" u="sng" dirty="0">
                <a:solidFill>
                  <a:schemeClr val="bg1"/>
                </a:solidFill>
                <a:latin typeface="Arial" panose="020B0604020202020204" pitchFamily="34" charset="0"/>
                <a:cs typeface="Arial" panose="020B0604020202020204" pitchFamily="34" charset="0"/>
              </a:rPr>
              <a:t>A função de ordenador de despesa não está adstrita ao mero acatamento ou acolhimento das solicitações de outras instâncias administrativas, porquanto deve representar um verdadeiro controle da regularidade e da legalidade da despesa pública</a:t>
            </a:r>
            <a:r>
              <a:rPr lang="pt-BR" altLang="pt-BR" sz="2000" dirty="0">
                <a:solidFill>
                  <a:schemeClr val="bg1"/>
                </a:solidFill>
                <a:latin typeface="Arial" panose="020B0604020202020204" pitchFamily="34" charset="0"/>
                <a:cs typeface="Arial" panose="020B0604020202020204" pitchFamily="34" charset="0"/>
              </a:rPr>
              <a:t>. (...)”</a:t>
            </a:r>
          </a:p>
          <a:p>
            <a:pPr algn="ctr"/>
            <a:endParaRPr lang="pt-BR" sz="2400" dirty="0">
              <a:solidFill>
                <a:schemeClr val="bg1"/>
              </a:solidFill>
            </a:endParaRPr>
          </a:p>
        </p:txBody>
      </p:sp>
      <p:sp>
        <p:nvSpPr>
          <p:cNvPr id="3" name="CaixaDeTexto 2"/>
          <p:cNvSpPr txBox="1"/>
          <p:nvPr/>
        </p:nvSpPr>
        <p:spPr>
          <a:xfrm>
            <a:off x="2501516" y="1230108"/>
            <a:ext cx="4280520"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49300299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323528" y="2099370"/>
            <a:ext cx="8496944" cy="3847207"/>
          </a:xfrm>
          <a:prstGeom prst="rect">
            <a:avLst/>
          </a:prstGeom>
          <a:noFill/>
        </p:spPr>
        <p:txBody>
          <a:bodyPr wrap="square" rtlCol="0">
            <a:spAutoFit/>
          </a:bodyPr>
          <a:lstStyle/>
          <a:p>
            <a:r>
              <a:rPr lang="pt-BR" altLang="pt-BR" sz="2000" dirty="0">
                <a:solidFill>
                  <a:schemeClr val="bg1"/>
                </a:solidFill>
                <a:latin typeface="Arial" panose="020B0604020202020204" pitchFamily="34" charset="0"/>
                <a:cs typeface="Arial" panose="020B0604020202020204" pitchFamily="34" charset="0"/>
              </a:rPr>
              <a:t>TCU. Acórdão n. 550/2015 – Plenário </a:t>
            </a:r>
          </a:p>
          <a:p>
            <a:endParaRPr lang="pt-BR" altLang="pt-BR" sz="2000" dirty="0">
              <a:solidFill>
                <a:schemeClr val="bg1"/>
              </a:solidFill>
              <a:latin typeface="Arial" panose="020B0604020202020204" pitchFamily="34" charset="0"/>
              <a:cs typeface="Arial" panose="020B0604020202020204" pitchFamily="34" charset="0"/>
            </a:endParaRPr>
          </a:p>
          <a:p>
            <a:pPr algn="just"/>
            <a:r>
              <a:rPr lang="pt-BR" altLang="pt-BR" sz="2000" dirty="0">
                <a:solidFill>
                  <a:schemeClr val="bg1"/>
                </a:solidFill>
                <a:latin typeface="Arial" panose="020B0604020202020204" pitchFamily="34" charset="0"/>
                <a:cs typeface="Arial" panose="020B0604020202020204" pitchFamily="34" charset="0"/>
              </a:rPr>
              <a:t>“(...) </a:t>
            </a:r>
            <a:r>
              <a:rPr lang="pt-BR" altLang="pt-BR" sz="2000" u="sng" dirty="0">
                <a:solidFill>
                  <a:schemeClr val="bg1"/>
                </a:solidFill>
                <a:latin typeface="Arial" panose="020B0604020202020204" pitchFamily="34" charset="0"/>
                <a:cs typeface="Arial" panose="020B0604020202020204" pitchFamily="34" charset="0"/>
              </a:rPr>
              <a:t>cabe ao ordenador de despesa a verificação de todo o processo de dispêndio com o objetivo de detectar, dentre outras coisas, possíveis irregularidades</a:t>
            </a:r>
            <a:r>
              <a:rPr lang="pt-BR" altLang="pt-BR" sz="2000" dirty="0">
                <a:solidFill>
                  <a:schemeClr val="bg1"/>
                </a:solidFill>
                <a:latin typeface="Arial" panose="020B0604020202020204" pitchFamily="34" charset="0"/>
                <a:cs typeface="Arial" panose="020B0604020202020204" pitchFamily="34" charset="0"/>
              </a:rPr>
              <a:t>, tais como o apurado superfaturamento das aquisições de máquinas de gelo. (...)</a:t>
            </a:r>
          </a:p>
          <a:p>
            <a:pPr algn="just"/>
            <a:r>
              <a:rPr lang="pt-BR" altLang="pt-BR" sz="2000" dirty="0">
                <a:solidFill>
                  <a:schemeClr val="bg1"/>
                </a:solidFill>
                <a:latin typeface="Arial" panose="020B0604020202020204" pitchFamily="34" charset="0"/>
                <a:cs typeface="Arial" panose="020B0604020202020204" pitchFamily="34" charset="0"/>
              </a:rPr>
              <a:t>Ressalto, por oportuno, que este Tribunal já se manifestou em diversas oportunidades sobre a responsabilidade do ordenador de despesas em situações similares à apreciada, ratificando que </a:t>
            </a:r>
            <a:r>
              <a:rPr lang="pt-BR" altLang="pt-BR" sz="2000" u="sng" dirty="0">
                <a:solidFill>
                  <a:schemeClr val="bg1"/>
                </a:solidFill>
                <a:latin typeface="Arial" panose="020B0604020202020204" pitchFamily="34" charset="0"/>
                <a:cs typeface="Arial" panose="020B0604020202020204" pitchFamily="34" charset="0"/>
              </a:rPr>
              <a:t>sua assinatura não configura uma mera formalidade, mas autêntica instância de controle de dispêndio de recursos públicos</a:t>
            </a:r>
            <a:r>
              <a:rPr lang="pt-BR" altLang="pt-BR" sz="2000" dirty="0">
                <a:solidFill>
                  <a:schemeClr val="bg1"/>
                </a:solidFill>
                <a:latin typeface="Arial" panose="020B0604020202020204" pitchFamily="34" charset="0"/>
                <a:cs typeface="Arial" panose="020B0604020202020204" pitchFamily="34" charset="0"/>
              </a:rPr>
              <a:t>.”</a:t>
            </a:r>
          </a:p>
          <a:p>
            <a:pPr algn="ctr"/>
            <a:endParaRPr lang="pt-BR" sz="2400" dirty="0">
              <a:solidFill>
                <a:schemeClr val="bg1"/>
              </a:solidFill>
            </a:endParaRPr>
          </a:p>
        </p:txBody>
      </p:sp>
      <p:sp>
        <p:nvSpPr>
          <p:cNvPr id="3" name="CaixaDeTexto 2"/>
          <p:cNvSpPr txBox="1"/>
          <p:nvPr/>
        </p:nvSpPr>
        <p:spPr>
          <a:xfrm>
            <a:off x="2683768" y="1278356"/>
            <a:ext cx="4280520"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185305235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825960" y="2075653"/>
            <a:ext cx="8352928" cy="2246769"/>
          </a:xfrm>
          <a:prstGeom prst="rect">
            <a:avLst/>
          </a:prstGeom>
          <a:noFill/>
        </p:spPr>
        <p:txBody>
          <a:bodyPr wrap="square" rtlCol="0">
            <a:spAutoFit/>
          </a:bodyPr>
          <a:lstStyle/>
          <a:p>
            <a:r>
              <a:rPr lang="pt-BR" sz="2000" dirty="0">
                <a:solidFill>
                  <a:schemeClr val="bg1"/>
                </a:solidFill>
                <a:latin typeface="Arial" panose="020B0604020202020204" pitchFamily="34" charset="0"/>
                <a:cs typeface="Arial" panose="020B0604020202020204" pitchFamily="34" charset="0"/>
              </a:rPr>
              <a:t>TCU. Acórdão 1656/2015-Plenário </a:t>
            </a:r>
            <a:endParaRPr lang="pt-BR" sz="2000" dirty="0">
              <a:solidFill>
                <a:srgbClr val="FF0000"/>
              </a:solidFill>
              <a:latin typeface="Arial" panose="020B0604020202020204" pitchFamily="34" charset="0"/>
              <a:cs typeface="Arial" panose="020B0604020202020204" pitchFamily="34" charset="0"/>
            </a:endParaRPr>
          </a:p>
          <a:p>
            <a:endParaRPr lang="pt-BR" sz="2000" dirty="0">
              <a:solidFill>
                <a:schemeClr val="bg1"/>
              </a:solidFill>
              <a:latin typeface="Arial" panose="020B0604020202020204" pitchFamily="34" charset="0"/>
              <a:cs typeface="Arial" panose="020B0604020202020204" pitchFamily="34" charset="0"/>
            </a:endParaRPr>
          </a:p>
          <a:p>
            <a:r>
              <a:rPr lang="pt-BR" sz="2000" dirty="0">
                <a:solidFill>
                  <a:schemeClr val="bg1"/>
                </a:solidFill>
                <a:latin typeface="Arial" panose="020B0604020202020204" pitchFamily="34" charset="0"/>
                <a:cs typeface="Arial" panose="020B0604020202020204" pitchFamily="34" charset="0"/>
              </a:rPr>
              <a:t>Ainda que a natureza opinativa do parecer jurídico afaste, em regra, a responsabilidade de seu emitente, essa subsiste, caso se demonstre </a:t>
            </a:r>
            <a:r>
              <a:rPr lang="pt-BR" sz="2000" u="sng" dirty="0">
                <a:solidFill>
                  <a:schemeClr val="bg1"/>
                </a:solidFill>
                <a:latin typeface="Arial" panose="020B0604020202020204" pitchFamily="34" charset="0"/>
                <a:cs typeface="Arial" panose="020B0604020202020204" pitchFamily="34" charset="0"/>
              </a:rPr>
              <a:t>culpa ou erro grosseiro</a:t>
            </a:r>
            <a:r>
              <a:rPr lang="pt-BR" sz="2000" dirty="0">
                <a:solidFill>
                  <a:schemeClr val="bg1"/>
                </a:solidFill>
                <a:latin typeface="Arial" panose="020B0604020202020204" pitchFamily="34" charset="0"/>
                <a:cs typeface="Arial" panose="020B0604020202020204" pitchFamily="34" charset="0"/>
              </a:rPr>
              <a:t>.</a:t>
            </a:r>
          </a:p>
          <a:p>
            <a:r>
              <a:rPr lang="pt-BR" sz="2000" dirty="0">
                <a:solidFill>
                  <a:schemeClr val="bg1"/>
                </a:solidFill>
                <a:latin typeface="Arial" panose="020B0604020202020204" pitchFamily="34" charset="0"/>
                <a:cs typeface="Arial" panose="020B0604020202020204" pitchFamily="34" charset="0"/>
              </a:rPr>
              <a:t> </a:t>
            </a:r>
          </a:p>
          <a:p>
            <a:r>
              <a:rPr lang="pt-BR" sz="2000" dirty="0">
                <a:solidFill>
                  <a:schemeClr val="bg1"/>
                </a:solidFill>
                <a:latin typeface="Arial" panose="020B0604020202020204" pitchFamily="34" charset="0"/>
                <a:cs typeface="Arial" panose="020B0604020202020204" pitchFamily="34" charset="0"/>
              </a:rPr>
              <a:t> </a:t>
            </a:r>
          </a:p>
        </p:txBody>
      </p:sp>
      <p:sp>
        <p:nvSpPr>
          <p:cNvPr id="3" name="CaixaDeTexto 2"/>
          <p:cNvSpPr txBox="1"/>
          <p:nvPr/>
        </p:nvSpPr>
        <p:spPr>
          <a:xfrm>
            <a:off x="2571292" y="1201688"/>
            <a:ext cx="4176464"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2307448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dirty="0"/>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176968" y="2130425"/>
            <a:ext cx="7410128" cy="3847207"/>
          </a:xfrm>
          <a:prstGeom prst="rect">
            <a:avLst/>
          </a:prstGeom>
          <a:noFill/>
        </p:spPr>
        <p:txBody>
          <a:bodyPr wrap="square" rtlCol="0">
            <a:spAutoFit/>
          </a:bodyPr>
          <a:lstStyle/>
          <a:p>
            <a:pPr algn="just"/>
            <a:r>
              <a:rPr lang="pt-BR" altLang="pt-BR" sz="2000" b="1" dirty="0">
                <a:solidFill>
                  <a:schemeClr val="bg1"/>
                </a:solidFill>
                <a:latin typeface="Arial" panose="020B0604020202020204" pitchFamily="34" charset="0"/>
                <a:cs typeface="Arial" panose="020B0604020202020204" pitchFamily="34" charset="0"/>
              </a:rPr>
              <a:t>STF. MS 26969. Primeira Turma</a:t>
            </a:r>
          </a:p>
          <a:p>
            <a:pPr algn="just"/>
            <a:endParaRPr lang="pt-BR" altLang="pt-BR" sz="2000" dirty="0">
              <a:solidFill>
                <a:schemeClr val="bg1"/>
              </a:solidFill>
              <a:latin typeface="Arial" panose="020B0604020202020204" pitchFamily="34" charset="0"/>
              <a:cs typeface="Arial" panose="020B0604020202020204" pitchFamily="34" charset="0"/>
            </a:endParaRPr>
          </a:p>
          <a:p>
            <a:pPr algn="just"/>
            <a:r>
              <a:rPr lang="pt-BR" altLang="pt-BR" sz="2000" dirty="0">
                <a:solidFill>
                  <a:schemeClr val="bg1"/>
                </a:solidFill>
                <a:latin typeface="Arial" panose="020B0604020202020204" pitchFamily="34" charset="0"/>
                <a:cs typeface="Arial" panose="020B0604020202020204" pitchFamily="34" charset="0"/>
              </a:rPr>
              <a:t>6. </a:t>
            </a:r>
            <a:r>
              <a:rPr lang="pt-BR" altLang="pt-BR" sz="2000" u="sng" dirty="0">
                <a:solidFill>
                  <a:schemeClr val="bg1"/>
                </a:solidFill>
                <a:latin typeface="Arial" panose="020B0604020202020204" pitchFamily="34" charset="0"/>
                <a:cs typeface="Arial" panose="020B0604020202020204" pitchFamily="34" charset="0"/>
              </a:rPr>
              <a:t>As instâncias judicial e administrativa não se confundem</a:t>
            </a:r>
            <a:r>
              <a:rPr lang="pt-BR" altLang="pt-BR" sz="2000" dirty="0">
                <a:solidFill>
                  <a:schemeClr val="bg1"/>
                </a:solidFill>
                <a:latin typeface="Arial" panose="020B0604020202020204" pitchFamily="34" charset="0"/>
                <a:cs typeface="Arial" panose="020B0604020202020204" pitchFamily="34" charset="0"/>
              </a:rPr>
              <a:t>, razão pela qual a fiscalização do TCU não  inibe  a  propositura da ação civil pública, tanto mais que, consoante informações prestadas  pela  autoridade  coatora,  “</a:t>
            </a:r>
            <a:r>
              <a:rPr lang="pt-BR" altLang="pt-BR" sz="2000" u="sng" dirty="0">
                <a:solidFill>
                  <a:schemeClr val="bg1"/>
                </a:solidFill>
                <a:latin typeface="Arial" panose="020B0604020202020204" pitchFamily="34" charset="0"/>
                <a:cs typeface="Arial" panose="020B0604020202020204" pitchFamily="34" charset="0"/>
              </a:rPr>
              <a:t>na  hipótese  de  ser condenada  ao  final  do  processo  judicial,  bastaria  à impetrante a apresentação dos documentos comprobatórios da quitação do débito na esfera administrativa ou vice-versa</a:t>
            </a:r>
            <a:r>
              <a:rPr lang="pt-BR" altLang="pt-BR" sz="2000" dirty="0">
                <a:solidFill>
                  <a:schemeClr val="bg1"/>
                </a:solidFill>
                <a:latin typeface="Arial" panose="020B0604020202020204" pitchFamily="34" charset="0"/>
                <a:cs typeface="Arial" panose="020B0604020202020204" pitchFamily="34" charset="0"/>
              </a:rPr>
              <a:t>”. Assim, não ocorreria duplo ressarcimento em favor da União pelo mesmo fato.</a:t>
            </a:r>
          </a:p>
          <a:p>
            <a:pPr algn="ctr"/>
            <a:endParaRPr lang="pt-BR" sz="2400" dirty="0">
              <a:solidFill>
                <a:schemeClr val="bg1"/>
              </a:solidFill>
            </a:endParaRPr>
          </a:p>
        </p:txBody>
      </p:sp>
      <p:sp>
        <p:nvSpPr>
          <p:cNvPr id="3" name="CaixaDeTexto 2"/>
          <p:cNvSpPr txBox="1"/>
          <p:nvPr/>
        </p:nvSpPr>
        <p:spPr>
          <a:xfrm>
            <a:off x="2397968" y="1238030"/>
            <a:ext cx="4852120" cy="1077218"/>
          </a:xfrm>
          <a:prstGeom prst="rect">
            <a:avLst/>
          </a:prstGeom>
          <a:noFill/>
        </p:spPr>
        <p:txBody>
          <a:bodyPr wrap="square" rtlCol="0">
            <a:spAutoFit/>
          </a:bodyPr>
          <a:lstStyle/>
          <a:p>
            <a:pPr algn="ctr"/>
            <a:r>
              <a:rPr lang="pt-BR" altLang="pt-BR" sz="2000" b="1" dirty="0">
                <a:solidFill>
                  <a:srgbClr val="FFC000"/>
                </a:solidFill>
                <a:latin typeface="Arial" panose="020B0604020202020204" pitchFamily="34" charset="0"/>
                <a:cs typeface="Arial" panose="020B0604020202020204" pitchFamily="34" charset="0"/>
              </a:rPr>
              <a:t>(In)dependência das instâncias</a:t>
            </a:r>
            <a:br>
              <a:rPr lang="pt-BR" altLang="pt-BR" sz="2000" b="1" dirty="0">
                <a:solidFill>
                  <a:schemeClr val="bg1"/>
                </a:solidFill>
                <a:latin typeface="Arial" panose="020B0604020202020204" pitchFamily="34" charset="0"/>
                <a:cs typeface="Arial" panose="020B0604020202020204" pitchFamily="34" charset="0"/>
              </a:rPr>
            </a:b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119116398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393304" y="1979131"/>
            <a:ext cx="8496944" cy="4154984"/>
          </a:xfrm>
          <a:prstGeom prst="rect">
            <a:avLst/>
          </a:prstGeom>
          <a:noFill/>
        </p:spPr>
        <p:txBody>
          <a:bodyPr wrap="square" rtlCol="0">
            <a:spAutoFit/>
          </a:bodyPr>
          <a:lstStyle/>
          <a:p>
            <a:r>
              <a:rPr lang="pt-BR" altLang="pt-BR" sz="2000" dirty="0">
                <a:solidFill>
                  <a:schemeClr val="bg1"/>
                </a:solidFill>
                <a:latin typeface="Arial" panose="020B0604020202020204" pitchFamily="34" charset="0"/>
                <a:cs typeface="Arial" panose="020B0604020202020204" pitchFamily="34" charset="0"/>
              </a:rPr>
              <a:t>TCU. Acórdão n. 1801/2007 – Plenário</a:t>
            </a:r>
          </a:p>
          <a:p>
            <a:endParaRPr lang="pt-BR" altLang="pt-BR" sz="2000" dirty="0">
              <a:solidFill>
                <a:schemeClr val="bg1"/>
              </a:solidFill>
              <a:latin typeface="Arial" panose="020B0604020202020204" pitchFamily="34" charset="0"/>
              <a:cs typeface="Arial" panose="020B0604020202020204" pitchFamily="34" charset="0"/>
            </a:endParaRPr>
          </a:p>
          <a:p>
            <a:pPr algn="just"/>
            <a:r>
              <a:rPr lang="pt-BR" altLang="pt-BR" sz="2000" dirty="0">
                <a:solidFill>
                  <a:schemeClr val="bg1"/>
                </a:solidFill>
                <a:latin typeface="Arial" panose="020B0604020202020204" pitchFamily="34" charset="0"/>
                <a:cs typeface="Arial" panose="020B0604020202020204" pitchFamily="34" charset="0"/>
              </a:rPr>
              <a:t>“5. Ou seja, </a:t>
            </a:r>
            <a:r>
              <a:rPr lang="pt-BR" altLang="pt-BR" sz="2000" u="sng" dirty="0">
                <a:solidFill>
                  <a:schemeClr val="bg1"/>
                </a:solidFill>
                <a:latin typeface="Arial" panose="020B0604020202020204" pitchFamily="34" charset="0"/>
                <a:cs typeface="Arial" panose="020B0604020202020204" pitchFamily="34" charset="0"/>
              </a:rPr>
              <a:t>ao </a:t>
            </a:r>
            <a:r>
              <a:rPr lang="pt-BR" altLang="pt-BR" sz="2000" u="sng" dirty="0" err="1">
                <a:solidFill>
                  <a:schemeClr val="bg1"/>
                </a:solidFill>
                <a:latin typeface="Arial" panose="020B0604020202020204" pitchFamily="34" charset="0"/>
                <a:cs typeface="Arial" panose="020B0604020202020204" pitchFamily="34" charset="0"/>
              </a:rPr>
              <a:t>parecerista</a:t>
            </a:r>
            <a:r>
              <a:rPr lang="pt-BR" altLang="pt-BR" sz="2000" u="sng" dirty="0">
                <a:solidFill>
                  <a:schemeClr val="bg1"/>
                </a:solidFill>
                <a:latin typeface="Arial" panose="020B0604020202020204" pitchFamily="34" charset="0"/>
                <a:cs typeface="Arial" panose="020B0604020202020204" pitchFamily="34" charset="0"/>
              </a:rPr>
              <a:t> que sustenta opiniões técnicas plausíveis, razoáveis, embasado na boa técnica jurídica e na doutrina consagrada, ainda que fundamentado em convicções pessoais, e sendo seu parecer um instrumento que servirá para orientar o administrador público a tomar decisões, não deverá existir a imputação de responsabilização solidária ao gestor faltoso, porquanto tal parecer estará, como mencionado, livre de opiniões que possam ter carreado em si dolo ou culpa que, de alguma forma, poderiam induzir a erro</a:t>
            </a:r>
            <a:r>
              <a:rPr lang="pt-BR" altLang="pt-BR" sz="2000" dirty="0">
                <a:solidFill>
                  <a:schemeClr val="bg1"/>
                </a:solidFill>
                <a:latin typeface="Arial" panose="020B0604020202020204" pitchFamily="34" charset="0"/>
                <a:cs typeface="Arial" panose="020B0604020202020204" pitchFamily="34" charset="0"/>
              </a:rPr>
              <a:t>.</a:t>
            </a:r>
          </a:p>
          <a:p>
            <a:pPr algn="just"/>
            <a:r>
              <a:rPr lang="pt-BR" altLang="pt-BR" sz="2000" dirty="0">
                <a:solidFill>
                  <a:schemeClr val="bg1"/>
                </a:solidFill>
                <a:latin typeface="Arial" panose="020B0604020202020204" pitchFamily="34" charset="0"/>
                <a:cs typeface="Arial" panose="020B0604020202020204" pitchFamily="34" charset="0"/>
              </a:rPr>
              <a:t>1. 6. Ao contrário, se houver parecer que induza o administrador público à prática de irregularidade, ilegalidade ou quaisquer outros atos que</a:t>
            </a:r>
          </a:p>
          <a:p>
            <a:pPr algn="ctr"/>
            <a:endParaRPr lang="pt-BR" sz="2400" dirty="0">
              <a:solidFill>
                <a:schemeClr val="bg1"/>
              </a:solidFill>
            </a:endParaRPr>
          </a:p>
        </p:txBody>
      </p:sp>
      <p:sp>
        <p:nvSpPr>
          <p:cNvPr id="3" name="CaixaDeTexto 2"/>
          <p:cNvSpPr txBox="1"/>
          <p:nvPr/>
        </p:nvSpPr>
        <p:spPr>
          <a:xfrm>
            <a:off x="2683768" y="1244094"/>
            <a:ext cx="4280520"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241297595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685800" y="2398497"/>
            <a:ext cx="7772400" cy="2308324"/>
          </a:xfrm>
          <a:prstGeom prst="rect">
            <a:avLst/>
          </a:prstGeom>
          <a:noFill/>
        </p:spPr>
        <p:txBody>
          <a:bodyPr wrap="square" rtlCol="0">
            <a:spAutoFit/>
          </a:bodyPr>
          <a:lstStyle/>
          <a:p>
            <a:pPr algn="just"/>
            <a:r>
              <a:rPr lang="pt-BR" altLang="pt-BR" sz="2000" dirty="0">
                <a:solidFill>
                  <a:schemeClr val="bg1"/>
                </a:solidFill>
                <a:latin typeface="Arial" panose="020B0604020202020204" pitchFamily="34" charset="0"/>
                <a:cs typeface="Arial" panose="020B0604020202020204" pitchFamily="34" charset="0"/>
              </a:rPr>
              <a:t>possam ferir princípios como o da moralidade, da legalidade ou da publicidade, só para citar alguns exemplos, ou que, por dolo ou culpa, tenham  concorrido  para  a  prática  de  graves  irregularidades  ou ilegalidades, </a:t>
            </a:r>
            <a:r>
              <a:rPr lang="pt-BR" altLang="pt-BR" sz="2000" u="sng" dirty="0">
                <a:solidFill>
                  <a:schemeClr val="bg1"/>
                </a:solidFill>
                <a:latin typeface="Arial" panose="020B0604020202020204" pitchFamily="34" charset="0"/>
                <a:cs typeface="Arial" panose="020B0604020202020204" pitchFamily="34" charset="0"/>
              </a:rPr>
              <a:t>haverá de existir solidariedade entre gestores e pareceristas</a:t>
            </a:r>
            <a:r>
              <a:rPr lang="pt-BR" altLang="pt-BR" sz="2000" dirty="0">
                <a:solidFill>
                  <a:schemeClr val="bg1"/>
                </a:solidFill>
                <a:latin typeface="Arial" panose="020B0604020202020204" pitchFamily="34" charset="0"/>
                <a:cs typeface="Arial" panose="020B0604020202020204" pitchFamily="34" charset="0"/>
              </a:rPr>
              <a:t>, já que deverão ser considerados os responsáveis pela prática desses atos inquinados.”</a:t>
            </a:r>
          </a:p>
          <a:p>
            <a:pPr algn="ctr"/>
            <a:endParaRPr lang="pt-BR" sz="2400" dirty="0">
              <a:solidFill>
                <a:schemeClr val="bg1"/>
              </a:solidFill>
            </a:endParaRPr>
          </a:p>
        </p:txBody>
      </p:sp>
      <p:sp>
        <p:nvSpPr>
          <p:cNvPr id="3" name="CaixaDeTexto 2"/>
          <p:cNvSpPr txBox="1"/>
          <p:nvPr/>
        </p:nvSpPr>
        <p:spPr>
          <a:xfrm>
            <a:off x="2501516" y="1160186"/>
            <a:ext cx="4280520"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181346313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803548"/>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429308" y="1835433"/>
            <a:ext cx="8424936" cy="3847207"/>
          </a:xfrm>
          <a:prstGeom prst="rect">
            <a:avLst/>
          </a:prstGeom>
          <a:noFill/>
        </p:spPr>
        <p:txBody>
          <a:bodyPr wrap="square" rtlCol="0">
            <a:spAutoFit/>
          </a:bodyPr>
          <a:lstStyle/>
          <a:p>
            <a:r>
              <a:rPr lang="pt-BR" altLang="pt-BR" sz="2000" dirty="0">
                <a:solidFill>
                  <a:schemeClr val="bg1"/>
                </a:solidFill>
                <a:latin typeface="Arial" panose="020B0604020202020204" pitchFamily="34" charset="0"/>
                <a:cs typeface="Arial" panose="020B0604020202020204" pitchFamily="34" charset="0"/>
              </a:rPr>
              <a:t>TCU. Acórdão n. 10642/2015 - Segunda Turma </a:t>
            </a:r>
            <a:endParaRPr lang="pt-BR" altLang="pt-BR" sz="2000" dirty="0">
              <a:solidFill>
                <a:srgbClr val="FF0000"/>
              </a:solidFill>
              <a:latin typeface="Arial" panose="020B0604020202020204" pitchFamily="34" charset="0"/>
              <a:cs typeface="Arial" panose="020B0604020202020204" pitchFamily="34" charset="0"/>
            </a:endParaRPr>
          </a:p>
          <a:p>
            <a:endParaRPr lang="pt-BR" altLang="pt-BR" sz="2000" dirty="0">
              <a:solidFill>
                <a:schemeClr val="bg1"/>
              </a:solidFill>
              <a:latin typeface="Arial" panose="020B0604020202020204" pitchFamily="34" charset="0"/>
              <a:cs typeface="Arial" panose="020B0604020202020204" pitchFamily="34" charset="0"/>
            </a:endParaRPr>
          </a:p>
          <a:p>
            <a:pPr algn="just"/>
            <a:r>
              <a:rPr lang="pt-BR" altLang="pt-BR" sz="2000" dirty="0">
                <a:solidFill>
                  <a:schemeClr val="bg1"/>
                </a:solidFill>
                <a:latin typeface="Arial" panose="020B0604020202020204" pitchFamily="34" charset="0"/>
                <a:cs typeface="Arial" panose="020B0604020202020204" pitchFamily="34" charset="0"/>
              </a:rPr>
              <a:t>“8. (...) a responsabilização do gestor deve ser acompanhada de prova concreta e objetiva de que o </a:t>
            </a:r>
            <a:r>
              <a:rPr lang="pt-BR" altLang="pt-BR" sz="2000" u="sng" dirty="0">
                <a:solidFill>
                  <a:schemeClr val="bg1"/>
                </a:solidFill>
                <a:latin typeface="Arial" panose="020B0604020202020204" pitchFamily="34" charset="0"/>
                <a:cs typeface="Arial" panose="020B0604020202020204" pitchFamily="34" charset="0"/>
              </a:rPr>
              <a:t>parecer técnico</a:t>
            </a:r>
            <a:r>
              <a:rPr lang="pt-BR" altLang="pt-BR" sz="2000" dirty="0">
                <a:solidFill>
                  <a:schemeClr val="bg1"/>
                </a:solidFill>
                <a:latin typeface="Arial" panose="020B0604020202020204" pitchFamily="34" charset="0"/>
                <a:cs typeface="Arial" panose="020B0604020202020204" pitchFamily="34" charset="0"/>
              </a:rPr>
              <a:t> apresentava falhas perceptíveis por qualquer administrador de conhecimento mediano, especialmente quando emitido em razão de competência regular do técnico e não por delegação de competência.”</a:t>
            </a:r>
          </a:p>
          <a:p>
            <a:pPr algn="just"/>
            <a:endParaRPr lang="pt-BR" altLang="pt-BR" sz="2000" dirty="0">
              <a:solidFill>
                <a:schemeClr val="bg1"/>
              </a:solidFill>
              <a:latin typeface="Arial" panose="020B0604020202020204" pitchFamily="34" charset="0"/>
              <a:cs typeface="Arial" panose="020B0604020202020204" pitchFamily="34" charset="0"/>
            </a:endParaRPr>
          </a:p>
          <a:p>
            <a:pPr algn="just"/>
            <a:r>
              <a:rPr lang="pt-BR" altLang="pt-BR" sz="2000" dirty="0">
                <a:solidFill>
                  <a:schemeClr val="bg1"/>
                </a:solidFill>
                <a:latin typeface="Arial" panose="020B0604020202020204" pitchFamily="34" charset="0"/>
                <a:cs typeface="Arial" panose="020B0604020202020204" pitchFamily="34" charset="0"/>
              </a:rPr>
              <a:t>TCU. Acórdão n. 0250/2014 - Plenário. </a:t>
            </a:r>
          </a:p>
          <a:p>
            <a:pPr algn="just"/>
            <a:endParaRPr lang="pt-BR" altLang="pt-BR" sz="2000" dirty="0">
              <a:solidFill>
                <a:schemeClr val="bg1"/>
              </a:solidFill>
              <a:latin typeface="Arial" panose="020B0604020202020204" pitchFamily="34" charset="0"/>
              <a:cs typeface="Arial" panose="020B0604020202020204" pitchFamily="34" charset="0"/>
            </a:endParaRPr>
          </a:p>
          <a:p>
            <a:pPr algn="just"/>
            <a:r>
              <a:rPr lang="pt-BR" altLang="pt-BR" sz="2000" dirty="0">
                <a:solidFill>
                  <a:schemeClr val="bg1"/>
                </a:solidFill>
                <a:latin typeface="Arial" panose="020B0604020202020204" pitchFamily="34" charset="0"/>
                <a:cs typeface="Arial" panose="020B0604020202020204" pitchFamily="34" charset="0"/>
              </a:rPr>
              <a:t>[...] Esclareço que </a:t>
            </a:r>
            <a:r>
              <a:rPr lang="pt-BR" altLang="pt-BR" sz="2000" u="sng" dirty="0">
                <a:solidFill>
                  <a:schemeClr val="bg1"/>
                </a:solidFill>
                <a:latin typeface="Arial" panose="020B0604020202020204" pitchFamily="34" charset="0"/>
                <a:cs typeface="Arial" panose="020B0604020202020204" pitchFamily="34" charset="0"/>
              </a:rPr>
              <a:t>o parecer técnico não vincula o gestor, que tem a</a:t>
            </a:r>
          </a:p>
          <a:p>
            <a:pPr algn="ctr"/>
            <a:endParaRPr lang="pt-BR" sz="2400" dirty="0">
              <a:solidFill>
                <a:schemeClr val="bg1"/>
              </a:solidFill>
            </a:endParaRPr>
          </a:p>
        </p:txBody>
      </p:sp>
      <p:sp>
        <p:nvSpPr>
          <p:cNvPr id="3" name="CaixaDeTexto 2"/>
          <p:cNvSpPr txBox="1"/>
          <p:nvPr/>
        </p:nvSpPr>
        <p:spPr>
          <a:xfrm>
            <a:off x="2501516" y="1225329"/>
            <a:ext cx="4280520"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335202343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429308" y="1988840"/>
            <a:ext cx="8424936" cy="3847207"/>
          </a:xfrm>
          <a:prstGeom prst="rect">
            <a:avLst/>
          </a:prstGeom>
          <a:noFill/>
        </p:spPr>
        <p:txBody>
          <a:bodyPr wrap="square" rtlCol="0">
            <a:spAutoFit/>
          </a:bodyPr>
          <a:lstStyle/>
          <a:p>
            <a:pPr algn="just"/>
            <a:r>
              <a:rPr lang="pt-BR" altLang="pt-BR" sz="2000" u="sng" dirty="0">
                <a:solidFill>
                  <a:schemeClr val="bg1"/>
                </a:solidFill>
                <a:latin typeface="Arial" panose="020B0604020202020204" pitchFamily="34" charset="0"/>
                <a:cs typeface="Arial" panose="020B0604020202020204" pitchFamily="34" charset="0"/>
              </a:rPr>
              <a:t>obrigação de examiná-lo ou pelo menos de questioná-lo, junto à equipe técnica, exigindo a mostra da correta fundamentação para os quantitativos físicos e financeiros, até mesmo para  corrigir  eventuais disfunções administrativas, de modo que a decisão tomada com base em parecer deficiente não afasta, por si só, a responsabilidade do gestor-supervisor por atos considerados irregulares pelo TCU</a:t>
            </a:r>
            <a:r>
              <a:rPr lang="pt-BR" altLang="pt-BR" sz="2000" dirty="0">
                <a:solidFill>
                  <a:schemeClr val="bg1"/>
                </a:solidFill>
                <a:latin typeface="Arial" panose="020B0604020202020204" pitchFamily="34" charset="0"/>
                <a:cs typeface="Arial" panose="020B0604020202020204" pitchFamily="34" charset="0"/>
              </a:rPr>
              <a:t>.</a:t>
            </a:r>
          </a:p>
          <a:p>
            <a:pPr algn="just"/>
            <a:r>
              <a:rPr lang="pt-BR" altLang="pt-BR" sz="2000" dirty="0">
                <a:solidFill>
                  <a:schemeClr val="bg1"/>
                </a:solidFill>
                <a:latin typeface="Arial" panose="020B0604020202020204" pitchFamily="34" charset="0"/>
                <a:cs typeface="Arial" panose="020B0604020202020204" pitchFamily="34" charset="0"/>
              </a:rPr>
              <a:t>Registro que, nesses casos, é preciso avaliar se os vícios apresentados no parecer técnico seriam de difícil detecção, o que poderia caracterizar excludente de responsabilidade do gestor-supervisor (...), desde que o </a:t>
            </a:r>
            <a:r>
              <a:rPr lang="pt-BR" altLang="pt-BR" sz="2000" dirty="0" err="1">
                <a:solidFill>
                  <a:schemeClr val="bg1"/>
                </a:solidFill>
                <a:latin typeface="Arial" panose="020B0604020202020204" pitchFamily="34" charset="0"/>
                <a:cs typeface="Arial" panose="020B0604020202020204" pitchFamily="34" charset="0"/>
              </a:rPr>
              <a:t>parecerista</a:t>
            </a:r>
            <a:r>
              <a:rPr lang="pt-BR" altLang="pt-BR" sz="2000" dirty="0">
                <a:solidFill>
                  <a:schemeClr val="bg1"/>
                </a:solidFill>
                <a:latin typeface="Arial" panose="020B0604020202020204" pitchFamily="34" charset="0"/>
                <a:cs typeface="Arial" panose="020B0604020202020204" pitchFamily="34" charset="0"/>
              </a:rPr>
              <a:t> não tenha consignado ressalvas a serem observadas na tomada de decisão.”</a:t>
            </a:r>
          </a:p>
          <a:p>
            <a:pPr algn="ctr"/>
            <a:endParaRPr lang="pt-BR" sz="2400" dirty="0">
              <a:solidFill>
                <a:schemeClr val="bg1"/>
              </a:solidFill>
            </a:endParaRPr>
          </a:p>
        </p:txBody>
      </p:sp>
      <p:sp>
        <p:nvSpPr>
          <p:cNvPr id="3" name="CaixaDeTexto 2"/>
          <p:cNvSpPr txBox="1"/>
          <p:nvPr/>
        </p:nvSpPr>
        <p:spPr>
          <a:xfrm>
            <a:off x="2683768" y="1278356"/>
            <a:ext cx="4280520"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155217695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259632" y="2400320"/>
            <a:ext cx="7198568" cy="3170099"/>
          </a:xfrm>
          <a:prstGeom prst="rect">
            <a:avLst/>
          </a:prstGeom>
          <a:noFill/>
        </p:spPr>
        <p:txBody>
          <a:bodyPr wrap="square" rtlCol="0">
            <a:spAutoFit/>
          </a:bodyPr>
          <a:lstStyle/>
          <a:p>
            <a:pPr marL="342900" indent="-342900" algn="just">
              <a:buFont typeface="Wingdings" panose="05000000000000000000" pitchFamily="2" charset="2"/>
              <a:buChar char="§"/>
              <a:defRPr/>
            </a:pPr>
            <a:r>
              <a:rPr lang="pt-BR" sz="2000" b="1" i="1" dirty="0">
                <a:solidFill>
                  <a:schemeClr val="bg1"/>
                </a:solidFill>
                <a:latin typeface="Arial" panose="020B0604020202020204" pitchFamily="34" charset="0"/>
                <a:cs typeface="Arial" panose="020B0604020202020204" pitchFamily="34" charset="0"/>
              </a:rPr>
              <a:t>Solidariedade </a:t>
            </a:r>
            <a:r>
              <a:rPr lang="pt-BR" sz="2000" dirty="0">
                <a:solidFill>
                  <a:schemeClr val="bg1"/>
                </a:solidFill>
                <a:latin typeface="Arial" panose="020B0604020202020204" pitchFamily="34" charset="0"/>
                <a:cs typeface="Arial" panose="020B0604020202020204" pitchFamily="34" charset="0"/>
              </a:rPr>
              <a:t>no âmbito dos processos civil e administrativo </a:t>
            </a:r>
          </a:p>
          <a:p>
            <a:pPr marL="342900" indent="-342900" algn="just">
              <a:buFont typeface="Wingdings" panose="05000000000000000000" pitchFamily="2" charset="2"/>
              <a:buChar char="§"/>
              <a:defRPr/>
            </a:pPr>
            <a:endParaRPr lang="pt-BR" sz="2000" dirty="0">
              <a:solidFill>
                <a:schemeClr val="bg1"/>
              </a:solidFill>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defRPr/>
            </a:pPr>
            <a:r>
              <a:rPr lang="pt-BR" sz="2000" dirty="0">
                <a:solidFill>
                  <a:schemeClr val="bg1"/>
                </a:solidFill>
                <a:latin typeface="Arial" panose="020B0604020202020204" pitchFamily="34" charset="0"/>
                <a:cs typeface="Arial" panose="020B0604020202020204" pitchFamily="34" charset="0"/>
              </a:rPr>
              <a:t>Requisitos:</a:t>
            </a:r>
          </a:p>
          <a:p>
            <a:pPr marL="800100" lvl="1" indent="-342900" algn="just">
              <a:buFont typeface="Arial" panose="020B0604020202020204" pitchFamily="34" charset="0"/>
              <a:buChar char="•"/>
              <a:defRPr/>
            </a:pPr>
            <a:r>
              <a:rPr lang="pt-BR" sz="2000" dirty="0">
                <a:solidFill>
                  <a:schemeClr val="bg1"/>
                </a:solidFill>
                <a:latin typeface="Arial" panose="020B0604020202020204" pitchFamily="34" charset="0"/>
                <a:cs typeface="Arial" panose="020B0604020202020204" pitchFamily="34" charset="0"/>
              </a:rPr>
              <a:t>Art. 264, CC. Há </a:t>
            </a:r>
            <a:r>
              <a:rPr lang="pt-BR" sz="2000" u="sng" dirty="0">
                <a:solidFill>
                  <a:schemeClr val="bg1"/>
                </a:solidFill>
                <a:latin typeface="Arial" panose="020B0604020202020204" pitchFamily="34" charset="0"/>
                <a:cs typeface="Arial" panose="020B0604020202020204" pitchFamily="34" charset="0"/>
              </a:rPr>
              <a:t>solidariedade</a:t>
            </a:r>
            <a:r>
              <a:rPr lang="pt-BR" sz="2000" dirty="0">
                <a:solidFill>
                  <a:schemeClr val="bg1"/>
                </a:solidFill>
                <a:latin typeface="Arial" panose="020B0604020202020204" pitchFamily="34" charset="0"/>
                <a:cs typeface="Arial" panose="020B0604020202020204" pitchFamily="34" charset="0"/>
              </a:rPr>
              <a:t>, quando na mesma obrigação concorre mais de um credor, ou mais de um devedor, cada um com direito, ou obrigado, à dívida toda.</a:t>
            </a:r>
          </a:p>
          <a:p>
            <a:pPr marL="800100" lvl="1" indent="-342900" algn="just">
              <a:buFont typeface="Arial" panose="020B0604020202020204" pitchFamily="34" charset="0"/>
              <a:buChar char="•"/>
              <a:defRPr/>
            </a:pPr>
            <a:r>
              <a:rPr lang="pt-BR" sz="2000" dirty="0">
                <a:solidFill>
                  <a:schemeClr val="bg1"/>
                </a:solidFill>
                <a:latin typeface="Arial" panose="020B0604020202020204" pitchFamily="34" charset="0"/>
                <a:cs typeface="Arial" panose="020B0604020202020204" pitchFamily="34" charset="0"/>
              </a:rPr>
              <a:t>Art. 265, CC. A </a:t>
            </a:r>
            <a:r>
              <a:rPr lang="pt-BR" sz="2000" u="sng" dirty="0">
                <a:solidFill>
                  <a:schemeClr val="bg1"/>
                </a:solidFill>
                <a:latin typeface="Arial" panose="020B0604020202020204" pitchFamily="34" charset="0"/>
                <a:cs typeface="Arial" panose="020B0604020202020204" pitchFamily="34" charset="0"/>
              </a:rPr>
              <a:t>solidariedade</a:t>
            </a:r>
            <a:r>
              <a:rPr lang="pt-BR" sz="2000" dirty="0">
                <a:solidFill>
                  <a:schemeClr val="bg1"/>
                </a:solidFill>
                <a:latin typeface="Arial" panose="020B0604020202020204" pitchFamily="34" charset="0"/>
                <a:cs typeface="Arial" panose="020B0604020202020204" pitchFamily="34" charset="0"/>
              </a:rPr>
              <a:t> não se presume; resulta da lei ou da vontade das partes. </a:t>
            </a:r>
          </a:p>
        </p:txBody>
      </p:sp>
      <p:sp>
        <p:nvSpPr>
          <p:cNvPr id="3" name="CaixaDeTexto 2"/>
          <p:cNvSpPr txBox="1"/>
          <p:nvPr/>
        </p:nvSpPr>
        <p:spPr>
          <a:xfrm>
            <a:off x="2544420" y="1220559"/>
            <a:ext cx="3960440" cy="707886"/>
          </a:xfrm>
          <a:prstGeom prst="rect">
            <a:avLst/>
          </a:prstGeom>
          <a:noFill/>
        </p:spPr>
        <p:txBody>
          <a:bodyPr wrap="square" rtlCol="0">
            <a:spAutoFit/>
          </a:bodyPr>
          <a:lstStyle/>
          <a:p>
            <a:pPr algn="ctr"/>
            <a:r>
              <a:rPr lang="pt-BR" altLang="pt-BR" sz="2000" b="1" dirty="0">
                <a:solidFill>
                  <a:srgbClr val="FFC000"/>
                </a:solidFill>
                <a:latin typeface="Arial" panose="020B0604020202020204" pitchFamily="34" charset="0"/>
                <a:cs typeface="Arial" panose="020B0604020202020204" pitchFamily="34" charset="0"/>
              </a:rPr>
              <a:t>Solidariedade</a:t>
            </a:r>
            <a:br>
              <a:rPr lang="pt-BR" altLang="pt-BR" sz="2000" b="1" dirty="0">
                <a:solidFill>
                  <a:srgbClr val="FFC000"/>
                </a:solidFill>
                <a:latin typeface="Arial" panose="020B0604020202020204" pitchFamily="34" charset="0"/>
                <a:cs typeface="Arial" panose="020B0604020202020204" pitchFamily="34" charset="0"/>
              </a:rPr>
            </a:br>
            <a:endParaRPr lang="pt-BR" sz="2000" dirty="0">
              <a:solidFill>
                <a:srgbClr val="FFC000"/>
              </a:solidFill>
            </a:endParaRPr>
          </a:p>
        </p:txBody>
      </p:sp>
    </p:spTree>
    <p:extLst>
      <p:ext uri="{BB962C8B-B14F-4D97-AF65-F5344CB8AC3E}">
        <p14:creationId xmlns:p14="http://schemas.microsoft.com/office/powerpoint/2010/main" val="300052702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971600" y="2420888"/>
            <a:ext cx="7486600" cy="3170099"/>
          </a:xfrm>
          <a:prstGeom prst="rect">
            <a:avLst/>
          </a:prstGeom>
          <a:noFill/>
        </p:spPr>
        <p:txBody>
          <a:bodyPr wrap="square" rtlCol="0">
            <a:spAutoFit/>
          </a:bodyPr>
          <a:lstStyle/>
          <a:p>
            <a:pPr marL="800100" lvl="1" indent="-342900" algn="just">
              <a:buFont typeface="Arial" panose="020B0604020202020204" pitchFamily="34" charset="0"/>
              <a:buChar char="•"/>
              <a:defRPr/>
            </a:pPr>
            <a:r>
              <a:rPr lang="pt-BR" sz="2000" dirty="0">
                <a:solidFill>
                  <a:schemeClr val="bg1"/>
                </a:solidFill>
                <a:latin typeface="Arial" panose="020B0604020202020204" pitchFamily="34" charset="0"/>
                <a:cs typeface="Arial" panose="020B0604020202020204" pitchFamily="34" charset="0"/>
              </a:rPr>
              <a:t>Art. 275, CC. O credor tem direito a exigir e receber de um ou de alguns dos devedores, parcial ou totalmente, a dívida comum; se o pagamento tiver sido parcial, todos os demais devedores continuam obrigados </a:t>
            </a:r>
            <a:r>
              <a:rPr lang="pt-BR" sz="2000" u="sng" dirty="0">
                <a:solidFill>
                  <a:schemeClr val="bg1"/>
                </a:solidFill>
                <a:latin typeface="Arial" panose="020B0604020202020204" pitchFamily="34" charset="0"/>
                <a:cs typeface="Arial" panose="020B0604020202020204" pitchFamily="34" charset="0"/>
              </a:rPr>
              <a:t>solidariamente</a:t>
            </a:r>
            <a:r>
              <a:rPr lang="pt-BR" sz="2000" dirty="0">
                <a:solidFill>
                  <a:schemeClr val="bg1"/>
                </a:solidFill>
                <a:latin typeface="Arial" panose="020B0604020202020204" pitchFamily="34" charset="0"/>
                <a:cs typeface="Arial" panose="020B0604020202020204" pitchFamily="34" charset="0"/>
              </a:rPr>
              <a:t> pelo resto.</a:t>
            </a:r>
          </a:p>
          <a:p>
            <a:pPr lvl="1" algn="just">
              <a:defRPr/>
            </a:pPr>
            <a:endParaRPr lang="pt-BR" sz="2000" dirty="0">
              <a:solidFill>
                <a:schemeClr val="bg1"/>
              </a:solidFill>
              <a:latin typeface="Arial" panose="020B0604020202020204" pitchFamily="34" charset="0"/>
              <a:cs typeface="Arial" panose="020B0604020202020204" pitchFamily="34" charset="0"/>
            </a:endParaRPr>
          </a:p>
          <a:p>
            <a:pPr marL="800100" lvl="1" indent="-342900" algn="just">
              <a:buFont typeface="Arial" panose="020B0604020202020204" pitchFamily="34" charset="0"/>
              <a:buChar char="•"/>
              <a:defRPr/>
            </a:pPr>
            <a:r>
              <a:rPr lang="pt-BR" sz="2000" dirty="0">
                <a:solidFill>
                  <a:schemeClr val="bg1"/>
                </a:solidFill>
                <a:latin typeface="Arial" panose="020B0604020202020204" pitchFamily="34" charset="0"/>
                <a:cs typeface="Arial" panose="020B0604020202020204" pitchFamily="34" charset="0"/>
              </a:rPr>
              <a:t>Art. 942, CC. Os bens do responsável pela ofensa ou violação do direito de outrem ficam sujeitos à reparação do dano causado; e, se a ofensa tiver mais de um autor, todos responderão </a:t>
            </a:r>
            <a:r>
              <a:rPr lang="pt-BR" sz="2000" u="sng" dirty="0">
                <a:solidFill>
                  <a:schemeClr val="bg1"/>
                </a:solidFill>
                <a:latin typeface="Arial" panose="020B0604020202020204" pitchFamily="34" charset="0"/>
                <a:cs typeface="Arial" panose="020B0604020202020204" pitchFamily="34" charset="0"/>
              </a:rPr>
              <a:t>solidariamente</a:t>
            </a:r>
            <a:r>
              <a:rPr lang="pt-BR" sz="2000" dirty="0">
                <a:solidFill>
                  <a:schemeClr val="bg1"/>
                </a:solidFill>
                <a:latin typeface="Arial" panose="020B0604020202020204" pitchFamily="34" charset="0"/>
                <a:cs typeface="Arial" panose="020B0604020202020204" pitchFamily="34" charset="0"/>
              </a:rPr>
              <a:t> pela reparação.</a:t>
            </a:r>
          </a:p>
        </p:txBody>
      </p:sp>
      <p:sp>
        <p:nvSpPr>
          <p:cNvPr id="3" name="CaixaDeTexto 2"/>
          <p:cNvSpPr txBox="1"/>
          <p:nvPr/>
        </p:nvSpPr>
        <p:spPr>
          <a:xfrm>
            <a:off x="2544420" y="1220559"/>
            <a:ext cx="3960440" cy="707886"/>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Solidariedade</a:t>
            </a:r>
            <a:br>
              <a:rPr lang="pt-BR" altLang="pt-BR" sz="2000" b="1" dirty="0">
                <a:solidFill>
                  <a:schemeClr val="bg1"/>
                </a:solidFill>
                <a:latin typeface="Arial" panose="020B0604020202020204" pitchFamily="34" charset="0"/>
                <a:cs typeface="Arial" panose="020B0604020202020204" pitchFamily="34" charset="0"/>
              </a:rPr>
            </a:br>
            <a:endParaRPr lang="pt-BR" sz="2000" dirty="0">
              <a:solidFill>
                <a:schemeClr val="bg1"/>
              </a:solidFill>
            </a:endParaRPr>
          </a:p>
        </p:txBody>
      </p:sp>
    </p:spTree>
    <p:extLst>
      <p:ext uri="{BB962C8B-B14F-4D97-AF65-F5344CB8AC3E}">
        <p14:creationId xmlns:p14="http://schemas.microsoft.com/office/powerpoint/2010/main" val="31466568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185392" y="2206645"/>
            <a:ext cx="7272808" cy="2246769"/>
          </a:xfrm>
          <a:prstGeom prst="rect">
            <a:avLst/>
          </a:prstGeom>
          <a:noFill/>
        </p:spPr>
        <p:txBody>
          <a:bodyPr wrap="square" rtlCol="0">
            <a:spAutoFit/>
          </a:bodyPr>
          <a:lstStyle/>
          <a:p>
            <a:pPr marL="800100" lvl="1" indent="-342900" algn="just">
              <a:buFont typeface="Wingdings" panose="05000000000000000000" pitchFamily="2" charset="2"/>
              <a:buChar char="§"/>
              <a:defRPr/>
            </a:pPr>
            <a:r>
              <a:rPr lang="pt-BR" sz="2000" b="1" dirty="0">
                <a:solidFill>
                  <a:schemeClr val="bg1"/>
                </a:solidFill>
                <a:latin typeface="Arial" panose="020B0604020202020204" pitchFamily="34" charset="0"/>
                <a:cs typeface="Arial" panose="020B0604020202020204" pitchFamily="34" charset="0"/>
              </a:rPr>
              <a:t>Lei Orgânica do TCE</a:t>
            </a:r>
          </a:p>
          <a:p>
            <a:pPr marL="800100" lvl="1" indent="-342900" algn="just">
              <a:buFont typeface="Arial" panose="020B0604020202020204" pitchFamily="34" charset="0"/>
              <a:buChar char="•"/>
              <a:defRPr/>
            </a:pPr>
            <a:endParaRPr lang="pt-BR" sz="2000" dirty="0">
              <a:solidFill>
                <a:schemeClr val="bg1"/>
              </a:solidFill>
              <a:latin typeface="Arial" panose="020B0604020202020204" pitchFamily="34" charset="0"/>
              <a:cs typeface="Arial" panose="020B0604020202020204" pitchFamily="34" charset="0"/>
            </a:endParaRPr>
          </a:p>
          <a:p>
            <a:pPr marL="800100" lvl="1" indent="-342900" algn="just">
              <a:buFont typeface="Arial" panose="020B0604020202020204" pitchFamily="34" charset="0"/>
              <a:buChar char="•"/>
              <a:defRPr/>
            </a:pPr>
            <a:r>
              <a:rPr lang="pt-BR" sz="2000" dirty="0">
                <a:solidFill>
                  <a:schemeClr val="bg1"/>
                </a:solidFill>
                <a:latin typeface="Arial" panose="020B0604020202020204" pitchFamily="34" charset="0"/>
                <a:cs typeface="Arial" panose="020B0604020202020204" pitchFamily="34" charset="0"/>
              </a:rPr>
              <a:t>Art. 18. As contas serão julgadas: </a:t>
            </a:r>
          </a:p>
          <a:p>
            <a:pPr lvl="1" algn="just">
              <a:defRPr/>
            </a:pPr>
            <a:r>
              <a:rPr lang="pt-BR" sz="2000" dirty="0">
                <a:solidFill>
                  <a:schemeClr val="bg1"/>
                </a:solidFill>
                <a:latin typeface="Arial" panose="020B0604020202020204" pitchFamily="34" charset="0"/>
                <a:cs typeface="Arial" panose="020B0604020202020204" pitchFamily="34" charset="0"/>
              </a:rPr>
              <a:t>I — (...); </a:t>
            </a:r>
          </a:p>
          <a:p>
            <a:pPr lvl="1" algn="just">
              <a:defRPr/>
            </a:pPr>
            <a:r>
              <a:rPr lang="pt-BR" sz="2000" dirty="0">
                <a:solidFill>
                  <a:schemeClr val="bg1"/>
                </a:solidFill>
                <a:latin typeface="Arial" panose="020B0604020202020204" pitchFamily="34" charset="0"/>
                <a:cs typeface="Arial" panose="020B0604020202020204" pitchFamily="34" charset="0"/>
              </a:rPr>
              <a:t>II — (...); e </a:t>
            </a:r>
          </a:p>
          <a:p>
            <a:pPr lvl="1" algn="just">
              <a:defRPr/>
            </a:pPr>
            <a:r>
              <a:rPr lang="pt-BR" sz="2000" dirty="0">
                <a:solidFill>
                  <a:schemeClr val="bg1"/>
                </a:solidFill>
                <a:latin typeface="Arial" panose="020B0604020202020204" pitchFamily="34" charset="0"/>
                <a:cs typeface="Arial" panose="020B0604020202020204" pitchFamily="34" charset="0"/>
              </a:rPr>
              <a:t>III — </a:t>
            </a:r>
            <a:r>
              <a:rPr lang="pt-BR" sz="2000" u="sng" dirty="0">
                <a:solidFill>
                  <a:schemeClr val="bg1"/>
                </a:solidFill>
                <a:latin typeface="Arial" panose="020B0604020202020204" pitchFamily="34" charset="0"/>
                <a:cs typeface="Arial" panose="020B0604020202020204" pitchFamily="34" charset="0"/>
              </a:rPr>
              <a:t>irregulares, quando comprovada qualquer das seguintes ocorrências</a:t>
            </a:r>
            <a:r>
              <a:rPr lang="pt-BR" sz="2000" dirty="0">
                <a:solidFill>
                  <a:schemeClr val="bg1"/>
                </a:solidFill>
                <a:latin typeface="Arial" panose="020B0604020202020204" pitchFamily="34" charset="0"/>
                <a:cs typeface="Arial" panose="020B0604020202020204" pitchFamily="34" charset="0"/>
              </a:rPr>
              <a:t>: </a:t>
            </a:r>
          </a:p>
        </p:txBody>
      </p:sp>
      <p:sp>
        <p:nvSpPr>
          <p:cNvPr id="3" name="CaixaDeTexto 2"/>
          <p:cNvSpPr txBox="1"/>
          <p:nvPr/>
        </p:nvSpPr>
        <p:spPr>
          <a:xfrm>
            <a:off x="2544420" y="1220559"/>
            <a:ext cx="3960440" cy="707886"/>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Solidariedade</a:t>
            </a:r>
            <a:br>
              <a:rPr lang="pt-BR" altLang="pt-BR" sz="2000" b="1" dirty="0">
                <a:solidFill>
                  <a:schemeClr val="bg1"/>
                </a:solidFill>
                <a:latin typeface="Arial" panose="020B0604020202020204" pitchFamily="34" charset="0"/>
                <a:cs typeface="Arial" panose="020B0604020202020204" pitchFamily="34" charset="0"/>
              </a:rPr>
            </a:br>
            <a:endParaRPr lang="pt-BR" sz="2000" dirty="0">
              <a:solidFill>
                <a:schemeClr val="bg1"/>
              </a:solidFill>
            </a:endParaRPr>
          </a:p>
        </p:txBody>
      </p:sp>
    </p:spTree>
    <p:extLst>
      <p:ext uri="{BB962C8B-B14F-4D97-AF65-F5344CB8AC3E}">
        <p14:creationId xmlns:p14="http://schemas.microsoft.com/office/powerpoint/2010/main" val="109659214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259632" y="2206645"/>
            <a:ext cx="7198568" cy="1938992"/>
          </a:xfrm>
          <a:prstGeom prst="rect">
            <a:avLst/>
          </a:prstGeom>
          <a:noFill/>
        </p:spPr>
        <p:txBody>
          <a:bodyPr wrap="square" rtlCol="0">
            <a:spAutoFit/>
          </a:bodyPr>
          <a:lstStyle/>
          <a:p>
            <a:pPr lvl="1" algn="just">
              <a:defRPr/>
            </a:pPr>
            <a:r>
              <a:rPr lang="pt-BR" sz="2000" dirty="0">
                <a:solidFill>
                  <a:schemeClr val="bg1"/>
                </a:solidFill>
                <a:latin typeface="Arial" panose="020B0604020202020204" pitchFamily="34" charset="0"/>
                <a:cs typeface="Arial" panose="020B0604020202020204" pitchFamily="34" charset="0"/>
              </a:rPr>
              <a:t>a) (...); </a:t>
            </a:r>
          </a:p>
          <a:p>
            <a:pPr lvl="1" algn="just">
              <a:defRPr/>
            </a:pPr>
            <a:r>
              <a:rPr lang="pt-BR" sz="2000" dirty="0">
                <a:solidFill>
                  <a:schemeClr val="bg1"/>
                </a:solidFill>
                <a:latin typeface="Arial" panose="020B0604020202020204" pitchFamily="34" charset="0"/>
                <a:cs typeface="Arial" panose="020B0604020202020204" pitchFamily="34" charset="0"/>
              </a:rPr>
              <a:t>b) (...); </a:t>
            </a:r>
          </a:p>
          <a:p>
            <a:pPr lvl="1" algn="just">
              <a:defRPr/>
            </a:pPr>
            <a:r>
              <a:rPr lang="pt-BR" sz="2000" dirty="0">
                <a:solidFill>
                  <a:schemeClr val="bg1"/>
                </a:solidFill>
                <a:latin typeface="Arial" panose="020B0604020202020204" pitchFamily="34" charset="0"/>
                <a:cs typeface="Arial" panose="020B0604020202020204" pitchFamily="34" charset="0"/>
              </a:rPr>
              <a:t>c) </a:t>
            </a:r>
            <a:r>
              <a:rPr lang="pt-BR" sz="2000" u="sng" dirty="0">
                <a:solidFill>
                  <a:schemeClr val="bg1"/>
                </a:solidFill>
                <a:latin typeface="Arial" panose="020B0604020202020204" pitchFamily="34" charset="0"/>
                <a:cs typeface="Arial" panose="020B0604020202020204" pitchFamily="34" charset="0"/>
              </a:rPr>
              <a:t>dano ao erário decorrente de ato de gestão ilegítimo ou antieconômico injustificado</a:t>
            </a:r>
            <a:r>
              <a:rPr lang="pt-BR" sz="2000" dirty="0">
                <a:solidFill>
                  <a:schemeClr val="bg1"/>
                </a:solidFill>
                <a:latin typeface="Arial" panose="020B0604020202020204" pitchFamily="34" charset="0"/>
                <a:cs typeface="Arial" panose="020B0604020202020204" pitchFamily="34" charset="0"/>
              </a:rPr>
              <a:t>; e </a:t>
            </a:r>
          </a:p>
          <a:p>
            <a:pPr lvl="1" algn="just">
              <a:defRPr/>
            </a:pPr>
            <a:r>
              <a:rPr lang="pt-BR" sz="2000" dirty="0">
                <a:solidFill>
                  <a:schemeClr val="bg1"/>
                </a:solidFill>
                <a:latin typeface="Arial" panose="020B0604020202020204" pitchFamily="34" charset="0"/>
                <a:cs typeface="Arial" panose="020B0604020202020204" pitchFamily="34" charset="0"/>
              </a:rPr>
              <a:t>d) </a:t>
            </a:r>
            <a:r>
              <a:rPr lang="pt-BR" sz="2000" u="sng" dirty="0">
                <a:solidFill>
                  <a:schemeClr val="bg1"/>
                </a:solidFill>
                <a:latin typeface="Arial" panose="020B0604020202020204" pitchFamily="34" charset="0"/>
                <a:cs typeface="Arial" panose="020B0604020202020204" pitchFamily="34" charset="0"/>
              </a:rPr>
              <a:t>desfalque, desvio de dinheiro, bens ou valores públicos</a:t>
            </a:r>
            <a:r>
              <a:rPr lang="pt-BR" sz="2000" dirty="0">
                <a:solidFill>
                  <a:schemeClr val="bg1"/>
                </a:solidFill>
                <a:latin typeface="Arial" panose="020B0604020202020204" pitchFamily="34" charset="0"/>
                <a:cs typeface="Arial" panose="020B0604020202020204" pitchFamily="34" charset="0"/>
              </a:rPr>
              <a:t>. </a:t>
            </a:r>
          </a:p>
        </p:txBody>
      </p:sp>
      <p:sp>
        <p:nvSpPr>
          <p:cNvPr id="3" name="CaixaDeTexto 2"/>
          <p:cNvSpPr txBox="1"/>
          <p:nvPr/>
        </p:nvSpPr>
        <p:spPr>
          <a:xfrm>
            <a:off x="2544420" y="1220559"/>
            <a:ext cx="3960440" cy="707886"/>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Solidariedade</a:t>
            </a:r>
            <a:br>
              <a:rPr lang="pt-BR" altLang="pt-BR" sz="2000" b="1" dirty="0">
                <a:solidFill>
                  <a:schemeClr val="bg1"/>
                </a:solidFill>
                <a:latin typeface="Arial" panose="020B0604020202020204" pitchFamily="34" charset="0"/>
                <a:cs typeface="Arial" panose="020B0604020202020204" pitchFamily="34" charset="0"/>
              </a:rPr>
            </a:br>
            <a:endParaRPr lang="pt-BR" sz="2000" dirty="0">
              <a:solidFill>
                <a:schemeClr val="bg1"/>
              </a:solidFill>
            </a:endParaRPr>
          </a:p>
        </p:txBody>
      </p:sp>
    </p:spTree>
    <p:extLst>
      <p:ext uri="{BB962C8B-B14F-4D97-AF65-F5344CB8AC3E}">
        <p14:creationId xmlns:p14="http://schemas.microsoft.com/office/powerpoint/2010/main" val="31213641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185392" y="2206645"/>
            <a:ext cx="7272808" cy="2554545"/>
          </a:xfrm>
          <a:prstGeom prst="rect">
            <a:avLst/>
          </a:prstGeom>
          <a:noFill/>
        </p:spPr>
        <p:txBody>
          <a:bodyPr wrap="square" rtlCol="0">
            <a:spAutoFit/>
          </a:bodyPr>
          <a:lstStyle/>
          <a:p>
            <a:pPr lvl="1" algn="just">
              <a:defRPr/>
            </a:pPr>
            <a:r>
              <a:rPr lang="pt-BR" sz="2000" dirty="0">
                <a:solidFill>
                  <a:schemeClr val="bg1"/>
                </a:solidFill>
                <a:latin typeface="Arial" panose="020B0604020202020204" pitchFamily="34" charset="0"/>
                <a:cs typeface="Arial" panose="020B0604020202020204" pitchFamily="34" charset="0"/>
              </a:rPr>
              <a:t>§ 1º (...)</a:t>
            </a:r>
          </a:p>
          <a:p>
            <a:pPr lvl="1" algn="just">
              <a:defRPr/>
            </a:pPr>
            <a:r>
              <a:rPr lang="pt-BR" sz="2000" dirty="0">
                <a:solidFill>
                  <a:schemeClr val="bg1"/>
                </a:solidFill>
                <a:latin typeface="Arial" panose="020B0604020202020204" pitchFamily="34" charset="0"/>
                <a:cs typeface="Arial" panose="020B0604020202020204" pitchFamily="34" charset="0"/>
              </a:rPr>
              <a:t>§ 2º Nas hipóteses do inciso III, alíneas c e d, deste artigo, o Tribunal, ao julgar irregulares as contas, fixará a responsabilidade </a:t>
            </a:r>
            <a:r>
              <a:rPr lang="pt-BR" sz="2000" u="sng" dirty="0">
                <a:solidFill>
                  <a:schemeClr val="bg1"/>
                </a:solidFill>
                <a:latin typeface="Arial" panose="020B0604020202020204" pitchFamily="34" charset="0"/>
                <a:cs typeface="Arial" panose="020B0604020202020204" pitchFamily="34" charset="0"/>
              </a:rPr>
              <a:t>solidária</a:t>
            </a:r>
            <a:r>
              <a:rPr lang="pt-BR" sz="2000" dirty="0">
                <a:solidFill>
                  <a:schemeClr val="bg1"/>
                </a:solidFill>
                <a:latin typeface="Arial" panose="020B0604020202020204" pitchFamily="34" charset="0"/>
                <a:cs typeface="Arial" panose="020B0604020202020204" pitchFamily="34" charset="0"/>
              </a:rPr>
              <a:t>: </a:t>
            </a:r>
          </a:p>
          <a:p>
            <a:pPr lvl="1" algn="just">
              <a:defRPr/>
            </a:pPr>
            <a:r>
              <a:rPr lang="pt-BR" sz="2000" dirty="0">
                <a:solidFill>
                  <a:schemeClr val="bg1"/>
                </a:solidFill>
                <a:latin typeface="Arial" panose="020B0604020202020204" pitchFamily="34" charset="0"/>
                <a:cs typeface="Arial" panose="020B0604020202020204" pitchFamily="34" charset="0"/>
              </a:rPr>
              <a:t>a) do agente público que praticou o ato irregular e </a:t>
            </a:r>
          </a:p>
          <a:p>
            <a:pPr lvl="1" algn="just">
              <a:defRPr/>
            </a:pPr>
            <a:r>
              <a:rPr lang="pt-BR" sz="2000" dirty="0">
                <a:solidFill>
                  <a:schemeClr val="bg1"/>
                </a:solidFill>
                <a:latin typeface="Arial" panose="020B0604020202020204" pitchFamily="34" charset="0"/>
                <a:cs typeface="Arial" panose="020B0604020202020204" pitchFamily="34" charset="0"/>
              </a:rPr>
              <a:t>b) do terceiro que, como contratante ou parte interessada na prática do mesmo ato, de qualquer modo, haja concorrido para a ocorrência do dano apurado. </a:t>
            </a:r>
          </a:p>
        </p:txBody>
      </p:sp>
      <p:sp>
        <p:nvSpPr>
          <p:cNvPr id="3" name="CaixaDeTexto 2"/>
          <p:cNvSpPr txBox="1"/>
          <p:nvPr/>
        </p:nvSpPr>
        <p:spPr>
          <a:xfrm>
            <a:off x="2544420" y="1220559"/>
            <a:ext cx="3960440" cy="707886"/>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Solidariedade</a:t>
            </a:r>
            <a:br>
              <a:rPr lang="pt-BR" altLang="pt-BR" sz="2000" b="1" dirty="0">
                <a:solidFill>
                  <a:schemeClr val="bg1"/>
                </a:solidFill>
                <a:latin typeface="Arial" panose="020B0604020202020204" pitchFamily="34" charset="0"/>
                <a:cs typeface="Arial" panose="020B0604020202020204" pitchFamily="34" charset="0"/>
              </a:rPr>
            </a:br>
            <a:endParaRPr lang="pt-BR" sz="2000" dirty="0">
              <a:solidFill>
                <a:schemeClr val="bg1"/>
              </a:solidFill>
            </a:endParaRPr>
          </a:p>
        </p:txBody>
      </p:sp>
    </p:spTree>
    <p:extLst>
      <p:ext uri="{BB962C8B-B14F-4D97-AF65-F5344CB8AC3E}">
        <p14:creationId xmlns:p14="http://schemas.microsoft.com/office/powerpoint/2010/main" val="40052226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395536" y="2039247"/>
            <a:ext cx="8352928" cy="3231654"/>
          </a:xfrm>
          <a:prstGeom prst="rect">
            <a:avLst/>
          </a:prstGeom>
          <a:noFill/>
        </p:spPr>
        <p:txBody>
          <a:bodyPr wrap="square" rtlCol="0">
            <a:spAutoFit/>
          </a:bodyPr>
          <a:lstStyle/>
          <a:p>
            <a:r>
              <a:rPr lang="pt-BR" sz="2400" dirty="0">
                <a:solidFill>
                  <a:schemeClr val="bg1"/>
                </a:solidFill>
              </a:rPr>
              <a:t> </a:t>
            </a:r>
            <a:r>
              <a:rPr lang="pt-BR" sz="2000" b="1" dirty="0">
                <a:solidFill>
                  <a:schemeClr val="bg1"/>
                </a:solidFill>
                <a:latin typeface="Arial" panose="020B0604020202020204" pitchFamily="34" charset="0"/>
                <a:cs typeface="Arial" panose="020B0604020202020204" pitchFamily="34" charset="0"/>
              </a:rPr>
              <a:t>Solidariedade</a:t>
            </a:r>
          </a:p>
          <a:p>
            <a:endParaRPr lang="pt-BR" sz="2000" b="1" dirty="0">
              <a:solidFill>
                <a:schemeClr val="bg1"/>
              </a:solidFill>
              <a:latin typeface="Arial" panose="020B0604020202020204" pitchFamily="34" charset="0"/>
              <a:cs typeface="Arial" panose="020B0604020202020204" pitchFamily="34" charset="0"/>
            </a:endParaRPr>
          </a:p>
          <a:p>
            <a:r>
              <a:rPr lang="pt-BR" sz="2000" dirty="0">
                <a:solidFill>
                  <a:schemeClr val="bg1"/>
                </a:solidFill>
                <a:latin typeface="Arial" panose="020B0604020202020204" pitchFamily="34" charset="0"/>
                <a:cs typeface="Arial" panose="020B0604020202020204" pitchFamily="34" charset="0"/>
              </a:rPr>
              <a:t>TCU. Acórdão 2763/2011-Plenário </a:t>
            </a:r>
          </a:p>
          <a:p>
            <a:endParaRPr lang="pt-BR" sz="2000" dirty="0">
              <a:solidFill>
                <a:schemeClr val="bg1"/>
              </a:solidFill>
              <a:latin typeface="Arial" panose="020B0604020202020204" pitchFamily="34" charset="0"/>
              <a:cs typeface="Arial" panose="020B0604020202020204" pitchFamily="34" charset="0"/>
            </a:endParaRPr>
          </a:p>
          <a:p>
            <a:r>
              <a:rPr lang="pt-BR" sz="2000" dirty="0">
                <a:solidFill>
                  <a:schemeClr val="bg1"/>
                </a:solidFill>
                <a:latin typeface="Arial" panose="020B0604020202020204" pitchFamily="34" charset="0"/>
                <a:cs typeface="Arial" panose="020B0604020202020204" pitchFamily="34" charset="0"/>
              </a:rPr>
              <a:t>Na hipótese em que a </a:t>
            </a:r>
            <a:r>
              <a:rPr lang="pt-BR" sz="2000" u="sng"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pessoa jurídica de direito privado e seus administradores</a:t>
            </a:r>
            <a:r>
              <a:rPr lang="pt-BR" sz="2000" u="sng" dirty="0">
                <a:solidFill>
                  <a:schemeClr val="bg1"/>
                </a:solidFill>
                <a:latin typeface="Arial" panose="020B0604020202020204" pitchFamily="34" charset="0"/>
                <a:cs typeface="Arial" panose="020B0604020202020204" pitchFamily="34" charset="0"/>
              </a:rPr>
              <a:t> derem causa a dano ao erário </a:t>
            </a:r>
            <a:r>
              <a:rPr lang="pt-BR" sz="2000" dirty="0">
                <a:solidFill>
                  <a:schemeClr val="bg1"/>
                </a:solidFill>
                <a:latin typeface="Arial" panose="020B0604020202020204" pitchFamily="34" charset="0"/>
                <a:cs typeface="Arial" panose="020B0604020202020204" pitchFamily="34" charset="0"/>
              </a:rPr>
              <a:t>na execução de avença celebrada com o poder público federal com vistas à realização de uma finalidade pública, incide sobre ambos a responsabilidade solidária pelo dano.</a:t>
            </a:r>
          </a:p>
          <a:p>
            <a:endParaRPr lang="pt-BR" sz="2000" dirty="0">
              <a:solidFill>
                <a:schemeClr val="bg1"/>
              </a:solidFill>
              <a:latin typeface="Arial" panose="020B0604020202020204" pitchFamily="34" charset="0"/>
              <a:cs typeface="Arial" panose="020B0604020202020204" pitchFamily="34" charset="0"/>
            </a:endParaRPr>
          </a:p>
        </p:txBody>
      </p:sp>
      <p:sp>
        <p:nvSpPr>
          <p:cNvPr id="3" name="CaixaDeTexto 2"/>
          <p:cNvSpPr txBox="1"/>
          <p:nvPr/>
        </p:nvSpPr>
        <p:spPr>
          <a:xfrm>
            <a:off x="2571292" y="1201688"/>
            <a:ext cx="4176464" cy="769441"/>
          </a:xfrm>
          <a:prstGeom prst="rect">
            <a:avLst/>
          </a:prstGeom>
          <a:noFill/>
        </p:spPr>
        <p:txBody>
          <a:bodyPr wrap="square" rtlCol="0">
            <a:spAutoFit/>
          </a:bodyPr>
          <a:lstStyle/>
          <a:p>
            <a:pPr algn="ctr"/>
            <a:r>
              <a:rPr lang="pt-BR" altLang="pt-BR" sz="2000" b="1" dirty="0">
                <a:solidFill>
                  <a:srgbClr val="FFC000"/>
                </a:solidFill>
                <a:latin typeface="Arial" panose="020B0604020202020204" pitchFamily="34" charset="0"/>
                <a:cs typeface="Arial" panose="020B0604020202020204" pitchFamily="34" charset="0"/>
              </a:rPr>
              <a:t>Estudo de casos concretos</a:t>
            </a:r>
            <a:endParaRPr lang="pt-BR" sz="2000" dirty="0">
              <a:solidFill>
                <a:srgbClr val="FFC000"/>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2593287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dirty="0"/>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971600" y="2400320"/>
            <a:ext cx="7486600" cy="1938992"/>
          </a:xfrm>
          <a:prstGeom prst="rect">
            <a:avLst/>
          </a:prstGeom>
          <a:noFill/>
        </p:spPr>
        <p:txBody>
          <a:bodyPr wrap="square" rtlCol="0">
            <a:spAutoFit/>
          </a:bodyPr>
          <a:lstStyle/>
          <a:p>
            <a:pPr algn="just"/>
            <a:r>
              <a:rPr lang="pt-BR" sz="2000" b="1" dirty="0">
                <a:solidFill>
                  <a:schemeClr val="bg1"/>
                </a:solidFill>
                <a:latin typeface="Arial" panose="020B0604020202020204" pitchFamily="34" charset="0"/>
                <a:cs typeface="Arial" panose="020B0604020202020204" pitchFamily="34" charset="0"/>
              </a:rPr>
              <a:t>Exceção</a:t>
            </a:r>
            <a:r>
              <a:rPr lang="pt-BR" sz="2000" dirty="0">
                <a:solidFill>
                  <a:schemeClr val="bg1"/>
                </a:solidFill>
                <a:latin typeface="Arial" panose="020B0604020202020204" pitchFamily="34" charset="0"/>
                <a:cs typeface="Arial" panose="020B0604020202020204" pitchFamily="34" charset="0"/>
              </a:rPr>
              <a:t>:</a:t>
            </a:r>
          </a:p>
          <a:p>
            <a:pPr algn="just"/>
            <a:r>
              <a:rPr lang="pt-BR" sz="2000" dirty="0">
                <a:solidFill>
                  <a:schemeClr val="bg1"/>
                </a:solidFill>
                <a:latin typeface="Arial" panose="020B0604020202020204" pitchFamily="34" charset="0"/>
                <a:cs typeface="Arial" panose="020B0604020202020204" pitchFamily="34" charset="0"/>
              </a:rPr>
              <a:t> </a:t>
            </a:r>
          </a:p>
          <a:p>
            <a:pPr algn="just"/>
            <a:r>
              <a:rPr lang="pt-BR" sz="2000" dirty="0">
                <a:solidFill>
                  <a:schemeClr val="bg1"/>
                </a:solidFill>
                <a:latin typeface="Arial" panose="020B0604020202020204" pitchFamily="34" charset="0"/>
                <a:cs typeface="Arial" panose="020B0604020202020204" pitchFamily="34" charset="0"/>
              </a:rPr>
              <a:t>A </a:t>
            </a:r>
            <a:r>
              <a:rPr lang="pt-BR" sz="2000" u="sng" dirty="0">
                <a:solidFill>
                  <a:schemeClr val="bg1"/>
                </a:solidFill>
                <a:latin typeface="Arial" panose="020B0604020202020204" pitchFamily="34" charset="0"/>
                <a:cs typeface="Arial" panose="020B0604020202020204" pitchFamily="34" charset="0"/>
              </a:rPr>
              <a:t>decisão judicial na esfera penal</a:t>
            </a:r>
            <a:r>
              <a:rPr lang="pt-BR" sz="2000" dirty="0">
                <a:solidFill>
                  <a:schemeClr val="bg1"/>
                </a:solidFill>
                <a:latin typeface="Arial" panose="020B0604020202020204" pitchFamily="34" charset="0"/>
                <a:cs typeface="Arial" panose="020B0604020202020204" pitchFamily="34" charset="0"/>
              </a:rPr>
              <a:t> gera efeitos sobre a administrativa quando se manifesta pela </a:t>
            </a:r>
            <a:r>
              <a:rPr lang="pt-BR" sz="2000" u="sng" dirty="0">
                <a:solidFill>
                  <a:schemeClr val="bg1"/>
                </a:solidFill>
                <a:latin typeface="Arial" panose="020B0604020202020204" pitchFamily="34" charset="0"/>
                <a:cs typeface="Arial" panose="020B0604020202020204" pitchFamily="34" charset="0"/>
              </a:rPr>
              <a:t>inexistência material do fato</a:t>
            </a:r>
            <a:r>
              <a:rPr lang="pt-BR" sz="2000" dirty="0">
                <a:solidFill>
                  <a:schemeClr val="bg1"/>
                </a:solidFill>
                <a:latin typeface="Arial" panose="020B0604020202020204" pitchFamily="34" charset="0"/>
                <a:cs typeface="Arial" panose="020B0604020202020204" pitchFamily="34" charset="0"/>
              </a:rPr>
              <a:t> ou pela </a:t>
            </a:r>
            <a:r>
              <a:rPr lang="pt-BR" sz="2000" u="sng" dirty="0">
                <a:solidFill>
                  <a:schemeClr val="bg1"/>
                </a:solidFill>
                <a:latin typeface="Arial" panose="020B0604020202020204" pitchFamily="34" charset="0"/>
                <a:cs typeface="Arial" panose="020B0604020202020204" pitchFamily="34" charset="0"/>
              </a:rPr>
              <a:t>negativa de autoria</a:t>
            </a:r>
            <a:r>
              <a:rPr lang="pt-BR" sz="2000" dirty="0">
                <a:solidFill>
                  <a:schemeClr val="bg1"/>
                </a:solidFill>
                <a:latin typeface="Arial" panose="020B0604020202020204" pitchFamily="34" charset="0"/>
                <a:cs typeface="Arial" panose="020B0604020202020204" pitchFamily="34" charset="0"/>
              </a:rPr>
              <a:t>. </a:t>
            </a:r>
          </a:p>
          <a:p>
            <a:pPr algn="just"/>
            <a:endParaRPr lang="pt-BR" sz="2000" dirty="0">
              <a:solidFill>
                <a:schemeClr val="bg1"/>
              </a:solidFill>
              <a:latin typeface="Arial" panose="020B0604020202020204" pitchFamily="34" charset="0"/>
              <a:cs typeface="Arial" panose="020B0604020202020204" pitchFamily="34" charset="0"/>
            </a:endParaRPr>
          </a:p>
        </p:txBody>
      </p:sp>
      <p:sp>
        <p:nvSpPr>
          <p:cNvPr id="3" name="CaixaDeTexto 2"/>
          <p:cNvSpPr txBox="1"/>
          <p:nvPr/>
        </p:nvSpPr>
        <p:spPr>
          <a:xfrm>
            <a:off x="2432856" y="1244510"/>
            <a:ext cx="4782344" cy="1077218"/>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(In)dependência das instâncias</a:t>
            </a:r>
            <a:br>
              <a:rPr lang="pt-BR" altLang="pt-BR" sz="2000" b="1" dirty="0">
                <a:solidFill>
                  <a:schemeClr val="bg1"/>
                </a:solidFill>
                <a:latin typeface="Arial" panose="020B0604020202020204" pitchFamily="34" charset="0"/>
                <a:cs typeface="Arial" panose="020B0604020202020204" pitchFamily="34" charset="0"/>
              </a:rPr>
            </a:b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104663459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825960" y="2075653"/>
            <a:ext cx="8352928" cy="3847207"/>
          </a:xfrm>
          <a:prstGeom prst="rect">
            <a:avLst/>
          </a:prstGeom>
          <a:noFill/>
        </p:spPr>
        <p:txBody>
          <a:bodyPr wrap="square" rtlCol="0">
            <a:spAutoFit/>
          </a:bodyPr>
          <a:lstStyle/>
          <a:p>
            <a:r>
              <a:rPr lang="pt-BR" sz="2400" dirty="0">
                <a:solidFill>
                  <a:schemeClr val="bg1"/>
                </a:solidFill>
              </a:rPr>
              <a:t> </a:t>
            </a:r>
            <a:r>
              <a:rPr lang="pt-BR" sz="2000" dirty="0">
                <a:solidFill>
                  <a:schemeClr val="bg1"/>
                </a:solidFill>
                <a:latin typeface="Arial" panose="020B0604020202020204" pitchFamily="34" charset="0"/>
                <a:cs typeface="Arial" panose="020B0604020202020204" pitchFamily="34" charset="0"/>
              </a:rPr>
              <a:t>TCU. Acórdão 3320/2015-Plenário </a:t>
            </a:r>
          </a:p>
          <a:p>
            <a:endParaRPr lang="pt-BR" sz="2000" dirty="0">
              <a:solidFill>
                <a:schemeClr val="bg1"/>
              </a:solidFill>
              <a:latin typeface="Arial" panose="020B0604020202020204" pitchFamily="34" charset="0"/>
              <a:cs typeface="Arial" panose="020B0604020202020204" pitchFamily="34" charset="0"/>
            </a:endParaRPr>
          </a:p>
          <a:p>
            <a:r>
              <a:rPr lang="pt-BR" sz="2000" dirty="0">
                <a:solidFill>
                  <a:schemeClr val="bg1"/>
                </a:solidFill>
                <a:latin typeface="Arial" panose="020B0604020202020204" pitchFamily="34" charset="0"/>
                <a:cs typeface="Arial" panose="020B0604020202020204" pitchFamily="34" charset="0"/>
              </a:rPr>
              <a:t>A ausência de um possível responsável solidário no polo passivo não obriga o retorno dos autos para nova citação dos responsáveis, uma vez que </a:t>
            </a:r>
            <a:r>
              <a:rPr lang="pt-BR" sz="2000" u="sng" dirty="0">
                <a:solidFill>
                  <a:schemeClr val="bg1"/>
                </a:solidFill>
                <a:latin typeface="Arial" panose="020B0604020202020204" pitchFamily="34" charset="0"/>
                <a:cs typeface="Arial" panose="020B0604020202020204" pitchFamily="34" charset="0"/>
              </a:rPr>
              <a:t>o instituto da solidariedade passiva é benefício conferido pelo legislador ordinário ao credor, que pode exigir de um ou de alguns dos devedores, parcial ou totalmente, o pagamento da integralidade da dívida</a:t>
            </a:r>
            <a:r>
              <a:rPr lang="pt-BR" sz="2000" dirty="0">
                <a:solidFill>
                  <a:schemeClr val="bg1"/>
                </a:solidFill>
                <a:latin typeface="Arial" panose="020B0604020202020204" pitchFamily="34" charset="0"/>
                <a:cs typeface="Arial" panose="020B0604020202020204" pitchFamily="34" charset="0"/>
              </a:rPr>
              <a:t>, bem como renunciar à solidariedade em favor de um, de alguns ou de todos os devedores, sem prejuízo do direito do devedor que satisfaz a dívida por inteiro de exigir de cada um dos codevedores a sua quota.</a:t>
            </a:r>
          </a:p>
          <a:p>
            <a:r>
              <a:rPr lang="pt-BR" sz="2000" dirty="0">
                <a:solidFill>
                  <a:schemeClr val="bg1"/>
                </a:solidFill>
                <a:latin typeface="Arial" panose="020B0604020202020204" pitchFamily="34" charset="0"/>
                <a:cs typeface="Arial" panose="020B0604020202020204" pitchFamily="34" charset="0"/>
              </a:rPr>
              <a:t> </a:t>
            </a:r>
          </a:p>
        </p:txBody>
      </p:sp>
      <p:sp>
        <p:nvSpPr>
          <p:cNvPr id="3" name="CaixaDeTexto 2"/>
          <p:cNvSpPr txBox="1"/>
          <p:nvPr/>
        </p:nvSpPr>
        <p:spPr>
          <a:xfrm>
            <a:off x="2571292" y="1201688"/>
            <a:ext cx="4176464"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249012086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415208" y="2659989"/>
            <a:ext cx="6698976" cy="2246769"/>
          </a:xfrm>
          <a:prstGeom prst="rect">
            <a:avLst/>
          </a:prstGeom>
          <a:noFill/>
        </p:spPr>
        <p:txBody>
          <a:bodyPr wrap="square" rtlCol="0">
            <a:spAutoFit/>
          </a:bodyPr>
          <a:lstStyle/>
          <a:p>
            <a:pPr marL="342900" indent="-342900" algn="just">
              <a:buFont typeface="Arial" panose="020B0604020202020204" pitchFamily="34" charset="0"/>
              <a:buChar char="•"/>
            </a:pPr>
            <a:r>
              <a:rPr lang="pt-BR" sz="2000" dirty="0">
                <a:solidFill>
                  <a:schemeClr val="bg1"/>
                </a:solidFill>
                <a:latin typeface="Arial" panose="020B0604020202020204" pitchFamily="34" charset="0"/>
                <a:cs typeface="Arial" panose="020B0604020202020204" pitchFamily="34" charset="0"/>
              </a:rPr>
              <a:t>Decreto-Lei n. 200/67</a:t>
            </a:r>
          </a:p>
          <a:p>
            <a:pPr algn="just"/>
            <a:endParaRPr lang="pt-BR" sz="2000" dirty="0">
              <a:solidFill>
                <a:schemeClr val="bg1"/>
              </a:solidFill>
              <a:latin typeface="Arial" panose="020B0604020202020204" pitchFamily="34" charset="0"/>
              <a:cs typeface="Arial" panose="020B0604020202020204" pitchFamily="34" charset="0"/>
            </a:endParaRPr>
          </a:p>
          <a:p>
            <a:pPr algn="just"/>
            <a:r>
              <a:rPr lang="pt-BR" sz="2000" dirty="0">
                <a:solidFill>
                  <a:schemeClr val="bg1"/>
                </a:solidFill>
                <a:latin typeface="Arial" panose="020B0604020202020204" pitchFamily="34" charset="0"/>
                <a:cs typeface="Arial" panose="020B0604020202020204" pitchFamily="34" charset="0"/>
              </a:rPr>
              <a:t>Art. 11. A delegação de competência será utilizada como instrumento de descentralização administrativa, com o objetivo de assegurar maior rapidez e objetividade às decisões, situando-as na proximidade dos fatos, pessoas ou problemas a atender.</a:t>
            </a:r>
          </a:p>
        </p:txBody>
      </p:sp>
      <p:sp>
        <p:nvSpPr>
          <p:cNvPr id="3" name="CaixaDeTexto 2"/>
          <p:cNvSpPr txBox="1"/>
          <p:nvPr/>
        </p:nvSpPr>
        <p:spPr>
          <a:xfrm>
            <a:off x="2267744" y="1161770"/>
            <a:ext cx="4176464" cy="1077218"/>
          </a:xfrm>
          <a:prstGeom prst="rect">
            <a:avLst/>
          </a:prstGeom>
          <a:noFill/>
        </p:spPr>
        <p:txBody>
          <a:bodyPr wrap="square" rtlCol="0">
            <a:spAutoFit/>
          </a:bodyPr>
          <a:lstStyle/>
          <a:p>
            <a:pPr algn="ctr"/>
            <a:r>
              <a:rPr lang="pt-BR" altLang="pt-BR" sz="2000" b="1" dirty="0">
                <a:solidFill>
                  <a:srgbClr val="FFC000"/>
                </a:solidFill>
                <a:latin typeface="Arial" panose="020B0604020202020204" pitchFamily="34" charset="0"/>
                <a:cs typeface="Arial" panose="020B0604020202020204" pitchFamily="34" charset="0"/>
              </a:rPr>
              <a:t>Delegação de competência</a:t>
            </a:r>
            <a:br>
              <a:rPr lang="pt-BR" altLang="pt-BR" sz="2000" b="1" dirty="0">
                <a:solidFill>
                  <a:schemeClr val="bg1"/>
                </a:solidFill>
                <a:latin typeface="Arial" panose="020B0604020202020204" pitchFamily="34" charset="0"/>
                <a:cs typeface="Arial" panose="020B0604020202020204" pitchFamily="34" charset="0"/>
              </a:rPr>
            </a:b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116567885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415208" y="2659989"/>
            <a:ext cx="6698976" cy="2862322"/>
          </a:xfrm>
          <a:prstGeom prst="rect">
            <a:avLst/>
          </a:prstGeom>
          <a:noFill/>
        </p:spPr>
        <p:txBody>
          <a:bodyPr wrap="square" rtlCol="0">
            <a:spAutoFit/>
          </a:bodyPr>
          <a:lstStyle/>
          <a:p>
            <a:pPr algn="just"/>
            <a:r>
              <a:rPr lang="pt-BR" sz="2000" dirty="0">
                <a:solidFill>
                  <a:schemeClr val="bg1"/>
                </a:solidFill>
                <a:latin typeface="Arial" panose="020B0604020202020204" pitchFamily="34" charset="0"/>
                <a:cs typeface="Arial" panose="020B0604020202020204" pitchFamily="34" charset="0"/>
              </a:rPr>
              <a:t>Art. 12. É facultado ao Presidente da República, aos Ministros de Estado e, em geral, às autoridades da Administração Federal delegar competência para a prática de atos administrativos, conforme se dispuser em regulamento.</a:t>
            </a:r>
          </a:p>
          <a:p>
            <a:pPr algn="just"/>
            <a:endParaRPr lang="pt-BR" sz="2000" dirty="0">
              <a:solidFill>
                <a:schemeClr val="bg1"/>
              </a:solidFill>
              <a:latin typeface="Arial" panose="020B0604020202020204" pitchFamily="34" charset="0"/>
              <a:cs typeface="Arial" panose="020B0604020202020204" pitchFamily="34" charset="0"/>
            </a:endParaRPr>
          </a:p>
          <a:p>
            <a:pPr algn="just"/>
            <a:r>
              <a:rPr lang="pt-BR" sz="2000" dirty="0">
                <a:solidFill>
                  <a:schemeClr val="bg1"/>
                </a:solidFill>
                <a:latin typeface="Arial" panose="020B0604020202020204" pitchFamily="34" charset="0"/>
                <a:cs typeface="Arial" panose="020B0604020202020204" pitchFamily="34" charset="0"/>
              </a:rPr>
              <a:t>Parágrafo único. </a:t>
            </a:r>
            <a:r>
              <a:rPr lang="pt-BR" sz="2000" u="sng" dirty="0">
                <a:solidFill>
                  <a:schemeClr val="bg1"/>
                </a:solidFill>
                <a:latin typeface="Arial" panose="020B0604020202020204" pitchFamily="34" charset="0"/>
                <a:cs typeface="Arial" panose="020B0604020202020204" pitchFamily="34" charset="0"/>
              </a:rPr>
              <a:t>O ato de delegação indicará com precisão a autoridade delegante, a autoridade delegada e as atribuições objeto de delegação</a:t>
            </a:r>
            <a:r>
              <a:rPr lang="pt-BR" sz="2000" dirty="0">
                <a:solidFill>
                  <a:schemeClr val="bg1"/>
                </a:solidFill>
                <a:latin typeface="Arial" panose="020B0604020202020204" pitchFamily="34" charset="0"/>
                <a:cs typeface="Arial" panose="020B0604020202020204" pitchFamily="34" charset="0"/>
              </a:rPr>
              <a:t>.</a:t>
            </a:r>
          </a:p>
        </p:txBody>
      </p:sp>
      <p:sp>
        <p:nvSpPr>
          <p:cNvPr id="3" name="CaixaDeTexto 2"/>
          <p:cNvSpPr txBox="1"/>
          <p:nvPr/>
        </p:nvSpPr>
        <p:spPr>
          <a:xfrm>
            <a:off x="2267744" y="1161770"/>
            <a:ext cx="4176464" cy="1077218"/>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Delegação de competência</a:t>
            </a:r>
            <a:br>
              <a:rPr lang="pt-BR" altLang="pt-BR" sz="2000" b="1" dirty="0">
                <a:solidFill>
                  <a:schemeClr val="bg1"/>
                </a:solidFill>
                <a:latin typeface="Arial" panose="020B0604020202020204" pitchFamily="34" charset="0"/>
                <a:cs typeface="Arial" panose="020B0604020202020204" pitchFamily="34" charset="0"/>
              </a:rPr>
            </a:b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6118141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415208" y="2659989"/>
            <a:ext cx="6698976" cy="1631216"/>
          </a:xfrm>
          <a:prstGeom prst="rect">
            <a:avLst/>
          </a:prstGeom>
          <a:noFill/>
        </p:spPr>
        <p:txBody>
          <a:bodyPr wrap="square" rtlCol="0">
            <a:spAutoFit/>
          </a:bodyPr>
          <a:lstStyle/>
          <a:p>
            <a:pPr algn="just"/>
            <a:r>
              <a:rPr lang="pt-BR" sz="2000" dirty="0">
                <a:solidFill>
                  <a:schemeClr val="bg1"/>
                </a:solidFill>
                <a:latin typeface="Arial" panose="020B0604020202020204" pitchFamily="34" charset="0"/>
                <a:cs typeface="Arial" panose="020B0604020202020204" pitchFamily="34" charset="0"/>
              </a:rPr>
              <a:t>Art. 80. (...)</a:t>
            </a:r>
          </a:p>
          <a:p>
            <a:pPr algn="just"/>
            <a:r>
              <a:rPr lang="pt-BR" sz="2000" dirty="0">
                <a:solidFill>
                  <a:schemeClr val="bg1"/>
                </a:solidFill>
                <a:latin typeface="Arial" panose="020B0604020202020204" pitchFamily="34" charset="0"/>
                <a:cs typeface="Arial" panose="020B0604020202020204" pitchFamily="34" charset="0"/>
              </a:rPr>
              <a:t>§ 2º O ordenador de despesa, </a:t>
            </a:r>
            <a:r>
              <a:rPr lang="pt-BR" sz="2000" u="sng" dirty="0">
                <a:solidFill>
                  <a:schemeClr val="bg1"/>
                </a:solidFill>
                <a:latin typeface="Arial" panose="020B0604020202020204" pitchFamily="34" charset="0"/>
                <a:cs typeface="Arial" panose="020B0604020202020204" pitchFamily="34" charset="0"/>
              </a:rPr>
              <a:t>salvo conivência</a:t>
            </a:r>
            <a:r>
              <a:rPr lang="pt-BR" sz="2000" dirty="0">
                <a:solidFill>
                  <a:schemeClr val="bg1"/>
                </a:solidFill>
                <a:latin typeface="Arial" panose="020B0604020202020204" pitchFamily="34" charset="0"/>
                <a:cs typeface="Arial" panose="020B0604020202020204" pitchFamily="34" charset="0"/>
              </a:rPr>
              <a:t>, não é responsável por prejuízos causados à Fazenda Nacional decorrentes de atos praticados por agente subordinado que exorbitar das ordens recebidas.</a:t>
            </a:r>
          </a:p>
        </p:txBody>
      </p:sp>
      <p:sp>
        <p:nvSpPr>
          <p:cNvPr id="3" name="CaixaDeTexto 2"/>
          <p:cNvSpPr txBox="1"/>
          <p:nvPr/>
        </p:nvSpPr>
        <p:spPr>
          <a:xfrm>
            <a:off x="2267744" y="1161770"/>
            <a:ext cx="4176464" cy="1077218"/>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Delegação de competência</a:t>
            </a:r>
            <a:br>
              <a:rPr lang="pt-BR" altLang="pt-BR" sz="2000" b="1" dirty="0">
                <a:solidFill>
                  <a:schemeClr val="bg1"/>
                </a:solidFill>
                <a:latin typeface="Arial" panose="020B0604020202020204" pitchFamily="34" charset="0"/>
                <a:cs typeface="Arial" panose="020B0604020202020204" pitchFamily="34" charset="0"/>
              </a:rPr>
            </a:b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257009141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287524" y="1905818"/>
            <a:ext cx="8568952" cy="4462760"/>
          </a:xfrm>
          <a:prstGeom prst="rect">
            <a:avLst/>
          </a:prstGeom>
          <a:noFill/>
        </p:spPr>
        <p:txBody>
          <a:bodyPr wrap="square" rtlCol="0">
            <a:spAutoFit/>
          </a:bodyPr>
          <a:lstStyle/>
          <a:p>
            <a:r>
              <a:rPr lang="pt-BR" altLang="pt-BR" sz="2000" dirty="0">
                <a:solidFill>
                  <a:schemeClr val="bg1"/>
                </a:solidFill>
                <a:latin typeface="Arial" panose="020B0604020202020204" pitchFamily="34" charset="0"/>
                <a:cs typeface="Arial" panose="020B0604020202020204" pitchFamily="34" charset="0"/>
              </a:rPr>
              <a:t>TCU. Acórdão n. 3121/2015 - Primeira Turma</a:t>
            </a:r>
          </a:p>
          <a:p>
            <a:endParaRPr lang="pt-BR" altLang="pt-BR" sz="2000" dirty="0">
              <a:solidFill>
                <a:schemeClr val="bg1"/>
              </a:solidFill>
              <a:latin typeface="Arial" panose="020B0604020202020204" pitchFamily="34" charset="0"/>
              <a:cs typeface="Arial" panose="020B0604020202020204" pitchFamily="34" charset="0"/>
            </a:endParaRPr>
          </a:p>
          <a:p>
            <a:pPr algn="just"/>
            <a:r>
              <a:rPr lang="pt-BR" altLang="pt-BR" sz="2000" dirty="0">
                <a:solidFill>
                  <a:schemeClr val="bg1"/>
                </a:solidFill>
                <a:latin typeface="Arial" panose="020B0604020202020204" pitchFamily="34" charset="0"/>
                <a:cs typeface="Arial" panose="020B0604020202020204" pitchFamily="34" charset="0"/>
              </a:rPr>
              <a:t>“A </a:t>
            </a:r>
            <a:r>
              <a:rPr lang="pt-BR" altLang="pt-BR" sz="2000" u="sng" dirty="0">
                <a:solidFill>
                  <a:schemeClr val="bg1"/>
                </a:solidFill>
                <a:latin typeface="Arial" panose="020B0604020202020204" pitchFamily="34" charset="0"/>
                <a:cs typeface="Arial" panose="020B0604020202020204" pitchFamily="34" charset="0"/>
              </a:rPr>
              <a:t>delegação interna de atividades administrativas</a:t>
            </a:r>
            <a:r>
              <a:rPr lang="pt-BR" altLang="pt-BR" sz="2000" dirty="0">
                <a:solidFill>
                  <a:schemeClr val="bg1"/>
                </a:solidFill>
                <a:latin typeface="Arial" panose="020B0604020202020204" pitchFamily="34" charset="0"/>
                <a:cs typeface="Arial" panose="020B0604020202020204" pitchFamily="34" charset="0"/>
              </a:rPr>
              <a:t>, em prefeituras, para a execução de despesas custeadas com recursos públicos federais, </a:t>
            </a:r>
            <a:r>
              <a:rPr lang="pt-BR" altLang="pt-BR" sz="2000" u="sng" dirty="0">
                <a:solidFill>
                  <a:schemeClr val="bg1"/>
                </a:solidFill>
                <a:latin typeface="Arial" panose="020B0604020202020204" pitchFamily="34" charset="0"/>
                <a:cs typeface="Arial" panose="020B0604020202020204" pitchFamily="34" charset="0"/>
              </a:rPr>
              <a:t>não retira do agente político a responsabilidade sobre a execução do convênio</a:t>
            </a:r>
            <a:r>
              <a:rPr lang="pt-BR" altLang="pt-BR" sz="2000" dirty="0">
                <a:solidFill>
                  <a:schemeClr val="bg1"/>
                </a:solidFill>
                <a:latin typeface="Arial" panose="020B0604020202020204" pitchFamily="34" charset="0"/>
                <a:cs typeface="Arial" panose="020B0604020202020204" pitchFamily="34" charset="0"/>
              </a:rPr>
              <a:t>, uma vez que ele sempre atua na dupla condição de gestor e agente político.</a:t>
            </a:r>
          </a:p>
          <a:p>
            <a:pPr algn="just"/>
            <a:r>
              <a:rPr lang="pt-BR" altLang="pt-BR" sz="2000" dirty="0">
                <a:solidFill>
                  <a:schemeClr val="bg1"/>
                </a:solidFill>
                <a:latin typeface="Arial" panose="020B0604020202020204" pitchFamily="34" charset="0"/>
                <a:cs typeface="Arial" panose="020B0604020202020204" pitchFamily="34" charset="0"/>
              </a:rPr>
              <a:t>Na prática, a aceitação do argumento implicaria propagar a mais absoluta </a:t>
            </a:r>
            <a:r>
              <a:rPr lang="pt-BR" altLang="pt-BR" sz="2000" dirty="0" err="1">
                <a:solidFill>
                  <a:schemeClr val="bg1"/>
                </a:solidFill>
                <a:latin typeface="Arial" panose="020B0604020202020204" pitchFamily="34" charset="0"/>
                <a:cs typeface="Arial" panose="020B0604020202020204" pitchFamily="34" charset="0"/>
              </a:rPr>
              <a:t>impunibilidade</a:t>
            </a:r>
            <a:r>
              <a:rPr lang="pt-BR" altLang="pt-BR" sz="2000" dirty="0">
                <a:solidFill>
                  <a:schemeClr val="bg1"/>
                </a:solidFill>
                <a:latin typeface="Arial" panose="020B0604020202020204" pitchFamily="34" charset="0"/>
                <a:cs typeface="Arial" panose="020B0604020202020204" pitchFamily="34" charset="0"/>
              </a:rPr>
              <a:t> dos prefeitos, que gerem recursos públicos federais, a partir da delegação de competência a servidores, normalmente comissionados, passíveis de exoneração </a:t>
            </a:r>
            <a:r>
              <a:rPr lang="pt-BR" altLang="pt-BR" sz="2000" i="1" dirty="0">
                <a:solidFill>
                  <a:schemeClr val="bg1"/>
                </a:solidFill>
                <a:latin typeface="Arial" panose="020B0604020202020204" pitchFamily="34" charset="0"/>
                <a:cs typeface="Arial" panose="020B0604020202020204" pitchFamily="34" charset="0"/>
              </a:rPr>
              <a:t>ad nutum</a:t>
            </a:r>
            <a:r>
              <a:rPr lang="pt-BR" altLang="pt-BR" sz="2000" dirty="0">
                <a:solidFill>
                  <a:schemeClr val="bg1"/>
                </a:solidFill>
                <a:latin typeface="Arial" panose="020B0604020202020204" pitchFamily="34" charset="0"/>
                <a:cs typeface="Arial" panose="020B0604020202020204" pitchFamily="34" charset="0"/>
              </a:rPr>
              <a:t>, obedientes às expressas determinações que recebem das autoridades superioras, ou políticas. (...)</a:t>
            </a:r>
          </a:p>
          <a:p>
            <a:pPr algn="ctr"/>
            <a:endParaRPr lang="pt-BR" sz="2400" dirty="0">
              <a:solidFill>
                <a:schemeClr val="bg1"/>
              </a:solidFill>
            </a:endParaRPr>
          </a:p>
        </p:txBody>
      </p:sp>
      <p:sp>
        <p:nvSpPr>
          <p:cNvPr id="3" name="CaixaDeTexto 2"/>
          <p:cNvSpPr txBox="1"/>
          <p:nvPr/>
        </p:nvSpPr>
        <p:spPr>
          <a:xfrm>
            <a:off x="2843808" y="1218991"/>
            <a:ext cx="4280520" cy="769441"/>
          </a:xfrm>
          <a:prstGeom prst="rect">
            <a:avLst/>
          </a:prstGeom>
          <a:noFill/>
        </p:spPr>
        <p:txBody>
          <a:bodyPr wrap="square" rtlCol="0">
            <a:spAutoFit/>
          </a:bodyPr>
          <a:lstStyle/>
          <a:p>
            <a:pPr algn="ctr"/>
            <a:r>
              <a:rPr lang="pt-BR" altLang="pt-BR" sz="2000" b="1" dirty="0">
                <a:solidFill>
                  <a:srgbClr val="FFC000"/>
                </a:solidFill>
                <a:latin typeface="Arial" panose="020B0604020202020204" pitchFamily="34" charset="0"/>
                <a:cs typeface="Arial" panose="020B0604020202020204" pitchFamily="34" charset="0"/>
              </a:rPr>
              <a:t>Estudo de casos concretos</a:t>
            </a:r>
            <a:endParaRPr lang="pt-BR" sz="2000" dirty="0">
              <a:solidFill>
                <a:srgbClr val="FFC000"/>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292926944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357300" y="2126249"/>
            <a:ext cx="8568952" cy="3847207"/>
          </a:xfrm>
          <a:prstGeom prst="rect">
            <a:avLst/>
          </a:prstGeom>
          <a:noFill/>
        </p:spPr>
        <p:txBody>
          <a:bodyPr wrap="square" rtlCol="0">
            <a:spAutoFit/>
          </a:bodyPr>
          <a:lstStyle/>
          <a:p>
            <a:pPr algn="just"/>
            <a:r>
              <a:rPr lang="pt-BR" altLang="pt-BR" sz="2000" dirty="0">
                <a:solidFill>
                  <a:schemeClr val="bg1"/>
                </a:solidFill>
                <a:latin typeface="Arial" panose="020B0604020202020204" pitchFamily="34" charset="0"/>
                <a:cs typeface="Arial" panose="020B0604020202020204" pitchFamily="34" charset="0"/>
              </a:rPr>
              <a:t>15. Ademais, meras alegações de desconcentração administrativa ou de confiança no trabalho subordinado não se prestam para eximir a incidência de culpa </a:t>
            </a:r>
            <a:r>
              <a:rPr lang="pt-BR" altLang="pt-BR" sz="2000" i="1" dirty="0">
                <a:solidFill>
                  <a:schemeClr val="bg1"/>
                </a:solidFill>
                <a:latin typeface="Arial" panose="020B0604020202020204" pitchFamily="34" charset="0"/>
                <a:cs typeface="Arial" panose="020B0604020202020204" pitchFamily="34" charset="0"/>
              </a:rPr>
              <a:t>in vigilando</a:t>
            </a:r>
            <a:r>
              <a:rPr lang="pt-BR" altLang="pt-BR" sz="2000" dirty="0">
                <a:solidFill>
                  <a:schemeClr val="bg1"/>
                </a:solidFill>
                <a:latin typeface="Arial" panose="020B0604020202020204" pitchFamily="34" charset="0"/>
                <a:cs typeface="Arial" panose="020B0604020202020204" pitchFamily="34" charset="0"/>
              </a:rPr>
              <a:t>, já que </a:t>
            </a:r>
            <a:r>
              <a:rPr lang="pt-BR" altLang="pt-BR" sz="2000" u="sng" dirty="0">
                <a:solidFill>
                  <a:schemeClr val="bg1"/>
                </a:solidFill>
                <a:latin typeface="Arial" panose="020B0604020202020204" pitchFamily="34" charset="0"/>
                <a:cs typeface="Arial" panose="020B0604020202020204" pitchFamily="34" charset="0"/>
              </a:rPr>
              <a:t>a delegação de competência não retira a responsabilidade de quem delega</a:t>
            </a:r>
            <a:r>
              <a:rPr lang="pt-BR" altLang="pt-BR" sz="2000" dirty="0">
                <a:solidFill>
                  <a:schemeClr val="bg1"/>
                </a:solidFill>
                <a:latin typeface="Arial" panose="020B0604020202020204" pitchFamily="34" charset="0"/>
                <a:cs typeface="Arial" panose="020B0604020202020204" pitchFamily="34" charset="0"/>
              </a:rPr>
              <a:t>, de acordo com diversos julgados desta Corte (...)</a:t>
            </a:r>
          </a:p>
          <a:p>
            <a:pPr algn="just"/>
            <a:r>
              <a:rPr lang="pt-BR" altLang="pt-BR" sz="2000" dirty="0">
                <a:solidFill>
                  <a:schemeClr val="bg1"/>
                </a:solidFill>
                <a:latin typeface="Arial" panose="020B0604020202020204" pitchFamily="34" charset="0"/>
                <a:cs typeface="Arial" panose="020B0604020202020204" pitchFamily="34" charset="0"/>
              </a:rPr>
              <a:t>No caso em exame, </a:t>
            </a:r>
            <a:r>
              <a:rPr lang="pt-BR" altLang="pt-BR" sz="2000" u="sng" dirty="0">
                <a:solidFill>
                  <a:schemeClr val="bg1"/>
                </a:solidFill>
                <a:latin typeface="Arial" panose="020B0604020202020204" pitchFamily="34" charset="0"/>
                <a:cs typeface="Arial" panose="020B0604020202020204" pitchFamily="34" charset="0"/>
              </a:rPr>
              <a:t>o responsável praticou atividades típicas de gestor. Ele assinou o convênio, os planos de trabalho, com as respectivas planilhas orçamentárias, as prestações  de  contas  (final  e adequações posteriores) e os termos de recebimento das obras, entre outros documentos, participando, pois, de todas as etapas do processo</a:t>
            </a:r>
            <a:r>
              <a:rPr lang="pt-BR" altLang="pt-BR" sz="2000" dirty="0">
                <a:solidFill>
                  <a:schemeClr val="bg1"/>
                </a:solidFill>
                <a:latin typeface="Arial" panose="020B0604020202020204" pitchFamily="34" charset="0"/>
                <a:cs typeface="Arial" panose="020B0604020202020204" pitchFamily="34" charset="0"/>
              </a:rPr>
              <a:t>. (...)”</a:t>
            </a:r>
          </a:p>
          <a:p>
            <a:pPr algn="just"/>
            <a:endParaRPr lang="pt-BR" altLang="pt-BR" sz="2000" u="sng"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
        <p:nvSpPr>
          <p:cNvPr id="3" name="CaixaDeTexto 2"/>
          <p:cNvSpPr txBox="1"/>
          <p:nvPr/>
        </p:nvSpPr>
        <p:spPr>
          <a:xfrm>
            <a:off x="2415208" y="1278356"/>
            <a:ext cx="4280520"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25590837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393304" y="1988840"/>
            <a:ext cx="8496944" cy="3539430"/>
          </a:xfrm>
          <a:prstGeom prst="rect">
            <a:avLst/>
          </a:prstGeom>
          <a:noFill/>
        </p:spPr>
        <p:txBody>
          <a:bodyPr wrap="square" rtlCol="0">
            <a:spAutoFit/>
          </a:bodyPr>
          <a:lstStyle/>
          <a:p>
            <a:pPr algn="just"/>
            <a:r>
              <a:rPr lang="pt-BR" altLang="pt-BR" sz="2000" dirty="0">
                <a:solidFill>
                  <a:schemeClr val="bg1"/>
                </a:solidFill>
                <a:latin typeface="Arial" panose="020B0604020202020204" pitchFamily="34" charset="0"/>
                <a:cs typeface="Arial" panose="020B0604020202020204" pitchFamily="34" charset="0"/>
              </a:rPr>
              <a:t>TCU. Acórdão n. 2300/2013 - Plenário </a:t>
            </a:r>
          </a:p>
          <a:p>
            <a:pPr algn="just"/>
            <a:endParaRPr lang="pt-BR" altLang="pt-BR" sz="2000" dirty="0">
              <a:solidFill>
                <a:schemeClr val="bg1"/>
              </a:solidFill>
              <a:latin typeface="Arial" panose="020B0604020202020204" pitchFamily="34" charset="0"/>
              <a:cs typeface="Arial" panose="020B0604020202020204" pitchFamily="34" charset="0"/>
            </a:endParaRPr>
          </a:p>
          <a:p>
            <a:pPr algn="just"/>
            <a:r>
              <a:rPr lang="pt-BR" altLang="pt-BR" sz="2000" dirty="0">
                <a:solidFill>
                  <a:schemeClr val="bg1"/>
                </a:solidFill>
                <a:latin typeface="Arial" panose="020B0604020202020204" pitchFamily="34" charset="0"/>
                <a:cs typeface="Arial" panose="020B0604020202020204" pitchFamily="34" charset="0"/>
              </a:rPr>
              <a:t>“12. Ou seja, </a:t>
            </a:r>
            <a:r>
              <a:rPr lang="pt-BR" altLang="pt-BR" sz="2000" u="sng" dirty="0">
                <a:solidFill>
                  <a:schemeClr val="bg1"/>
                </a:solidFill>
                <a:latin typeface="Arial" panose="020B0604020202020204" pitchFamily="34" charset="0"/>
                <a:cs typeface="Arial" panose="020B0604020202020204" pitchFamily="34" charset="0"/>
              </a:rPr>
              <a:t>a responsabilidade da autoridade delegante pelos atos delegados não é automática ou absoluta</a:t>
            </a:r>
            <a:r>
              <a:rPr lang="pt-BR" altLang="pt-BR" sz="2000" dirty="0">
                <a:solidFill>
                  <a:schemeClr val="bg1"/>
                </a:solidFill>
                <a:latin typeface="Arial" panose="020B0604020202020204" pitchFamily="34" charset="0"/>
                <a:cs typeface="Arial" panose="020B0604020202020204" pitchFamily="34" charset="0"/>
              </a:rPr>
              <a:t>. Pelos precedentes judiciais, doutrina e dispositivo legal mencionados, verifica-se que a análise das situações fáticas é imprescindível para definir essa responsabilidade. Do contrário, inviabiliza-se o próprio instituto da delegação e cai por terra o objetivo pretendido por ele.</a:t>
            </a:r>
          </a:p>
          <a:p>
            <a:pPr algn="just"/>
            <a:r>
              <a:rPr lang="pt-BR" altLang="pt-BR" sz="2000" dirty="0">
                <a:solidFill>
                  <a:schemeClr val="bg1"/>
                </a:solidFill>
                <a:latin typeface="Arial" panose="020B0604020202020204" pitchFamily="34" charset="0"/>
                <a:cs typeface="Arial" panose="020B0604020202020204" pitchFamily="34" charset="0"/>
              </a:rPr>
              <a:t>13. </a:t>
            </a:r>
            <a:r>
              <a:rPr lang="pt-BR" altLang="pt-BR" sz="2000" u="sng" dirty="0">
                <a:solidFill>
                  <a:schemeClr val="bg1"/>
                </a:solidFill>
                <a:latin typeface="Arial" panose="020B0604020202020204" pitchFamily="34" charset="0"/>
                <a:cs typeface="Arial" panose="020B0604020202020204" pitchFamily="34" charset="0"/>
              </a:rPr>
              <a:t>É necessário verificar se existem condutas desabonadoras cometidas pela  autoridade  delegante.  Enumeram-se,  a  seguir,  três condutas</a:t>
            </a:r>
          </a:p>
          <a:p>
            <a:pPr algn="ctr"/>
            <a:endParaRPr lang="pt-BR" sz="2400" dirty="0">
              <a:solidFill>
                <a:schemeClr val="bg1"/>
              </a:solidFill>
            </a:endParaRPr>
          </a:p>
        </p:txBody>
      </p:sp>
      <p:sp>
        <p:nvSpPr>
          <p:cNvPr id="3" name="CaixaDeTexto 2"/>
          <p:cNvSpPr txBox="1"/>
          <p:nvPr/>
        </p:nvSpPr>
        <p:spPr>
          <a:xfrm>
            <a:off x="2409528" y="1278356"/>
            <a:ext cx="4464496"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122280358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483060" y="2057230"/>
            <a:ext cx="8352928" cy="3847207"/>
          </a:xfrm>
          <a:prstGeom prst="rect">
            <a:avLst/>
          </a:prstGeom>
          <a:noFill/>
        </p:spPr>
        <p:txBody>
          <a:bodyPr wrap="square" rtlCol="0">
            <a:spAutoFit/>
          </a:bodyPr>
          <a:lstStyle/>
          <a:p>
            <a:pPr algn="just"/>
            <a:r>
              <a:rPr lang="pt-BR" altLang="pt-BR" sz="2000" u="sng" dirty="0">
                <a:solidFill>
                  <a:schemeClr val="bg1"/>
                </a:solidFill>
                <a:latin typeface="Arial" panose="020B0604020202020204" pitchFamily="34" charset="0"/>
                <a:cs typeface="Arial" panose="020B0604020202020204" pitchFamily="34" charset="0"/>
              </a:rPr>
              <a:t>que  podem  conduzir  à  responsabilidade  da  autoridade delegante pela ocorrência do ato delegado</a:t>
            </a:r>
            <a:r>
              <a:rPr lang="pt-BR" altLang="pt-BR" sz="2000" dirty="0">
                <a:solidFill>
                  <a:schemeClr val="bg1"/>
                </a:solidFill>
                <a:latin typeface="Arial" panose="020B0604020202020204" pitchFamily="34" charset="0"/>
                <a:cs typeface="Arial" panose="020B0604020202020204" pitchFamily="34" charset="0"/>
              </a:rPr>
              <a:t>: (i) </a:t>
            </a:r>
            <a:r>
              <a:rPr lang="pt-BR" altLang="pt-BR" sz="2000" u="sng" dirty="0">
                <a:solidFill>
                  <a:schemeClr val="bg1"/>
                </a:solidFill>
                <a:latin typeface="Arial" panose="020B0604020202020204" pitchFamily="34" charset="0"/>
                <a:cs typeface="Arial" panose="020B0604020202020204" pitchFamily="34" charset="0"/>
              </a:rPr>
              <a:t>comprovado conhecimento da ilegalidade cometida pelo delegado, que caracteriza conivência do delegante</a:t>
            </a:r>
            <a:r>
              <a:rPr lang="pt-BR" altLang="pt-BR" sz="2000" dirty="0">
                <a:solidFill>
                  <a:schemeClr val="bg1"/>
                </a:solidFill>
                <a:latin typeface="Arial" panose="020B0604020202020204" pitchFamily="34" charset="0"/>
                <a:cs typeface="Arial" panose="020B0604020202020204" pitchFamily="34" charset="0"/>
              </a:rPr>
              <a:t>; (</a:t>
            </a:r>
            <a:r>
              <a:rPr lang="pt-BR" altLang="pt-BR" sz="2000" dirty="0" err="1">
                <a:solidFill>
                  <a:schemeClr val="bg1"/>
                </a:solidFill>
                <a:latin typeface="Arial" panose="020B0604020202020204" pitchFamily="34" charset="0"/>
                <a:cs typeface="Arial" panose="020B0604020202020204" pitchFamily="34" charset="0"/>
              </a:rPr>
              <a:t>ii</a:t>
            </a:r>
            <a:r>
              <a:rPr lang="pt-BR" altLang="pt-BR" sz="2000" dirty="0">
                <a:solidFill>
                  <a:schemeClr val="bg1"/>
                </a:solidFill>
                <a:latin typeface="Arial" panose="020B0604020202020204" pitchFamily="34" charset="0"/>
                <a:cs typeface="Arial" panose="020B0604020202020204" pitchFamily="34" charset="0"/>
              </a:rPr>
              <a:t>) </a:t>
            </a:r>
            <a:r>
              <a:rPr lang="pt-BR" altLang="pt-BR" sz="2000" u="sng" dirty="0">
                <a:solidFill>
                  <a:schemeClr val="bg1"/>
                </a:solidFill>
                <a:latin typeface="Arial" panose="020B0604020202020204" pitchFamily="34" charset="0"/>
                <a:cs typeface="Arial" panose="020B0604020202020204" pitchFamily="34" charset="0"/>
              </a:rPr>
              <a:t>má escolha daquele a quem confiou a delegação, que configura culpa </a:t>
            </a:r>
            <a:r>
              <a:rPr lang="pt-BR" altLang="pt-BR" sz="2000" i="1" u="sng" dirty="0">
                <a:solidFill>
                  <a:schemeClr val="bg1"/>
                </a:solidFill>
                <a:latin typeface="Arial" panose="020B0604020202020204" pitchFamily="34" charset="0"/>
                <a:cs typeface="Arial" panose="020B0604020202020204" pitchFamily="34" charset="0"/>
              </a:rPr>
              <a:t>in </a:t>
            </a:r>
            <a:r>
              <a:rPr lang="pt-BR" altLang="pt-BR" sz="2000" i="1" u="sng" dirty="0" err="1">
                <a:solidFill>
                  <a:schemeClr val="bg1"/>
                </a:solidFill>
                <a:latin typeface="Arial" panose="020B0604020202020204" pitchFamily="34" charset="0"/>
                <a:cs typeface="Arial" panose="020B0604020202020204" pitchFamily="34" charset="0"/>
              </a:rPr>
              <a:t>eligendo</a:t>
            </a:r>
            <a:r>
              <a:rPr lang="pt-BR" altLang="pt-BR" sz="2000" dirty="0">
                <a:solidFill>
                  <a:schemeClr val="bg1"/>
                </a:solidFill>
                <a:latin typeface="Arial" panose="020B0604020202020204" pitchFamily="34" charset="0"/>
                <a:cs typeface="Arial" panose="020B0604020202020204" pitchFamily="34" charset="0"/>
              </a:rPr>
              <a:t>; e (</a:t>
            </a:r>
            <a:r>
              <a:rPr lang="pt-BR" altLang="pt-BR" sz="2000" dirty="0" err="1">
                <a:solidFill>
                  <a:schemeClr val="bg1"/>
                </a:solidFill>
                <a:latin typeface="Arial" panose="020B0604020202020204" pitchFamily="34" charset="0"/>
                <a:cs typeface="Arial" panose="020B0604020202020204" pitchFamily="34" charset="0"/>
              </a:rPr>
              <a:t>iii</a:t>
            </a:r>
            <a:r>
              <a:rPr lang="pt-BR" altLang="pt-BR" sz="2000" dirty="0">
                <a:solidFill>
                  <a:schemeClr val="bg1"/>
                </a:solidFill>
                <a:latin typeface="Arial" panose="020B0604020202020204" pitchFamily="34" charset="0"/>
                <a:cs typeface="Arial" panose="020B0604020202020204" pitchFamily="34" charset="0"/>
              </a:rPr>
              <a:t>) </a:t>
            </a:r>
            <a:r>
              <a:rPr lang="pt-BR" altLang="pt-BR" sz="2000" u="sng" dirty="0">
                <a:solidFill>
                  <a:schemeClr val="bg1"/>
                </a:solidFill>
                <a:latin typeface="Arial" panose="020B0604020202020204" pitchFamily="34" charset="0"/>
                <a:cs typeface="Arial" panose="020B0604020202020204" pitchFamily="34" charset="0"/>
              </a:rPr>
              <a:t>falta de fiscalização dos procedimentos exercidos por outrem, que consubstancia culpa </a:t>
            </a:r>
            <a:r>
              <a:rPr lang="pt-BR" altLang="pt-BR" sz="2000" i="1" u="sng" dirty="0">
                <a:solidFill>
                  <a:schemeClr val="bg1"/>
                </a:solidFill>
                <a:latin typeface="Arial" panose="020B0604020202020204" pitchFamily="34" charset="0"/>
                <a:cs typeface="Arial" panose="020B0604020202020204" pitchFamily="34" charset="0"/>
              </a:rPr>
              <a:t>in vigilando</a:t>
            </a:r>
            <a:r>
              <a:rPr lang="pt-BR" altLang="pt-BR" sz="2000" dirty="0">
                <a:solidFill>
                  <a:schemeClr val="bg1"/>
                </a:solidFill>
                <a:latin typeface="Arial" panose="020B0604020202020204" pitchFamily="34" charset="0"/>
                <a:cs typeface="Arial" panose="020B0604020202020204" pitchFamily="34" charset="0"/>
              </a:rPr>
              <a:t>. [...]</a:t>
            </a:r>
          </a:p>
          <a:p>
            <a:pPr algn="just"/>
            <a:r>
              <a:rPr lang="pt-BR" altLang="pt-BR" sz="2000" dirty="0">
                <a:solidFill>
                  <a:schemeClr val="bg1"/>
                </a:solidFill>
                <a:latin typeface="Arial" panose="020B0604020202020204" pitchFamily="34" charset="0"/>
                <a:cs typeface="Arial" panose="020B0604020202020204" pitchFamily="34" charset="0"/>
              </a:rPr>
              <a:t>20. Não é razoável, nem possível, que a totalidade dos atos exercidos sob o manto da delegação de competência seja vigiada e controlada, pois, se o exercício da supervisão fosse irrestrito, a delegação de competência perderia seu sentido. (...)”</a:t>
            </a:r>
          </a:p>
          <a:p>
            <a:pPr algn="ctr"/>
            <a:endParaRPr lang="pt-BR" sz="2400" dirty="0">
              <a:solidFill>
                <a:schemeClr val="bg1"/>
              </a:solidFill>
            </a:endParaRPr>
          </a:p>
        </p:txBody>
      </p:sp>
      <p:sp>
        <p:nvSpPr>
          <p:cNvPr id="3" name="CaixaDeTexto 2"/>
          <p:cNvSpPr txBox="1"/>
          <p:nvPr/>
        </p:nvSpPr>
        <p:spPr>
          <a:xfrm>
            <a:off x="2571292" y="1201688"/>
            <a:ext cx="4176464"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93983250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483060" y="2057230"/>
            <a:ext cx="8352928" cy="2616101"/>
          </a:xfrm>
          <a:prstGeom prst="rect">
            <a:avLst/>
          </a:prstGeom>
          <a:noFill/>
        </p:spPr>
        <p:txBody>
          <a:bodyPr wrap="square" rtlCol="0">
            <a:spAutoFit/>
          </a:bodyPr>
          <a:lstStyle/>
          <a:p>
            <a:r>
              <a:rPr lang="pt-BR" sz="2000" dirty="0">
                <a:solidFill>
                  <a:schemeClr val="bg1"/>
                </a:solidFill>
                <a:latin typeface="Arial" panose="020B0604020202020204" pitchFamily="34" charset="0"/>
                <a:cs typeface="Arial" panose="020B0604020202020204" pitchFamily="34" charset="0"/>
              </a:rPr>
              <a:t>TCU. Acórdão 7304/2013-Primeira Câmara </a:t>
            </a:r>
          </a:p>
          <a:p>
            <a:endParaRPr lang="pt-BR" sz="2000" dirty="0">
              <a:solidFill>
                <a:schemeClr val="bg1"/>
              </a:solidFill>
              <a:latin typeface="Arial" panose="020B0604020202020204" pitchFamily="34" charset="0"/>
              <a:cs typeface="Arial" panose="020B0604020202020204" pitchFamily="34" charset="0"/>
            </a:endParaRPr>
          </a:p>
          <a:p>
            <a:r>
              <a:rPr lang="pt-BR" sz="2000" dirty="0">
                <a:solidFill>
                  <a:schemeClr val="bg1"/>
                </a:solidFill>
                <a:latin typeface="Arial" panose="020B0604020202020204" pitchFamily="34" charset="0"/>
                <a:cs typeface="Arial" panose="020B0604020202020204" pitchFamily="34" charset="0"/>
              </a:rPr>
              <a:t>A </a:t>
            </a:r>
            <a:r>
              <a:rPr lang="pt-BR" sz="2000" u="sng" dirty="0">
                <a:solidFill>
                  <a:schemeClr val="bg1"/>
                </a:solidFill>
                <a:latin typeface="Arial" panose="020B0604020202020204" pitchFamily="34" charset="0"/>
                <a:cs typeface="Arial" panose="020B0604020202020204" pitchFamily="34" charset="0"/>
              </a:rPr>
              <a:t>comprovação de que todos os atos de gestão e controle do convênio foram praticados por secretário municipal, conforme delegação de competência prevista em lei municipal</a:t>
            </a:r>
            <a:r>
              <a:rPr lang="pt-BR" sz="2000" dirty="0">
                <a:solidFill>
                  <a:schemeClr val="bg1"/>
                </a:solidFill>
                <a:latin typeface="Arial" panose="020B0604020202020204" pitchFamily="34" charset="0"/>
                <a:cs typeface="Arial" panose="020B0604020202020204" pitchFamily="34" charset="0"/>
              </a:rPr>
              <a:t>, afasta a responsabilidade do prefeito pela utilização dos recursos transferidos, mesmo que, na condição de agente político, figure como signatário do ajuste.</a:t>
            </a:r>
          </a:p>
          <a:p>
            <a:r>
              <a:rPr lang="pt-BR" sz="2400" dirty="0">
                <a:solidFill>
                  <a:schemeClr val="bg1"/>
                </a:solidFill>
              </a:rPr>
              <a:t> </a:t>
            </a:r>
          </a:p>
        </p:txBody>
      </p:sp>
      <p:sp>
        <p:nvSpPr>
          <p:cNvPr id="3" name="CaixaDeTexto 2"/>
          <p:cNvSpPr txBox="1"/>
          <p:nvPr/>
        </p:nvSpPr>
        <p:spPr>
          <a:xfrm>
            <a:off x="2571292" y="1201688"/>
            <a:ext cx="4176464"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48142064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825352" y="2278562"/>
            <a:ext cx="7772400" cy="4154984"/>
          </a:xfrm>
          <a:prstGeom prst="rect">
            <a:avLst/>
          </a:prstGeom>
          <a:noFill/>
        </p:spPr>
        <p:txBody>
          <a:bodyPr wrap="square" rtlCol="0">
            <a:spAutoFit/>
          </a:bodyPr>
          <a:lstStyle/>
          <a:p>
            <a:pPr marL="342900" indent="-342900" algn="just">
              <a:buFont typeface="Wingdings" panose="05000000000000000000" pitchFamily="2" charset="2"/>
              <a:buChar char="§"/>
            </a:pPr>
            <a:r>
              <a:rPr lang="pt-BR" altLang="pt-BR" sz="2000" dirty="0">
                <a:solidFill>
                  <a:schemeClr val="bg1"/>
                </a:solidFill>
                <a:latin typeface="Arial" panose="020B0604020202020204" pitchFamily="34" charset="0"/>
                <a:cs typeface="Arial" panose="020B0604020202020204" pitchFamily="34" charset="0"/>
              </a:rPr>
              <a:t>Consequência lógico-jurídica da prática de um ato ilícito.</a:t>
            </a:r>
          </a:p>
          <a:p>
            <a:pPr marL="342900" indent="-342900" algn="just">
              <a:buFont typeface="Wingdings" panose="05000000000000000000" pitchFamily="2" charset="2"/>
              <a:buChar char="§"/>
            </a:pPr>
            <a:r>
              <a:rPr lang="pt-BR" altLang="pt-BR" sz="2000" dirty="0">
                <a:solidFill>
                  <a:schemeClr val="bg1"/>
                </a:solidFill>
                <a:latin typeface="Arial" panose="020B0604020202020204" pitchFamily="34" charset="0"/>
                <a:cs typeface="Arial" panose="020B0604020202020204" pitchFamily="34" charset="0"/>
              </a:rPr>
              <a:t>Previsão legal </a:t>
            </a:r>
          </a:p>
          <a:p>
            <a:pPr lvl="1" algn="just"/>
            <a:r>
              <a:rPr lang="pt-BR" sz="2000" dirty="0">
                <a:solidFill>
                  <a:schemeClr val="bg1"/>
                </a:solidFill>
                <a:latin typeface="Arial" panose="020B0604020202020204" pitchFamily="34" charset="0"/>
                <a:cs typeface="Arial" panose="020B0604020202020204" pitchFamily="34" charset="0"/>
              </a:rPr>
              <a:t>Art. 71, VIII, CF. </a:t>
            </a:r>
            <a:endParaRPr lang="pt-BR" altLang="pt-BR" sz="2000" dirty="0">
              <a:solidFill>
                <a:schemeClr val="bg1"/>
              </a:solidFill>
              <a:latin typeface="Arial" panose="020B0604020202020204" pitchFamily="34" charset="0"/>
              <a:cs typeface="Arial" panose="020B0604020202020204" pitchFamily="34" charset="0"/>
            </a:endParaRPr>
          </a:p>
          <a:p>
            <a:pPr lvl="1" algn="just"/>
            <a:r>
              <a:rPr lang="pt-BR" sz="2000" b="1" dirty="0">
                <a:solidFill>
                  <a:schemeClr val="bg1"/>
                </a:solidFill>
                <a:latin typeface="Arial" panose="020B0604020202020204" pitchFamily="34" charset="0"/>
                <a:cs typeface="Arial" panose="020B0604020202020204" pitchFamily="34" charset="0"/>
              </a:rPr>
              <a:t>Constituição Estadual </a:t>
            </a:r>
            <a:endParaRPr lang="pt-BR" sz="2000" dirty="0">
              <a:solidFill>
                <a:schemeClr val="bg1"/>
              </a:solidFill>
              <a:latin typeface="Arial" panose="020B0604020202020204" pitchFamily="34" charset="0"/>
              <a:cs typeface="Arial" panose="020B0604020202020204" pitchFamily="34" charset="0"/>
            </a:endParaRPr>
          </a:p>
          <a:p>
            <a:pPr lvl="1" algn="just"/>
            <a:r>
              <a:rPr lang="pt-BR" sz="2000" dirty="0">
                <a:solidFill>
                  <a:schemeClr val="bg1"/>
                </a:solidFill>
                <a:latin typeface="Arial" panose="020B0604020202020204" pitchFamily="34" charset="0"/>
                <a:cs typeface="Arial" panose="020B0604020202020204" pitchFamily="34" charset="0"/>
              </a:rPr>
              <a:t>Art. 59. O controle externo, a cargo da Assembleia Legislativa, será exercido com o auxílio do Tribunal de Contas do Estado, ao qual compete: (...)</a:t>
            </a:r>
          </a:p>
          <a:p>
            <a:pPr lvl="1" algn="just"/>
            <a:endParaRPr lang="pt-BR" sz="2000" dirty="0">
              <a:solidFill>
                <a:schemeClr val="bg1"/>
              </a:solidFill>
              <a:latin typeface="Arial" panose="020B0604020202020204" pitchFamily="34" charset="0"/>
              <a:cs typeface="Arial" panose="020B0604020202020204" pitchFamily="34" charset="0"/>
            </a:endParaRPr>
          </a:p>
          <a:p>
            <a:pPr lvl="1" algn="just"/>
            <a:r>
              <a:rPr lang="pt-BR" altLang="pt-BR" sz="2000" dirty="0">
                <a:solidFill>
                  <a:schemeClr val="bg1"/>
                </a:solidFill>
                <a:latin typeface="Arial" panose="020B0604020202020204" pitchFamily="34" charset="0"/>
                <a:cs typeface="Arial" panose="020B0604020202020204" pitchFamily="34" charset="0"/>
              </a:rPr>
              <a:t>VIII - aplicar aos responsáveis, em caso de ilegalidade de despesa ou irregularidade de contas, </a:t>
            </a:r>
            <a:r>
              <a:rPr lang="pt-BR" altLang="pt-BR" sz="2000" u="sng" dirty="0">
                <a:solidFill>
                  <a:schemeClr val="bg1"/>
                </a:solidFill>
                <a:latin typeface="Arial" panose="020B0604020202020204" pitchFamily="34" charset="0"/>
                <a:cs typeface="Arial" panose="020B0604020202020204" pitchFamily="34" charset="0"/>
              </a:rPr>
              <a:t>as sanções previstas em lei</a:t>
            </a:r>
            <a:r>
              <a:rPr lang="pt-BR" altLang="pt-BR" sz="2000" dirty="0">
                <a:solidFill>
                  <a:schemeClr val="bg1"/>
                </a:solidFill>
                <a:latin typeface="Arial" panose="020B0604020202020204" pitchFamily="34" charset="0"/>
                <a:cs typeface="Arial" panose="020B0604020202020204" pitchFamily="34" charset="0"/>
              </a:rPr>
              <a:t>, que estabelecerá, entre outras cominações, multa proporcional ao dano causado ao erário; </a:t>
            </a:r>
          </a:p>
          <a:p>
            <a:pPr algn="ctr"/>
            <a:endParaRPr lang="pt-BR" sz="2400" dirty="0">
              <a:solidFill>
                <a:schemeClr val="bg1"/>
              </a:solidFill>
            </a:endParaRPr>
          </a:p>
        </p:txBody>
      </p:sp>
      <p:sp>
        <p:nvSpPr>
          <p:cNvPr id="3" name="CaixaDeTexto 2"/>
          <p:cNvSpPr txBox="1"/>
          <p:nvPr/>
        </p:nvSpPr>
        <p:spPr>
          <a:xfrm>
            <a:off x="2812980" y="1292567"/>
            <a:ext cx="3744416" cy="1077218"/>
          </a:xfrm>
          <a:prstGeom prst="rect">
            <a:avLst/>
          </a:prstGeom>
          <a:noFill/>
        </p:spPr>
        <p:txBody>
          <a:bodyPr wrap="square" rtlCol="0">
            <a:spAutoFit/>
          </a:bodyPr>
          <a:lstStyle/>
          <a:p>
            <a:pPr algn="ctr"/>
            <a:r>
              <a:rPr lang="pt-BR" altLang="pt-BR" sz="2000" b="1" dirty="0">
                <a:solidFill>
                  <a:srgbClr val="FFC000"/>
                </a:solidFill>
                <a:latin typeface="Arial" panose="020B0604020202020204" pitchFamily="34" charset="0"/>
                <a:cs typeface="Arial" panose="020B0604020202020204" pitchFamily="34" charset="0"/>
              </a:rPr>
              <a:t>Sanção administrativa</a:t>
            </a:r>
            <a:br>
              <a:rPr lang="pt-BR" altLang="pt-BR" sz="2000" b="1" dirty="0">
                <a:solidFill>
                  <a:schemeClr val="bg1"/>
                </a:solidFill>
                <a:latin typeface="Arial" panose="020B0604020202020204" pitchFamily="34" charset="0"/>
                <a:cs typeface="Arial" panose="020B0604020202020204" pitchFamily="34" charset="0"/>
              </a:rPr>
            </a:b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2459165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dirty="0"/>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001416" y="2263885"/>
            <a:ext cx="7272808" cy="2862322"/>
          </a:xfrm>
          <a:prstGeom prst="rect">
            <a:avLst/>
          </a:prstGeom>
          <a:noFill/>
        </p:spPr>
        <p:txBody>
          <a:bodyPr wrap="square" rtlCol="0">
            <a:spAutoFit/>
          </a:bodyPr>
          <a:lstStyle/>
          <a:p>
            <a:pPr marL="342900" indent="-342900" algn="just">
              <a:buFont typeface="Arial" panose="020B0604020202020204" pitchFamily="34" charset="0"/>
              <a:buChar char="•"/>
            </a:pPr>
            <a:r>
              <a:rPr lang="pt-BR" sz="2000" b="1" dirty="0">
                <a:solidFill>
                  <a:schemeClr val="bg1"/>
                </a:solidFill>
                <a:latin typeface="Arial" panose="020B0604020202020204" pitchFamily="34" charset="0"/>
                <a:cs typeface="Arial" panose="020B0604020202020204" pitchFamily="34" charset="0"/>
              </a:rPr>
              <a:t>Processo penal (Poder Judiciário)</a:t>
            </a:r>
          </a:p>
          <a:p>
            <a:pPr algn="just"/>
            <a:r>
              <a:rPr lang="pt-BR" sz="2000" dirty="0">
                <a:solidFill>
                  <a:schemeClr val="bg1"/>
                </a:solidFill>
                <a:latin typeface="Arial" panose="020B0604020202020204" pitchFamily="34" charset="0"/>
                <a:cs typeface="Arial" panose="020B0604020202020204" pitchFamily="34" charset="0"/>
              </a:rPr>
              <a:t>Investigação/apuração dos fatos (Polícia e MP)</a:t>
            </a:r>
          </a:p>
          <a:p>
            <a:pPr algn="just"/>
            <a:r>
              <a:rPr lang="pt-BR" sz="2000" dirty="0">
                <a:solidFill>
                  <a:schemeClr val="bg1"/>
                </a:solidFill>
                <a:latin typeface="Arial" panose="020B0604020202020204" pitchFamily="34" charset="0"/>
                <a:cs typeface="Arial" panose="020B0604020202020204" pitchFamily="34" charset="0"/>
              </a:rPr>
              <a:t>Acusação (MP e particular/advogado)</a:t>
            </a:r>
          </a:p>
          <a:p>
            <a:pPr algn="just"/>
            <a:r>
              <a:rPr lang="pt-BR" sz="2000" dirty="0">
                <a:solidFill>
                  <a:schemeClr val="bg1"/>
                </a:solidFill>
                <a:latin typeface="Arial" panose="020B0604020202020204" pitchFamily="34" charset="0"/>
                <a:cs typeface="Arial" panose="020B0604020202020204" pitchFamily="34" charset="0"/>
              </a:rPr>
              <a:t>Julgamento (juiz e Tribunal)</a:t>
            </a:r>
          </a:p>
          <a:p>
            <a:pPr algn="just"/>
            <a:endParaRPr lang="pt-BR" sz="2000" dirty="0">
              <a:solidFill>
                <a:schemeClr val="bg1"/>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pt-BR" sz="2000" b="1" dirty="0">
                <a:solidFill>
                  <a:schemeClr val="bg1"/>
                </a:solidFill>
                <a:latin typeface="Arial" panose="020B0604020202020204" pitchFamily="34" charset="0"/>
                <a:cs typeface="Arial" panose="020B0604020202020204" pitchFamily="34" charset="0"/>
              </a:rPr>
              <a:t>Processo civil (Poder Judiciário)</a:t>
            </a:r>
          </a:p>
          <a:p>
            <a:pPr algn="just"/>
            <a:r>
              <a:rPr lang="pt-BR" sz="2000" dirty="0">
                <a:solidFill>
                  <a:schemeClr val="bg1"/>
                </a:solidFill>
                <a:latin typeface="Arial" panose="020B0604020202020204" pitchFamily="34" charset="0"/>
                <a:cs typeface="Arial" panose="020B0604020202020204" pitchFamily="34" charset="0"/>
              </a:rPr>
              <a:t>Investigação/apuração dos fatos (MP e particular/advogado)</a:t>
            </a:r>
          </a:p>
          <a:p>
            <a:pPr algn="just"/>
            <a:r>
              <a:rPr lang="pt-BR" sz="2000" dirty="0">
                <a:solidFill>
                  <a:schemeClr val="bg1"/>
                </a:solidFill>
                <a:latin typeface="Arial" panose="020B0604020202020204" pitchFamily="34" charset="0"/>
                <a:cs typeface="Arial" panose="020B0604020202020204" pitchFamily="34" charset="0"/>
              </a:rPr>
              <a:t>Acusação (MP e particular/advogado)</a:t>
            </a:r>
          </a:p>
          <a:p>
            <a:pPr algn="just"/>
            <a:r>
              <a:rPr lang="pt-BR" sz="2000" dirty="0">
                <a:solidFill>
                  <a:schemeClr val="bg1"/>
                </a:solidFill>
                <a:latin typeface="Arial" panose="020B0604020202020204" pitchFamily="34" charset="0"/>
                <a:cs typeface="Arial" panose="020B0604020202020204" pitchFamily="34" charset="0"/>
              </a:rPr>
              <a:t>Julgamento (juiz e Tribunal)</a:t>
            </a:r>
          </a:p>
        </p:txBody>
      </p:sp>
      <p:sp>
        <p:nvSpPr>
          <p:cNvPr id="3" name="CaixaDeTexto 2"/>
          <p:cNvSpPr txBox="1"/>
          <p:nvPr/>
        </p:nvSpPr>
        <p:spPr>
          <a:xfrm>
            <a:off x="1979712" y="1257285"/>
            <a:ext cx="4894312" cy="707886"/>
          </a:xfrm>
          <a:prstGeom prst="rect">
            <a:avLst/>
          </a:prstGeom>
          <a:noFill/>
        </p:spPr>
        <p:txBody>
          <a:bodyPr wrap="square" rtlCol="0">
            <a:spAutoFit/>
          </a:bodyPr>
          <a:lstStyle/>
          <a:p>
            <a:pPr algn="ctr"/>
            <a:r>
              <a:rPr lang="pt-BR" sz="2000" b="1" dirty="0">
                <a:solidFill>
                  <a:srgbClr val="FFC000"/>
                </a:solidFill>
                <a:latin typeface="Arial" panose="020B0604020202020204" pitchFamily="34" charset="0"/>
                <a:cs typeface="Arial" panose="020B0604020202020204" pitchFamily="34" charset="0"/>
              </a:rPr>
              <a:t>O contexto:</a:t>
            </a:r>
          </a:p>
          <a:p>
            <a:pPr algn="ctr"/>
            <a:r>
              <a:rPr lang="pt-BR" altLang="pt-BR" sz="2000" b="1" dirty="0">
                <a:solidFill>
                  <a:srgbClr val="FFC000"/>
                </a:solidFill>
                <a:latin typeface="Arial" panose="020B0604020202020204" pitchFamily="34" charset="0"/>
              </a:rPr>
              <a:t>O papel dos sujeitos processuais</a:t>
            </a:r>
            <a:endParaRPr lang="pt-BR" sz="2000" dirty="0">
              <a:solidFill>
                <a:srgbClr val="FFC000"/>
              </a:solidFill>
            </a:endParaRPr>
          </a:p>
        </p:txBody>
      </p:sp>
    </p:spTree>
    <p:extLst>
      <p:ext uri="{BB962C8B-B14F-4D97-AF65-F5344CB8AC3E}">
        <p14:creationId xmlns:p14="http://schemas.microsoft.com/office/powerpoint/2010/main" val="296012669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827584" y="2400320"/>
            <a:ext cx="7630616" cy="4154984"/>
          </a:xfrm>
          <a:prstGeom prst="rect">
            <a:avLst/>
          </a:prstGeom>
          <a:noFill/>
        </p:spPr>
        <p:txBody>
          <a:bodyPr wrap="square" rtlCol="0">
            <a:spAutoFit/>
          </a:bodyPr>
          <a:lstStyle/>
          <a:p>
            <a:pPr lvl="1" algn="just"/>
            <a:r>
              <a:rPr lang="pt-BR" altLang="pt-BR" sz="2000" b="1" dirty="0">
                <a:solidFill>
                  <a:schemeClr val="bg1"/>
                </a:solidFill>
                <a:latin typeface="Arial" panose="020B0604020202020204" pitchFamily="34" charset="0"/>
                <a:cs typeface="Arial" panose="020B0604020202020204" pitchFamily="34" charset="0"/>
              </a:rPr>
              <a:t>LC n. 202/00 (LOTCE)</a:t>
            </a:r>
          </a:p>
          <a:p>
            <a:pPr lvl="1" algn="just"/>
            <a:endParaRPr lang="pt-BR" altLang="pt-BR" sz="2000" b="1" dirty="0">
              <a:solidFill>
                <a:schemeClr val="bg1"/>
              </a:solidFill>
              <a:latin typeface="Arial" panose="020B0604020202020204" pitchFamily="34" charset="0"/>
              <a:cs typeface="Arial" panose="020B0604020202020204" pitchFamily="34" charset="0"/>
            </a:endParaRPr>
          </a:p>
          <a:p>
            <a:pPr lvl="1" algn="just"/>
            <a:r>
              <a:rPr lang="pt-BR" altLang="pt-BR" sz="2000" dirty="0">
                <a:solidFill>
                  <a:schemeClr val="bg1"/>
                </a:solidFill>
                <a:latin typeface="Arial" panose="020B0604020202020204" pitchFamily="34" charset="0"/>
                <a:cs typeface="Arial" panose="020B0604020202020204" pitchFamily="34" charset="0"/>
              </a:rPr>
              <a:t>Art. 1º. Ao Tribunal de Contas do Estado de Santa Catarina, órgão de controle externo, compete, nos termos da Constituição do Estado e na forma estabelecida nesta Lei: (...)</a:t>
            </a:r>
          </a:p>
          <a:p>
            <a:pPr lvl="1" algn="just"/>
            <a:endParaRPr lang="pt-BR" altLang="pt-BR" sz="2000" dirty="0">
              <a:solidFill>
                <a:schemeClr val="bg1"/>
              </a:solidFill>
              <a:latin typeface="Arial" panose="020B0604020202020204" pitchFamily="34" charset="0"/>
              <a:cs typeface="Arial" panose="020B0604020202020204" pitchFamily="34" charset="0"/>
            </a:endParaRPr>
          </a:p>
          <a:p>
            <a:pPr lvl="1" algn="just"/>
            <a:r>
              <a:rPr lang="pt-BR" altLang="pt-BR" sz="2000" dirty="0">
                <a:solidFill>
                  <a:schemeClr val="bg1"/>
                </a:solidFill>
                <a:latin typeface="Arial" panose="020B0604020202020204" pitchFamily="34" charset="0"/>
                <a:cs typeface="Arial" panose="020B0604020202020204" pitchFamily="34" charset="0"/>
              </a:rPr>
              <a:t>XI - aplicar aos responsáveis, em caso de ilegalidade de despesa ou irregularidade de contas, </a:t>
            </a:r>
            <a:r>
              <a:rPr lang="pt-BR" altLang="pt-BR" sz="2000" u="sng" dirty="0">
                <a:solidFill>
                  <a:schemeClr val="bg1"/>
                </a:solidFill>
                <a:latin typeface="Arial" panose="020B0604020202020204" pitchFamily="34" charset="0"/>
                <a:cs typeface="Arial" panose="020B0604020202020204" pitchFamily="34" charset="0"/>
              </a:rPr>
              <a:t>as sanções previstas nesta Lei</a:t>
            </a:r>
            <a:r>
              <a:rPr lang="pt-BR" altLang="pt-BR" sz="2000" dirty="0">
                <a:solidFill>
                  <a:schemeClr val="bg1"/>
                </a:solidFill>
                <a:latin typeface="Arial" panose="020B0604020202020204" pitchFamily="34" charset="0"/>
                <a:cs typeface="Arial" panose="020B0604020202020204" pitchFamily="34" charset="0"/>
              </a:rPr>
              <a:t>; </a:t>
            </a:r>
          </a:p>
          <a:p>
            <a:pPr marL="342900" indent="-342900">
              <a:buFont typeface="Wingdings" panose="05000000000000000000" pitchFamily="2" charset="2"/>
              <a:buChar char="§"/>
            </a:pPr>
            <a:endParaRPr lang="pt-BR" altLang="pt-BR" sz="2000" dirty="0">
              <a:solidFill>
                <a:schemeClr val="bg1"/>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
            </a:pPr>
            <a:endParaRPr lang="pt-BR" alt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
        <p:nvSpPr>
          <p:cNvPr id="3" name="CaixaDeTexto 2"/>
          <p:cNvSpPr txBox="1"/>
          <p:nvPr/>
        </p:nvSpPr>
        <p:spPr>
          <a:xfrm>
            <a:off x="2812980" y="1292567"/>
            <a:ext cx="3744416" cy="1077218"/>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Sanção administrativa</a:t>
            </a:r>
            <a:br>
              <a:rPr lang="pt-BR" altLang="pt-BR" sz="2000" b="1" dirty="0">
                <a:solidFill>
                  <a:schemeClr val="bg1"/>
                </a:solidFill>
                <a:latin typeface="Arial" panose="020B0604020202020204" pitchFamily="34" charset="0"/>
                <a:cs typeface="Arial" panose="020B0604020202020204" pitchFamily="34" charset="0"/>
              </a:rPr>
            </a:b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315531910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115616" y="2400320"/>
            <a:ext cx="7342584" cy="3231654"/>
          </a:xfrm>
          <a:prstGeom prst="rect">
            <a:avLst/>
          </a:prstGeom>
          <a:noFill/>
        </p:spPr>
        <p:txBody>
          <a:bodyPr wrap="square" rtlCol="0">
            <a:spAutoFit/>
          </a:bodyPr>
          <a:lstStyle/>
          <a:p>
            <a:pPr lvl="1" algn="just"/>
            <a:r>
              <a:rPr lang="pt-BR" altLang="pt-BR" sz="2000" b="1" dirty="0">
                <a:solidFill>
                  <a:schemeClr val="bg1"/>
                </a:solidFill>
                <a:latin typeface="Arial" panose="020B0604020202020204" pitchFamily="34" charset="0"/>
                <a:cs typeface="Arial" panose="020B0604020202020204" pitchFamily="34" charset="0"/>
              </a:rPr>
              <a:t>LC n. 202/00 (LOTCE)</a:t>
            </a:r>
          </a:p>
          <a:p>
            <a:pPr lvl="1" algn="just"/>
            <a:endParaRPr lang="pt-BR" altLang="pt-BR" sz="2000" b="1" dirty="0">
              <a:solidFill>
                <a:schemeClr val="bg1"/>
              </a:solidFill>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pt-BR" altLang="pt-BR" sz="2000" dirty="0">
                <a:solidFill>
                  <a:schemeClr val="bg1"/>
                </a:solidFill>
                <a:latin typeface="Arial" panose="020B0604020202020204" pitchFamily="34" charset="0"/>
                <a:cs typeface="Arial" panose="020B0604020202020204" pitchFamily="34" charset="0"/>
              </a:rPr>
              <a:t>Multa (</a:t>
            </a:r>
            <a:r>
              <a:rPr lang="pt-BR" altLang="pt-BR" sz="2000" dirty="0" err="1">
                <a:solidFill>
                  <a:schemeClr val="bg1"/>
                </a:solidFill>
                <a:latin typeface="Arial" panose="020B0604020202020204" pitchFamily="34" charset="0"/>
                <a:cs typeface="Arial" panose="020B0604020202020204" pitchFamily="34" charset="0"/>
              </a:rPr>
              <a:t>arts</a:t>
            </a:r>
            <a:r>
              <a:rPr lang="pt-BR" altLang="pt-BR" sz="2000" dirty="0">
                <a:solidFill>
                  <a:schemeClr val="bg1"/>
                </a:solidFill>
                <a:latin typeface="Arial" panose="020B0604020202020204" pitchFamily="34" charset="0"/>
                <a:cs typeface="Arial" panose="020B0604020202020204" pitchFamily="34" charset="0"/>
              </a:rPr>
              <a:t>. 68 a 71)</a:t>
            </a:r>
          </a:p>
          <a:p>
            <a:pPr marL="342900" indent="-342900" algn="just">
              <a:buFont typeface="Wingdings" panose="05000000000000000000" pitchFamily="2" charset="2"/>
              <a:buChar char="§"/>
            </a:pPr>
            <a:r>
              <a:rPr lang="pt-BR" altLang="pt-BR" sz="2000" dirty="0">
                <a:solidFill>
                  <a:schemeClr val="bg1"/>
                </a:solidFill>
                <a:latin typeface="Arial" panose="020B0604020202020204" pitchFamily="34" charset="0"/>
                <a:cs typeface="Arial" panose="020B0604020202020204" pitchFamily="34" charset="0"/>
              </a:rPr>
              <a:t>Inabilitação para exercício de cargo em comissão ou função de confiança (art. 72)</a:t>
            </a:r>
          </a:p>
          <a:p>
            <a:pPr marL="342900" indent="-342900" algn="just">
              <a:buFont typeface="Wingdings" panose="05000000000000000000" pitchFamily="2" charset="2"/>
              <a:buChar char="§"/>
            </a:pPr>
            <a:endParaRPr lang="pt-BR" altLang="pt-BR" sz="2000" dirty="0">
              <a:solidFill>
                <a:schemeClr val="bg1"/>
              </a:solidFill>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pt-BR" altLang="pt-BR" sz="2000" b="1" dirty="0">
                <a:solidFill>
                  <a:schemeClr val="bg1"/>
                </a:solidFill>
                <a:latin typeface="Arial" panose="020B0604020202020204" pitchFamily="34" charset="0"/>
                <a:cs typeface="Arial" panose="020B0604020202020204" pitchFamily="34" charset="0"/>
              </a:rPr>
              <a:t>Atenção</a:t>
            </a:r>
            <a:r>
              <a:rPr lang="pt-BR" altLang="pt-BR" sz="2000" dirty="0">
                <a:solidFill>
                  <a:schemeClr val="bg1"/>
                </a:solidFill>
                <a:latin typeface="Arial" panose="020B0604020202020204" pitchFamily="34" charset="0"/>
                <a:cs typeface="Arial" panose="020B0604020202020204" pitchFamily="34" charset="0"/>
              </a:rPr>
              <a:t>:</a:t>
            </a:r>
          </a:p>
          <a:p>
            <a:pPr algn="just"/>
            <a:r>
              <a:rPr lang="pt-BR" altLang="pt-BR" sz="2000" dirty="0">
                <a:solidFill>
                  <a:schemeClr val="bg1"/>
                </a:solidFill>
                <a:latin typeface="Arial" panose="020B0604020202020204" pitchFamily="34" charset="0"/>
                <a:cs typeface="Arial" panose="020B0604020202020204" pitchFamily="34" charset="0"/>
              </a:rPr>
              <a:t>	Débito - não possui natureza de sanção, penalidade, mas de ressarcimento.</a:t>
            </a:r>
          </a:p>
          <a:p>
            <a:pPr algn="ctr"/>
            <a:endParaRPr lang="pt-BR" sz="2400" dirty="0">
              <a:solidFill>
                <a:schemeClr val="bg1"/>
              </a:solidFill>
            </a:endParaRPr>
          </a:p>
        </p:txBody>
      </p:sp>
      <p:sp>
        <p:nvSpPr>
          <p:cNvPr id="3" name="CaixaDeTexto 2"/>
          <p:cNvSpPr txBox="1"/>
          <p:nvPr/>
        </p:nvSpPr>
        <p:spPr>
          <a:xfrm>
            <a:off x="2812980" y="1292567"/>
            <a:ext cx="3744416" cy="1077218"/>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Sanção administrativa</a:t>
            </a:r>
            <a:br>
              <a:rPr lang="pt-BR" altLang="pt-BR" sz="2000" b="1" dirty="0">
                <a:solidFill>
                  <a:schemeClr val="bg1"/>
                </a:solidFill>
                <a:latin typeface="Arial" panose="020B0604020202020204" pitchFamily="34" charset="0"/>
                <a:cs typeface="Arial" panose="020B0604020202020204" pitchFamily="34" charset="0"/>
              </a:rPr>
            </a:b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397641777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185392" y="2400320"/>
            <a:ext cx="7272808" cy="2000548"/>
          </a:xfrm>
          <a:prstGeom prst="rect">
            <a:avLst/>
          </a:prstGeom>
          <a:noFill/>
        </p:spPr>
        <p:txBody>
          <a:bodyPr wrap="square" rtlCol="0">
            <a:spAutoFit/>
          </a:bodyPr>
          <a:lstStyle/>
          <a:p>
            <a:pPr marL="800100" lvl="1" indent="-342900">
              <a:buFont typeface="Wingdings" panose="05000000000000000000" pitchFamily="2" charset="2"/>
              <a:buChar char="§"/>
            </a:pPr>
            <a:r>
              <a:rPr lang="pt-BR" altLang="pt-BR" sz="2000" dirty="0">
                <a:solidFill>
                  <a:schemeClr val="bg1"/>
                </a:solidFill>
                <a:latin typeface="Arial" panose="020B0604020202020204" pitchFamily="34" charset="0"/>
                <a:cs typeface="Arial" panose="020B0604020202020204" pitchFamily="34" charset="0"/>
              </a:rPr>
              <a:t>Embasamento da responsabilização:</a:t>
            </a:r>
          </a:p>
          <a:p>
            <a:pPr marL="800100" lvl="1" indent="-342900">
              <a:buFont typeface="Arial" panose="020B0604020202020204" pitchFamily="34" charset="0"/>
              <a:buChar char="•"/>
            </a:pPr>
            <a:endParaRPr lang="pt-BR" altLang="pt-BR" sz="2000" dirty="0">
              <a:solidFill>
                <a:schemeClr val="bg1"/>
              </a:solidFill>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r>
              <a:rPr lang="pt-BR" altLang="pt-BR" sz="2000" dirty="0">
                <a:solidFill>
                  <a:schemeClr val="bg1"/>
                </a:solidFill>
                <a:latin typeface="Arial" panose="020B0604020202020204" pitchFamily="34" charset="0"/>
                <a:cs typeface="Arial" panose="020B0604020202020204" pitchFamily="34" charset="0"/>
              </a:rPr>
              <a:t>Fatos</a:t>
            </a:r>
          </a:p>
          <a:p>
            <a:pPr marL="800100" lvl="1" indent="-342900">
              <a:buFont typeface="Arial" panose="020B0604020202020204" pitchFamily="34" charset="0"/>
              <a:buChar char="•"/>
            </a:pPr>
            <a:r>
              <a:rPr lang="pt-BR" altLang="pt-BR" sz="2000" dirty="0">
                <a:solidFill>
                  <a:schemeClr val="bg1"/>
                </a:solidFill>
                <a:latin typeface="Arial" panose="020B0604020202020204" pitchFamily="34" charset="0"/>
                <a:cs typeface="Arial" panose="020B0604020202020204" pitchFamily="34" charset="0"/>
              </a:rPr>
              <a:t>Fundamentos jurídicos</a:t>
            </a:r>
          </a:p>
          <a:p>
            <a:pPr marL="800100" lvl="1" indent="-342900">
              <a:buFont typeface="Arial" panose="020B0604020202020204" pitchFamily="34" charset="0"/>
              <a:buChar char="•"/>
            </a:pPr>
            <a:r>
              <a:rPr lang="pt-BR" altLang="pt-BR" sz="2000" dirty="0">
                <a:solidFill>
                  <a:schemeClr val="bg1"/>
                </a:solidFill>
                <a:latin typeface="Arial" panose="020B0604020202020204" pitchFamily="34" charset="0"/>
                <a:cs typeface="Arial" panose="020B0604020202020204" pitchFamily="34" charset="0"/>
              </a:rPr>
              <a:t>Provas </a:t>
            </a:r>
          </a:p>
          <a:p>
            <a:pPr algn="ctr"/>
            <a:endParaRPr lang="pt-BR" sz="2400" dirty="0">
              <a:solidFill>
                <a:schemeClr val="bg1"/>
              </a:solidFill>
            </a:endParaRPr>
          </a:p>
        </p:txBody>
      </p:sp>
      <p:sp>
        <p:nvSpPr>
          <p:cNvPr id="3" name="CaixaDeTexto 2"/>
          <p:cNvSpPr txBox="1"/>
          <p:nvPr/>
        </p:nvSpPr>
        <p:spPr>
          <a:xfrm>
            <a:off x="2812980" y="1292567"/>
            <a:ext cx="3744416" cy="1077218"/>
          </a:xfrm>
          <a:prstGeom prst="rect">
            <a:avLst/>
          </a:prstGeom>
          <a:noFill/>
        </p:spPr>
        <p:txBody>
          <a:bodyPr wrap="square" rtlCol="0">
            <a:spAutoFit/>
          </a:bodyPr>
          <a:lstStyle/>
          <a:p>
            <a:pPr algn="ctr"/>
            <a:r>
              <a:rPr lang="pt-BR" altLang="pt-BR" sz="2000" b="1" dirty="0">
                <a:solidFill>
                  <a:srgbClr val="FFC000"/>
                </a:solidFill>
                <a:latin typeface="Arial" panose="020B0604020202020204" pitchFamily="34" charset="0"/>
                <a:cs typeface="Arial" panose="020B0604020202020204" pitchFamily="34" charset="0"/>
              </a:rPr>
              <a:t>Prova</a:t>
            </a:r>
            <a:br>
              <a:rPr lang="pt-BR" altLang="pt-BR" sz="2000" b="1" dirty="0">
                <a:solidFill>
                  <a:schemeClr val="bg1"/>
                </a:solidFill>
                <a:latin typeface="Arial" panose="020B0604020202020204" pitchFamily="34" charset="0"/>
                <a:cs typeface="Arial" panose="020B0604020202020204" pitchFamily="34" charset="0"/>
              </a:rPr>
            </a:b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157296847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185392" y="2130425"/>
            <a:ext cx="7272808" cy="2677656"/>
          </a:xfrm>
          <a:prstGeom prst="rect">
            <a:avLst/>
          </a:prstGeom>
          <a:noFill/>
        </p:spPr>
        <p:txBody>
          <a:bodyPr wrap="square" rtlCol="0">
            <a:spAutoFit/>
          </a:bodyPr>
          <a:lstStyle/>
          <a:p>
            <a:pPr lvl="1"/>
            <a:r>
              <a:rPr lang="pt-BR" altLang="pt-BR" b="1" dirty="0">
                <a:solidFill>
                  <a:schemeClr val="bg1"/>
                </a:solidFill>
                <a:latin typeface="Arial" panose="020B0604020202020204" pitchFamily="34" charset="0"/>
                <a:cs typeface="Arial" panose="020B0604020202020204" pitchFamily="34" charset="0"/>
              </a:rPr>
              <a:t>Constituição Federal</a:t>
            </a:r>
          </a:p>
          <a:p>
            <a:pPr lvl="1"/>
            <a:endParaRPr lang="pt-BR" altLang="pt-BR" b="1" dirty="0">
              <a:solidFill>
                <a:schemeClr val="bg1"/>
              </a:solidFill>
              <a:latin typeface="Arial" panose="020B0604020202020204" pitchFamily="34" charset="0"/>
              <a:cs typeface="Arial" panose="020B0604020202020204" pitchFamily="34" charset="0"/>
            </a:endParaRPr>
          </a:p>
          <a:p>
            <a:r>
              <a:rPr lang="pt-BR" dirty="0">
                <a:solidFill>
                  <a:schemeClr val="bg1"/>
                </a:solidFill>
                <a:latin typeface="Arial" panose="020B0604020202020204" pitchFamily="34" charset="0"/>
                <a:cs typeface="Arial" panose="020B0604020202020204" pitchFamily="34" charset="0"/>
              </a:rPr>
              <a:t>Art. 70. (...).</a:t>
            </a:r>
          </a:p>
          <a:p>
            <a:r>
              <a:rPr lang="pt-BR" dirty="0">
                <a:solidFill>
                  <a:schemeClr val="bg1"/>
                </a:solidFill>
                <a:latin typeface="Arial" panose="020B0604020202020204" pitchFamily="34" charset="0"/>
                <a:cs typeface="Arial" panose="020B0604020202020204" pitchFamily="34" charset="0"/>
              </a:rPr>
              <a:t>Parágrafo único. </a:t>
            </a:r>
            <a:r>
              <a:rPr lang="pt-BR" u="sng" dirty="0">
                <a:solidFill>
                  <a:schemeClr val="bg1"/>
                </a:solidFill>
                <a:latin typeface="Arial" panose="020B0604020202020204" pitchFamily="34" charset="0"/>
                <a:cs typeface="Arial" panose="020B0604020202020204" pitchFamily="34" charset="0"/>
              </a:rPr>
              <a:t>Prestará contas</a:t>
            </a:r>
            <a:r>
              <a:rPr lang="pt-BR" dirty="0">
                <a:solidFill>
                  <a:schemeClr val="bg1"/>
                </a:solidFill>
                <a:latin typeface="Arial" panose="020B0604020202020204" pitchFamily="34" charset="0"/>
                <a:cs typeface="Arial" panose="020B0604020202020204" pitchFamily="34" charset="0"/>
              </a:rPr>
              <a:t> qualquer pessoa física ou jurídica, pública ou privada, que utilize, arrecade, guarde, gerencie ou administre dinheiros, bens e valores públicos ou pelos quais a União responda, ou que, em nome desta, assuma obrigações de natureza pecuniária.</a:t>
            </a:r>
          </a:p>
          <a:p>
            <a:pPr algn="ctr"/>
            <a:endParaRPr lang="pt-BR" sz="2400" dirty="0">
              <a:solidFill>
                <a:schemeClr val="bg1"/>
              </a:solidFill>
            </a:endParaRPr>
          </a:p>
        </p:txBody>
      </p:sp>
      <p:sp>
        <p:nvSpPr>
          <p:cNvPr id="3" name="CaixaDeTexto 2"/>
          <p:cNvSpPr txBox="1"/>
          <p:nvPr/>
        </p:nvSpPr>
        <p:spPr>
          <a:xfrm>
            <a:off x="2483768" y="1291208"/>
            <a:ext cx="3744416" cy="400110"/>
          </a:xfrm>
          <a:prstGeom prst="rect">
            <a:avLst/>
          </a:prstGeom>
          <a:noFill/>
        </p:spPr>
        <p:txBody>
          <a:bodyPr wrap="square" rtlCol="0">
            <a:spAutoFit/>
          </a:bodyPr>
          <a:lstStyle/>
          <a:p>
            <a:pPr algn="ctr"/>
            <a:r>
              <a:rPr lang="pt-BR" altLang="pt-BR" sz="2000" b="1" dirty="0">
                <a:solidFill>
                  <a:srgbClr val="FFC000"/>
                </a:solidFill>
                <a:latin typeface="Arial" panose="020B0604020202020204" pitchFamily="34" charset="0"/>
                <a:cs typeface="Arial" panose="020B0604020202020204" pitchFamily="34" charset="0"/>
              </a:rPr>
              <a:t>Ônus da prova</a:t>
            </a:r>
            <a:endParaRPr lang="pt-BR" sz="2400" dirty="0">
              <a:solidFill>
                <a:srgbClr val="FFC000"/>
              </a:solidFill>
            </a:endParaRPr>
          </a:p>
        </p:txBody>
      </p:sp>
    </p:spTree>
    <p:extLst>
      <p:ext uri="{BB962C8B-B14F-4D97-AF65-F5344CB8AC3E}">
        <p14:creationId xmlns:p14="http://schemas.microsoft.com/office/powerpoint/2010/main" val="209519729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115616" y="2400320"/>
            <a:ext cx="7342584" cy="2308324"/>
          </a:xfrm>
          <a:prstGeom prst="rect">
            <a:avLst/>
          </a:prstGeom>
          <a:noFill/>
        </p:spPr>
        <p:txBody>
          <a:bodyPr wrap="square" rtlCol="0">
            <a:spAutoFit/>
          </a:bodyPr>
          <a:lstStyle/>
          <a:p>
            <a:pPr marL="800100" lvl="1" indent="-342900">
              <a:buFont typeface="Arial" panose="020B0604020202020204" pitchFamily="34" charset="0"/>
              <a:buChar char="•"/>
            </a:pPr>
            <a:r>
              <a:rPr lang="pt-BR" altLang="pt-BR" sz="2000" b="1" dirty="0">
                <a:solidFill>
                  <a:schemeClr val="bg1"/>
                </a:solidFill>
                <a:latin typeface="Arial" panose="020B0604020202020204" pitchFamily="34" charset="0"/>
                <a:cs typeface="Arial" panose="020B0604020202020204" pitchFamily="34" charset="0"/>
              </a:rPr>
              <a:t>Decreto-Lei n. 200/67 </a:t>
            </a:r>
            <a:r>
              <a:rPr lang="pt-BR" altLang="pt-BR" sz="2000" dirty="0">
                <a:solidFill>
                  <a:schemeClr val="bg1"/>
                </a:solidFill>
                <a:latin typeface="Arial" panose="020B0604020202020204" pitchFamily="34" charset="0"/>
                <a:cs typeface="Arial" panose="020B0604020202020204" pitchFamily="34" charset="0"/>
              </a:rPr>
              <a:t>(Organ. Adm. Fed.):</a:t>
            </a:r>
          </a:p>
          <a:p>
            <a:pPr lvl="1"/>
            <a:endParaRPr lang="pt-BR" altLang="pt-BR" sz="2000" dirty="0">
              <a:solidFill>
                <a:schemeClr val="bg1"/>
              </a:solidFill>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r>
              <a:rPr lang="pt-BR" altLang="pt-BR" sz="2000" dirty="0">
                <a:solidFill>
                  <a:schemeClr val="bg1"/>
                </a:solidFill>
                <a:latin typeface="Arial" panose="020B0604020202020204" pitchFamily="34" charset="0"/>
                <a:cs typeface="Arial" panose="020B0604020202020204" pitchFamily="34" charset="0"/>
              </a:rPr>
              <a:t>Art. 93. Quem quer que utilize dinheiros públicos terá de </a:t>
            </a:r>
            <a:r>
              <a:rPr lang="pt-BR" altLang="pt-BR" sz="2000" u="sng" dirty="0">
                <a:solidFill>
                  <a:schemeClr val="bg1"/>
                </a:solidFill>
                <a:latin typeface="Arial" panose="020B0604020202020204" pitchFamily="34" charset="0"/>
                <a:cs typeface="Arial" panose="020B0604020202020204" pitchFamily="34" charset="0"/>
              </a:rPr>
              <a:t>justificar seu bom e regular emprego </a:t>
            </a:r>
            <a:r>
              <a:rPr lang="pt-BR" altLang="pt-BR" sz="2000" dirty="0">
                <a:solidFill>
                  <a:schemeClr val="bg1"/>
                </a:solidFill>
                <a:latin typeface="Arial" panose="020B0604020202020204" pitchFamily="34" charset="0"/>
                <a:cs typeface="Arial" panose="020B0604020202020204" pitchFamily="34" charset="0"/>
              </a:rPr>
              <a:t>na conformidade das leis, regulamentos e normas emanadas das autoridades competentes.</a:t>
            </a:r>
          </a:p>
          <a:p>
            <a:pPr algn="ctr"/>
            <a:endParaRPr lang="pt-BR" sz="2400" dirty="0">
              <a:solidFill>
                <a:schemeClr val="bg1"/>
              </a:solidFill>
            </a:endParaRPr>
          </a:p>
        </p:txBody>
      </p:sp>
      <p:sp>
        <p:nvSpPr>
          <p:cNvPr id="3" name="CaixaDeTexto 2"/>
          <p:cNvSpPr txBox="1"/>
          <p:nvPr/>
        </p:nvSpPr>
        <p:spPr>
          <a:xfrm>
            <a:off x="2812980" y="1292567"/>
            <a:ext cx="3744416" cy="400110"/>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Ônus da prova</a:t>
            </a:r>
            <a:endParaRPr lang="pt-BR" sz="2400" dirty="0">
              <a:solidFill>
                <a:schemeClr val="bg1"/>
              </a:solidFill>
            </a:endParaRPr>
          </a:p>
        </p:txBody>
      </p:sp>
    </p:spTree>
    <p:extLst>
      <p:ext uri="{BB962C8B-B14F-4D97-AF65-F5344CB8AC3E}">
        <p14:creationId xmlns:p14="http://schemas.microsoft.com/office/powerpoint/2010/main" val="295860284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1259632" y="2400320"/>
            <a:ext cx="7198568" cy="2616101"/>
          </a:xfrm>
          <a:prstGeom prst="rect">
            <a:avLst/>
          </a:prstGeom>
          <a:noFill/>
        </p:spPr>
        <p:txBody>
          <a:bodyPr wrap="square" rtlCol="0">
            <a:spAutoFit/>
          </a:bodyPr>
          <a:lstStyle/>
          <a:p>
            <a:pPr marL="342900" indent="-342900" algn="just">
              <a:buFont typeface="Arial" panose="020B0604020202020204" pitchFamily="34" charset="0"/>
              <a:buChar char="•"/>
            </a:pPr>
            <a:r>
              <a:rPr lang="pt-BR" sz="2000" dirty="0">
                <a:solidFill>
                  <a:schemeClr val="bg1"/>
                </a:solidFill>
                <a:latin typeface="Arial" panose="020B0604020202020204" pitchFamily="34" charset="0"/>
                <a:cs typeface="Arial" panose="020B0604020202020204" pitchFamily="34" charset="0"/>
              </a:rPr>
              <a:t>Em regra, o ônus da prova é do gestor.</a:t>
            </a:r>
          </a:p>
          <a:p>
            <a:pPr algn="just"/>
            <a:endParaRPr lang="pt-BR" sz="2000" dirty="0">
              <a:solidFill>
                <a:schemeClr val="bg1"/>
              </a:solidFill>
              <a:latin typeface="Arial" panose="020B0604020202020204" pitchFamily="34" charset="0"/>
              <a:cs typeface="Arial" panose="020B0604020202020204" pitchFamily="34" charset="0"/>
            </a:endParaRPr>
          </a:p>
          <a:p>
            <a:pPr algn="just"/>
            <a:r>
              <a:rPr lang="pt-BR" sz="2000" dirty="0" err="1">
                <a:solidFill>
                  <a:schemeClr val="bg1"/>
                </a:solidFill>
                <a:latin typeface="Arial" panose="020B0604020202020204" pitchFamily="34" charset="0"/>
                <a:cs typeface="Arial" panose="020B0604020202020204" pitchFamily="34" charset="0"/>
              </a:rPr>
              <a:t>Ex</a:t>
            </a:r>
            <a:r>
              <a:rPr lang="pt-BR" sz="2000" dirty="0">
                <a:solidFill>
                  <a:schemeClr val="bg1"/>
                </a:solidFill>
                <a:latin typeface="Arial" panose="020B0604020202020204" pitchFamily="34" charset="0"/>
                <a:cs typeface="Arial" panose="020B0604020202020204" pitchFamily="34" charset="0"/>
              </a:rPr>
              <a:t>:</a:t>
            </a:r>
          </a:p>
          <a:p>
            <a:pPr marL="342900" indent="-342900" algn="just">
              <a:buFont typeface="Arial" panose="020B0604020202020204" pitchFamily="34" charset="0"/>
              <a:buChar char="•"/>
            </a:pPr>
            <a:r>
              <a:rPr lang="pt-BR" sz="2000" dirty="0">
                <a:solidFill>
                  <a:schemeClr val="bg1"/>
                </a:solidFill>
                <a:latin typeface="Arial" panose="020B0604020202020204" pitchFamily="34" charset="0"/>
                <a:cs typeface="Arial" panose="020B0604020202020204" pitchFamily="34" charset="0"/>
              </a:rPr>
              <a:t>Recursos repassados mediante convênio (ônus do gestor)</a:t>
            </a:r>
          </a:p>
          <a:p>
            <a:pPr marL="342900" indent="-342900" algn="just">
              <a:buFont typeface="Arial" panose="020B0604020202020204" pitchFamily="34" charset="0"/>
              <a:buChar char="•"/>
            </a:pPr>
            <a:r>
              <a:rPr lang="pt-BR" sz="2000" dirty="0">
                <a:solidFill>
                  <a:schemeClr val="bg1"/>
                </a:solidFill>
                <a:latin typeface="Arial" panose="020B0604020202020204" pitchFamily="34" charset="0"/>
                <a:cs typeface="Arial" panose="020B0604020202020204" pitchFamily="34" charset="0"/>
              </a:rPr>
              <a:t>Ausência de três orçamentos e alegação de superfaturamento pelo TCE  (ônus do TCE, com base no preço de mercado)</a:t>
            </a:r>
          </a:p>
          <a:p>
            <a:pPr algn="just"/>
            <a:endParaRPr lang="pt-BR" sz="2400" dirty="0">
              <a:solidFill>
                <a:schemeClr val="bg1"/>
              </a:solidFill>
            </a:endParaRPr>
          </a:p>
        </p:txBody>
      </p:sp>
      <p:sp>
        <p:nvSpPr>
          <p:cNvPr id="3" name="CaixaDeTexto 2"/>
          <p:cNvSpPr txBox="1"/>
          <p:nvPr/>
        </p:nvSpPr>
        <p:spPr>
          <a:xfrm>
            <a:off x="2812980" y="1292567"/>
            <a:ext cx="3744416" cy="400110"/>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Ônus da prova</a:t>
            </a:r>
            <a:endParaRPr lang="pt-BR" sz="2400" dirty="0">
              <a:solidFill>
                <a:schemeClr val="bg1"/>
              </a:solidFill>
            </a:endParaRPr>
          </a:p>
        </p:txBody>
      </p:sp>
    </p:spTree>
    <p:extLst>
      <p:ext uri="{BB962C8B-B14F-4D97-AF65-F5344CB8AC3E}">
        <p14:creationId xmlns:p14="http://schemas.microsoft.com/office/powerpoint/2010/main" val="255279147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75995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589348" y="3696610"/>
            <a:ext cx="8104856" cy="1938992"/>
          </a:xfrm>
          <a:prstGeom prst="rect">
            <a:avLst/>
          </a:prstGeom>
          <a:noFill/>
        </p:spPr>
        <p:txBody>
          <a:bodyPr wrap="square" rtlCol="0">
            <a:spAutoFit/>
          </a:bodyPr>
          <a:lstStyle/>
          <a:p>
            <a:pPr algn="just"/>
            <a:r>
              <a:rPr lang="pt-BR" sz="2000" dirty="0">
                <a:solidFill>
                  <a:schemeClr val="bg1"/>
                </a:solidFill>
                <a:latin typeface="Arial" panose="020B0604020202020204" pitchFamily="34" charset="0"/>
                <a:cs typeface="Arial" panose="020B0604020202020204" pitchFamily="34" charset="0"/>
              </a:rPr>
              <a:t>Eixos temáticos:</a:t>
            </a:r>
          </a:p>
          <a:p>
            <a:pPr algn="just"/>
            <a:endParaRPr lang="pt-BR" sz="2000" dirty="0">
              <a:solidFill>
                <a:schemeClr val="bg1"/>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pt-BR" sz="2000" dirty="0" err="1">
                <a:solidFill>
                  <a:schemeClr val="bg1"/>
                </a:solidFill>
                <a:latin typeface="Arial" panose="020B0604020202020204" pitchFamily="34" charset="0"/>
                <a:cs typeface="Arial" panose="020B0604020202020204" pitchFamily="34" charset="0"/>
              </a:rPr>
              <a:t>Consequencialismo</a:t>
            </a:r>
            <a:r>
              <a:rPr lang="pt-BR" sz="2000" dirty="0">
                <a:solidFill>
                  <a:schemeClr val="bg1"/>
                </a:solidFill>
                <a:latin typeface="Arial" panose="020B0604020202020204" pitchFamily="34" charset="0"/>
                <a:cs typeface="Arial" panose="020B0604020202020204" pitchFamily="34" charset="0"/>
              </a:rPr>
              <a:t> (</a:t>
            </a:r>
            <a:r>
              <a:rPr lang="pt-BR" sz="2000" dirty="0" err="1">
                <a:solidFill>
                  <a:schemeClr val="bg1"/>
                </a:solidFill>
                <a:latin typeface="Arial" panose="020B0604020202020204" pitchFamily="34" charset="0"/>
                <a:cs typeface="Arial" panose="020B0604020202020204" pitchFamily="34" charset="0"/>
              </a:rPr>
              <a:t>arts</a:t>
            </a:r>
            <a:r>
              <a:rPr lang="pt-BR" sz="2000" dirty="0">
                <a:solidFill>
                  <a:schemeClr val="bg1"/>
                </a:solidFill>
                <a:latin typeface="Arial" panose="020B0604020202020204" pitchFamily="34" charset="0"/>
                <a:cs typeface="Arial" panose="020B0604020202020204" pitchFamily="34" charset="0"/>
              </a:rPr>
              <a:t>. 20 e 21)</a:t>
            </a:r>
          </a:p>
          <a:p>
            <a:pPr marL="342900" indent="-342900" algn="just">
              <a:buFont typeface="Arial" panose="020B0604020202020204" pitchFamily="34" charset="0"/>
              <a:buChar char="•"/>
            </a:pPr>
            <a:r>
              <a:rPr lang="pt-BR" sz="2000" dirty="0">
                <a:solidFill>
                  <a:schemeClr val="bg1"/>
                </a:solidFill>
                <a:latin typeface="Arial" panose="020B0604020202020204" pitchFamily="34" charset="0"/>
                <a:cs typeface="Arial" panose="020B0604020202020204" pitchFamily="34" charset="0"/>
              </a:rPr>
              <a:t>Responsabilização dos agentes públicos (</a:t>
            </a:r>
            <a:r>
              <a:rPr lang="pt-BR" sz="2000" dirty="0" err="1">
                <a:solidFill>
                  <a:schemeClr val="bg1"/>
                </a:solidFill>
                <a:latin typeface="Arial" panose="020B0604020202020204" pitchFamily="34" charset="0"/>
                <a:cs typeface="Arial" panose="020B0604020202020204" pitchFamily="34" charset="0"/>
              </a:rPr>
              <a:t>arts</a:t>
            </a:r>
            <a:r>
              <a:rPr lang="pt-BR" sz="2000" dirty="0">
                <a:solidFill>
                  <a:schemeClr val="bg1"/>
                </a:solidFill>
                <a:latin typeface="Arial" panose="020B0604020202020204" pitchFamily="34" charset="0"/>
                <a:cs typeface="Arial" panose="020B0604020202020204" pitchFamily="34" charset="0"/>
              </a:rPr>
              <a:t>. 22 e 28)</a:t>
            </a:r>
          </a:p>
          <a:p>
            <a:pPr marL="342900" indent="-342900" algn="just">
              <a:buFont typeface="Arial" panose="020B0604020202020204" pitchFamily="34" charset="0"/>
              <a:buChar char="•"/>
            </a:pPr>
            <a:r>
              <a:rPr lang="pt-BR" sz="2000" dirty="0">
                <a:solidFill>
                  <a:schemeClr val="bg1"/>
                </a:solidFill>
                <a:latin typeface="Arial" panose="020B0604020202020204" pitchFamily="34" charset="0"/>
                <a:cs typeface="Arial" panose="020B0604020202020204" pitchFamily="34" charset="0"/>
              </a:rPr>
              <a:t>Segurança jurídica (</a:t>
            </a:r>
            <a:r>
              <a:rPr lang="pt-BR" sz="2000" dirty="0" err="1">
                <a:solidFill>
                  <a:schemeClr val="bg1"/>
                </a:solidFill>
                <a:latin typeface="Arial" panose="020B0604020202020204" pitchFamily="34" charset="0"/>
                <a:cs typeface="Arial" panose="020B0604020202020204" pitchFamily="34" charset="0"/>
              </a:rPr>
              <a:t>arts</a:t>
            </a:r>
            <a:r>
              <a:rPr lang="pt-BR" sz="2000" dirty="0">
                <a:solidFill>
                  <a:schemeClr val="bg1"/>
                </a:solidFill>
                <a:latin typeface="Arial" panose="020B0604020202020204" pitchFamily="34" charset="0"/>
                <a:cs typeface="Arial" panose="020B0604020202020204" pitchFamily="34" charset="0"/>
              </a:rPr>
              <a:t>. 23, 24, 26, 27, 29 e 30)</a:t>
            </a:r>
          </a:p>
          <a:p>
            <a:pPr marL="342900" indent="-342900" algn="just">
              <a:buFont typeface="Arial" panose="020B0604020202020204" pitchFamily="34" charset="0"/>
              <a:buChar char="•"/>
            </a:pPr>
            <a:endParaRPr lang="pt-BR" sz="2000" dirty="0">
              <a:solidFill>
                <a:schemeClr val="bg1"/>
              </a:solidFill>
              <a:latin typeface="Arial" panose="020B0604020202020204" pitchFamily="34" charset="0"/>
              <a:cs typeface="Arial" panose="020B0604020202020204" pitchFamily="34" charset="0"/>
            </a:endParaRPr>
          </a:p>
        </p:txBody>
      </p:sp>
      <p:sp>
        <p:nvSpPr>
          <p:cNvPr id="3" name="CaixaDeTexto 2"/>
          <p:cNvSpPr txBox="1"/>
          <p:nvPr/>
        </p:nvSpPr>
        <p:spPr>
          <a:xfrm>
            <a:off x="616024" y="1257285"/>
            <a:ext cx="7412360" cy="2031325"/>
          </a:xfrm>
          <a:prstGeom prst="rect">
            <a:avLst/>
          </a:prstGeom>
          <a:noFill/>
        </p:spPr>
        <p:txBody>
          <a:bodyPr wrap="square" rtlCol="0">
            <a:spAutoFit/>
          </a:bodyPr>
          <a:lstStyle/>
          <a:p>
            <a:pPr algn="ctr"/>
            <a:r>
              <a:rPr lang="pt-BR" altLang="pt-BR" b="1" dirty="0">
                <a:solidFill>
                  <a:srgbClr val="FFC000"/>
                </a:solidFill>
                <a:latin typeface="Arial" panose="020B0604020202020204" pitchFamily="34" charset="0"/>
                <a:cs typeface="Arial" panose="020B0604020202020204" pitchFamily="34" charset="0"/>
              </a:rPr>
              <a:t>Lei de Introdução às Normas do </a:t>
            </a:r>
          </a:p>
          <a:p>
            <a:pPr algn="ctr"/>
            <a:r>
              <a:rPr lang="pt-BR" altLang="pt-BR" b="1" dirty="0">
                <a:solidFill>
                  <a:srgbClr val="FFC000"/>
                </a:solidFill>
                <a:latin typeface="Arial" panose="020B0604020202020204" pitchFamily="34" charset="0"/>
                <a:cs typeface="Arial" panose="020B0604020202020204" pitchFamily="34" charset="0"/>
              </a:rPr>
              <a:t>Direito Brasileiro – </a:t>
            </a:r>
            <a:r>
              <a:rPr lang="pt-BR" b="1" dirty="0">
                <a:solidFill>
                  <a:srgbClr val="FFC000"/>
                </a:solidFill>
                <a:latin typeface="Arial" panose="020B0604020202020204" pitchFamily="34" charset="0"/>
                <a:cs typeface="Arial" panose="020B0604020202020204" pitchFamily="34" charset="0"/>
              </a:rPr>
              <a:t>LINDB </a:t>
            </a:r>
          </a:p>
          <a:p>
            <a:pPr algn="ctr"/>
            <a:r>
              <a:rPr lang="pt-BR" dirty="0">
                <a:solidFill>
                  <a:srgbClr val="FFC000"/>
                </a:solidFill>
                <a:latin typeface="Arial" panose="020B0604020202020204" pitchFamily="34" charset="0"/>
                <a:cs typeface="Arial" panose="020B0604020202020204" pitchFamily="34" charset="0"/>
              </a:rPr>
              <a:t>Decreto-Lei n. 4.657/1942</a:t>
            </a:r>
          </a:p>
          <a:p>
            <a:pPr algn="just"/>
            <a:endParaRPr lang="pt-BR" dirty="0">
              <a:solidFill>
                <a:schemeClr val="bg1"/>
              </a:solidFill>
              <a:latin typeface="Arial" panose="020B0604020202020204" pitchFamily="34" charset="0"/>
              <a:cs typeface="Arial" panose="020B0604020202020204" pitchFamily="34" charset="0"/>
            </a:endParaRPr>
          </a:p>
          <a:p>
            <a:pPr algn="just"/>
            <a:r>
              <a:rPr lang="pt-BR" dirty="0">
                <a:solidFill>
                  <a:schemeClr val="bg1"/>
                </a:solidFill>
                <a:latin typeface="Arial" panose="020B0604020202020204" pitchFamily="34" charset="0"/>
                <a:cs typeface="Arial" panose="020B0604020202020204" pitchFamily="34" charset="0"/>
              </a:rPr>
              <a:t>Alterado pela Lei n. 12.376/2010 (nome)</a:t>
            </a:r>
          </a:p>
          <a:p>
            <a:pPr algn="just"/>
            <a:r>
              <a:rPr lang="pt-BR" dirty="0">
                <a:solidFill>
                  <a:schemeClr val="bg1"/>
                </a:solidFill>
                <a:latin typeface="Arial" panose="020B0604020202020204" pitchFamily="34" charset="0"/>
                <a:cs typeface="Arial" panose="020B0604020202020204" pitchFamily="34" charset="0"/>
              </a:rPr>
              <a:t>Alterado pela Lei n. 13.655/2018 (10 dispositivos) </a:t>
            </a:r>
          </a:p>
          <a:p>
            <a:pPr algn="just"/>
            <a:r>
              <a:rPr lang="pt-BR" dirty="0">
                <a:solidFill>
                  <a:schemeClr val="bg1"/>
                </a:solidFill>
                <a:latin typeface="Arial" panose="020B0604020202020204" pitchFamily="34" charset="0"/>
                <a:cs typeface="Arial" panose="020B0604020202020204" pitchFamily="34" charset="0"/>
              </a:rPr>
              <a:t>Regulamentado pelo Decreto n. 9.830/2019 </a:t>
            </a:r>
          </a:p>
        </p:txBody>
      </p:sp>
    </p:spTree>
    <p:extLst>
      <p:ext uri="{BB962C8B-B14F-4D97-AF65-F5344CB8AC3E}">
        <p14:creationId xmlns:p14="http://schemas.microsoft.com/office/powerpoint/2010/main" val="66809916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423120" y="1645701"/>
            <a:ext cx="8104856" cy="3785652"/>
          </a:xfrm>
          <a:prstGeom prst="rect">
            <a:avLst/>
          </a:prstGeom>
          <a:noFill/>
        </p:spPr>
        <p:txBody>
          <a:bodyPr wrap="square" rtlCol="0">
            <a:spAutoFit/>
          </a:bodyPr>
          <a:lstStyle/>
          <a:p>
            <a:pPr algn="ctr"/>
            <a:r>
              <a:rPr lang="pt-BR" sz="2000" b="1" dirty="0">
                <a:solidFill>
                  <a:srgbClr val="FFC000"/>
                </a:solidFill>
                <a:latin typeface="Arial" panose="020B0604020202020204" pitchFamily="34" charset="0"/>
                <a:cs typeface="Arial" panose="020B0604020202020204" pitchFamily="34" charset="0"/>
              </a:rPr>
              <a:t>Principais ideias para o gestor</a:t>
            </a:r>
          </a:p>
          <a:p>
            <a:pPr algn="ctr"/>
            <a:endParaRPr lang="pt-BR" sz="2000" b="1" dirty="0">
              <a:solidFill>
                <a:srgbClr val="FFC000"/>
              </a:solidFill>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defRPr/>
            </a:pPr>
            <a:r>
              <a:rPr lang="pt-BR" sz="2000" dirty="0">
                <a:solidFill>
                  <a:schemeClr val="bg1"/>
                </a:solidFill>
                <a:latin typeface="Arial" panose="020B0604020202020204" pitchFamily="34" charset="0"/>
                <a:cs typeface="Arial" panose="020B0604020202020204" pitchFamily="34" charset="0"/>
              </a:rPr>
              <a:t>Para o gestor, reforça a importância do planejamento, ao exigir a avaliação das consequências práticas de cada uma das possíveis alternativas que o gestor tem para a tomada de decisão;</a:t>
            </a:r>
          </a:p>
          <a:p>
            <a:pPr marL="342900" indent="-342900" algn="just">
              <a:buFont typeface="Arial" panose="020B0604020202020204" pitchFamily="34" charset="0"/>
              <a:buChar char="•"/>
              <a:defRPr/>
            </a:pPr>
            <a:r>
              <a:rPr lang="pt-BR" sz="2000" dirty="0">
                <a:solidFill>
                  <a:schemeClr val="bg1"/>
                </a:solidFill>
                <a:latin typeface="Arial" panose="020B0604020202020204" pitchFamily="34" charset="0"/>
                <a:cs typeface="Arial" panose="020B0604020202020204" pitchFamily="34" charset="0"/>
              </a:rPr>
              <a:t>Não admite que o planejamento do gestor esteja assentado em invocações genéricas de valores abstratos. Ao contrário, requer argumentação com base em dados concretos e consistentes;</a:t>
            </a:r>
          </a:p>
          <a:p>
            <a:pPr marL="285750" indent="-285750" algn="just">
              <a:buFont typeface="Arial" panose="020B0604020202020204" pitchFamily="34" charset="0"/>
              <a:buChar char="•"/>
            </a:pPr>
            <a:r>
              <a:rPr lang="pt-BR" sz="2000" dirty="0">
                <a:solidFill>
                  <a:schemeClr val="bg1"/>
                </a:solidFill>
                <a:latin typeface="Arial" panose="020B0604020202020204" pitchFamily="34" charset="0"/>
                <a:cs typeface="Arial" panose="020B0604020202020204" pitchFamily="34" charset="0"/>
              </a:rPr>
              <a:t>O gestor público deverá apresentar à sociedade e aos controladores o contexto em que tomou a sua decisão, inclusive no que concerne à apresentação das alternativas que estavam à sua disposição e as razões das opções realizadas.</a:t>
            </a:r>
          </a:p>
        </p:txBody>
      </p:sp>
    </p:spTree>
    <p:extLst>
      <p:ext uri="{BB962C8B-B14F-4D97-AF65-F5344CB8AC3E}">
        <p14:creationId xmlns:p14="http://schemas.microsoft.com/office/powerpoint/2010/main" val="40144650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423120" y="2476572"/>
            <a:ext cx="8104856" cy="1015663"/>
          </a:xfrm>
          <a:prstGeom prst="rect">
            <a:avLst/>
          </a:prstGeom>
          <a:noFill/>
        </p:spPr>
        <p:txBody>
          <a:bodyPr wrap="square" rtlCol="0">
            <a:spAutoFit/>
          </a:bodyPr>
          <a:lstStyle/>
          <a:p>
            <a:pPr algn="just"/>
            <a:r>
              <a:rPr lang="pt-BR" sz="2000" b="1" dirty="0">
                <a:solidFill>
                  <a:schemeClr val="bg1"/>
                </a:solidFill>
                <a:latin typeface="Arial" panose="020B0604020202020204" pitchFamily="34" charset="0"/>
                <a:cs typeface="Arial" panose="020B0604020202020204" pitchFamily="34" charset="0"/>
              </a:rPr>
              <a:t>Art. 28. </a:t>
            </a:r>
            <a:r>
              <a:rPr lang="pt-BR" sz="2000" dirty="0">
                <a:solidFill>
                  <a:schemeClr val="bg1"/>
                </a:solidFill>
                <a:latin typeface="Arial" panose="020B0604020202020204" pitchFamily="34" charset="0"/>
                <a:cs typeface="Arial" panose="020B0604020202020204" pitchFamily="34" charset="0"/>
              </a:rPr>
              <a:t> O agente público responderá pessoalmente por suas </a:t>
            </a:r>
            <a:r>
              <a:rPr lang="pt-BR" sz="2000" b="1" u="sng" dirty="0">
                <a:solidFill>
                  <a:schemeClr val="bg1"/>
                </a:solidFill>
                <a:latin typeface="Arial" panose="020B0604020202020204" pitchFamily="34" charset="0"/>
                <a:cs typeface="Arial" panose="020B0604020202020204" pitchFamily="34" charset="0"/>
              </a:rPr>
              <a:t>decisões</a:t>
            </a:r>
            <a:r>
              <a:rPr lang="pt-BR" sz="2000" dirty="0">
                <a:solidFill>
                  <a:schemeClr val="bg1"/>
                </a:solidFill>
                <a:latin typeface="Arial" panose="020B0604020202020204" pitchFamily="34" charset="0"/>
                <a:cs typeface="Arial" panose="020B0604020202020204" pitchFamily="34" charset="0"/>
              </a:rPr>
              <a:t> ou </a:t>
            </a:r>
            <a:r>
              <a:rPr lang="pt-BR" sz="2000" b="1" u="sng" dirty="0">
                <a:solidFill>
                  <a:schemeClr val="bg1"/>
                </a:solidFill>
                <a:latin typeface="Arial" panose="020B0604020202020204" pitchFamily="34" charset="0"/>
                <a:cs typeface="Arial" panose="020B0604020202020204" pitchFamily="34" charset="0"/>
              </a:rPr>
              <a:t>opiniões técnicas</a:t>
            </a:r>
            <a:r>
              <a:rPr lang="pt-BR" sz="2000" dirty="0">
                <a:solidFill>
                  <a:schemeClr val="bg1"/>
                </a:solidFill>
                <a:latin typeface="Arial" panose="020B0604020202020204" pitchFamily="34" charset="0"/>
                <a:cs typeface="Arial" panose="020B0604020202020204" pitchFamily="34" charset="0"/>
              </a:rPr>
              <a:t> em caso de </a:t>
            </a:r>
            <a:r>
              <a:rPr lang="pt-BR" sz="2000" b="1" u="sng" dirty="0">
                <a:solidFill>
                  <a:schemeClr val="bg1"/>
                </a:solidFill>
                <a:latin typeface="Arial" panose="020B0604020202020204" pitchFamily="34" charset="0"/>
                <a:cs typeface="Arial" panose="020B0604020202020204" pitchFamily="34" charset="0"/>
              </a:rPr>
              <a:t>dolo</a:t>
            </a:r>
            <a:r>
              <a:rPr lang="pt-BR" sz="2000" dirty="0">
                <a:solidFill>
                  <a:schemeClr val="bg1"/>
                </a:solidFill>
                <a:latin typeface="Arial" panose="020B0604020202020204" pitchFamily="34" charset="0"/>
                <a:cs typeface="Arial" panose="020B0604020202020204" pitchFamily="34" charset="0"/>
              </a:rPr>
              <a:t> ou </a:t>
            </a:r>
            <a:r>
              <a:rPr lang="pt-BR" sz="2000" b="1" u="sng" dirty="0">
                <a:solidFill>
                  <a:schemeClr val="bg1"/>
                </a:solidFill>
                <a:latin typeface="Arial" panose="020B0604020202020204" pitchFamily="34" charset="0"/>
                <a:cs typeface="Arial" panose="020B0604020202020204" pitchFamily="34" charset="0"/>
              </a:rPr>
              <a:t>erro grosseiro</a:t>
            </a:r>
            <a:r>
              <a:rPr lang="pt-BR" sz="2000" dirty="0">
                <a:solidFill>
                  <a:schemeClr val="bg1"/>
                </a:solidFill>
                <a:latin typeface="Arial" panose="020B0604020202020204" pitchFamily="34" charset="0"/>
                <a:cs typeface="Arial" panose="020B0604020202020204" pitchFamily="34" charset="0"/>
              </a:rPr>
              <a:t>.   </a:t>
            </a:r>
          </a:p>
        </p:txBody>
      </p:sp>
      <p:sp>
        <p:nvSpPr>
          <p:cNvPr id="3" name="CaixaDeTexto 2"/>
          <p:cNvSpPr txBox="1"/>
          <p:nvPr/>
        </p:nvSpPr>
        <p:spPr>
          <a:xfrm>
            <a:off x="2051720" y="1257285"/>
            <a:ext cx="5544616" cy="646331"/>
          </a:xfrm>
          <a:prstGeom prst="rect">
            <a:avLst/>
          </a:prstGeom>
          <a:noFill/>
        </p:spPr>
        <p:txBody>
          <a:bodyPr wrap="square" rtlCol="0">
            <a:spAutoFit/>
          </a:bodyPr>
          <a:lstStyle/>
          <a:p>
            <a:pPr algn="ctr"/>
            <a:r>
              <a:rPr lang="pt-BR" altLang="pt-BR" b="1" dirty="0">
                <a:solidFill>
                  <a:srgbClr val="FFC000"/>
                </a:solidFill>
                <a:latin typeface="Arial" panose="020B0604020202020204" pitchFamily="34" charset="0"/>
                <a:cs typeface="Arial" panose="020B0604020202020204" pitchFamily="34" charset="0"/>
              </a:rPr>
              <a:t>Art. 28</a:t>
            </a:r>
          </a:p>
          <a:p>
            <a:pPr algn="ctr"/>
            <a:r>
              <a:rPr lang="pt-BR" b="1" dirty="0">
                <a:solidFill>
                  <a:srgbClr val="FFC000"/>
                </a:solidFill>
                <a:latin typeface="Arial" panose="020B0604020202020204" pitchFamily="34" charset="0"/>
                <a:cs typeface="Arial" panose="020B0604020202020204" pitchFamily="34" charset="0"/>
              </a:rPr>
              <a:t>A cláusula geral do erro administrativo</a:t>
            </a:r>
            <a:endParaRPr lang="pt-BR" dirty="0">
              <a:solidFill>
                <a:srgbClr val="FFC000"/>
              </a:solidFill>
            </a:endParaRPr>
          </a:p>
        </p:txBody>
      </p:sp>
    </p:spTree>
    <p:extLst>
      <p:ext uri="{BB962C8B-B14F-4D97-AF65-F5344CB8AC3E}">
        <p14:creationId xmlns:p14="http://schemas.microsoft.com/office/powerpoint/2010/main" val="3481854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423120" y="2476572"/>
            <a:ext cx="8104856" cy="3785652"/>
          </a:xfrm>
          <a:prstGeom prst="rect">
            <a:avLst/>
          </a:prstGeom>
          <a:noFill/>
        </p:spPr>
        <p:txBody>
          <a:bodyPr wrap="square" rtlCol="0">
            <a:spAutoFit/>
          </a:bodyPr>
          <a:lstStyle/>
          <a:p>
            <a:pPr algn="just"/>
            <a:r>
              <a:rPr lang="pt-BR" sz="2000" u="sng" dirty="0">
                <a:solidFill>
                  <a:schemeClr val="bg1"/>
                </a:solidFill>
                <a:latin typeface="Arial" panose="020B0604020202020204" pitchFamily="34" charset="0"/>
                <a:cs typeface="Arial" panose="020B0604020202020204" pitchFamily="34" charset="0"/>
              </a:rPr>
              <a:t>Erro grosseiro</a:t>
            </a:r>
            <a:r>
              <a:rPr lang="pt-BR" sz="2000" dirty="0">
                <a:solidFill>
                  <a:schemeClr val="bg1"/>
                </a:solidFill>
                <a:latin typeface="Arial" panose="020B0604020202020204" pitchFamily="34" charset="0"/>
                <a:cs typeface="Arial" panose="020B0604020202020204" pitchFamily="34" charset="0"/>
              </a:rPr>
              <a:t>:</a:t>
            </a:r>
          </a:p>
          <a:p>
            <a:pPr marL="342900" indent="-342900" algn="just">
              <a:buFont typeface="Arial" panose="020B0604020202020204" pitchFamily="34" charset="0"/>
              <a:buChar char="•"/>
            </a:pPr>
            <a:r>
              <a:rPr lang="pt-BR" sz="2000" dirty="0">
                <a:solidFill>
                  <a:schemeClr val="bg1"/>
                </a:solidFill>
                <a:latin typeface="Arial" panose="020B0604020202020204" pitchFamily="34" charset="0"/>
                <a:cs typeface="Arial" panose="020B0604020202020204" pitchFamily="34" charset="0"/>
              </a:rPr>
              <a:t>Falsa percepção da realidade fática ou jurídica perpetrada por técnico, parecerista ou gestor administrativo.</a:t>
            </a:r>
          </a:p>
          <a:p>
            <a:pPr marL="342900" indent="-342900" algn="just">
              <a:buFont typeface="Arial" panose="020B0604020202020204" pitchFamily="34" charset="0"/>
              <a:buChar char="•"/>
            </a:pPr>
            <a:r>
              <a:rPr lang="pt-BR" sz="2000" dirty="0">
                <a:solidFill>
                  <a:schemeClr val="bg1"/>
                </a:solidFill>
                <a:latin typeface="Arial" panose="020B0604020202020204" pitchFamily="34" charset="0"/>
                <a:cs typeface="Arial" panose="020B0604020202020204" pitchFamily="34" charset="0"/>
              </a:rPr>
              <a:t>Falta de concordância entre a vontade real e a vontade declarada</a:t>
            </a:r>
          </a:p>
          <a:p>
            <a:pPr marL="342900" indent="-342900" algn="just">
              <a:buFont typeface="Arial" panose="020B0604020202020204" pitchFamily="34" charset="0"/>
              <a:buChar char="•"/>
            </a:pPr>
            <a:r>
              <a:rPr lang="pt-BR" sz="2000" dirty="0">
                <a:solidFill>
                  <a:schemeClr val="bg1"/>
                </a:solidFill>
                <a:latin typeface="Arial" panose="020B0604020202020204" pitchFamily="34" charset="0"/>
                <a:cs typeface="Arial" panose="020B0604020202020204" pitchFamily="34" charset="0"/>
              </a:rPr>
              <a:t>Estão abrangidas na ideia de erro grosseiro as noções de imprudência, negligência e imperícia.</a:t>
            </a:r>
          </a:p>
          <a:p>
            <a:pPr marL="342900" indent="-342900" algn="just">
              <a:buFont typeface="Arial" panose="020B0604020202020204" pitchFamily="34" charset="0"/>
              <a:buChar char="•"/>
            </a:pPr>
            <a:endParaRPr lang="pt-BR" sz="2000" dirty="0">
              <a:solidFill>
                <a:schemeClr val="bg1"/>
              </a:solidFill>
              <a:latin typeface="Arial" panose="020B0604020202020204" pitchFamily="34" charset="0"/>
              <a:cs typeface="Arial" panose="020B0604020202020204" pitchFamily="34" charset="0"/>
            </a:endParaRPr>
          </a:p>
          <a:p>
            <a:pPr algn="just"/>
            <a:r>
              <a:rPr lang="pt-BR" sz="2000" dirty="0" err="1">
                <a:solidFill>
                  <a:schemeClr val="bg1"/>
                </a:solidFill>
                <a:latin typeface="Arial" panose="020B0604020202020204" pitchFamily="34" charset="0"/>
                <a:cs typeface="Arial" panose="020B0604020202020204" pitchFamily="34" charset="0"/>
              </a:rPr>
              <a:t>Ex</a:t>
            </a:r>
            <a:r>
              <a:rPr lang="pt-BR" sz="2000" dirty="0">
                <a:solidFill>
                  <a:schemeClr val="bg1"/>
                </a:solidFill>
                <a:latin typeface="Arial" panose="020B0604020202020204" pitchFamily="34" charset="0"/>
                <a:cs typeface="Arial" panose="020B0604020202020204" pitchFamily="34" charset="0"/>
              </a:rPr>
              <a:t>:</a:t>
            </a:r>
          </a:p>
          <a:p>
            <a:pPr marL="342900" indent="-342900" algn="just">
              <a:buFont typeface="Arial" panose="020B0604020202020204" pitchFamily="34" charset="0"/>
              <a:buChar char="•"/>
            </a:pPr>
            <a:r>
              <a:rPr lang="pt-BR" sz="2000" dirty="0">
                <a:solidFill>
                  <a:schemeClr val="bg1"/>
                </a:solidFill>
                <a:latin typeface="Arial" panose="020B0604020202020204" pitchFamily="34" charset="0"/>
                <a:cs typeface="Arial" panose="020B0604020202020204" pitchFamily="34" charset="0"/>
              </a:rPr>
              <a:t>Aplicação de norma jurídica revogada</a:t>
            </a:r>
          </a:p>
          <a:p>
            <a:pPr marL="342900" indent="-342900" algn="just">
              <a:buFont typeface="Arial" panose="020B0604020202020204" pitchFamily="34" charset="0"/>
              <a:buChar char="•"/>
            </a:pPr>
            <a:r>
              <a:rPr lang="pt-BR" sz="2000" dirty="0">
                <a:solidFill>
                  <a:schemeClr val="bg1"/>
                </a:solidFill>
                <a:latin typeface="Arial" panose="020B0604020202020204" pitchFamily="34" charset="0"/>
                <a:cs typeface="Arial" panose="020B0604020202020204" pitchFamily="34" charset="0"/>
              </a:rPr>
              <a:t>Decisão ou opinião que ignore a ocorrência de uma prescrição, a despeito de as informações pertinentes constarem do processo administrativo</a:t>
            </a:r>
          </a:p>
        </p:txBody>
      </p:sp>
      <p:sp>
        <p:nvSpPr>
          <p:cNvPr id="3" name="CaixaDeTexto 2"/>
          <p:cNvSpPr txBox="1"/>
          <p:nvPr/>
        </p:nvSpPr>
        <p:spPr>
          <a:xfrm>
            <a:off x="1937520" y="1259595"/>
            <a:ext cx="5076056" cy="646331"/>
          </a:xfrm>
          <a:prstGeom prst="rect">
            <a:avLst/>
          </a:prstGeom>
          <a:noFill/>
        </p:spPr>
        <p:txBody>
          <a:bodyPr wrap="square" rtlCol="0">
            <a:spAutoFit/>
          </a:bodyPr>
          <a:lstStyle/>
          <a:p>
            <a:pPr algn="ctr"/>
            <a:r>
              <a:rPr lang="pt-BR" altLang="pt-BR" b="1" dirty="0">
                <a:solidFill>
                  <a:schemeClr val="bg1"/>
                </a:solidFill>
                <a:latin typeface="Arial" panose="020B0604020202020204" pitchFamily="34" charset="0"/>
                <a:cs typeface="Arial" panose="020B0604020202020204" pitchFamily="34" charset="0"/>
              </a:rPr>
              <a:t>Art. 28</a:t>
            </a:r>
          </a:p>
          <a:p>
            <a:pPr algn="ctr"/>
            <a:r>
              <a:rPr lang="pt-BR" b="1" dirty="0">
                <a:solidFill>
                  <a:schemeClr val="bg1"/>
                </a:solidFill>
                <a:latin typeface="Arial" panose="020B0604020202020204" pitchFamily="34" charset="0"/>
                <a:cs typeface="Arial" panose="020B0604020202020204" pitchFamily="34" charset="0"/>
              </a:rPr>
              <a:t>A cláusula geral do erro administrativo</a:t>
            </a:r>
            <a:endParaRPr lang="pt-BR" dirty="0">
              <a:solidFill>
                <a:schemeClr val="bg1"/>
              </a:solidFill>
            </a:endParaRPr>
          </a:p>
        </p:txBody>
      </p:sp>
    </p:spTree>
    <p:extLst>
      <p:ext uri="{BB962C8B-B14F-4D97-AF65-F5344CB8AC3E}">
        <p14:creationId xmlns:p14="http://schemas.microsoft.com/office/powerpoint/2010/main" val="3544339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dirty="0"/>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946452" y="2492896"/>
            <a:ext cx="7390648" cy="1631216"/>
          </a:xfrm>
          <a:prstGeom prst="rect">
            <a:avLst/>
          </a:prstGeom>
          <a:noFill/>
        </p:spPr>
        <p:txBody>
          <a:bodyPr wrap="square" rtlCol="0">
            <a:spAutoFit/>
          </a:bodyPr>
          <a:lstStyle/>
          <a:p>
            <a:pPr marL="342900" indent="-342900" algn="just">
              <a:buFont typeface="Arial" panose="020B0604020202020204" pitchFamily="34" charset="0"/>
              <a:buChar char="•"/>
            </a:pPr>
            <a:r>
              <a:rPr lang="pt-BR" sz="2000" b="1" dirty="0">
                <a:solidFill>
                  <a:schemeClr val="bg1"/>
                </a:solidFill>
                <a:latin typeface="Arial" panose="020B0604020202020204" pitchFamily="34" charset="0"/>
                <a:cs typeface="Arial" panose="020B0604020202020204" pitchFamily="34" charset="0"/>
              </a:rPr>
              <a:t>Processo administrativo de contas (Tribunal de Contas)</a:t>
            </a:r>
          </a:p>
          <a:p>
            <a:pPr algn="just"/>
            <a:r>
              <a:rPr lang="pt-BR" sz="2000" dirty="0">
                <a:solidFill>
                  <a:schemeClr val="bg1"/>
                </a:solidFill>
                <a:latin typeface="Arial" panose="020B0604020202020204" pitchFamily="34" charset="0"/>
                <a:cs typeface="Arial" panose="020B0604020202020204" pitchFamily="34" charset="0"/>
              </a:rPr>
              <a:t>“Investigação/apuração dos fatos” (auditores)</a:t>
            </a:r>
          </a:p>
          <a:p>
            <a:pPr algn="just"/>
            <a:r>
              <a:rPr lang="pt-BR" sz="2000" dirty="0">
                <a:solidFill>
                  <a:schemeClr val="bg1"/>
                </a:solidFill>
                <a:latin typeface="Arial" panose="020B0604020202020204" pitchFamily="34" charset="0"/>
                <a:cs typeface="Arial" panose="020B0604020202020204" pitchFamily="34" charset="0"/>
              </a:rPr>
              <a:t>“Acusação” (auditores e MPC/fiscal da lei)</a:t>
            </a:r>
          </a:p>
          <a:p>
            <a:pPr algn="just"/>
            <a:r>
              <a:rPr lang="pt-BR" sz="2000" dirty="0">
                <a:solidFill>
                  <a:schemeClr val="bg1"/>
                </a:solidFill>
                <a:latin typeface="Arial" panose="020B0604020202020204" pitchFamily="34" charset="0"/>
                <a:cs typeface="Arial" panose="020B0604020202020204" pitchFamily="34" charset="0"/>
              </a:rPr>
              <a:t>“Julgamento” (Conselheiro e Tribunal de Contas)</a:t>
            </a:r>
          </a:p>
          <a:p>
            <a:pPr algn="just"/>
            <a:endParaRPr lang="pt-BR" sz="2000" dirty="0">
              <a:solidFill>
                <a:schemeClr val="bg1"/>
              </a:solidFill>
              <a:latin typeface="Arial" panose="020B0604020202020204" pitchFamily="34" charset="0"/>
              <a:cs typeface="Arial" panose="020B0604020202020204" pitchFamily="34" charset="0"/>
            </a:endParaRPr>
          </a:p>
        </p:txBody>
      </p:sp>
      <p:sp>
        <p:nvSpPr>
          <p:cNvPr id="3" name="CaixaDeTexto 2"/>
          <p:cNvSpPr txBox="1"/>
          <p:nvPr/>
        </p:nvSpPr>
        <p:spPr>
          <a:xfrm>
            <a:off x="1979712" y="1257285"/>
            <a:ext cx="4894312" cy="400110"/>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rPr>
              <a:t>O papel dos sujeitos processuais</a:t>
            </a:r>
            <a:endParaRPr lang="pt-BR" sz="2000" dirty="0">
              <a:solidFill>
                <a:schemeClr val="bg1"/>
              </a:solidFill>
            </a:endParaRPr>
          </a:p>
        </p:txBody>
      </p:sp>
    </p:spTree>
    <p:extLst>
      <p:ext uri="{BB962C8B-B14F-4D97-AF65-F5344CB8AC3E}">
        <p14:creationId xmlns:p14="http://schemas.microsoft.com/office/powerpoint/2010/main" val="255820271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423120" y="2476572"/>
            <a:ext cx="8104856" cy="1631216"/>
          </a:xfrm>
          <a:prstGeom prst="rect">
            <a:avLst/>
          </a:prstGeom>
          <a:noFill/>
        </p:spPr>
        <p:txBody>
          <a:bodyPr wrap="square" rtlCol="0">
            <a:spAutoFit/>
          </a:bodyPr>
          <a:lstStyle/>
          <a:p>
            <a:pPr marL="342900" indent="-342900" algn="just">
              <a:buFont typeface="Arial" panose="020B0604020202020204" pitchFamily="34" charset="0"/>
              <a:buChar char="•"/>
            </a:pPr>
            <a:r>
              <a:rPr lang="pt-BR" sz="2000" dirty="0">
                <a:solidFill>
                  <a:schemeClr val="bg1"/>
                </a:solidFill>
                <a:latin typeface="Arial" panose="020B0604020202020204" pitchFamily="34" charset="0"/>
                <a:cs typeface="Arial" panose="020B0604020202020204" pitchFamily="34" charset="0"/>
              </a:rPr>
              <a:t>Aplicação de legislação municipal para fins de um licenciamento federal.</a:t>
            </a:r>
          </a:p>
          <a:p>
            <a:pPr marL="342900" indent="-342900" algn="just">
              <a:buFont typeface="Arial" panose="020B0604020202020204" pitchFamily="34" charset="0"/>
              <a:buChar char="•"/>
            </a:pPr>
            <a:r>
              <a:rPr lang="pt-BR" sz="2000" dirty="0">
                <a:solidFill>
                  <a:schemeClr val="bg1"/>
                </a:solidFill>
                <a:latin typeface="Arial" panose="020B0604020202020204" pitchFamily="34" charset="0"/>
                <a:cs typeface="Arial" panose="020B0604020202020204" pitchFamily="34" charset="0"/>
              </a:rPr>
              <a:t>Enquadrar caso de dispensa de licitação em artigo inteiramente inaplicável da Lei de Licitações</a:t>
            </a:r>
          </a:p>
          <a:p>
            <a:pPr marL="342900" indent="-342900" algn="just">
              <a:buFont typeface="Arial" panose="020B0604020202020204" pitchFamily="34" charset="0"/>
              <a:buChar char="•"/>
            </a:pPr>
            <a:endParaRPr lang="pt-BR" sz="2000" dirty="0">
              <a:solidFill>
                <a:schemeClr val="bg1"/>
              </a:solidFill>
              <a:latin typeface="Arial" panose="020B0604020202020204" pitchFamily="34" charset="0"/>
              <a:cs typeface="Arial" panose="020B0604020202020204" pitchFamily="34" charset="0"/>
            </a:endParaRPr>
          </a:p>
        </p:txBody>
      </p:sp>
      <p:sp>
        <p:nvSpPr>
          <p:cNvPr id="3" name="CaixaDeTexto 2"/>
          <p:cNvSpPr txBox="1"/>
          <p:nvPr/>
        </p:nvSpPr>
        <p:spPr>
          <a:xfrm>
            <a:off x="2033972" y="1264314"/>
            <a:ext cx="5076056" cy="646331"/>
          </a:xfrm>
          <a:prstGeom prst="rect">
            <a:avLst/>
          </a:prstGeom>
          <a:noFill/>
        </p:spPr>
        <p:txBody>
          <a:bodyPr wrap="square" rtlCol="0">
            <a:spAutoFit/>
          </a:bodyPr>
          <a:lstStyle/>
          <a:p>
            <a:pPr algn="ctr"/>
            <a:r>
              <a:rPr lang="pt-BR" altLang="pt-BR" b="1" dirty="0">
                <a:solidFill>
                  <a:schemeClr val="bg1"/>
                </a:solidFill>
                <a:latin typeface="Arial" panose="020B0604020202020204" pitchFamily="34" charset="0"/>
                <a:cs typeface="Arial" panose="020B0604020202020204" pitchFamily="34" charset="0"/>
              </a:rPr>
              <a:t>Art. 28</a:t>
            </a:r>
          </a:p>
          <a:p>
            <a:pPr algn="ctr"/>
            <a:r>
              <a:rPr lang="pt-BR" b="1" dirty="0">
                <a:solidFill>
                  <a:schemeClr val="bg1"/>
                </a:solidFill>
                <a:latin typeface="Arial" panose="020B0604020202020204" pitchFamily="34" charset="0"/>
                <a:cs typeface="Arial" panose="020B0604020202020204" pitchFamily="34" charset="0"/>
              </a:rPr>
              <a:t>A cláusula geral do erro administrativo</a:t>
            </a:r>
            <a:endParaRPr lang="pt-BR" dirty="0">
              <a:solidFill>
                <a:schemeClr val="bg1"/>
              </a:solidFill>
            </a:endParaRPr>
          </a:p>
        </p:txBody>
      </p:sp>
    </p:spTree>
    <p:extLst>
      <p:ext uri="{BB962C8B-B14F-4D97-AF65-F5344CB8AC3E}">
        <p14:creationId xmlns:p14="http://schemas.microsoft.com/office/powerpoint/2010/main" val="57650795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423120" y="2476572"/>
            <a:ext cx="8104856" cy="4062651"/>
          </a:xfrm>
          <a:prstGeom prst="rect">
            <a:avLst/>
          </a:prstGeom>
          <a:noFill/>
        </p:spPr>
        <p:txBody>
          <a:bodyPr wrap="square" rtlCol="0">
            <a:spAutoFit/>
          </a:bodyPr>
          <a:lstStyle/>
          <a:p>
            <a:pPr marL="285750" indent="-285750">
              <a:buFont typeface="Arial" panose="020B0604020202020204" pitchFamily="34" charset="0"/>
              <a:buChar char="•"/>
            </a:pPr>
            <a:r>
              <a:rPr lang="pt-BR" sz="2000" dirty="0">
                <a:solidFill>
                  <a:schemeClr val="bg1"/>
                </a:solidFill>
                <a:latin typeface="Arial" panose="020B0604020202020204" pitchFamily="34" charset="0"/>
                <a:cs typeface="Arial" panose="020B0604020202020204" pitchFamily="34" charset="0"/>
              </a:rPr>
              <a:t>O agente público somente poderá ser responsabilizado por suas decisões ou opiniões técnicas se agir ou se omitir com dolo, direto ou eventual, ou cometer erro grosseiro, no desempenho de suas funções.</a:t>
            </a:r>
          </a:p>
          <a:p>
            <a:pPr marL="285750" indent="-285750">
              <a:buFont typeface="Arial" panose="020B0604020202020204" pitchFamily="34" charset="0"/>
              <a:buChar char="•"/>
            </a:pPr>
            <a:r>
              <a:rPr lang="pt-BR" sz="2000" dirty="0">
                <a:solidFill>
                  <a:schemeClr val="bg1"/>
                </a:solidFill>
                <a:latin typeface="Arial" panose="020B0604020202020204" pitchFamily="34" charset="0"/>
                <a:cs typeface="Arial" panose="020B0604020202020204" pitchFamily="34" charset="0"/>
              </a:rPr>
              <a:t>Considera-se erro grosseiro aquele manifesto, evidente e inescusável praticado com culpa grave, caracterizado por ação ou omissão com elevado grau de negligência, imprudência ou imperícia.</a:t>
            </a:r>
          </a:p>
          <a:p>
            <a:pPr marL="285750" indent="-285750">
              <a:buFont typeface="Arial" panose="020B0604020202020204" pitchFamily="34" charset="0"/>
              <a:buChar char="•"/>
            </a:pPr>
            <a:r>
              <a:rPr lang="pt-BR" sz="2000" dirty="0">
                <a:solidFill>
                  <a:schemeClr val="bg1"/>
                </a:solidFill>
                <a:latin typeface="Arial" panose="020B0604020202020204" pitchFamily="34" charset="0"/>
                <a:cs typeface="Arial" panose="020B0604020202020204" pitchFamily="34" charset="0"/>
              </a:rPr>
              <a:t>Não será configurado dolo ou erro grosseiro do agente público se não restar comprovada, nos autos do processo de responsabilização, situação ou circunstância fática capaz de caracterizar o dolo ou o erro grosseiro.</a:t>
            </a:r>
          </a:p>
          <a:p>
            <a:pPr algn="just"/>
            <a:r>
              <a:rPr lang="pt-BR" b="1" dirty="0">
                <a:solidFill>
                  <a:schemeClr val="bg1"/>
                </a:solidFill>
              </a:rPr>
              <a:t> </a:t>
            </a:r>
            <a:endParaRPr lang="pt-BR" sz="2000" dirty="0">
              <a:solidFill>
                <a:schemeClr val="bg1"/>
              </a:solidFill>
              <a:latin typeface="Arial" panose="020B0604020202020204" pitchFamily="34" charset="0"/>
              <a:cs typeface="Arial" panose="020B0604020202020204" pitchFamily="34" charset="0"/>
            </a:endParaRPr>
          </a:p>
        </p:txBody>
      </p:sp>
      <p:sp>
        <p:nvSpPr>
          <p:cNvPr id="3" name="CaixaDeTexto 2"/>
          <p:cNvSpPr txBox="1"/>
          <p:nvPr/>
        </p:nvSpPr>
        <p:spPr>
          <a:xfrm>
            <a:off x="1115616" y="1257285"/>
            <a:ext cx="6656784" cy="923330"/>
          </a:xfrm>
          <a:prstGeom prst="rect">
            <a:avLst/>
          </a:prstGeom>
          <a:noFill/>
        </p:spPr>
        <p:txBody>
          <a:bodyPr wrap="square" rtlCol="0">
            <a:spAutoFit/>
          </a:bodyPr>
          <a:lstStyle/>
          <a:p>
            <a:pPr algn="ctr"/>
            <a:r>
              <a:rPr lang="pt-BR" altLang="pt-BR" b="1" dirty="0">
                <a:solidFill>
                  <a:srgbClr val="FFC000"/>
                </a:solidFill>
                <a:latin typeface="Arial" panose="020B0604020202020204" pitchFamily="34" charset="0"/>
                <a:cs typeface="Arial" panose="020B0604020202020204" pitchFamily="34" charset="0"/>
              </a:rPr>
              <a:t>Decreto n. 9.830/2019</a:t>
            </a:r>
          </a:p>
          <a:p>
            <a:pPr algn="ctr"/>
            <a:r>
              <a:rPr lang="pt-BR" b="1" dirty="0">
                <a:solidFill>
                  <a:srgbClr val="FFC000"/>
                </a:solidFill>
                <a:latin typeface="Arial" panose="020B0604020202020204" pitchFamily="34" charset="0"/>
                <a:cs typeface="Arial" panose="020B0604020202020204" pitchFamily="34" charset="0"/>
              </a:rPr>
              <a:t>Responsabilização na hipótese de dolo ou erro grosseiro</a:t>
            </a:r>
          </a:p>
          <a:p>
            <a:pPr algn="ctr"/>
            <a:r>
              <a:rPr lang="pt-BR" b="1" dirty="0"/>
              <a:t> </a:t>
            </a:r>
            <a:endParaRPr lang="pt-BR" dirty="0"/>
          </a:p>
        </p:txBody>
      </p:sp>
    </p:spTree>
    <p:extLst>
      <p:ext uri="{BB962C8B-B14F-4D97-AF65-F5344CB8AC3E}">
        <p14:creationId xmlns:p14="http://schemas.microsoft.com/office/powerpoint/2010/main" val="33188141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423120" y="2476572"/>
            <a:ext cx="8104856" cy="3108543"/>
          </a:xfrm>
          <a:prstGeom prst="rect">
            <a:avLst/>
          </a:prstGeom>
          <a:noFill/>
        </p:spPr>
        <p:txBody>
          <a:bodyPr wrap="square" rtlCol="0">
            <a:spAutoFit/>
          </a:bodyPr>
          <a:lstStyle/>
          <a:p>
            <a:pPr marL="285750" indent="-285750">
              <a:buFont typeface="Arial" panose="020B0604020202020204" pitchFamily="34" charset="0"/>
              <a:buChar char="•"/>
            </a:pPr>
            <a:r>
              <a:rPr lang="pt-BR" sz="2000" dirty="0">
                <a:solidFill>
                  <a:schemeClr val="bg1"/>
                </a:solidFill>
                <a:latin typeface="Arial" panose="020B0604020202020204" pitchFamily="34" charset="0"/>
                <a:cs typeface="Arial" panose="020B0604020202020204" pitchFamily="34" charset="0"/>
              </a:rPr>
              <a:t>O mero nexo de causalidade entre a conduta e o resultado danoso não implica responsabilização, exceto se comprovado o dolo ou o erro grosseiro do agente público.</a:t>
            </a:r>
          </a:p>
          <a:p>
            <a:pPr marL="285750" indent="-285750">
              <a:buFont typeface="Arial" panose="020B0604020202020204" pitchFamily="34" charset="0"/>
              <a:buChar char="•"/>
            </a:pPr>
            <a:r>
              <a:rPr lang="pt-BR" sz="2000" dirty="0">
                <a:solidFill>
                  <a:schemeClr val="bg1"/>
                </a:solidFill>
                <a:latin typeface="Arial" panose="020B0604020202020204" pitchFamily="34" charset="0"/>
                <a:cs typeface="Arial" panose="020B0604020202020204" pitchFamily="34" charset="0"/>
              </a:rPr>
              <a:t>A complexidade da matéria e das atribuições exercidas pelo agente público serão consideradas em eventual responsabilização do agente público.</a:t>
            </a:r>
          </a:p>
          <a:p>
            <a:pPr marL="285750" indent="-285750">
              <a:buFont typeface="Arial" panose="020B0604020202020204" pitchFamily="34" charset="0"/>
              <a:buChar char="•"/>
            </a:pPr>
            <a:r>
              <a:rPr lang="pt-BR" sz="2000" dirty="0">
                <a:solidFill>
                  <a:schemeClr val="bg1"/>
                </a:solidFill>
                <a:latin typeface="Arial" panose="020B0604020202020204" pitchFamily="34" charset="0"/>
                <a:cs typeface="Arial" panose="020B0604020202020204" pitchFamily="34" charset="0"/>
              </a:rPr>
              <a:t>O montante do dano ao erário, ainda que expressivo, não poderá, por si só, ser elemento para caracterizar o erro grosseiro ou o dolo.</a:t>
            </a:r>
          </a:p>
          <a:p>
            <a:pPr marL="285750" indent="-285750">
              <a:buFont typeface="Arial" panose="020B0604020202020204" pitchFamily="34" charset="0"/>
              <a:buChar char="•"/>
            </a:pPr>
            <a:endParaRPr lang="pt-BR" dirty="0">
              <a:solidFill>
                <a:schemeClr val="bg1"/>
              </a:solidFill>
              <a:latin typeface="Arial" panose="020B0604020202020204" pitchFamily="34" charset="0"/>
              <a:cs typeface="Arial" panose="020B0604020202020204" pitchFamily="34" charset="0"/>
            </a:endParaRPr>
          </a:p>
          <a:p>
            <a:pPr algn="just"/>
            <a:r>
              <a:rPr lang="pt-BR" b="1" dirty="0">
                <a:solidFill>
                  <a:schemeClr val="bg1"/>
                </a:solidFill>
              </a:rPr>
              <a:t> </a:t>
            </a:r>
            <a:endParaRPr lang="pt-BR" sz="2000" dirty="0">
              <a:solidFill>
                <a:schemeClr val="bg1"/>
              </a:solidFill>
              <a:latin typeface="Arial" panose="020B0604020202020204" pitchFamily="34" charset="0"/>
              <a:cs typeface="Arial" panose="020B0604020202020204" pitchFamily="34" charset="0"/>
            </a:endParaRPr>
          </a:p>
        </p:txBody>
      </p:sp>
      <p:sp>
        <p:nvSpPr>
          <p:cNvPr id="3" name="CaixaDeTexto 2"/>
          <p:cNvSpPr txBox="1"/>
          <p:nvPr/>
        </p:nvSpPr>
        <p:spPr>
          <a:xfrm>
            <a:off x="1115616" y="1257285"/>
            <a:ext cx="6656784" cy="923330"/>
          </a:xfrm>
          <a:prstGeom prst="rect">
            <a:avLst/>
          </a:prstGeom>
          <a:noFill/>
        </p:spPr>
        <p:txBody>
          <a:bodyPr wrap="square" rtlCol="0">
            <a:spAutoFit/>
          </a:bodyPr>
          <a:lstStyle/>
          <a:p>
            <a:pPr algn="ctr"/>
            <a:r>
              <a:rPr lang="pt-BR" altLang="pt-BR" b="1" dirty="0">
                <a:solidFill>
                  <a:schemeClr val="bg1"/>
                </a:solidFill>
                <a:latin typeface="Arial" panose="020B0604020202020204" pitchFamily="34" charset="0"/>
                <a:cs typeface="Arial" panose="020B0604020202020204" pitchFamily="34" charset="0"/>
              </a:rPr>
              <a:t>Decreto n. 9.830/2019</a:t>
            </a:r>
          </a:p>
          <a:p>
            <a:pPr algn="ctr"/>
            <a:r>
              <a:rPr lang="pt-BR" b="1" dirty="0">
                <a:solidFill>
                  <a:schemeClr val="bg1"/>
                </a:solidFill>
                <a:latin typeface="Arial" panose="020B0604020202020204" pitchFamily="34" charset="0"/>
                <a:cs typeface="Arial" panose="020B0604020202020204" pitchFamily="34" charset="0"/>
              </a:rPr>
              <a:t>Responsabilização na hipótese de dolo ou erro grosseiro</a:t>
            </a:r>
          </a:p>
          <a:p>
            <a:pPr algn="ctr"/>
            <a:r>
              <a:rPr lang="pt-BR" b="1" dirty="0"/>
              <a:t> </a:t>
            </a:r>
            <a:endParaRPr lang="pt-BR" dirty="0"/>
          </a:p>
        </p:txBody>
      </p:sp>
    </p:spTree>
    <p:extLst>
      <p:ext uri="{BB962C8B-B14F-4D97-AF65-F5344CB8AC3E}">
        <p14:creationId xmlns:p14="http://schemas.microsoft.com/office/powerpoint/2010/main" val="285078864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423120" y="2283589"/>
            <a:ext cx="8104856" cy="3447098"/>
          </a:xfrm>
          <a:prstGeom prst="rect">
            <a:avLst/>
          </a:prstGeom>
          <a:noFill/>
        </p:spPr>
        <p:txBody>
          <a:bodyPr wrap="square" rtlCol="0">
            <a:spAutoFit/>
          </a:bodyPr>
          <a:lstStyle/>
          <a:p>
            <a:pPr marL="285750" indent="-285750">
              <a:buFont typeface="Arial" panose="020B0604020202020204" pitchFamily="34" charset="0"/>
              <a:buChar char="•"/>
            </a:pPr>
            <a:r>
              <a:rPr lang="pt-BR" sz="2000" dirty="0">
                <a:solidFill>
                  <a:schemeClr val="bg1"/>
                </a:solidFill>
                <a:latin typeface="Arial" panose="020B0604020202020204" pitchFamily="34" charset="0"/>
                <a:cs typeface="Arial" panose="020B0604020202020204" pitchFamily="34" charset="0"/>
              </a:rPr>
              <a:t>A responsabilização pela opinião técnica não se estende de forma automática ao decisor que a adotou como fundamento de decidir e somente se configurará se estiverem presentes elementos suficientes para o decisor aferir o dolo ou o erro grosseiro da opinião técnica ou se houver conluio entre os agentes.</a:t>
            </a:r>
          </a:p>
          <a:p>
            <a:pPr marL="285750" indent="-285750">
              <a:buFont typeface="Arial" panose="020B0604020202020204" pitchFamily="34" charset="0"/>
              <a:buChar char="•"/>
            </a:pPr>
            <a:r>
              <a:rPr lang="pt-BR" sz="2000" dirty="0">
                <a:solidFill>
                  <a:schemeClr val="bg1"/>
                </a:solidFill>
                <a:latin typeface="Arial" panose="020B0604020202020204" pitchFamily="34" charset="0"/>
                <a:cs typeface="Arial" panose="020B0604020202020204" pitchFamily="34" charset="0"/>
              </a:rPr>
              <a:t>No exercício do poder hierárquico, só responderá por </a:t>
            </a:r>
            <a:r>
              <a:rPr lang="pt-BR" sz="2000" i="1" dirty="0">
                <a:solidFill>
                  <a:schemeClr val="bg1"/>
                </a:solidFill>
                <a:latin typeface="Arial" panose="020B0604020202020204" pitchFamily="34" charset="0"/>
                <a:cs typeface="Arial" panose="020B0604020202020204" pitchFamily="34" charset="0"/>
              </a:rPr>
              <a:t>culpa in vigilando</a:t>
            </a:r>
            <a:r>
              <a:rPr lang="pt-BR" sz="2000" dirty="0">
                <a:solidFill>
                  <a:schemeClr val="bg1"/>
                </a:solidFill>
                <a:latin typeface="Arial" panose="020B0604020202020204" pitchFamily="34" charset="0"/>
                <a:cs typeface="Arial" panose="020B0604020202020204" pitchFamily="34" charset="0"/>
              </a:rPr>
              <a:t> aquele cuja omissão caracterizar erro grosseiro ou dolo.</a:t>
            </a:r>
          </a:p>
          <a:p>
            <a:pPr marL="285750" indent="-285750">
              <a:buFont typeface="Arial" panose="020B0604020202020204" pitchFamily="34" charset="0"/>
              <a:buChar char="•"/>
            </a:pPr>
            <a:r>
              <a:rPr lang="pt-BR" sz="2000" dirty="0">
                <a:solidFill>
                  <a:schemeClr val="bg1"/>
                </a:solidFill>
                <a:latin typeface="Arial" panose="020B0604020202020204" pitchFamily="34" charset="0"/>
                <a:cs typeface="Arial" panose="020B0604020202020204" pitchFamily="34" charset="0"/>
              </a:rPr>
              <a:t>A responsabilização nas hipóteses de dolo ou erro grosseiro não exime o agente público de atuar de forma diligente e eficiente no cumprimento dos seus deveres constitucionais e legais. </a:t>
            </a:r>
          </a:p>
          <a:p>
            <a:pPr algn="just"/>
            <a:r>
              <a:rPr lang="pt-BR" b="1" dirty="0">
                <a:solidFill>
                  <a:schemeClr val="bg1"/>
                </a:solidFill>
              </a:rPr>
              <a:t> </a:t>
            </a:r>
            <a:endParaRPr lang="pt-BR" sz="2000" dirty="0">
              <a:solidFill>
                <a:schemeClr val="bg1"/>
              </a:solidFill>
              <a:latin typeface="Arial" panose="020B0604020202020204" pitchFamily="34" charset="0"/>
              <a:cs typeface="Arial" panose="020B0604020202020204" pitchFamily="34" charset="0"/>
            </a:endParaRPr>
          </a:p>
        </p:txBody>
      </p:sp>
      <p:sp>
        <p:nvSpPr>
          <p:cNvPr id="3" name="CaixaDeTexto 2"/>
          <p:cNvSpPr txBox="1"/>
          <p:nvPr/>
        </p:nvSpPr>
        <p:spPr>
          <a:xfrm>
            <a:off x="971600" y="1257285"/>
            <a:ext cx="6800800" cy="646331"/>
          </a:xfrm>
          <a:prstGeom prst="rect">
            <a:avLst/>
          </a:prstGeom>
          <a:noFill/>
        </p:spPr>
        <p:txBody>
          <a:bodyPr wrap="square" rtlCol="0">
            <a:spAutoFit/>
          </a:bodyPr>
          <a:lstStyle/>
          <a:p>
            <a:pPr algn="ctr"/>
            <a:r>
              <a:rPr lang="pt-BR" altLang="pt-BR" b="1" dirty="0">
                <a:solidFill>
                  <a:schemeClr val="bg1"/>
                </a:solidFill>
                <a:latin typeface="Arial" panose="020B0604020202020204" pitchFamily="34" charset="0"/>
                <a:cs typeface="Arial" panose="020B0604020202020204" pitchFamily="34" charset="0"/>
              </a:rPr>
              <a:t>Decreto n. 9.830/2019</a:t>
            </a:r>
          </a:p>
          <a:p>
            <a:pPr algn="ctr"/>
            <a:r>
              <a:rPr lang="pt-BR" b="1" dirty="0">
                <a:solidFill>
                  <a:schemeClr val="bg1"/>
                </a:solidFill>
                <a:latin typeface="Arial" panose="020B0604020202020204" pitchFamily="34" charset="0"/>
                <a:cs typeface="Arial" panose="020B0604020202020204" pitchFamily="34" charset="0"/>
              </a:rPr>
              <a:t>Responsabilização na hipótese de dolo ou erro grosseiro</a:t>
            </a:r>
          </a:p>
        </p:txBody>
      </p:sp>
    </p:spTree>
    <p:extLst>
      <p:ext uri="{BB962C8B-B14F-4D97-AF65-F5344CB8AC3E}">
        <p14:creationId xmlns:p14="http://schemas.microsoft.com/office/powerpoint/2010/main" val="46218364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423120" y="2166411"/>
            <a:ext cx="8104856" cy="2831544"/>
          </a:xfrm>
          <a:prstGeom prst="rect">
            <a:avLst/>
          </a:prstGeom>
          <a:noFill/>
        </p:spPr>
        <p:txBody>
          <a:bodyPr wrap="square" rtlCol="0">
            <a:spAutoFit/>
          </a:bodyPr>
          <a:lstStyle/>
          <a:p>
            <a:pPr marL="285750" indent="-285750">
              <a:buFont typeface="Arial" panose="020B0604020202020204" pitchFamily="34" charset="0"/>
              <a:buChar char="•"/>
            </a:pPr>
            <a:r>
              <a:rPr lang="pt-BR" sz="2000" dirty="0">
                <a:solidFill>
                  <a:schemeClr val="bg1"/>
                </a:solidFill>
                <a:latin typeface="Arial" panose="020B0604020202020204" pitchFamily="34" charset="0"/>
                <a:cs typeface="Arial" panose="020B0604020202020204" pitchFamily="34" charset="0"/>
              </a:rPr>
              <a:t>A decisão que impuser sanção será motivada.</a:t>
            </a:r>
          </a:p>
          <a:p>
            <a:pPr marL="285750" indent="-285750">
              <a:buFont typeface="Arial" panose="020B0604020202020204" pitchFamily="34" charset="0"/>
              <a:buChar char="•"/>
            </a:pPr>
            <a:r>
              <a:rPr lang="pt-BR" sz="2000" dirty="0">
                <a:solidFill>
                  <a:schemeClr val="bg1"/>
                </a:solidFill>
                <a:latin typeface="Arial" panose="020B0604020202020204" pitchFamily="34" charset="0"/>
                <a:cs typeface="Arial" panose="020B0604020202020204" pitchFamily="34" charset="0"/>
              </a:rPr>
              <a:t>As sanções aplicadas ao agente público serão levadas em conta na dosimetria das demais sanções da mesma natureza e relativas ao mesmo fato.</a:t>
            </a:r>
          </a:p>
          <a:p>
            <a:pPr marL="285750" indent="-285750">
              <a:buFont typeface="Arial" panose="020B0604020202020204" pitchFamily="34" charset="0"/>
              <a:buChar char="•"/>
            </a:pPr>
            <a:r>
              <a:rPr lang="pt-BR" sz="2000" dirty="0">
                <a:solidFill>
                  <a:schemeClr val="bg1"/>
                </a:solidFill>
                <a:latin typeface="Arial" panose="020B0604020202020204" pitchFamily="34" charset="0"/>
                <a:cs typeface="Arial" panose="020B0604020202020204" pitchFamily="34" charset="0"/>
              </a:rPr>
              <a:t>A responsabilização nas hipóteses de dolo ou erro grosseiro não afasta a possibilidade de aplicação de sanções previstas em normas disciplinares, inclusive nos casos de ação ou de omissão culposas de natureza leve. </a:t>
            </a:r>
          </a:p>
          <a:p>
            <a:pPr algn="just"/>
            <a:r>
              <a:rPr lang="pt-BR" b="1" dirty="0">
                <a:solidFill>
                  <a:schemeClr val="bg1"/>
                </a:solidFill>
              </a:rPr>
              <a:t> </a:t>
            </a:r>
            <a:endParaRPr lang="pt-BR" sz="2000" dirty="0">
              <a:solidFill>
                <a:schemeClr val="bg1"/>
              </a:solidFill>
              <a:latin typeface="Arial" panose="020B0604020202020204" pitchFamily="34" charset="0"/>
              <a:cs typeface="Arial" panose="020B0604020202020204" pitchFamily="34" charset="0"/>
            </a:endParaRPr>
          </a:p>
        </p:txBody>
      </p:sp>
      <p:sp>
        <p:nvSpPr>
          <p:cNvPr id="3" name="CaixaDeTexto 2"/>
          <p:cNvSpPr txBox="1"/>
          <p:nvPr/>
        </p:nvSpPr>
        <p:spPr>
          <a:xfrm>
            <a:off x="1763688" y="1257285"/>
            <a:ext cx="5472608" cy="646331"/>
          </a:xfrm>
          <a:prstGeom prst="rect">
            <a:avLst/>
          </a:prstGeom>
          <a:noFill/>
        </p:spPr>
        <p:txBody>
          <a:bodyPr wrap="square" rtlCol="0">
            <a:spAutoFit/>
          </a:bodyPr>
          <a:lstStyle/>
          <a:p>
            <a:pPr algn="ctr"/>
            <a:r>
              <a:rPr lang="pt-BR" altLang="pt-BR" b="1" dirty="0">
                <a:solidFill>
                  <a:srgbClr val="FFC000"/>
                </a:solidFill>
                <a:latin typeface="Arial" panose="020B0604020202020204" pitchFamily="34" charset="0"/>
                <a:cs typeface="Arial" panose="020B0604020202020204" pitchFamily="34" charset="0"/>
              </a:rPr>
              <a:t>Decreto n. 9.830/2019</a:t>
            </a:r>
          </a:p>
          <a:p>
            <a:r>
              <a:rPr lang="pt-BR" b="1" dirty="0">
                <a:solidFill>
                  <a:srgbClr val="FFC000"/>
                </a:solidFill>
                <a:latin typeface="Arial" panose="020B0604020202020204" pitchFamily="34" charset="0"/>
                <a:cs typeface="Arial" panose="020B0604020202020204" pitchFamily="34" charset="0"/>
              </a:rPr>
              <a:t>Decisão que impuser sanção ao agente público</a:t>
            </a:r>
          </a:p>
        </p:txBody>
      </p:sp>
    </p:spTree>
    <p:extLst>
      <p:ext uri="{BB962C8B-B14F-4D97-AF65-F5344CB8AC3E}">
        <p14:creationId xmlns:p14="http://schemas.microsoft.com/office/powerpoint/2010/main" val="79394127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825960" y="2075653"/>
            <a:ext cx="8352928" cy="3477875"/>
          </a:xfrm>
          <a:prstGeom prst="rect">
            <a:avLst/>
          </a:prstGeom>
          <a:noFill/>
        </p:spPr>
        <p:txBody>
          <a:bodyPr wrap="square" rtlCol="0">
            <a:spAutoFit/>
          </a:bodyPr>
          <a:lstStyle/>
          <a:p>
            <a:r>
              <a:rPr lang="pt-BR" sz="2000" dirty="0">
                <a:solidFill>
                  <a:schemeClr val="bg1"/>
                </a:solidFill>
                <a:latin typeface="Arial" panose="020B0604020202020204" pitchFamily="34" charset="0"/>
                <a:cs typeface="Arial" panose="020B0604020202020204" pitchFamily="34" charset="0"/>
              </a:rPr>
              <a:t>TCU. Acórdão 5547/2019-Primeira Câmara </a:t>
            </a:r>
          </a:p>
          <a:p>
            <a:endParaRPr lang="pt-BR" sz="2000" dirty="0">
              <a:solidFill>
                <a:schemeClr val="bg1"/>
              </a:solidFill>
              <a:latin typeface="Arial" panose="020B0604020202020204" pitchFamily="34" charset="0"/>
              <a:cs typeface="Arial" panose="020B0604020202020204" pitchFamily="34" charset="0"/>
            </a:endParaRPr>
          </a:p>
          <a:p>
            <a:r>
              <a:rPr lang="pt-BR" sz="2000" dirty="0">
                <a:solidFill>
                  <a:schemeClr val="bg1"/>
                </a:solidFill>
                <a:latin typeface="Arial" panose="020B0604020202020204" pitchFamily="34" charset="0"/>
                <a:cs typeface="Arial" panose="020B0604020202020204" pitchFamily="34" charset="0"/>
              </a:rPr>
              <a:t>A regra prevista no art. 28 da LINDB (Decreto-lei 4.657/1942) , que estabelece que o agente público só responderá pessoalmente por suas decisões ou opiniões técnicas em caso de dolo ou erro grosseiro, não se aplica à responsabilidade financeira por dano ao erário. </a:t>
            </a:r>
            <a:r>
              <a:rPr lang="pt-BR" sz="2000" u="sng" dirty="0">
                <a:solidFill>
                  <a:schemeClr val="bg1"/>
                </a:solidFill>
                <a:latin typeface="Arial" panose="020B0604020202020204" pitchFamily="34" charset="0"/>
                <a:cs typeface="Arial" panose="020B0604020202020204" pitchFamily="34" charset="0"/>
              </a:rPr>
              <a:t>O dever de indenizar prejuízos aos cofres públicos permanece sujeito à comprovação de dolo ou culpa, sem qualquer gradação</a:t>
            </a:r>
            <a:r>
              <a:rPr lang="pt-BR" sz="2000" dirty="0">
                <a:solidFill>
                  <a:schemeClr val="bg1"/>
                </a:solidFill>
                <a:latin typeface="Arial" panose="020B0604020202020204" pitchFamily="34" charset="0"/>
                <a:cs typeface="Arial" panose="020B0604020202020204" pitchFamily="34" charset="0"/>
              </a:rPr>
              <a:t>, tendo em vista o tratamento constitucional dado à matéria (art. 37, § 6º, da Constituição Federal) .</a:t>
            </a:r>
          </a:p>
          <a:p>
            <a:r>
              <a:rPr lang="pt-BR" sz="2000" dirty="0">
                <a:solidFill>
                  <a:schemeClr val="bg1"/>
                </a:solidFill>
                <a:latin typeface="Arial" panose="020B0604020202020204" pitchFamily="34" charset="0"/>
                <a:cs typeface="Arial" panose="020B0604020202020204" pitchFamily="34" charset="0"/>
              </a:rPr>
              <a:t> </a:t>
            </a:r>
          </a:p>
        </p:txBody>
      </p:sp>
      <p:sp>
        <p:nvSpPr>
          <p:cNvPr id="3" name="CaixaDeTexto 2"/>
          <p:cNvSpPr txBox="1"/>
          <p:nvPr/>
        </p:nvSpPr>
        <p:spPr>
          <a:xfrm>
            <a:off x="2571292" y="1201688"/>
            <a:ext cx="4176464" cy="769441"/>
          </a:xfrm>
          <a:prstGeom prst="rect">
            <a:avLst/>
          </a:prstGeom>
          <a:noFill/>
        </p:spPr>
        <p:txBody>
          <a:bodyPr wrap="square" rtlCol="0">
            <a:spAutoFit/>
          </a:bodyPr>
          <a:lstStyle/>
          <a:p>
            <a:pPr algn="ctr"/>
            <a:r>
              <a:rPr lang="pt-BR" altLang="pt-BR" sz="2000" b="1" dirty="0">
                <a:solidFill>
                  <a:srgbClr val="FFC000"/>
                </a:solidFill>
                <a:latin typeface="Arial" panose="020B0604020202020204" pitchFamily="34" charset="0"/>
                <a:cs typeface="Arial" panose="020B0604020202020204" pitchFamily="34" charset="0"/>
              </a:rPr>
              <a:t>Estudo de casos concretos</a:t>
            </a:r>
            <a:endParaRPr lang="pt-BR" sz="2000" dirty="0">
              <a:solidFill>
                <a:srgbClr val="FFC000"/>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314180849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825960" y="2075653"/>
            <a:ext cx="8352928" cy="2862322"/>
          </a:xfrm>
          <a:prstGeom prst="rect">
            <a:avLst/>
          </a:prstGeom>
          <a:noFill/>
        </p:spPr>
        <p:txBody>
          <a:bodyPr wrap="square" rtlCol="0">
            <a:spAutoFit/>
          </a:bodyPr>
          <a:lstStyle/>
          <a:p>
            <a:r>
              <a:rPr lang="pt-BR" sz="2000" dirty="0">
                <a:solidFill>
                  <a:schemeClr val="bg1"/>
                </a:solidFill>
                <a:latin typeface="Arial" panose="020B0604020202020204" pitchFamily="34" charset="0"/>
                <a:cs typeface="Arial" panose="020B0604020202020204" pitchFamily="34" charset="0"/>
              </a:rPr>
              <a:t>TCU. Acórdão 1941/2019-Plenário </a:t>
            </a:r>
          </a:p>
          <a:p>
            <a:endParaRPr lang="pt-BR" sz="2000" dirty="0">
              <a:solidFill>
                <a:schemeClr val="bg1"/>
              </a:solidFill>
              <a:latin typeface="Arial" panose="020B0604020202020204" pitchFamily="34" charset="0"/>
              <a:cs typeface="Arial" panose="020B0604020202020204" pitchFamily="34" charset="0"/>
            </a:endParaRPr>
          </a:p>
          <a:p>
            <a:r>
              <a:rPr lang="pt-BR" sz="2000" dirty="0">
                <a:solidFill>
                  <a:schemeClr val="bg1"/>
                </a:solidFill>
                <a:latin typeface="Arial" panose="020B0604020202020204" pitchFamily="34" charset="0"/>
                <a:cs typeface="Arial" panose="020B0604020202020204" pitchFamily="34" charset="0"/>
              </a:rPr>
              <a:t>Para fins do exercício do poder sancionatório do TCU, pode ser tipificado como erro grosseiro (art. 28 do Decreto-lei 4.657/1942 – LINDB) o </a:t>
            </a:r>
            <a:r>
              <a:rPr lang="pt-BR" sz="2000" u="sng" dirty="0">
                <a:solidFill>
                  <a:schemeClr val="bg1"/>
                </a:solidFill>
                <a:latin typeface="Arial" panose="020B0604020202020204" pitchFamily="34" charset="0"/>
                <a:cs typeface="Arial" panose="020B0604020202020204" pitchFamily="34" charset="0"/>
              </a:rPr>
              <a:t>descumprimento, sem a devida motivação, de determinação </a:t>
            </a:r>
            <a:r>
              <a:rPr lang="pt-BR" sz="2000" dirty="0">
                <a:solidFill>
                  <a:schemeClr val="bg1"/>
                </a:solidFill>
                <a:latin typeface="Arial" panose="020B0604020202020204" pitchFamily="34" charset="0"/>
                <a:cs typeface="Arial" panose="020B0604020202020204" pitchFamily="34" charset="0"/>
              </a:rPr>
              <a:t>expedida pelo TCU, pois tal conduta revela grave inobservância do dever de cuidado, o que configura culpa grave.</a:t>
            </a:r>
          </a:p>
          <a:p>
            <a:r>
              <a:rPr lang="pt-BR" sz="2000" dirty="0">
                <a:solidFill>
                  <a:schemeClr val="bg1"/>
                </a:solidFill>
                <a:latin typeface="Arial" panose="020B0604020202020204" pitchFamily="34" charset="0"/>
                <a:cs typeface="Arial" panose="020B0604020202020204" pitchFamily="34" charset="0"/>
              </a:rPr>
              <a:t> </a:t>
            </a:r>
          </a:p>
          <a:p>
            <a:r>
              <a:rPr lang="pt-BR" sz="2000" dirty="0">
                <a:solidFill>
                  <a:schemeClr val="bg1"/>
                </a:solidFill>
                <a:latin typeface="Arial" panose="020B0604020202020204" pitchFamily="34" charset="0"/>
                <a:cs typeface="Arial" panose="020B0604020202020204" pitchFamily="34" charset="0"/>
              </a:rPr>
              <a:t> </a:t>
            </a:r>
          </a:p>
        </p:txBody>
      </p:sp>
      <p:sp>
        <p:nvSpPr>
          <p:cNvPr id="3" name="CaixaDeTexto 2"/>
          <p:cNvSpPr txBox="1"/>
          <p:nvPr/>
        </p:nvSpPr>
        <p:spPr>
          <a:xfrm>
            <a:off x="2571292" y="1201688"/>
            <a:ext cx="4176464"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194612155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483060" y="2130425"/>
            <a:ext cx="8352928" cy="2554545"/>
          </a:xfrm>
          <a:prstGeom prst="rect">
            <a:avLst/>
          </a:prstGeom>
          <a:noFill/>
        </p:spPr>
        <p:txBody>
          <a:bodyPr wrap="square" rtlCol="0">
            <a:spAutoFit/>
          </a:bodyPr>
          <a:lstStyle/>
          <a:p>
            <a:r>
              <a:rPr lang="pt-BR" sz="2000" dirty="0">
                <a:solidFill>
                  <a:schemeClr val="bg1"/>
                </a:solidFill>
                <a:latin typeface="Arial" panose="020B0604020202020204" pitchFamily="34" charset="0"/>
                <a:cs typeface="Arial" panose="020B0604020202020204" pitchFamily="34" charset="0"/>
              </a:rPr>
              <a:t>TCU. Acórdão 2677/2018-Plenário </a:t>
            </a:r>
          </a:p>
          <a:p>
            <a:endParaRPr lang="pt-BR" sz="2000" dirty="0">
              <a:solidFill>
                <a:schemeClr val="bg1"/>
              </a:solidFill>
              <a:latin typeface="Arial" panose="020B0604020202020204" pitchFamily="34" charset="0"/>
              <a:cs typeface="Arial" panose="020B0604020202020204" pitchFamily="34" charset="0"/>
            </a:endParaRPr>
          </a:p>
          <a:p>
            <a:r>
              <a:rPr lang="pt-BR" sz="2000" dirty="0">
                <a:solidFill>
                  <a:schemeClr val="bg1"/>
                </a:solidFill>
                <a:latin typeface="Arial" panose="020B0604020202020204" pitchFamily="34" charset="0"/>
                <a:cs typeface="Arial" panose="020B0604020202020204" pitchFamily="34" charset="0"/>
              </a:rPr>
              <a:t>Para fins do exercício do poder sancionatório do TCU, pode ser tipificado como erro grosseiro (art. 28 do Decreto-lei 4.657/1942 – LINDB) o </a:t>
            </a:r>
            <a:r>
              <a:rPr lang="pt-BR" sz="2000" u="sng" dirty="0">
                <a:solidFill>
                  <a:schemeClr val="bg1"/>
                </a:solidFill>
                <a:latin typeface="Arial" panose="020B0604020202020204" pitchFamily="34" charset="0"/>
                <a:cs typeface="Arial" panose="020B0604020202020204" pitchFamily="34" charset="0"/>
              </a:rPr>
              <a:t>descumprimento de normativo da entidade pelo gestor</a:t>
            </a:r>
            <a:r>
              <a:rPr lang="pt-BR" sz="2000" dirty="0">
                <a:solidFill>
                  <a:schemeClr val="bg1"/>
                </a:solidFill>
                <a:latin typeface="Arial" panose="020B0604020202020204" pitchFamily="34" charset="0"/>
                <a:cs typeface="Arial" panose="020B0604020202020204" pitchFamily="34" charset="0"/>
              </a:rPr>
              <a:t>, especialmente o que resultar em danos materialmente relevantes.</a:t>
            </a:r>
          </a:p>
          <a:p>
            <a:r>
              <a:rPr lang="pt-BR" sz="2000" dirty="0">
                <a:solidFill>
                  <a:schemeClr val="bg1"/>
                </a:solidFill>
                <a:latin typeface="Arial" panose="020B0604020202020204" pitchFamily="34" charset="0"/>
                <a:cs typeface="Arial" panose="020B0604020202020204" pitchFamily="34" charset="0"/>
              </a:rPr>
              <a:t> </a:t>
            </a:r>
          </a:p>
          <a:p>
            <a:r>
              <a:rPr lang="pt-BR" sz="2000" dirty="0">
                <a:solidFill>
                  <a:schemeClr val="bg1"/>
                </a:solidFill>
                <a:latin typeface="Arial" panose="020B0604020202020204" pitchFamily="34" charset="0"/>
                <a:cs typeface="Arial" panose="020B0604020202020204" pitchFamily="34" charset="0"/>
              </a:rPr>
              <a:t> </a:t>
            </a:r>
          </a:p>
        </p:txBody>
      </p:sp>
      <p:sp>
        <p:nvSpPr>
          <p:cNvPr id="3" name="CaixaDeTexto 2"/>
          <p:cNvSpPr txBox="1"/>
          <p:nvPr/>
        </p:nvSpPr>
        <p:spPr>
          <a:xfrm>
            <a:off x="2571292" y="1201688"/>
            <a:ext cx="4176464"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295609562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825960" y="2075653"/>
            <a:ext cx="8352928" cy="2554545"/>
          </a:xfrm>
          <a:prstGeom prst="rect">
            <a:avLst/>
          </a:prstGeom>
          <a:noFill/>
        </p:spPr>
        <p:txBody>
          <a:bodyPr wrap="square" rtlCol="0">
            <a:spAutoFit/>
          </a:bodyPr>
          <a:lstStyle/>
          <a:p>
            <a:r>
              <a:rPr lang="pt-BR" sz="2000" dirty="0">
                <a:solidFill>
                  <a:schemeClr val="bg1"/>
                </a:solidFill>
                <a:latin typeface="Arial" panose="020B0604020202020204" pitchFamily="34" charset="0"/>
                <a:cs typeface="Arial" panose="020B0604020202020204" pitchFamily="34" charset="0"/>
              </a:rPr>
              <a:t>TCU. Acórdão 2699/2019-Primeira Câmara </a:t>
            </a:r>
          </a:p>
          <a:p>
            <a:endParaRPr lang="pt-BR" sz="2000" dirty="0">
              <a:solidFill>
                <a:schemeClr val="bg1"/>
              </a:solidFill>
              <a:latin typeface="Arial" panose="020B0604020202020204" pitchFamily="34" charset="0"/>
              <a:cs typeface="Arial" panose="020B0604020202020204" pitchFamily="34" charset="0"/>
            </a:endParaRPr>
          </a:p>
          <a:p>
            <a:r>
              <a:rPr lang="pt-BR" sz="2000" dirty="0">
                <a:solidFill>
                  <a:schemeClr val="bg1"/>
                </a:solidFill>
                <a:latin typeface="Arial" panose="020B0604020202020204" pitchFamily="34" charset="0"/>
                <a:cs typeface="Arial" panose="020B0604020202020204" pitchFamily="34" charset="0"/>
              </a:rPr>
              <a:t>Para fins de responsabilização perante o TCU, pode ser tipificada como erro grosseiro (art. 28 do Decreto-lei 4.657/1942 – Lei de Introdução às Normas do Direito Brasileiro) a </a:t>
            </a:r>
            <a:r>
              <a:rPr lang="pt-BR" sz="2000" u="sng" dirty="0">
                <a:solidFill>
                  <a:schemeClr val="bg1"/>
                </a:solidFill>
                <a:latin typeface="Arial" panose="020B0604020202020204" pitchFamily="34" charset="0"/>
                <a:cs typeface="Arial" panose="020B0604020202020204" pitchFamily="34" charset="0"/>
              </a:rPr>
              <a:t>autorização de pagamento sem a devida liquidação da despesa</a:t>
            </a:r>
            <a:r>
              <a:rPr lang="pt-BR" sz="2000" dirty="0">
                <a:solidFill>
                  <a:schemeClr val="bg1"/>
                </a:solidFill>
                <a:latin typeface="Arial" panose="020B0604020202020204" pitchFamily="34" charset="0"/>
                <a:cs typeface="Arial" panose="020B0604020202020204" pitchFamily="34" charset="0"/>
              </a:rPr>
              <a:t>.</a:t>
            </a:r>
          </a:p>
          <a:p>
            <a:r>
              <a:rPr lang="pt-BR" sz="2000" dirty="0">
                <a:solidFill>
                  <a:schemeClr val="bg1"/>
                </a:solidFill>
                <a:latin typeface="Arial" panose="020B0604020202020204" pitchFamily="34" charset="0"/>
                <a:cs typeface="Arial" panose="020B0604020202020204" pitchFamily="34" charset="0"/>
              </a:rPr>
              <a:t> </a:t>
            </a:r>
          </a:p>
          <a:p>
            <a:r>
              <a:rPr lang="pt-BR" sz="2000" dirty="0">
                <a:solidFill>
                  <a:schemeClr val="bg1"/>
                </a:solidFill>
                <a:latin typeface="Arial" panose="020B0604020202020204" pitchFamily="34" charset="0"/>
                <a:cs typeface="Arial" panose="020B0604020202020204" pitchFamily="34" charset="0"/>
              </a:rPr>
              <a:t> </a:t>
            </a:r>
          </a:p>
        </p:txBody>
      </p:sp>
      <p:sp>
        <p:nvSpPr>
          <p:cNvPr id="3" name="CaixaDeTexto 2"/>
          <p:cNvSpPr txBox="1"/>
          <p:nvPr/>
        </p:nvSpPr>
        <p:spPr>
          <a:xfrm>
            <a:off x="2571292" y="1201688"/>
            <a:ext cx="4176464"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233660038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pt-BR" dirty="0"/>
          </a:p>
        </p:txBody>
      </p:sp>
      <p:sp>
        <p:nvSpPr>
          <p:cNvPr id="6" name="Subtítulo 5"/>
          <p:cNvSpPr>
            <a:spLocks noGrp="1"/>
          </p:cNvSpPr>
          <p:nvPr>
            <p:ph type="subTitle" idx="1"/>
          </p:nvPr>
        </p:nvSpPr>
        <p:spPr/>
        <p:txBody>
          <a:bodyPr/>
          <a:lstStyle/>
          <a:p>
            <a:endParaRPr lang="pt-BR"/>
          </a:p>
        </p:txBody>
      </p:sp>
      <p:pic>
        <p:nvPicPr>
          <p:cNvPr id="10" name="Picture 2"/>
          <p:cNvPicPr>
            <a:picLocks noChangeAspect="1" noChangeArrowheads="1"/>
          </p:cNvPicPr>
          <p:nvPr/>
        </p:nvPicPr>
        <p:blipFill>
          <a:blip r:embed="rId2" cstate="print">
            <a:duotone>
              <a:schemeClr val="accent1">
                <a:shade val="45000"/>
                <a:satMod val="135000"/>
              </a:schemeClr>
              <a:prstClr val="white"/>
            </a:duotone>
            <a:lum bright="-10000" contrast="28000"/>
          </a:blip>
          <a:srcRect t="18816"/>
          <a:stretch>
            <a:fillRect/>
          </a:stretch>
        </p:blipFill>
        <p:spPr bwMode="auto">
          <a:xfrm>
            <a:off x="0" y="692696"/>
            <a:ext cx="9144000" cy="6165304"/>
          </a:xfrm>
          <a:prstGeom prst="rect">
            <a:avLst/>
          </a:prstGeom>
          <a:noFill/>
          <a:ln w="9525">
            <a:noFill/>
            <a:miter lim="800000"/>
            <a:headEnd/>
            <a:tailEnd/>
          </a:ln>
        </p:spPr>
      </p:pic>
      <p:pic>
        <p:nvPicPr>
          <p:cNvPr id="1026" name="Picture 2" descr="C:\Users\9638\Desktop\FUNDO.JPG"/>
          <p:cNvPicPr>
            <a:picLocks noChangeAspect="1" noChangeArrowheads="1"/>
          </p:cNvPicPr>
          <p:nvPr/>
        </p:nvPicPr>
        <p:blipFill>
          <a:blip r:embed="rId3" cstate="print"/>
          <a:srcRect b="87799"/>
          <a:stretch>
            <a:fillRect/>
          </a:stretch>
        </p:blipFill>
        <p:spPr bwMode="auto">
          <a:xfrm>
            <a:off x="0" y="0"/>
            <a:ext cx="9144000" cy="836712"/>
          </a:xfrm>
          <a:prstGeom prst="rect">
            <a:avLst/>
          </a:prstGeom>
          <a:noFill/>
        </p:spPr>
      </p:pic>
      <p:sp>
        <p:nvSpPr>
          <p:cNvPr id="11" name="Título 5"/>
          <p:cNvSpPr txBox="1">
            <a:spLocks/>
          </p:cNvSpPr>
          <p:nvPr/>
        </p:nvSpPr>
        <p:spPr>
          <a:xfrm>
            <a:off x="755576" y="980728"/>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pt-BR"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12" name="Subtítulo 6"/>
          <p:cNvSpPr txBox="1">
            <a:spLocks/>
          </p:cNvSpPr>
          <p:nvPr/>
        </p:nvSpPr>
        <p:spPr>
          <a:xfrm>
            <a:off x="1187624" y="2492896"/>
            <a:ext cx="7272808" cy="307389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pt-BR"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2" name="CaixaDeTexto 1"/>
          <p:cNvSpPr txBox="1"/>
          <p:nvPr/>
        </p:nvSpPr>
        <p:spPr>
          <a:xfrm>
            <a:off x="323528" y="2058417"/>
            <a:ext cx="8496944" cy="4093428"/>
          </a:xfrm>
          <a:prstGeom prst="rect">
            <a:avLst/>
          </a:prstGeom>
          <a:noFill/>
        </p:spPr>
        <p:txBody>
          <a:bodyPr wrap="square" rtlCol="0">
            <a:spAutoFit/>
          </a:bodyPr>
          <a:lstStyle/>
          <a:p>
            <a:pPr algn="just"/>
            <a:r>
              <a:rPr lang="pt-BR" sz="2000" dirty="0">
                <a:solidFill>
                  <a:schemeClr val="bg1"/>
                </a:solidFill>
                <a:latin typeface="Arial" panose="020B0604020202020204" pitchFamily="34" charset="0"/>
                <a:cs typeface="Arial" panose="020B0604020202020204" pitchFamily="34" charset="0"/>
              </a:rPr>
              <a:t>TCE/SC. Processo n. TCE 01/01842600 – Voto</a:t>
            </a:r>
          </a:p>
          <a:p>
            <a:pPr algn="just"/>
            <a:r>
              <a:rPr lang="pt-BR" sz="2000" dirty="0">
                <a:solidFill>
                  <a:schemeClr val="bg1"/>
                </a:solidFill>
                <a:latin typeface="Arial" panose="020B0604020202020204" pitchFamily="34" charset="0"/>
                <a:cs typeface="Arial" panose="020B0604020202020204" pitchFamily="34" charset="0"/>
              </a:rPr>
              <a:t> </a:t>
            </a:r>
          </a:p>
          <a:p>
            <a:pPr algn="just"/>
            <a:r>
              <a:rPr lang="pt-BR" sz="2000" dirty="0">
                <a:solidFill>
                  <a:schemeClr val="bg1"/>
                </a:solidFill>
                <a:latin typeface="Arial" panose="020B0604020202020204" pitchFamily="34" charset="0"/>
                <a:cs typeface="Arial" panose="020B0604020202020204" pitchFamily="34" charset="0"/>
              </a:rPr>
              <a:t>(...) Contudo, conforme apontado pela área técnica o fato tido por irregular, causador de dano ao erário, só pode ser atribuído a quem fez o pagamento não atentando para as medições dos fiscais da obra, ou seja, ao Sr. (...), na condição de ordenador primário, ex-Diretor-Geral da FCC e </a:t>
            </a:r>
            <a:r>
              <a:rPr lang="pt-BR" sz="2000" dirty="0" err="1">
                <a:solidFill>
                  <a:schemeClr val="bg1"/>
                </a:solidFill>
                <a:latin typeface="Arial" panose="020B0604020202020204" pitchFamily="34" charset="0"/>
                <a:cs typeface="Arial" panose="020B0604020202020204" pitchFamily="34" charset="0"/>
              </a:rPr>
              <a:t>ex-Gestor</a:t>
            </a:r>
            <a:r>
              <a:rPr lang="pt-BR" sz="2000" dirty="0">
                <a:solidFill>
                  <a:schemeClr val="bg1"/>
                </a:solidFill>
                <a:latin typeface="Arial" panose="020B0604020202020204" pitchFamily="34" charset="0"/>
                <a:cs typeface="Arial" panose="020B0604020202020204" pitchFamily="34" charset="0"/>
              </a:rPr>
              <a:t> do FEIC (...)</a:t>
            </a:r>
          </a:p>
          <a:p>
            <a:pPr algn="just"/>
            <a:endParaRPr lang="pt-BR" sz="2000" dirty="0">
              <a:solidFill>
                <a:schemeClr val="bg1"/>
              </a:solidFill>
              <a:latin typeface="Arial" panose="020B0604020202020204" pitchFamily="34" charset="0"/>
              <a:cs typeface="Arial" panose="020B0604020202020204" pitchFamily="34" charset="0"/>
            </a:endParaRPr>
          </a:p>
          <a:p>
            <a:pPr algn="just"/>
            <a:r>
              <a:rPr lang="pt-BR" sz="2000" dirty="0">
                <a:solidFill>
                  <a:schemeClr val="bg1"/>
                </a:solidFill>
                <a:latin typeface="Arial" panose="020B0604020202020204" pitchFamily="34" charset="0"/>
                <a:cs typeface="Arial" panose="020B0604020202020204" pitchFamily="34" charset="0"/>
              </a:rPr>
              <a:t>“[...] o Juízo Federal de Joinville, nos autos do Incidente de Sanidade Mental n.º (...), acolheu o l</a:t>
            </a:r>
            <a:r>
              <a:rPr lang="pt-BR" sz="2000" u="sng" dirty="0">
                <a:solidFill>
                  <a:schemeClr val="bg1"/>
                </a:solidFill>
                <a:latin typeface="Arial" panose="020B0604020202020204" pitchFamily="34" charset="0"/>
                <a:cs typeface="Arial" panose="020B0604020202020204" pitchFamily="34" charset="0"/>
              </a:rPr>
              <a:t>audo pericial reconhecendo a inimputabilidade do acusado</a:t>
            </a:r>
            <a:r>
              <a:rPr lang="pt-BR" sz="2000" dirty="0">
                <a:solidFill>
                  <a:schemeClr val="bg1"/>
                </a:solidFill>
                <a:latin typeface="Arial" panose="020B0604020202020204" pitchFamily="34" charset="0"/>
                <a:cs typeface="Arial" panose="020B0604020202020204" pitchFamily="34" charset="0"/>
              </a:rPr>
              <a:t>, Sr. (...), </a:t>
            </a:r>
            <a:r>
              <a:rPr lang="pt-BR" sz="2000" u="sng" dirty="0">
                <a:solidFill>
                  <a:schemeClr val="bg1"/>
                </a:solidFill>
                <a:latin typeface="Arial" panose="020B0604020202020204" pitchFamily="34" charset="0"/>
                <a:cs typeface="Arial" panose="020B0604020202020204" pitchFamily="34" charset="0"/>
              </a:rPr>
              <a:t>à época dos fatos narrados na denúncia</a:t>
            </a:r>
            <a:r>
              <a:rPr lang="pt-BR" sz="2000" dirty="0">
                <a:solidFill>
                  <a:schemeClr val="bg1"/>
                </a:solidFill>
                <a:latin typeface="Arial" panose="020B0604020202020204" pitchFamily="34" charset="0"/>
                <a:cs typeface="Arial" panose="020B0604020202020204" pitchFamily="34" charset="0"/>
              </a:rPr>
              <a:t> – 16.08.2000. (...)</a:t>
            </a:r>
          </a:p>
          <a:p>
            <a:pPr algn="just"/>
            <a:endParaRPr lang="pt-BR" sz="2000" dirty="0">
              <a:solidFill>
                <a:schemeClr val="bg1"/>
              </a:solidFill>
              <a:latin typeface="Arial" panose="020B0604020202020204" pitchFamily="34" charset="0"/>
              <a:cs typeface="Arial" panose="020B0604020202020204" pitchFamily="34" charset="0"/>
            </a:endParaRPr>
          </a:p>
        </p:txBody>
      </p:sp>
      <p:sp>
        <p:nvSpPr>
          <p:cNvPr id="3" name="CaixaDeTexto 2"/>
          <p:cNvSpPr txBox="1"/>
          <p:nvPr/>
        </p:nvSpPr>
        <p:spPr>
          <a:xfrm>
            <a:off x="2683768" y="1278356"/>
            <a:ext cx="4280520" cy="769441"/>
          </a:xfrm>
          <a:prstGeom prst="rect">
            <a:avLst/>
          </a:prstGeom>
          <a:noFill/>
        </p:spPr>
        <p:txBody>
          <a:bodyPr wrap="square" rtlCol="0">
            <a:spAutoFit/>
          </a:bodyPr>
          <a:lstStyle/>
          <a:p>
            <a:pPr algn="ctr"/>
            <a:r>
              <a:rPr lang="pt-BR" altLang="pt-BR" sz="2000" b="1" dirty="0">
                <a:solidFill>
                  <a:schemeClr val="bg1"/>
                </a:solidFill>
                <a:latin typeface="Arial" panose="020B0604020202020204" pitchFamily="34" charset="0"/>
                <a:cs typeface="Arial" panose="020B0604020202020204" pitchFamily="34" charset="0"/>
              </a:rPr>
              <a:t>Estudo de casos concretos</a:t>
            </a:r>
            <a:endParaRPr lang="pt-BR" sz="2000" dirty="0">
              <a:solidFill>
                <a:schemeClr val="bg1"/>
              </a:solidFill>
              <a:latin typeface="Arial" panose="020B0604020202020204" pitchFamily="34" charset="0"/>
              <a:cs typeface="Arial" panose="020B0604020202020204" pitchFamily="34" charset="0"/>
            </a:endParaRPr>
          </a:p>
          <a:p>
            <a:pPr algn="ctr"/>
            <a:endParaRPr lang="pt-BR" sz="2400" dirty="0">
              <a:solidFill>
                <a:schemeClr val="bg1"/>
              </a:solidFill>
            </a:endParaRPr>
          </a:p>
        </p:txBody>
      </p:sp>
    </p:spTree>
    <p:extLst>
      <p:ext uri="{BB962C8B-B14F-4D97-AF65-F5344CB8AC3E}">
        <p14:creationId xmlns:p14="http://schemas.microsoft.com/office/powerpoint/2010/main" val="2850034046"/>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5326</TotalTime>
  <Words>8420</Words>
  <Application>Microsoft Office PowerPoint</Application>
  <PresentationFormat>Apresentação na tela (4:3)</PresentationFormat>
  <Paragraphs>685</Paragraphs>
  <Slides>115</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115</vt:i4>
      </vt:variant>
    </vt:vector>
  </HeadingPairs>
  <TitlesOfParts>
    <vt:vector size="119" baseType="lpstr">
      <vt:lpstr>Arial</vt:lpstr>
      <vt:lpstr>Calibri</vt:lpstr>
      <vt:lpstr>Wingdings</vt:lpstr>
      <vt:lpstr>Tema do Office</vt:lpstr>
      <vt:lpstr>SISTEMÁTICA DA RESPONSABILIZAÇÃO DE AGENTES PÚBLICOS PERANTE O TCE, CONSEQUENCIALISMO E DIÁLOGOS INTERINSTITUCIONAIS</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MUITO OBRIGADO!</vt:lpstr>
    </vt:vector>
  </TitlesOfParts>
  <Company>TCSC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TCSC</dc:creator>
  <cp:lastModifiedBy>Marco Aurélio Silva</cp:lastModifiedBy>
  <cp:revision>361</cp:revision>
  <dcterms:created xsi:type="dcterms:W3CDTF">2016-11-10T16:36:58Z</dcterms:created>
  <dcterms:modified xsi:type="dcterms:W3CDTF">2019-10-22T13:51:00Z</dcterms:modified>
</cp:coreProperties>
</file>