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</p:sldMasterIdLst>
  <p:notesMasterIdLst>
    <p:notesMasterId r:id="rId77"/>
  </p:notesMasterIdLst>
  <p:sldIdLst>
    <p:sldId id="256" r:id="rId3"/>
    <p:sldId id="310" r:id="rId4"/>
    <p:sldId id="300" r:id="rId5"/>
    <p:sldId id="375" r:id="rId6"/>
    <p:sldId id="400" r:id="rId7"/>
    <p:sldId id="302" r:id="rId8"/>
    <p:sldId id="374" r:id="rId9"/>
    <p:sldId id="421" r:id="rId10"/>
    <p:sldId id="401" r:id="rId11"/>
    <p:sldId id="436" r:id="rId12"/>
    <p:sldId id="426" r:id="rId13"/>
    <p:sldId id="439" r:id="rId14"/>
    <p:sldId id="303" r:id="rId15"/>
    <p:sldId id="437" r:id="rId16"/>
    <p:sldId id="305" r:id="rId17"/>
    <p:sldId id="306" r:id="rId18"/>
    <p:sldId id="428" r:id="rId19"/>
    <p:sldId id="427" r:id="rId20"/>
    <p:sldId id="359" r:id="rId21"/>
    <p:sldId id="430" r:id="rId22"/>
    <p:sldId id="431" r:id="rId23"/>
    <p:sldId id="405" r:id="rId24"/>
    <p:sldId id="429" r:id="rId25"/>
    <p:sldId id="406" r:id="rId26"/>
    <p:sldId id="432" r:id="rId27"/>
    <p:sldId id="408" r:id="rId28"/>
    <p:sldId id="409" r:id="rId29"/>
    <p:sldId id="410" r:id="rId30"/>
    <p:sldId id="433" r:id="rId31"/>
    <p:sldId id="412" r:id="rId32"/>
    <p:sldId id="434" r:id="rId33"/>
    <p:sldId id="413" r:id="rId34"/>
    <p:sldId id="435" r:id="rId35"/>
    <p:sldId id="414" r:id="rId36"/>
    <p:sldId id="418" r:id="rId37"/>
    <p:sldId id="403" r:id="rId38"/>
    <p:sldId id="338" r:id="rId39"/>
    <p:sldId id="360" r:id="rId40"/>
    <p:sldId id="361" r:id="rId41"/>
    <p:sldId id="347" r:id="rId42"/>
    <p:sldId id="339" r:id="rId43"/>
    <p:sldId id="349" r:id="rId44"/>
    <p:sldId id="340" r:id="rId45"/>
    <p:sldId id="364" r:id="rId46"/>
    <p:sldId id="399" r:id="rId47"/>
    <p:sldId id="415" r:id="rId48"/>
    <p:sldId id="416" r:id="rId49"/>
    <p:sldId id="417" r:id="rId50"/>
    <p:sldId id="351" r:id="rId51"/>
    <p:sldId id="377" r:id="rId52"/>
    <p:sldId id="378" r:id="rId53"/>
    <p:sldId id="379" r:id="rId54"/>
    <p:sldId id="380" r:id="rId55"/>
    <p:sldId id="381" r:id="rId56"/>
    <p:sldId id="382" r:id="rId57"/>
    <p:sldId id="383" r:id="rId58"/>
    <p:sldId id="438" r:id="rId59"/>
    <p:sldId id="384" r:id="rId60"/>
    <p:sldId id="385" r:id="rId61"/>
    <p:sldId id="386" r:id="rId62"/>
    <p:sldId id="387" r:id="rId63"/>
    <p:sldId id="388" r:id="rId64"/>
    <p:sldId id="389" r:id="rId65"/>
    <p:sldId id="390" r:id="rId66"/>
    <p:sldId id="391" r:id="rId67"/>
    <p:sldId id="392" r:id="rId68"/>
    <p:sldId id="393" r:id="rId69"/>
    <p:sldId id="394" r:id="rId70"/>
    <p:sldId id="397" r:id="rId71"/>
    <p:sldId id="398" r:id="rId72"/>
    <p:sldId id="298" r:id="rId73"/>
    <p:sldId id="420" r:id="rId74"/>
    <p:sldId id="423" r:id="rId75"/>
    <p:sldId id="424" r:id="rId76"/>
  </p:sldIdLst>
  <p:sldSz cx="10691813" cy="7559675"/>
  <p:notesSz cx="6888163" cy="100203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DejaVu San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DejaVu San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DejaVu San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DejaVu San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DejaVu San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DejaVu San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DejaVu San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DejaVu San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DejaVu San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419B4"/>
    <a:srgbClr val="F4AA24"/>
    <a:srgbClr val="F59B23"/>
    <a:srgbClr val="F68222"/>
    <a:srgbClr val="F4740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637" autoAdjust="0"/>
    <p:restoredTop sz="94660"/>
  </p:normalViewPr>
  <p:slideViewPr>
    <p:cSldViewPr snapToGrid="0">
      <p:cViewPr>
        <p:scale>
          <a:sx n="40" d="100"/>
          <a:sy n="40" d="100"/>
        </p:scale>
        <p:origin x="-1854" y="-64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cieltsp\Desktop\Bruna\Case%20de%20sucesso\cofinanciamento%20Atencao%20Basica%20grafic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robstar\AppData\Local\Temp\Slide%2048%20-%20Marca&#231;&#245;es%20totais%20por%20ano%20at&#233;%20Ago%20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barChart>
        <c:barDir val="col"/>
        <c:grouping val="clustered"/>
        <c:ser>
          <c:idx val="0"/>
          <c:order val="0"/>
          <c:tx>
            <c:strRef>
              <c:f>Plan1!$B$1</c:f>
              <c:strCache>
                <c:ptCount val="1"/>
                <c:pt idx="0">
                  <c:v>Gestão Anterior</c:v>
                </c:pt>
              </c:strCache>
            </c:strRef>
          </c:tx>
          <c:dLbls>
            <c:showVal val="1"/>
          </c:dLbls>
          <c:cat>
            <c:strRef>
              <c:f>Plan1!$A$2</c:f>
              <c:strCache>
                <c:ptCount val="1"/>
                <c:pt idx="0">
                  <c:v>Renda Per Capta</c:v>
                </c:pt>
              </c:strCache>
            </c:strRef>
          </c:cat>
          <c:val>
            <c:numRef>
              <c:f>Plan1!$B$2</c:f>
              <c:numCache>
                <c:formatCode>"R$"#,##0;[Red]\-"R$"#,##0</c:formatCode>
                <c:ptCount val="1"/>
                <c:pt idx="0">
                  <c:v>137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Acélio Casagrande</c:v>
                </c:pt>
              </c:strCache>
            </c:strRef>
          </c:tx>
          <c:dLbls>
            <c:showVal val="1"/>
          </c:dLbls>
          <c:cat>
            <c:strRef>
              <c:f>Plan1!$A$2</c:f>
              <c:strCache>
                <c:ptCount val="1"/>
                <c:pt idx="0">
                  <c:v>Renda Per Capta</c:v>
                </c:pt>
              </c:strCache>
            </c:strRef>
          </c:cat>
          <c:val>
            <c:numRef>
              <c:f>Plan1!$C$2</c:f>
              <c:numCache>
                <c:formatCode>"R$"#,##0;[Red]\-"R$"#,##0</c:formatCode>
                <c:ptCount val="1"/>
                <c:pt idx="0">
                  <c:v>192</c:v>
                </c:pt>
              </c:numCache>
            </c:numRef>
          </c:val>
        </c:ser>
        <c:axId val="152509440"/>
        <c:axId val="152511232"/>
      </c:barChart>
      <c:catAx>
        <c:axId val="152509440"/>
        <c:scaling>
          <c:orientation val="minMax"/>
        </c:scaling>
        <c:axPos val="b"/>
        <c:tickLblPos val="nextTo"/>
        <c:crossAx val="152511232"/>
        <c:crosses val="autoZero"/>
        <c:auto val="1"/>
        <c:lblAlgn val="ctr"/>
        <c:lblOffset val="100"/>
      </c:catAx>
      <c:valAx>
        <c:axId val="152511232"/>
        <c:scaling>
          <c:orientation val="minMax"/>
        </c:scaling>
        <c:axPos val="l"/>
        <c:majorGridlines/>
        <c:numFmt formatCode="&quot;R$&quot;#,##0;[Red]\-&quot;R$&quot;#,##0" sourceLinked="1"/>
        <c:tickLblPos val="nextTo"/>
        <c:crossAx val="15250944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4"/>
  <c:chart>
    <c:plotArea>
      <c:layout/>
      <c:barChart>
        <c:barDir val="col"/>
        <c:grouping val="clustered"/>
        <c:ser>
          <c:idx val="0"/>
          <c:order val="0"/>
          <c:spPr>
            <a:solidFill>
              <a:srgbClr val="FFFF00"/>
            </a:solidFill>
          </c:spPr>
          <c:dPt>
            <c:idx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Plan1!$A$1:$A$3</c:f>
              <c:strCache>
                <c:ptCount val="3"/>
                <c:pt idx="0">
                  <c:v>Déficit apurado em 30/09/2017 (TCE)</c:v>
                </c:pt>
                <c:pt idx="1">
                  <c:v>Déficit Financeiro  em 31/12/2018 ref. F/E</c:v>
                </c:pt>
                <c:pt idx="2">
                  <c:v>Déficit Orçamentário (SES)</c:v>
                </c:pt>
              </c:strCache>
            </c:strRef>
          </c:cat>
          <c:val>
            <c:numRef>
              <c:f>Plan1!$B$1:$B$3</c:f>
              <c:numCache>
                <c:formatCode>"R$"#,##0.00</c:formatCode>
                <c:ptCount val="3"/>
                <c:pt idx="0">
                  <c:v>1083958672.1799996</c:v>
                </c:pt>
                <c:pt idx="1">
                  <c:v>385820186</c:v>
                </c:pt>
                <c:pt idx="2">
                  <c:v>69680286</c:v>
                </c:pt>
              </c:numCache>
            </c:numRef>
          </c:val>
        </c:ser>
        <c:axId val="76312960"/>
        <c:axId val="76314496"/>
      </c:barChart>
      <c:catAx>
        <c:axId val="7631296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 baseline="0">
                <a:solidFill>
                  <a:schemeClr val="tx1"/>
                </a:solidFill>
              </a:defRPr>
            </a:pPr>
            <a:endParaRPr lang="pt-BR"/>
          </a:p>
        </c:txPr>
        <c:crossAx val="76314496"/>
        <c:crosses val="autoZero"/>
        <c:auto val="1"/>
        <c:lblAlgn val="ctr"/>
        <c:lblOffset val="100"/>
      </c:catAx>
      <c:valAx>
        <c:axId val="76314496"/>
        <c:scaling>
          <c:orientation val="minMax"/>
        </c:scaling>
        <c:delete val="1"/>
        <c:axPos val="l"/>
        <c:majorGridlines>
          <c:spPr>
            <a:ln>
              <a:solidFill>
                <a:schemeClr val="bg1"/>
              </a:solidFill>
            </a:ln>
          </c:spPr>
        </c:majorGridlines>
        <c:numFmt formatCode="&quot;R$&quot;#,##0.00" sourceLinked="1"/>
        <c:tickLblPos val="nextTo"/>
        <c:crossAx val="7631296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</c:chart>
  <c:spPr>
    <a:noFill/>
  </c:spPr>
  <c:txPr>
    <a:bodyPr/>
    <a:lstStyle/>
    <a:p>
      <a:pPr>
        <a:defRPr>
          <a:solidFill>
            <a:schemeClr val="bg1"/>
          </a:solidFill>
        </a:defRPr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1.4515839097586556E-2"/>
          <c:y val="0"/>
          <c:w val="0.97096832180482651"/>
          <c:h val="0.85788811973390144"/>
        </c:manualLayout>
      </c:layout>
      <c:barChart>
        <c:barDir val="col"/>
        <c:grouping val="clustered"/>
        <c:ser>
          <c:idx val="0"/>
          <c:order val="0"/>
          <c:dPt>
            <c:idx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spPr>
              <a:solidFill>
                <a:schemeClr val="accent3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Plan1!$A$2:$A$3</c:f>
              <c:strCache>
                <c:ptCount val="2"/>
                <c:pt idx="0">
                  <c:v>Cofinanciamento AB-2017 (pago de janeiro a maio)</c:v>
                </c:pt>
                <c:pt idx="1">
                  <c:v>Cofinanciamento AB-2018 (valores pagos de janeiro a outubro)</c:v>
                </c:pt>
              </c:strCache>
            </c:strRef>
          </c:cat>
          <c:val>
            <c:numRef>
              <c:f>Plan1!$B$2:$B$3</c:f>
              <c:numCache>
                <c:formatCode>"R$"#,##0.00;[Red]\-"R$"#,##0.00</c:formatCode>
                <c:ptCount val="2"/>
                <c:pt idx="0">
                  <c:v>19952892.52</c:v>
                </c:pt>
                <c:pt idx="1">
                  <c:v>61176400</c:v>
                </c:pt>
              </c:numCache>
            </c:numRef>
          </c:val>
        </c:ser>
        <c:axId val="76348800"/>
        <c:axId val="76223616"/>
      </c:barChart>
      <c:catAx>
        <c:axId val="76348800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>
                <a:solidFill>
                  <a:schemeClr val="tx1"/>
                </a:solidFill>
              </a:defRPr>
            </a:pPr>
            <a:endParaRPr lang="pt-BR"/>
          </a:p>
        </c:txPr>
        <c:crossAx val="76223616"/>
        <c:crosses val="autoZero"/>
        <c:auto val="1"/>
        <c:lblAlgn val="ctr"/>
        <c:lblOffset val="100"/>
      </c:catAx>
      <c:valAx>
        <c:axId val="76223616"/>
        <c:scaling>
          <c:orientation val="minMax"/>
        </c:scaling>
        <c:delete val="1"/>
        <c:axPos val="l"/>
        <c:majorGridlines/>
        <c:numFmt formatCode="&quot;R$&quot;#,##0.00;[Red]\-&quot;R$&quot;#,##0.00" sourceLinked="1"/>
        <c:tickLblPos val="none"/>
        <c:crossAx val="76348800"/>
        <c:crosses val="autoZero"/>
        <c:crossBetween val="between"/>
      </c:valAx>
    </c:plotArea>
    <c:plotVisOnly val="1"/>
    <c:dispBlanksAs val="gap"/>
  </c:chart>
  <c:spPr>
    <a:solidFill>
      <a:schemeClr val="bg1"/>
    </a:solidFill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/>
      <c:barChart>
        <c:barDir val="col"/>
        <c:grouping val="clustered"/>
        <c:ser>
          <c:idx val="0"/>
          <c:order val="0"/>
          <c:tx>
            <c:strRef>
              <c:f>'Marcações totais por ano'!$A$2</c:f>
              <c:strCache>
                <c:ptCount val="1"/>
                <c:pt idx="0">
                  <c:v>2011</c:v>
                </c:pt>
              </c:strCache>
            </c:strRef>
          </c:tx>
          <c:dLbls>
            <c:dLbl>
              <c:idx val="0"/>
              <c:layout>
                <c:manualLayout>
                  <c:x val="-3.5587419470293675E-3"/>
                  <c:y val="5.215123859191657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'Marcações totais por ano'!$C$1</c:f>
              <c:strCache>
                <c:ptCount val="1"/>
                <c:pt idx="0">
                  <c:v>Procedimentos marcados</c:v>
                </c:pt>
              </c:strCache>
            </c:strRef>
          </c:cat>
          <c:val>
            <c:numRef>
              <c:f>'Marcações totais por ano'!$C$2</c:f>
              <c:numCache>
                <c:formatCode>#,##0;\(#,##0\)</c:formatCode>
                <c:ptCount val="1"/>
                <c:pt idx="0">
                  <c:v>27576</c:v>
                </c:pt>
              </c:numCache>
            </c:numRef>
          </c:val>
        </c:ser>
        <c:ser>
          <c:idx val="1"/>
          <c:order val="1"/>
          <c:tx>
            <c:strRef>
              <c:f>'Marcações totais por ano'!$A$3</c:f>
              <c:strCache>
                <c:ptCount val="1"/>
                <c:pt idx="0">
                  <c:v>2012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'Marcações totais por ano'!$C$1</c:f>
              <c:strCache>
                <c:ptCount val="1"/>
                <c:pt idx="0">
                  <c:v>Procedimentos marcados</c:v>
                </c:pt>
              </c:strCache>
            </c:strRef>
          </c:cat>
          <c:val>
            <c:numRef>
              <c:f>'Marcações totais por ano'!$C$3</c:f>
              <c:numCache>
                <c:formatCode>#,##0;\(#,##0\)</c:formatCode>
                <c:ptCount val="1"/>
                <c:pt idx="0">
                  <c:v>37570</c:v>
                </c:pt>
              </c:numCache>
            </c:numRef>
          </c:val>
        </c:ser>
        <c:ser>
          <c:idx val="2"/>
          <c:order val="2"/>
          <c:tx>
            <c:strRef>
              <c:f>'Marcações totais por ano'!$A$4</c:f>
              <c:strCache>
                <c:ptCount val="1"/>
                <c:pt idx="0">
                  <c:v>2013</c:v>
                </c:pt>
              </c:strCache>
            </c:strRef>
          </c:tx>
          <c:dLbls>
            <c:dLbl>
              <c:idx val="0"/>
              <c:layout>
                <c:manualLayout>
                  <c:x val="-1.7909583035075231E-2"/>
                  <c:y val="1.303780964797920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'Marcações totais por ano'!$C$1</c:f>
              <c:strCache>
                <c:ptCount val="1"/>
                <c:pt idx="0">
                  <c:v>Procedimentos marcados</c:v>
                </c:pt>
              </c:strCache>
            </c:strRef>
          </c:cat>
          <c:val>
            <c:numRef>
              <c:f>'Marcações totais por ano'!$C$4</c:f>
              <c:numCache>
                <c:formatCode>#,##0;\(#,##0\)</c:formatCode>
                <c:ptCount val="1"/>
                <c:pt idx="0">
                  <c:v>50588</c:v>
                </c:pt>
              </c:numCache>
            </c:numRef>
          </c:val>
        </c:ser>
        <c:ser>
          <c:idx val="3"/>
          <c:order val="3"/>
          <c:tx>
            <c:strRef>
              <c:f>'Marcações totais por ano'!$A$5</c:f>
              <c:strCache>
                <c:ptCount val="1"/>
                <c:pt idx="0">
                  <c:v>2014</c:v>
                </c:pt>
              </c:strCache>
            </c:strRef>
          </c:tx>
          <c:dLbls>
            <c:dLbl>
              <c:idx val="0"/>
              <c:layout>
                <c:manualLayout>
                  <c:x val="-1.7572253042233408E-3"/>
                  <c:y val="1.3037809647979206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'Marcações totais por ano'!$C$1</c:f>
              <c:strCache>
                <c:ptCount val="1"/>
                <c:pt idx="0">
                  <c:v>Procedimentos marcados</c:v>
                </c:pt>
              </c:strCache>
            </c:strRef>
          </c:cat>
          <c:val>
            <c:numRef>
              <c:f>'Marcações totais por ano'!$C$5</c:f>
              <c:numCache>
                <c:formatCode>#,##0;\(#,##0\)</c:formatCode>
                <c:ptCount val="1"/>
                <c:pt idx="0">
                  <c:v>52057</c:v>
                </c:pt>
              </c:numCache>
            </c:numRef>
          </c:val>
        </c:ser>
        <c:ser>
          <c:idx val="4"/>
          <c:order val="4"/>
          <c:tx>
            <c:strRef>
              <c:f>'Marcações totais por ano'!$A$6</c:f>
              <c:strCache>
                <c:ptCount val="1"/>
                <c:pt idx="0">
                  <c:v>2015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'Marcações totais por ano'!$C$1</c:f>
              <c:strCache>
                <c:ptCount val="1"/>
                <c:pt idx="0">
                  <c:v>Procedimentos marcados</c:v>
                </c:pt>
              </c:strCache>
            </c:strRef>
          </c:cat>
          <c:val>
            <c:numRef>
              <c:f>'Marcações totais por ano'!$C$6</c:f>
              <c:numCache>
                <c:formatCode>#,##0;\(#,##0\)</c:formatCode>
                <c:ptCount val="1"/>
                <c:pt idx="0">
                  <c:v>59910</c:v>
                </c:pt>
              </c:numCache>
            </c:numRef>
          </c:val>
        </c:ser>
        <c:ser>
          <c:idx val="5"/>
          <c:order val="5"/>
          <c:tx>
            <c:strRef>
              <c:f>'Marcações totais por ano'!$A$7</c:f>
              <c:strCache>
                <c:ptCount val="1"/>
                <c:pt idx="0">
                  <c:v>2016</c:v>
                </c:pt>
              </c:strCache>
            </c:strRef>
          </c:tx>
          <c:dLbls>
            <c:dLbl>
              <c:idx val="0"/>
              <c:layout>
                <c:manualLayout>
                  <c:x val="-8.3031719756621325E-3"/>
                  <c:y val="-2.607767249432874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'Marcações totais por ano'!$C$1</c:f>
              <c:strCache>
                <c:ptCount val="1"/>
                <c:pt idx="0">
                  <c:v>Procedimentos marcados</c:v>
                </c:pt>
              </c:strCache>
            </c:strRef>
          </c:cat>
          <c:val>
            <c:numRef>
              <c:f>'Marcações totais por ano'!$C$7</c:f>
              <c:numCache>
                <c:formatCode>#,##0;\(#,##0\)</c:formatCode>
                <c:ptCount val="1"/>
                <c:pt idx="0">
                  <c:v>105420</c:v>
                </c:pt>
              </c:numCache>
            </c:numRef>
          </c:val>
        </c:ser>
        <c:ser>
          <c:idx val="6"/>
          <c:order val="6"/>
          <c:tx>
            <c:strRef>
              <c:f>'Marcações totais por ano'!$A$8</c:f>
              <c:strCache>
                <c:ptCount val="1"/>
                <c:pt idx="0">
                  <c:v>2017</c:v>
                </c:pt>
              </c:strCache>
            </c:strRef>
          </c:tx>
          <c:dLbls>
            <c:dLbl>
              <c:idx val="0"/>
              <c:layout>
                <c:manualLayout>
                  <c:x val="-6.5459466714387973E-3"/>
                  <c:y val="-2.0531983697605134E-7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'Marcações totais por ano'!$C$1</c:f>
              <c:strCache>
                <c:ptCount val="1"/>
                <c:pt idx="0">
                  <c:v>Procedimentos marcados</c:v>
                </c:pt>
              </c:strCache>
            </c:strRef>
          </c:cat>
          <c:val>
            <c:numRef>
              <c:f>'Marcações totais por ano'!$C$8</c:f>
              <c:numCache>
                <c:formatCode>#,##0;\(#,##0\)</c:formatCode>
                <c:ptCount val="1"/>
                <c:pt idx="0">
                  <c:v>149606</c:v>
                </c:pt>
              </c:numCache>
            </c:numRef>
          </c:val>
        </c:ser>
        <c:ser>
          <c:idx val="7"/>
          <c:order val="7"/>
          <c:tx>
            <c:strRef>
              <c:f>'Marcações totais por ano'!$A$9</c:f>
              <c:strCache>
                <c:ptCount val="1"/>
                <c:pt idx="0">
                  <c:v>2018 (jan-ago)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</a:defRPr>
                </a:pPr>
                <a:endParaRPr lang="pt-BR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'Marcações totais por ano'!$C$1</c:f>
              <c:strCache>
                <c:ptCount val="1"/>
                <c:pt idx="0">
                  <c:v>Procedimentos marcados</c:v>
                </c:pt>
              </c:strCache>
            </c:strRef>
          </c:cat>
          <c:val>
            <c:numRef>
              <c:f>'Marcações totais por ano'!$C$9</c:f>
              <c:numCache>
                <c:formatCode>#,##0;\(#,##0\)</c:formatCode>
                <c:ptCount val="1"/>
                <c:pt idx="0">
                  <c:v>186868</c:v>
                </c:pt>
              </c:numCache>
            </c:numRef>
          </c:val>
        </c:ser>
        <c:axId val="76862976"/>
        <c:axId val="76864512"/>
      </c:barChart>
      <c:catAx>
        <c:axId val="768629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>
                <a:solidFill>
                  <a:schemeClr val="tx1"/>
                </a:solidFill>
              </a:defRPr>
            </a:pPr>
            <a:endParaRPr lang="pt-BR"/>
          </a:p>
        </c:txPr>
        <c:crossAx val="76864512"/>
        <c:crosses val="autoZero"/>
        <c:auto val="1"/>
        <c:lblAlgn val="ctr"/>
        <c:lblOffset val="100"/>
      </c:catAx>
      <c:valAx>
        <c:axId val="76864512"/>
        <c:scaling>
          <c:orientation val="minMax"/>
        </c:scaling>
        <c:axPos val="l"/>
        <c:majorGridlines/>
        <c:numFmt formatCode="#,##0;\(#,##0\)" sourceLinked="1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pt-BR"/>
          </a:p>
        </c:txPr>
        <c:crossAx val="76862976"/>
        <c:crosses val="autoZero"/>
        <c:crossBetween val="between"/>
      </c:valAx>
      <c:spPr>
        <a:solidFill>
          <a:schemeClr val="bg1"/>
        </a:solidFill>
      </c:spPr>
    </c:plotArea>
    <c:legend>
      <c:legendPos val="r"/>
      <c:layout/>
      <c:spPr>
        <a:solidFill>
          <a:schemeClr val="bg1"/>
        </a:solidFill>
      </c:spPr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pt-BR"/>
        </a:p>
      </c:txPr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body"/>
          </p:nvPr>
        </p:nvSpPr>
        <p:spPr>
          <a:xfrm>
            <a:off x="765710" y="5126330"/>
            <a:ext cx="6128889" cy="4857113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pt-BR" noProof="0"/>
              <a:t>Clique para editar o formato de notas</a:t>
            </a:r>
          </a:p>
        </p:txBody>
      </p:sp>
      <p:sp>
        <p:nvSpPr>
          <p:cNvPr id="181" name="PlaceHolder 2"/>
          <p:cNvSpPr>
            <a:spLocks noGrp="1"/>
          </p:cNvSpPr>
          <p:nvPr>
            <p:ph type="hdr"/>
          </p:nvPr>
        </p:nvSpPr>
        <p:spPr>
          <a:xfrm>
            <a:off x="2" y="0"/>
            <a:ext cx="3325043" cy="540036"/>
          </a:xfrm>
          <a:prstGeom prst="rect">
            <a:avLst/>
          </a:prstGeom>
        </p:spPr>
        <p:txBody>
          <a:bodyPr lIns="0" tIns="0" rIns="0" bIns="0"/>
          <a:lstStyle>
            <a:lvl1pPr fontAlgn="auto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pt-BR"/>
              <a:t>&lt;cabeçalho&gt;</a:t>
            </a:r>
          </a:p>
        </p:txBody>
      </p:sp>
      <p:sp>
        <p:nvSpPr>
          <p:cNvPr id="182" name="PlaceHolder 3"/>
          <p:cNvSpPr>
            <a:spLocks noGrp="1"/>
          </p:cNvSpPr>
          <p:nvPr>
            <p:ph type="dt"/>
          </p:nvPr>
        </p:nvSpPr>
        <p:spPr>
          <a:xfrm>
            <a:off x="4335264" y="0"/>
            <a:ext cx="3325042" cy="540036"/>
          </a:xfrm>
          <a:prstGeom prst="rect">
            <a:avLst/>
          </a:prstGeom>
        </p:spPr>
        <p:txBody>
          <a:bodyPr lIns="0" tIns="0" rIns="0" bIns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pt-BR"/>
              <a:t>&lt;data/hora&gt;</a:t>
            </a:r>
          </a:p>
        </p:txBody>
      </p:sp>
      <p:sp>
        <p:nvSpPr>
          <p:cNvPr id="183" name="PlaceHolder 4"/>
          <p:cNvSpPr>
            <a:spLocks noGrp="1"/>
          </p:cNvSpPr>
          <p:nvPr>
            <p:ph type="ftr"/>
          </p:nvPr>
        </p:nvSpPr>
        <p:spPr>
          <a:xfrm>
            <a:off x="2" y="10252659"/>
            <a:ext cx="3325043" cy="540036"/>
          </a:xfrm>
          <a:prstGeom prst="rect">
            <a:avLst/>
          </a:prstGeom>
        </p:spPr>
        <p:txBody>
          <a:bodyPr lIns="0" tIns="0" rIns="0" bIns="0" anchor="b"/>
          <a:lstStyle>
            <a:lvl1pPr fontAlgn="auto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pt-BR"/>
              <a:t>&lt;rodapé&gt;</a:t>
            </a:r>
          </a:p>
        </p:txBody>
      </p:sp>
      <p:sp>
        <p:nvSpPr>
          <p:cNvPr id="184" name="PlaceHolder 5"/>
          <p:cNvSpPr>
            <a:spLocks noGrp="1"/>
          </p:cNvSpPr>
          <p:nvPr>
            <p:ph type="sldNum"/>
          </p:nvPr>
        </p:nvSpPr>
        <p:spPr>
          <a:xfrm>
            <a:off x="4335264" y="10252659"/>
            <a:ext cx="3325042" cy="540036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484302DC-18AA-44C6-AA28-5BD461AC07F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3802662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3900934" y="9518723"/>
            <a:ext cx="2974360" cy="48875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895" tIns="48766" rIns="97895" bIns="48766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11F8E59-F2F4-4AAE-90FD-5546954738AD}" type="slidenum">
              <a:rPr lang="pt-BR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Book"/>
                <a:ea typeface="Microsoft YaHe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17" name="CustomShape 2"/>
          <p:cNvSpPr/>
          <p:nvPr/>
        </p:nvSpPr>
        <p:spPr>
          <a:xfrm>
            <a:off x="3900935" y="9518725"/>
            <a:ext cx="2975970" cy="490358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895" tIns="48766" rIns="97895" bIns="48766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2FE11F6-A4D2-47BC-8B3B-67FD5A297DCC}" type="slidenum">
              <a:rPr lang="pt-BR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Book"/>
                <a:ea typeface="Microsoft YaHe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18" name="CustomShape 3"/>
          <p:cNvSpPr/>
          <p:nvPr/>
        </p:nvSpPr>
        <p:spPr>
          <a:xfrm>
            <a:off x="3900933" y="9518725"/>
            <a:ext cx="2977578" cy="49196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895" tIns="48766" rIns="97895" bIns="48766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7C37089-00D9-4A74-988A-96B2FBF1766A}" type="slidenum">
              <a:rPr lang="pt-BR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Book"/>
                <a:ea typeface="Microsoft YaHe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19" name="CustomShape 4"/>
          <p:cNvSpPr/>
          <p:nvPr/>
        </p:nvSpPr>
        <p:spPr>
          <a:xfrm>
            <a:off x="3900933" y="9518724"/>
            <a:ext cx="2979187" cy="49356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7895" tIns="48766" rIns="97895" bIns="48766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1ED2493F-B090-4E30-8056-32C9B1E3E87E}" type="slidenum">
              <a:rPr lang="pt-BR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Franklin Gothic Book"/>
                <a:ea typeface="Microsoft YaHe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pt-BR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20" name="CustomShape 5"/>
          <p:cNvSpPr/>
          <p:nvPr/>
        </p:nvSpPr>
        <p:spPr>
          <a:xfrm>
            <a:off x="688496" y="4759362"/>
            <a:ext cx="5506348" cy="450617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="" xmlns:p14="http://schemas.microsoft.com/office/powerpoint/2010/main" val="2308222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85813" y="750888"/>
            <a:ext cx="53165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84302DC-18AA-44C6-AA28-5BD461AC07F8}" type="slidenum">
              <a:rPr lang="pt-BR" smtClean="0"/>
              <a:pPr>
                <a:defRPr/>
              </a:pPr>
              <a:t>35</a:t>
            </a:fld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120287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1"/>
          <p:cNvSpPr/>
          <p:nvPr/>
        </p:nvSpPr>
        <p:spPr>
          <a:xfrm>
            <a:off x="5702604" y="6520488"/>
            <a:ext cx="4351350" cy="3365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974" tIns="47307" rIns="90974" bIns="47307" anchor="b"/>
          <a:lstStyle/>
          <a:p>
            <a:pPr algn="r">
              <a:defRPr/>
            </a:pPr>
            <a:fld id="{71895EFA-78C7-4251-84A6-597C523D3552}" type="slidenum">
              <a:rPr lang="pt-BR" sz="1200" b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rPr>
              <a:pPr algn="r">
                <a:defRPr/>
              </a:pPr>
              <a:t>42</a:t>
            </a:fld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1341602" y="3259443"/>
            <a:ext cx="7372362" cy="3084772"/>
          </a:xfrm>
        </p:spPr>
        <p:txBody>
          <a:bodyPr lIns="90974" tIns="47307" rIns="90974" bIns="47307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468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787400" y="760413"/>
            <a:ext cx="5313363" cy="37576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88657" y="4760125"/>
            <a:ext cx="5510853" cy="450849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2445" tIns="46223" rIns="92445" bIns="46223" anchor="ctr"/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937517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60413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8656" y="4760124"/>
            <a:ext cx="5506025" cy="4503686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71313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787400" y="750888"/>
            <a:ext cx="53133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84302DC-18AA-44C6-AA28-5BD461AC07F8}" type="slidenum">
              <a:rPr lang="pt-BR" smtClean="0"/>
              <a:pPr>
                <a:defRPr/>
              </a:pPr>
              <a:t>56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01886" y="2348400"/>
            <a:ext cx="9088041" cy="162043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03772" y="4283816"/>
            <a:ext cx="7484269" cy="1931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503972" indent="0" algn="ctr">
              <a:buNone/>
              <a:defRPr/>
            </a:lvl2pPr>
            <a:lvl3pPr marL="1007943" indent="0" algn="ctr">
              <a:buNone/>
              <a:defRPr/>
            </a:lvl3pPr>
            <a:lvl4pPr marL="1511915" indent="0" algn="ctr">
              <a:buNone/>
              <a:defRPr/>
            </a:lvl4pPr>
            <a:lvl5pPr marL="2015886" indent="0" algn="ctr">
              <a:buNone/>
              <a:defRPr/>
            </a:lvl5pPr>
            <a:lvl6pPr marL="2519858" indent="0" algn="ctr">
              <a:buNone/>
              <a:defRPr/>
            </a:lvl6pPr>
            <a:lvl7pPr marL="3023829" indent="0" algn="ctr">
              <a:buNone/>
              <a:defRPr/>
            </a:lvl7pPr>
            <a:lvl8pPr marL="3527801" indent="0" algn="ctr">
              <a:buNone/>
              <a:defRPr/>
            </a:lvl8pPr>
            <a:lvl9pPr marL="4031772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741333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5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anchor="ctr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anchor="ctr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anchor="ctr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64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72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77" name="PlaceHolder 5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78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79" name="PlaceHolder 7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anchor="ctr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0" y="7142163"/>
            <a:ext cx="10688638" cy="414337"/>
          </a:xfrm>
          <a:prstGeom prst="rect">
            <a:avLst/>
          </a:prstGeom>
          <a:solidFill>
            <a:srgbClr val="BE1E2E"/>
          </a:solidFill>
          <a:ln w="9360">
            <a:solidFill>
              <a:srgbClr val="BE1E2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"/>
          <p:cNvSpPr/>
          <p:nvPr/>
        </p:nvSpPr>
        <p:spPr>
          <a:xfrm>
            <a:off x="0" y="6745288"/>
            <a:ext cx="10688638" cy="414337"/>
          </a:xfrm>
          <a:prstGeom prst="rect">
            <a:avLst/>
          </a:prstGeom>
          <a:solidFill>
            <a:srgbClr val="006436"/>
          </a:solidFill>
          <a:ln w="9360">
            <a:solidFill>
              <a:srgbClr val="00643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CustomShape 3"/>
          <p:cNvSpPr/>
          <p:nvPr/>
        </p:nvSpPr>
        <p:spPr>
          <a:xfrm>
            <a:off x="534988" y="6884988"/>
            <a:ext cx="2487612" cy="5175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3652838" y="6884988"/>
            <a:ext cx="3382962" cy="52228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5718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375775" y="315913"/>
            <a:ext cx="1081088" cy="12446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15719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7500" y="339725"/>
            <a:ext cx="16732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0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7500" y="339725"/>
            <a:ext cx="16732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1" name="PlaceHolder 5"/>
          <p:cNvSpPr>
            <a:spLocks noGrp="1"/>
          </p:cNvSpPr>
          <p:nvPr>
            <p:ph type="title"/>
          </p:nvPr>
        </p:nvSpPr>
        <p:spPr bwMode="auto">
          <a:xfrm>
            <a:off x="534988" y="301625"/>
            <a:ext cx="9621837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formato do texto do título</a:t>
            </a:r>
          </a:p>
        </p:txBody>
      </p:sp>
      <p:sp>
        <p:nvSpPr>
          <p:cNvPr id="8" name="PlaceHolder 6"/>
          <p:cNvSpPr>
            <a:spLocks noGrp="1"/>
          </p:cNvSpPr>
          <p:nvPr>
            <p:ph type="body"/>
          </p:nvPr>
        </p:nvSpPr>
        <p:spPr>
          <a:xfrm>
            <a:off x="534988" y="1768475"/>
            <a:ext cx="9621837" cy="43846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/>
              <a:t>Clique para editar o formato do texto da estrutura de tópicos</a:t>
            </a:r>
          </a:p>
          <a:p>
            <a:pPr lvl="1"/>
            <a:r>
              <a:rPr lang="pt-BR"/>
              <a:t>2.º nível da estrutura de tópicos</a:t>
            </a:r>
          </a:p>
          <a:p>
            <a:pPr lvl="2"/>
            <a:r>
              <a:rPr lang="pt-BR"/>
              <a:t>3.º nível da estrutura de tópicos</a:t>
            </a:r>
          </a:p>
          <a:p>
            <a:pPr lvl="3"/>
            <a:r>
              <a:rPr lang="pt-BR"/>
              <a:t>4.º nível da estrutura de tópicos</a:t>
            </a:r>
          </a:p>
          <a:p>
            <a:pPr lvl="4"/>
            <a:r>
              <a:rPr lang="pt-BR"/>
              <a:t>5.º nível da estrutura de tópicos</a:t>
            </a:r>
          </a:p>
          <a:p>
            <a:pPr lvl="5"/>
            <a:r>
              <a:rPr lang="pt-BR"/>
              <a:t>6.º nível da estrutura de tópicos</a:t>
            </a:r>
          </a:p>
          <a:p>
            <a:pPr lvl="6"/>
            <a:r>
              <a:rPr lang="pt-BR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8" r:id="rId2"/>
    <p:sldLayoutId id="2147483697" r:id="rId3"/>
    <p:sldLayoutId id="2147483696" r:id="rId4"/>
    <p:sldLayoutId id="2147483695" r:id="rId5"/>
    <p:sldLayoutId id="2147483694" r:id="rId6"/>
    <p:sldLayoutId id="2147483693" r:id="rId7"/>
    <p:sldLayoutId id="2147483692" r:id="rId8"/>
    <p:sldLayoutId id="2147483691" r:id="rId9"/>
    <p:sldLayoutId id="2147483690" r:id="rId10"/>
    <p:sldLayoutId id="2147483689" r:id="rId11"/>
    <p:sldLayoutId id="2147483688" r:id="rId12"/>
    <p:sldLayoutId id="2147483736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0" y="7142163"/>
            <a:ext cx="10688638" cy="414337"/>
          </a:xfrm>
          <a:prstGeom prst="rect">
            <a:avLst/>
          </a:prstGeom>
          <a:solidFill>
            <a:srgbClr val="BE1E2E"/>
          </a:solidFill>
          <a:ln w="9360">
            <a:solidFill>
              <a:srgbClr val="BE1E2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" name="CustomShape 2"/>
          <p:cNvSpPr/>
          <p:nvPr/>
        </p:nvSpPr>
        <p:spPr>
          <a:xfrm>
            <a:off x="0" y="6745288"/>
            <a:ext cx="10688638" cy="414337"/>
          </a:xfrm>
          <a:prstGeom prst="rect">
            <a:avLst/>
          </a:prstGeom>
          <a:solidFill>
            <a:srgbClr val="006436"/>
          </a:solidFill>
          <a:ln w="9360">
            <a:solidFill>
              <a:srgbClr val="00643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" name="CustomShape 3"/>
          <p:cNvSpPr/>
          <p:nvPr/>
        </p:nvSpPr>
        <p:spPr>
          <a:xfrm>
            <a:off x="534988" y="6884988"/>
            <a:ext cx="2487612" cy="517525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4"/>
          <p:cNvSpPr/>
          <p:nvPr/>
        </p:nvSpPr>
        <p:spPr>
          <a:xfrm>
            <a:off x="3652838" y="6884988"/>
            <a:ext cx="3382962" cy="52228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966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375775" y="315913"/>
            <a:ext cx="1081088" cy="12446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40967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7500" y="339725"/>
            <a:ext cx="16732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17500" y="339725"/>
            <a:ext cx="167322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PlaceHolder 5"/>
          <p:cNvSpPr>
            <a:spLocks noGrp="1"/>
          </p:cNvSpPr>
          <p:nvPr>
            <p:ph type="title"/>
          </p:nvPr>
        </p:nvSpPr>
        <p:spPr bwMode="auto">
          <a:xfrm>
            <a:off x="534988" y="301625"/>
            <a:ext cx="962025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formato do texto do título</a:t>
            </a:r>
          </a:p>
        </p:txBody>
      </p:sp>
      <p:sp>
        <p:nvSpPr>
          <p:cNvPr id="143" name="PlaceHolder 6"/>
          <p:cNvSpPr>
            <a:spLocks noGrp="1"/>
          </p:cNvSpPr>
          <p:nvPr>
            <p:ph type="body"/>
          </p:nvPr>
        </p:nvSpPr>
        <p:spPr>
          <a:xfrm>
            <a:off x="534988" y="1768475"/>
            <a:ext cx="9620250" cy="43846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pt-BR"/>
              <a:t>Clique para editar o formato do texto da estrutura de tópicos</a:t>
            </a:r>
          </a:p>
          <a:p>
            <a:pPr lvl="1"/>
            <a:r>
              <a:rPr lang="pt-BR"/>
              <a:t>2.º nível da estrutura de tópicos</a:t>
            </a:r>
          </a:p>
          <a:p>
            <a:pPr lvl="2"/>
            <a:r>
              <a:rPr lang="pt-BR"/>
              <a:t>3.º nível da estrutura de tópicos</a:t>
            </a:r>
          </a:p>
          <a:p>
            <a:pPr lvl="3"/>
            <a:r>
              <a:rPr lang="pt-BR"/>
              <a:t>4.º nível da estrutura de tópicos</a:t>
            </a:r>
          </a:p>
          <a:p>
            <a:pPr lvl="4"/>
            <a:r>
              <a:rPr lang="pt-BR"/>
              <a:t>5.º nível da estrutura de tópicos</a:t>
            </a:r>
          </a:p>
          <a:p>
            <a:pPr lvl="5"/>
            <a:r>
              <a:rPr lang="pt-BR"/>
              <a:t>6.º nível da estrutura de tópicos</a:t>
            </a:r>
          </a:p>
          <a:p>
            <a:pPr lvl="6"/>
            <a:r>
              <a:rPr lang="pt-BR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4" r:id="rId2"/>
    <p:sldLayoutId id="2147483733" r:id="rId3"/>
    <p:sldLayoutId id="2147483732" r:id="rId4"/>
    <p:sldLayoutId id="2147483731" r:id="rId5"/>
    <p:sldLayoutId id="2147483730" r:id="rId6"/>
    <p:sldLayoutId id="2147483729" r:id="rId7"/>
    <p:sldLayoutId id="2147483728" r:id="rId8"/>
    <p:sldLayoutId id="2147483727" r:id="rId9"/>
    <p:sldLayoutId id="2147483726" r:id="rId10"/>
    <p:sldLayoutId id="2147483725" r:id="rId11"/>
    <p:sldLayoutId id="214748372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5" Type="http://schemas.openxmlformats.org/officeDocument/2006/relationships/image" Target="../media/image3.png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714375" y="3463925"/>
            <a:ext cx="8751888" cy="40005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45720" y="4237967"/>
            <a:ext cx="102074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sz="4000" dirty="0" smtClean="0">
                <a:latin typeface="+mn-lt"/>
              </a:rPr>
              <a:t>Secretário </a:t>
            </a:r>
            <a:r>
              <a:rPr lang="pt-BR" sz="4000" dirty="0">
                <a:latin typeface="+mn-lt"/>
              </a:rPr>
              <a:t>Executivo da </a:t>
            </a:r>
            <a:r>
              <a:rPr lang="pt-BR" sz="4000" dirty="0" smtClean="0">
                <a:latin typeface="+mn-lt"/>
              </a:rPr>
              <a:t>AMREC</a:t>
            </a:r>
            <a:endParaRPr lang="pt-BR" sz="4000" dirty="0">
              <a:latin typeface="+mn-lt"/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-30480" y="0"/>
            <a:ext cx="10210800" cy="7559675"/>
            <a:chOff x="-30480" y="0"/>
            <a:chExt cx="10210800" cy="7559675"/>
          </a:xfrm>
        </p:grpSpPr>
        <p:sp>
          <p:nvSpPr>
            <p:cNvPr id="22" name="Retângulo de cantos arredondados 21"/>
            <p:cNvSpPr/>
            <p:nvPr/>
          </p:nvSpPr>
          <p:spPr>
            <a:xfrm>
              <a:off x="0" y="1676400"/>
              <a:ext cx="10180320" cy="1905000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1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1037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20" name="Retângulo 19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3" name="CaixaDeTexto 22"/>
            <p:cNvSpPr txBox="1"/>
            <p:nvPr/>
          </p:nvSpPr>
          <p:spPr>
            <a:xfrm>
              <a:off x="914400" y="2103120"/>
              <a:ext cx="92659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6000" b="1" dirty="0" smtClean="0"/>
                <a:t>ACÉLIO CASAGRANDE</a:t>
              </a:r>
              <a:endParaRPr lang="pt-BR" sz="6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7"/>
          <p:cNvGrpSpPr/>
          <p:nvPr/>
        </p:nvGrpSpPr>
        <p:grpSpPr>
          <a:xfrm>
            <a:off x="569594" y="-5286"/>
            <a:ext cx="10122219" cy="7564961"/>
            <a:chOff x="569594" y="-5286"/>
            <a:chExt cx="10122219" cy="7564961"/>
          </a:xfrm>
        </p:grpSpPr>
        <p:pic>
          <p:nvPicPr>
            <p:cNvPr id="19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9594" y="-5286"/>
              <a:ext cx="10116959" cy="6708337"/>
            </a:xfrm>
            <a:prstGeom prst="rect">
              <a:avLst/>
            </a:prstGeom>
            <a:noFill/>
          </p:spPr>
        </p:pic>
        <p:pic>
          <p:nvPicPr>
            <p:cNvPr id="20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4854" y="851338"/>
              <a:ext cx="10116959" cy="6708337"/>
            </a:xfrm>
            <a:prstGeom prst="rect">
              <a:avLst/>
            </a:prstGeom>
            <a:noFill/>
          </p:spPr>
        </p:pic>
      </p:grpSp>
      <p:sp>
        <p:nvSpPr>
          <p:cNvPr id="12" name="Retângulo de cantos arredondados 11"/>
          <p:cNvSpPr/>
          <p:nvPr/>
        </p:nvSpPr>
        <p:spPr>
          <a:xfrm>
            <a:off x="152399" y="2459420"/>
            <a:ext cx="5255173" cy="14661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0" y="210162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3"/>
          <p:cNvGrpSpPr/>
          <p:nvPr/>
        </p:nvGrpSpPr>
        <p:grpSpPr>
          <a:xfrm>
            <a:off x="-30480" y="0"/>
            <a:ext cx="1280160" cy="7559675"/>
            <a:chOff x="-30480" y="0"/>
            <a:chExt cx="1280160" cy="7559675"/>
          </a:xfrm>
        </p:grpSpPr>
        <p:sp>
          <p:nvSpPr>
            <p:cNvPr id="6" name="Retângulo 5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4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9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10" name="Retângulo 9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" name="Subtítulo 2"/>
          <p:cNvSpPr>
            <a:spLocks noGrp="1"/>
          </p:cNvSpPr>
          <p:nvPr>
            <p:ph type="subTitle"/>
          </p:nvPr>
        </p:nvSpPr>
        <p:spPr>
          <a:xfrm>
            <a:off x="920636" y="2522483"/>
            <a:ext cx="4423874" cy="1324304"/>
          </a:xfrm>
        </p:spPr>
        <p:txBody>
          <a:bodyPr>
            <a:normAutofit/>
          </a:bodyPr>
          <a:lstStyle/>
          <a:p>
            <a:r>
              <a:rPr lang="pt-BR" sz="3200" dirty="0" smtClean="0"/>
              <a:t>Como Secretário de Saúde de Criciúma</a:t>
            </a:r>
            <a:endParaRPr lang="pt-BR" sz="2000" dirty="0" smtClean="0"/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880991" y="537758"/>
            <a:ext cx="8077149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RESULTADOS...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284" y="1769160"/>
            <a:ext cx="9119937" cy="4934447"/>
          </a:xfrm>
        </p:spPr>
        <p:txBody>
          <a:bodyPr/>
          <a:lstStyle/>
          <a:p>
            <a:r>
              <a:rPr lang="pt-BR" sz="3400" dirty="0" smtClean="0">
                <a:latin typeface="+mn-lt"/>
              </a:rPr>
              <a:t>* Organização do Sistema de Saúde;</a:t>
            </a:r>
            <a:br>
              <a:rPr lang="pt-BR" sz="3400" dirty="0" smtClean="0">
                <a:latin typeface="+mn-lt"/>
              </a:rPr>
            </a:br>
            <a:r>
              <a:rPr lang="pt-BR" sz="3400" dirty="0" smtClean="0">
                <a:latin typeface="+mn-lt"/>
              </a:rPr>
              <a:t>* </a:t>
            </a:r>
            <a:r>
              <a:rPr lang="pt-BR" sz="3400" dirty="0" smtClean="0"/>
              <a:t>Regionalização do sistema com </a:t>
            </a:r>
            <a:r>
              <a:rPr lang="pt-BR" sz="3400" dirty="0"/>
              <a:t>cobertura </a:t>
            </a:r>
            <a:r>
              <a:rPr lang="pt-BR" sz="3400" dirty="0" smtClean="0"/>
              <a:t>multiprofissional; </a:t>
            </a:r>
            <a:br>
              <a:rPr lang="pt-BR" sz="3400" dirty="0" smtClean="0"/>
            </a:br>
            <a:r>
              <a:rPr lang="pt-BR" sz="3400" dirty="0" smtClean="0"/>
              <a:t>* Humanização no atendimento;</a:t>
            </a:r>
            <a:r>
              <a:rPr lang="pt-BR" sz="3400" dirty="0" smtClean="0">
                <a:latin typeface="+mn-lt"/>
              </a:rPr>
              <a:t/>
            </a:r>
            <a:br>
              <a:rPr lang="pt-BR" sz="3400" dirty="0" smtClean="0">
                <a:latin typeface="+mn-lt"/>
              </a:rPr>
            </a:br>
            <a:r>
              <a:rPr lang="pt-BR" sz="3400" dirty="0" smtClean="0">
                <a:latin typeface="+mn-lt"/>
              </a:rPr>
              <a:t>* Primeiro Concurso Publico;</a:t>
            </a:r>
            <a:br>
              <a:rPr lang="pt-BR" sz="3400" dirty="0" smtClean="0">
                <a:latin typeface="+mn-lt"/>
              </a:rPr>
            </a:br>
            <a:r>
              <a:rPr lang="pt-BR" sz="3400" dirty="0" smtClean="0">
                <a:latin typeface="+mn-lt"/>
              </a:rPr>
              <a:t>* </a:t>
            </a:r>
            <a:r>
              <a:rPr lang="pt-BR" sz="3400" dirty="0"/>
              <a:t>Criciúma pioneira no PSF;</a:t>
            </a:r>
            <a:r>
              <a:rPr lang="pt-BR" sz="3400" dirty="0" smtClean="0">
                <a:latin typeface="+mn-lt"/>
              </a:rPr>
              <a:t/>
            </a:r>
            <a:br>
              <a:rPr lang="pt-BR" sz="3400" dirty="0" smtClean="0">
                <a:latin typeface="+mn-lt"/>
              </a:rPr>
            </a:br>
            <a:r>
              <a:rPr lang="pt-BR" sz="3400" dirty="0" smtClean="0">
                <a:latin typeface="+mn-lt"/>
              </a:rPr>
              <a:t>* Pioneira nos 24h (hoje UPA);</a:t>
            </a:r>
            <a:br>
              <a:rPr lang="pt-BR" sz="3400" dirty="0" smtClean="0">
                <a:latin typeface="+mn-lt"/>
              </a:rPr>
            </a:br>
            <a:r>
              <a:rPr lang="pt-BR" sz="3400" dirty="0" smtClean="0">
                <a:latin typeface="+mn-lt"/>
              </a:rPr>
              <a:t>* Conselhos Locais de Saúde;</a:t>
            </a:r>
            <a:br>
              <a:rPr lang="pt-BR" sz="3400" dirty="0" smtClean="0">
                <a:latin typeface="+mn-lt"/>
              </a:rPr>
            </a:br>
            <a:r>
              <a:rPr lang="pt-BR" sz="3400" dirty="0" smtClean="0">
                <a:latin typeface="+mn-lt"/>
              </a:rPr>
              <a:t>* Disque Ambulância 192;</a:t>
            </a:r>
            <a:br>
              <a:rPr lang="pt-BR" sz="3400" dirty="0" smtClean="0">
                <a:latin typeface="+mn-lt"/>
              </a:rPr>
            </a:br>
            <a:r>
              <a:rPr lang="pt-BR" sz="3400" dirty="0" smtClean="0">
                <a:latin typeface="+mn-lt"/>
              </a:rPr>
              <a:t>* </a:t>
            </a:r>
            <a:r>
              <a:rPr lang="pt-BR" sz="3400" dirty="0" err="1" smtClean="0">
                <a:latin typeface="+mn-lt"/>
              </a:rPr>
              <a:t>Hemosc</a:t>
            </a:r>
            <a:r>
              <a:rPr lang="pt-BR" sz="3400" dirty="0" smtClean="0">
                <a:latin typeface="+mn-lt"/>
              </a:rPr>
              <a:t>;</a:t>
            </a:r>
            <a:br>
              <a:rPr lang="pt-BR" sz="3400" dirty="0" smtClean="0">
                <a:latin typeface="+mn-lt"/>
              </a:rPr>
            </a:br>
            <a:r>
              <a:rPr lang="pt-BR" sz="3400" dirty="0" smtClean="0">
                <a:latin typeface="+mn-lt"/>
              </a:rPr>
              <a:t>* Central de agendamento e consulta;</a:t>
            </a:r>
            <a:br>
              <a:rPr lang="pt-BR" sz="3400" dirty="0" smtClean="0">
                <a:latin typeface="+mn-lt"/>
              </a:rPr>
            </a:br>
            <a:r>
              <a:rPr lang="pt-BR" sz="3400" dirty="0" smtClean="0">
                <a:latin typeface="+mn-lt"/>
              </a:rPr>
              <a:t>* Aquisição do HMMISC.</a:t>
            </a:r>
            <a:endParaRPr lang="pt-BR" sz="3400" dirty="0">
              <a:latin typeface="+mn-lt"/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0" y="184494"/>
            <a:ext cx="10180320" cy="1114917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914400" y="442773"/>
            <a:ext cx="926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GESTÃO COM FOCO EM RESULTADOS</a:t>
            </a:r>
            <a:endParaRPr lang="pt-BR" sz="3600" b="1" dirty="0"/>
          </a:p>
        </p:txBody>
      </p:sp>
    </p:spTree>
    <p:extLst>
      <p:ext uri="{BB962C8B-B14F-4D97-AF65-F5344CB8AC3E}">
        <p14:creationId xmlns="" xmlns:p14="http://schemas.microsoft.com/office/powerpoint/2010/main" val="21393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Acélio\Apresentaçoes - Palestras\fundos e fotos\humanizaçao 4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759" y="24063"/>
            <a:ext cx="10951888" cy="7848852"/>
          </a:xfrm>
          <a:prstGeom prst="rect">
            <a:avLst/>
          </a:prstGeom>
          <a:noFill/>
        </p:spPr>
      </p:pic>
      <p:sp>
        <p:nvSpPr>
          <p:cNvPr id="5" name="Retângulo de cantos arredondados 4"/>
          <p:cNvSpPr/>
          <p:nvPr/>
        </p:nvSpPr>
        <p:spPr>
          <a:xfrm>
            <a:off x="0" y="184494"/>
            <a:ext cx="10180320" cy="11149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914400" y="442773"/>
            <a:ext cx="926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GESTÃO COM FOCO EM RESULTADOS</a:t>
            </a:r>
            <a:endParaRPr lang="pt-BR" sz="3600" b="1" dirty="0"/>
          </a:p>
        </p:txBody>
      </p:sp>
    </p:spTree>
    <p:extLst>
      <p:ext uri="{BB962C8B-B14F-4D97-AF65-F5344CB8AC3E}">
        <p14:creationId xmlns="" xmlns:p14="http://schemas.microsoft.com/office/powerpoint/2010/main" val="21393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0" y="184494"/>
            <a:ext cx="10180320" cy="1114917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9095" y="1588168"/>
            <a:ext cx="9184105" cy="5666071"/>
          </a:xfrm>
        </p:spPr>
        <p:txBody>
          <a:bodyPr/>
          <a:lstStyle/>
          <a:p>
            <a:r>
              <a:rPr lang="pt-BR" sz="3200" dirty="0" smtClean="0">
                <a:latin typeface="+mn-lt"/>
              </a:rPr>
              <a:t>Organização dos bairros na prevenção a doenças crônicas, como diabetes e hipertensão, e no atendimento domiciliar com diminuição da mortalidade. </a:t>
            </a:r>
            <a:br>
              <a:rPr lang="pt-BR" sz="3200" dirty="0" smtClean="0">
                <a:latin typeface="+mn-lt"/>
              </a:rPr>
            </a:br>
            <a:r>
              <a:rPr lang="pt-BR" sz="3200" dirty="0" smtClean="0">
                <a:latin typeface="+mn-lt"/>
              </a:rPr>
              <a:t/>
            </a:r>
            <a:br>
              <a:rPr lang="pt-BR" sz="3200" dirty="0" smtClean="0">
                <a:latin typeface="+mn-lt"/>
              </a:rPr>
            </a:br>
            <a:r>
              <a:rPr lang="pt-BR" sz="3200" dirty="0" smtClean="0">
                <a:latin typeface="+mn-lt"/>
              </a:rPr>
              <a:t>A implantação de dois pronto atendimentos 24 horas (Hoje UPA), na Próspera e na Boa Vista, também foram realizações daquele governo consideradas pioneiras;</a:t>
            </a:r>
            <a:br>
              <a:rPr lang="pt-BR" sz="3200" dirty="0" smtClean="0">
                <a:latin typeface="+mn-lt"/>
              </a:rPr>
            </a:br>
            <a:r>
              <a:rPr lang="pt-BR" sz="3200" dirty="0" smtClean="0">
                <a:latin typeface="+mn-lt"/>
              </a:rPr>
              <a:t/>
            </a:r>
            <a:br>
              <a:rPr lang="pt-BR" sz="3200" dirty="0" smtClean="0">
                <a:latin typeface="+mn-lt"/>
              </a:rPr>
            </a:br>
            <a:r>
              <a:rPr lang="pt-BR" sz="3200" dirty="0" smtClean="0">
                <a:latin typeface="+mn-lt"/>
              </a:rPr>
              <a:t>Implantação do Programa Disque-Ambulância 24 horas (192), o embrião do Serviço de Atendimento Móvel de Urgência (SAMU), já em parceria com os Bombeiros.</a:t>
            </a:r>
            <a:endParaRPr lang="pt-BR" sz="3200" dirty="0">
              <a:latin typeface="+mn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914400" y="442773"/>
            <a:ext cx="926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GESTÃO COM FOCO EM RESULTADOS</a:t>
            </a:r>
            <a:endParaRPr lang="pt-BR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Acélio\Apresentaçoes - Palestras\fundos e fotos\hsjo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336" y="807720"/>
            <a:ext cx="10121477" cy="6751955"/>
          </a:xfrm>
          <a:prstGeom prst="rect">
            <a:avLst/>
          </a:prstGeom>
          <a:noFill/>
        </p:spPr>
      </p:pic>
      <p:sp>
        <p:nvSpPr>
          <p:cNvPr id="10" name="Retângulo de cantos arredondados 9"/>
          <p:cNvSpPr/>
          <p:nvPr/>
        </p:nvSpPr>
        <p:spPr>
          <a:xfrm>
            <a:off x="0" y="184494"/>
            <a:ext cx="10180320" cy="1263306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960120" y="214173"/>
            <a:ext cx="926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IMPLANTAÇÃO DO SERVIÇO DE ONCOLOGIA EM CRICIÚMA</a:t>
            </a:r>
            <a:endParaRPr lang="pt-BR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tálogo prêmio saúde brasil c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326" y="-776579"/>
            <a:ext cx="10186487" cy="898428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332" y="433152"/>
            <a:ext cx="10379117" cy="2047019"/>
          </a:xfrm>
        </p:spPr>
        <p:txBody>
          <a:bodyPr/>
          <a:lstStyle/>
          <a:p>
            <a:pPr algn="ctr"/>
            <a:r>
              <a:rPr lang="pt-BR" sz="2800" b="1" dirty="0" smtClean="0"/>
              <a:t>Criciúma</a:t>
            </a:r>
            <a:r>
              <a:rPr lang="pt-BR" sz="2800" dirty="0" smtClean="0"/>
              <a:t>, Aracaju, Curitiba, Campina Grande e Três Arroios foram os municípios contemplados na categoria ‘Excelência’ do </a:t>
            </a:r>
            <a:r>
              <a:rPr lang="pt-BR" sz="2800" b="1" dirty="0" smtClean="0"/>
              <a:t>Prêmio Saúde Brasil</a:t>
            </a:r>
            <a:endParaRPr lang="pt-BR" sz="2800" b="1" dirty="0"/>
          </a:p>
        </p:txBody>
      </p:sp>
      <p:sp>
        <p:nvSpPr>
          <p:cNvPr id="5" name="Título 1"/>
          <p:cNvSpPr txBox="1">
            <a:spLocks/>
          </p:cNvSpPr>
          <p:nvPr/>
        </p:nvSpPr>
        <p:spPr bwMode="auto">
          <a:xfrm>
            <a:off x="514968" y="6650178"/>
            <a:ext cx="10161543" cy="121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Em 1998, na gestão do então ministro da Saúde, José Serra</a:t>
            </a:r>
            <a:endParaRPr kumimoji="0" lang="pt-BR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1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2" name="Retângulo 11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catálogo prêmio saúde brasil c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5326" y="-776579"/>
            <a:ext cx="10186487" cy="8984288"/>
          </a:xfrm>
          <a:prstGeom prst="rect">
            <a:avLst/>
          </a:prstGeom>
        </p:spPr>
      </p:pic>
      <p:sp>
        <p:nvSpPr>
          <p:cNvPr id="15" name="Retângulo de cantos arredondados 14"/>
          <p:cNvSpPr/>
          <p:nvPr/>
        </p:nvSpPr>
        <p:spPr>
          <a:xfrm>
            <a:off x="0" y="409902"/>
            <a:ext cx="10484070" cy="67791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928508" y="589966"/>
            <a:ext cx="949250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Criciúma – SC</a:t>
            </a:r>
          </a:p>
          <a:p>
            <a:r>
              <a:rPr lang="pt-BR" sz="2800" dirty="0" smtClean="0"/>
              <a:t>* Nº de Habitantes: 167.661</a:t>
            </a:r>
          </a:p>
          <a:p>
            <a:r>
              <a:rPr lang="pt-BR" sz="2800" dirty="0" smtClean="0"/>
              <a:t>* Condição de Gestão: Habilitado na Gestão Plena do Sistema</a:t>
            </a:r>
          </a:p>
          <a:p>
            <a:r>
              <a:rPr lang="pt-BR" sz="2800" dirty="0" smtClean="0"/>
              <a:t>* Tempo de Experiência com Saúde da Família: 5 anos e 2 meses</a:t>
            </a:r>
          </a:p>
          <a:p>
            <a:r>
              <a:rPr lang="pt-BR" sz="2800" dirty="0" smtClean="0"/>
              <a:t>* Nº de Equipes: 17</a:t>
            </a:r>
          </a:p>
          <a:p>
            <a:r>
              <a:rPr lang="pt-BR" sz="2800" dirty="0" smtClean="0"/>
              <a:t>* Nº  Agentes Comunitários de Saúde: 73</a:t>
            </a:r>
          </a:p>
          <a:p>
            <a:r>
              <a:rPr lang="pt-BR" sz="2800" dirty="0" smtClean="0"/>
              <a:t>* Porcentagem de Cobertura da População: 34,98%</a:t>
            </a:r>
          </a:p>
          <a:p>
            <a:r>
              <a:rPr lang="pt-BR" sz="2800" dirty="0" smtClean="0"/>
              <a:t>* Recursos do PAB:</a:t>
            </a:r>
          </a:p>
          <a:p>
            <a:r>
              <a:rPr lang="pt-BR" sz="2800" dirty="0" smtClean="0"/>
              <a:t>* Fixos: R$ 3.729,52</a:t>
            </a:r>
          </a:p>
          <a:p>
            <a:r>
              <a:rPr lang="pt-BR" sz="2800" dirty="0" smtClean="0"/>
              <a:t>* Variáveis PACS: R$ 103.424,96</a:t>
            </a:r>
          </a:p>
          <a:p>
            <a:r>
              <a:rPr lang="pt-BR" sz="2800" dirty="0" smtClean="0"/>
              <a:t>* PSF: R$ 539.750,04</a:t>
            </a:r>
          </a:p>
          <a:p>
            <a:r>
              <a:rPr lang="pt-BR" sz="2800" dirty="0" smtClean="0"/>
              <a:t>* Outros Recursos: R$ 14.969.482,45</a:t>
            </a:r>
          </a:p>
          <a:p>
            <a:r>
              <a:rPr lang="pt-BR" sz="2800" dirty="0" smtClean="0"/>
              <a:t>   Total: R$ 19.341.936,97</a:t>
            </a:r>
            <a:endParaRPr lang="pt-B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atálogo prêmio saúde criciú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647"/>
            <a:ext cx="10691813" cy="756332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0" y="457200"/>
            <a:ext cx="10484070" cy="677917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1172150" y="1039419"/>
            <a:ext cx="9059671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Destaques na Experiência</a:t>
            </a:r>
          </a:p>
          <a:p>
            <a:pPr>
              <a:buFont typeface="Arial" charset="0"/>
              <a:buChar char="•"/>
            </a:pPr>
            <a:r>
              <a:rPr lang="pt-BR" sz="3600" dirty="0" smtClean="0"/>
              <a:t> Reversão do Quadro de Desigualdade no acesso e na qualidade da assistência à saúde oferecidos à população;</a:t>
            </a:r>
          </a:p>
          <a:p>
            <a:pPr>
              <a:buFont typeface="Arial" charset="0"/>
              <a:buChar char="•"/>
            </a:pPr>
            <a:r>
              <a:rPr lang="pt-BR" sz="3600" dirty="0" smtClean="0"/>
              <a:t> Implantação de unidade de referência para os problemas de saúde da mulher;</a:t>
            </a:r>
          </a:p>
          <a:p>
            <a:pPr>
              <a:buFont typeface="Arial" charset="0"/>
              <a:buChar char="•"/>
            </a:pPr>
            <a:r>
              <a:rPr lang="pt-BR" sz="3600" dirty="0" smtClean="0"/>
              <a:t> Formação de equipe multidisciplinar para o apoio a Saúde Família, composta por psicólogo, epidemiologista e técnico de vigilância sanitária.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atálogo prêmio saúde criciú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647"/>
            <a:ext cx="10691813" cy="756332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0" y="236484"/>
            <a:ext cx="10484070" cy="70156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1056289" y="314176"/>
            <a:ext cx="938048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/>
              <a:t>Alguns Resultados:</a:t>
            </a:r>
          </a:p>
          <a:p>
            <a:pPr>
              <a:buFont typeface="Arial" charset="0"/>
              <a:buChar char="•"/>
            </a:pPr>
            <a:r>
              <a:rPr lang="pt-BR" sz="3200" dirty="0" smtClean="0"/>
              <a:t> 100% de cobertura a pacientes acamados;</a:t>
            </a:r>
          </a:p>
          <a:p>
            <a:pPr>
              <a:buFont typeface="Arial" charset="0"/>
              <a:buChar char="•"/>
            </a:pPr>
            <a:r>
              <a:rPr lang="pt-BR" sz="3200" dirty="0" smtClean="0"/>
              <a:t> Recuperação de 53% das crianças com desnutrição grave;</a:t>
            </a:r>
          </a:p>
          <a:p>
            <a:pPr>
              <a:buFont typeface="Arial" charset="0"/>
              <a:buChar char="•"/>
            </a:pPr>
            <a:r>
              <a:rPr lang="pt-BR" sz="3200" dirty="0" smtClean="0"/>
              <a:t> Trabalho com 151 grupos de hipertensos e 51 grupos de diabéticos.</a:t>
            </a:r>
          </a:p>
          <a:p>
            <a:pPr>
              <a:buFont typeface="Arial" charset="0"/>
              <a:buChar char="•"/>
            </a:pPr>
            <a:r>
              <a:rPr lang="pt-BR" sz="3200" dirty="0" smtClean="0"/>
              <a:t> Mudanças significativas no perfil epidemiológico no município,  com relação a morbidade hospitalar por doença virais, infecciosas, do aparelho circulatório, de </a:t>
            </a:r>
            <a:r>
              <a:rPr lang="pt-BR" sz="3200" dirty="0" err="1" smtClean="0"/>
              <a:t>cancer</a:t>
            </a:r>
            <a:r>
              <a:rPr lang="pt-BR" sz="3200" dirty="0" smtClean="0"/>
              <a:t> de colo uterino e de mama, do aparelho respiratório e geniturinário;</a:t>
            </a:r>
          </a:p>
          <a:p>
            <a:pPr>
              <a:buFont typeface="Arial" charset="0"/>
              <a:buChar char="•"/>
            </a:pPr>
            <a:r>
              <a:rPr lang="pt-BR" sz="3200" dirty="0" smtClean="0"/>
              <a:t> Redução da mortalidade materna em 95.8%;</a:t>
            </a:r>
          </a:p>
          <a:p>
            <a:pPr>
              <a:buFont typeface="Arial" charset="0"/>
              <a:buChar char="•"/>
            </a:pPr>
            <a:r>
              <a:rPr lang="pt-BR" sz="3200" dirty="0" smtClean="0"/>
              <a:t> Redução da mortalidade em menores de 5 anos em 48%.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569594" y="-5286"/>
            <a:ext cx="10122219" cy="7564961"/>
            <a:chOff x="569594" y="-5286"/>
            <a:chExt cx="10122219" cy="7564961"/>
          </a:xfrm>
        </p:grpSpPr>
        <p:pic>
          <p:nvPicPr>
            <p:cNvPr id="19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9594" y="-5286"/>
              <a:ext cx="10116959" cy="6708337"/>
            </a:xfrm>
            <a:prstGeom prst="rect">
              <a:avLst/>
            </a:prstGeom>
            <a:noFill/>
          </p:spPr>
        </p:pic>
        <p:pic>
          <p:nvPicPr>
            <p:cNvPr id="20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4854" y="851338"/>
              <a:ext cx="10116959" cy="6708337"/>
            </a:xfrm>
            <a:prstGeom prst="rect">
              <a:avLst/>
            </a:prstGeom>
            <a:noFill/>
          </p:spPr>
        </p:pic>
      </p:grpSp>
      <p:sp>
        <p:nvSpPr>
          <p:cNvPr id="12" name="Retângulo de cantos arredondados 11"/>
          <p:cNvSpPr/>
          <p:nvPr/>
        </p:nvSpPr>
        <p:spPr>
          <a:xfrm>
            <a:off x="152399" y="2459420"/>
            <a:ext cx="5255173" cy="14661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0" y="210162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-30480" y="0"/>
            <a:ext cx="1280160" cy="7559675"/>
            <a:chOff x="-30480" y="0"/>
            <a:chExt cx="1280160" cy="7559675"/>
          </a:xfrm>
        </p:grpSpPr>
        <p:sp>
          <p:nvSpPr>
            <p:cNvPr id="6" name="Retângulo 5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7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9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10" name="Retângulo 9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4" name="Subtítulo 2"/>
          <p:cNvSpPr>
            <a:spLocks noGrp="1"/>
          </p:cNvSpPr>
          <p:nvPr>
            <p:ph type="subTitle"/>
          </p:nvPr>
        </p:nvSpPr>
        <p:spPr>
          <a:xfrm>
            <a:off x="920636" y="2522483"/>
            <a:ext cx="4423874" cy="1324304"/>
          </a:xfrm>
        </p:spPr>
        <p:txBody>
          <a:bodyPr>
            <a:normAutofit/>
          </a:bodyPr>
          <a:lstStyle/>
          <a:p>
            <a:r>
              <a:rPr lang="pt-BR" sz="3200" dirty="0" smtClean="0"/>
              <a:t>Como Vereador</a:t>
            </a:r>
            <a:endParaRPr lang="pt-BR" sz="2000" dirty="0" smtClean="0"/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880991" y="537758"/>
            <a:ext cx="8077149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MAIS RESULTADOS...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706354" y="2422359"/>
            <a:ext cx="8748286" cy="47548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2000" dirty="0" smtClean="0"/>
              <a:t>- Pós-Graduação em Gestão Pública</a:t>
            </a:r>
            <a:br>
              <a:rPr lang="pt-BR" sz="2000" dirty="0" smtClean="0"/>
            </a:br>
            <a:r>
              <a:rPr lang="pt-BR" sz="2000" dirty="0" smtClean="0"/>
              <a:t>- Secretário de Saúde de Criciúma </a:t>
            </a:r>
            <a:br>
              <a:rPr lang="pt-BR" sz="2000" dirty="0" smtClean="0"/>
            </a:br>
            <a:r>
              <a:rPr lang="pt-BR" sz="2000" dirty="0" smtClean="0"/>
              <a:t> - Em 2001 eleito o vereador mais votado de Criciúma </a:t>
            </a:r>
            <a:br>
              <a:rPr lang="pt-BR" sz="2000" dirty="0" smtClean="0"/>
            </a:br>
            <a:r>
              <a:rPr lang="pt-BR" sz="2000" dirty="0" smtClean="0"/>
              <a:t>- Secretário de Finanças de Criciúma</a:t>
            </a:r>
            <a:br>
              <a:rPr lang="pt-BR" sz="2000" dirty="0" smtClean="0"/>
            </a:br>
            <a:r>
              <a:rPr lang="pt-BR" sz="2000" dirty="0" smtClean="0"/>
              <a:t>- Secretário de Desenvolvimento Regional de Criciúma por duas vezes</a:t>
            </a:r>
            <a:br>
              <a:rPr lang="pt-BR" sz="2000" dirty="0" smtClean="0"/>
            </a:br>
            <a:r>
              <a:rPr lang="pt-BR" sz="2000" dirty="0" smtClean="0"/>
              <a:t>- Deputado Federal de 2007 a 2011</a:t>
            </a:r>
            <a:br>
              <a:rPr lang="pt-BR" sz="2000" dirty="0" smtClean="0"/>
            </a:br>
            <a:r>
              <a:rPr lang="pt-BR" sz="2000" dirty="0" smtClean="0"/>
              <a:t>- Secretário de Estado da Articulação Nacional entre 2011 e 2012 </a:t>
            </a:r>
            <a:br>
              <a:rPr lang="pt-BR" sz="2000" dirty="0" smtClean="0"/>
            </a:br>
            <a:r>
              <a:rPr lang="pt-BR" sz="2000" dirty="0" smtClean="0"/>
              <a:t>- Secretário-adjunto de Estado da Saúde de 2013 a 2014</a:t>
            </a:r>
            <a:br>
              <a:rPr lang="pt-BR" sz="2000" dirty="0" smtClean="0"/>
            </a:br>
            <a:r>
              <a:rPr lang="pt-BR" sz="2000" dirty="0" smtClean="0"/>
              <a:t>- Posteriormente, volta para a Secretaria de Articulação Nacional em 2015</a:t>
            </a:r>
            <a:br>
              <a:rPr lang="pt-BR" sz="2000" dirty="0" smtClean="0"/>
            </a:br>
            <a:r>
              <a:rPr lang="pt-BR" sz="2000" dirty="0" smtClean="0"/>
              <a:t>- Em janeiro de 2018 assume como secretário de Estado da Saúde</a:t>
            </a:r>
            <a:br>
              <a:rPr lang="pt-BR" sz="2000" dirty="0" smtClean="0"/>
            </a:br>
            <a:r>
              <a:rPr lang="pt-BR" sz="2000" dirty="0" smtClean="0"/>
              <a:t>- Em 2019 Assume como Secretário Executivo da AMREC</a:t>
            </a:r>
          </a:p>
        </p:txBody>
      </p:sp>
      <p:sp>
        <p:nvSpPr>
          <p:cNvPr id="6" name="Retângulo de cantos arredondados 5"/>
          <p:cNvSpPr/>
          <p:nvPr/>
        </p:nvSpPr>
        <p:spPr>
          <a:xfrm>
            <a:off x="0" y="159621"/>
            <a:ext cx="10180320" cy="190500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1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2" name="Retângulo 11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914400" y="647301"/>
            <a:ext cx="9265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/>
              <a:t>ACÉLIO CASAGRANDE</a:t>
            </a:r>
            <a:endParaRPr lang="pt-BR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Z:\Acélio\Apresentaçoes - Palestras\fundos e fotos\ur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60386" y="0"/>
            <a:ext cx="13452200" cy="7559675"/>
          </a:xfrm>
          <a:prstGeom prst="rect">
            <a:avLst/>
          </a:prstGeom>
          <a:noFill/>
        </p:spPr>
      </p:pic>
      <p:sp>
        <p:nvSpPr>
          <p:cNvPr id="13" name="Retângulo de cantos arredondados 12"/>
          <p:cNvSpPr/>
          <p:nvPr/>
        </p:nvSpPr>
        <p:spPr>
          <a:xfrm>
            <a:off x="0" y="210162"/>
            <a:ext cx="10180320" cy="1161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3"/>
          <p:cNvGrpSpPr/>
          <p:nvPr/>
        </p:nvGrpSpPr>
        <p:grpSpPr>
          <a:xfrm>
            <a:off x="-30480" y="0"/>
            <a:ext cx="1280160" cy="7559675"/>
            <a:chOff x="-30480" y="0"/>
            <a:chExt cx="1280160" cy="7559675"/>
          </a:xfrm>
        </p:grpSpPr>
        <p:sp>
          <p:nvSpPr>
            <p:cNvPr id="6" name="Retângulo 5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4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9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10" name="Retângulo 9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6" name="Título 1"/>
          <p:cNvSpPr txBox="1">
            <a:spLocks/>
          </p:cNvSpPr>
          <p:nvPr/>
        </p:nvSpPr>
        <p:spPr bwMode="auto">
          <a:xfrm>
            <a:off x="880991" y="222438"/>
            <a:ext cx="8909395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MAIOR VOTAÇÃO DA HISTÓRIA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Z:\Acélio\Apresentaçoes - Palestras\fundos e fotos\humanizaçao 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32962" y="790845"/>
            <a:ext cx="4408869" cy="5878492"/>
          </a:xfrm>
          <a:prstGeom prst="rect">
            <a:avLst/>
          </a:prstGeom>
          <a:noFill/>
        </p:spPr>
      </p:pic>
      <p:sp>
        <p:nvSpPr>
          <p:cNvPr id="13" name="Retângulo de cantos arredondados 12"/>
          <p:cNvSpPr/>
          <p:nvPr/>
        </p:nvSpPr>
        <p:spPr>
          <a:xfrm>
            <a:off x="0" y="210161"/>
            <a:ext cx="10180320" cy="1334859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3"/>
          <p:cNvGrpSpPr/>
          <p:nvPr/>
        </p:nvGrpSpPr>
        <p:grpSpPr>
          <a:xfrm>
            <a:off x="-30480" y="0"/>
            <a:ext cx="1280160" cy="7559675"/>
            <a:chOff x="-30480" y="0"/>
            <a:chExt cx="1280160" cy="7559675"/>
          </a:xfrm>
        </p:grpSpPr>
        <p:sp>
          <p:nvSpPr>
            <p:cNvPr id="6" name="Retângulo 5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4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9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10" name="Retângulo 9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6" name="Título 1"/>
          <p:cNvSpPr txBox="1">
            <a:spLocks/>
          </p:cNvSpPr>
          <p:nvPr/>
        </p:nvSpPr>
        <p:spPr bwMode="auto">
          <a:xfrm>
            <a:off x="880991" y="222438"/>
            <a:ext cx="8909395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PROJETOS E AÇÕES VOLTADOS A HUMANIZAÇÃO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Z:\Acélio\Apresentaçoes - Palestras\fundos e fotos\humanizaçao 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7446" y="3465094"/>
            <a:ext cx="4932947" cy="3699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o 18"/>
          <p:cNvGrpSpPr/>
          <p:nvPr/>
        </p:nvGrpSpPr>
        <p:grpSpPr>
          <a:xfrm>
            <a:off x="569594" y="-5286"/>
            <a:ext cx="10122219" cy="7564961"/>
            <a:chOff x="569594" y="-5286"/>
            <a:chExt cx="10122219" cy="7564961"/>
          </a:xfrm>
        </p:grpSpPr>
        <p:pic>
          <p:nvPicPr>
            <p:cNvPr id="20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9594" y="-5286"/>
              <a:ext cx="10116959" cy="6708337"/>
            </a:xfrm>
            <a:prstGeom prst="rect">
              <a:avLst/>
            </a:prstGeom>
            <a:noFill/>
          </p:spPr>
        </p:pic>
        <p:pic>
          <p:nvPicPr>
            <p:cNvPr id="21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4854" y="851338"/>
              <a:ext cx="10116959" cy="6708337"/>
            </a:xfrm>
            <a:prstGeom prst="rect">
              <a:avLst/>
            </a:prstGeom>
            <a:noFill/>
          </p:spPr>
        </p:pic>
      </p:grpSp>
      <p:sp>
        <p:nvSpPr>
          <p:cNvPr id="13" name="Retângulo de cantos arredondados 12"/>
          <p:cNvSpPr/>
          <p:nvPr/>
        </p:nvSpPr>
        <p:spPr>
          <a:xfrm>
            <a:off x="152399" y="2459420"/>
            <a:ext cx="5791201" cy="14661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de cantos arredondados 13"/>
          <p:cNvSpPr/>
          <p:nvPr/>
        </p:nvSpPr>
        <p:spPr>
          <a:xfrm>
            <a:off x="0" y="210162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ubtítulo 2"/>
          <p:cNvSpPr>
            <a:spLocks noGrp="1"/>
          </p:cNvSpPr>
          <p:nvPr>
            <p:ph type="subTitle"/>
          </p:nvPr>
        </p:nvSpPr>
        <p:spPr>
          <a:xfrm>
            <a:off x="920636" y="2227266"/>
            <a:ext cx="5149088" cy="1950608"/>
          </a:xfrm>
        </p:spPr>
        <p:txBody>
          <a:bodyPr>
            <a:normAutofit/>
          </a:bodyPr>
          <a:lstStyle/>
          <a:p>
            <a:r>
              <a:rPr lang="pt-BR" sz="3200" dirty="0" smtClean="0"/>
              <a:t>Como Secretário de Estado do Desenvolvimento Regional</a:t>
            </a:r>
            <a:endParaRPr lang="pt-BR" sz="2000" dirty="0" smtClean="0"/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880991" y="537758"/>
            <a:ext cx="8077149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MAIS RESULTADOS...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056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Conteúdo 3" descr="Mapa-Anel-Viário-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761" y="-36839"/>
            <a:ext cx="10287323" cy="6014654"/>
          </a:xfrm>
          <a:prstGeom prst="rect">
            <a:avLst/>
          </a:prstGeom>
        </p:spPr>
      </p:pic>
      <p:pic>
        <p:nvPicPr>
          <p:cNvPr id="18" name="Espaço Reservado para Conteúdo 3" descr="Mapa-Anel-Viário-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4489" y="1797277"/>
            <a:ext cx="10287323" cy="6014654"/>
          </a:xfrm>
          <a:prstGeom prst="rect">
            <a:avLst/>
          </a:prstGeom>
        </p:spPr>
      </p:pic>
      <p:sp>
        <p:nvSpPr>
          <p:cNvPr id="14" name="Retângulo de cantos arredondados 13"/>
          <p:cNvSpPr/>
          <p:nvPr/>
        </p:nvSpPr>
        <p:spPr>
          <a:xfrm>
            <a:off x="0" y="210162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880991" y="537758"/>
            <a:ext cx="9098581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70% DO ANEL DE CONTORNO VIÁRIO DE CRICIÚMA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0565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Z:\Acélio\Apresentaçoes - Palestras\fundos e fotos\ginasi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966" y="0"/>
            <a:ext cx="10252207" cy="7689155"/>
          </a:xfrm>
          <a:prstGeom prst="rect">
            <a:avLst/>
          </a:prstGeom>
          <a:noFill/>
        </p:spPr>
      </p:pic>
      <p:sp>
        <p:nvSpPr>
          <p:cNvPr id="21" name="Retângulo de cantos arredondados 20"/>
          <p:cNvSpPr/>
          <p:nvPr/>
        </p:nvSpPr>
        <p:spPr>
          <a:xfrm>
            <a:off x="0" y="194396"/>
            <a:ext cx="10180320" cy="1161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ítulo 1"/>
          <p:cNvSpPr txBox="1">
            <a:spLocks/>
          </p:cNvSpPr>
          <p:nvPr/>
        </p:nvSpPr>
        <p:spPr bwMode="auto">
          <a:xfrm>
            <a:off x="880991" y="143608"/>
            <a:ext cx="8077149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 GINÁSIOS DE ESPORTES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12272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Z:\Acélio\Apresentaçoes - Palestras\fundos e fotos\cENTRO DE eVENTOS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064" y="-23248"/>
            <a:ext cx="10108489" cy="6505575"/>
          </a:xfrm>
          <a:prstGeom prst="rect">
            <a:avLst/>
          </a:prstGeom>
          <a:noFill/>
        </p:spPr>
      </p:pic>
      <p:pic>
        <p:nvPicPr>
          <p:cNvPr id="12291" name="Picture 3" descr="Z:\Acélio\Apresentaçoes - Palestras\fundos e fotos\cENTRO DE eVENTOS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3324" y="1054100"/>
            <a:ext cx="10108489" cy="6505575"/>
          </a:xfrm>
          <a:prstGeom prst="rect">
            <a:avLst/>
          </a:prstGeom>
          <a:noFill/>
        </p:spPr>
      </p:pic>
      <p:sp>
        <p:nvSpPr>
          <p:cNvPr id="21" name="Retângulo de cantos arredondados 20"/>
          <p:cNvSpPr/>
          <p:nvPr/>
        </p:nvSpPr>
        <p:spPr>
          <a:xfrm>
            <a:off x="0" y="194396"/>
            <a:ext cx="10180320" cy="1161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ítulo 1"/>
          <p:cNvSpPr txBox="1">
            <a:spLocks/>
          </p:cNvSpPr>
          <p:nvPr/>
        </p:nvSpPr>
        <p:spPr bwMode="auto">
          <a:xfrm>
            <a:off x="880991" y="143608"/>
            <a:ext cx="8077149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latin typeface="+mj-lt"/>
                <a:ea typeface="+mj-ea"/>
                <a:cs typeface="+mj-cs"/>
              </a:rPr>
              <a:t>CENTRO DE EVENTOS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122728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366" y="-536028"/>
            <a:ext cx="10964092" cy="991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tângulo 22"/>
          <p:cNvSpPr/>
          <p:nvPr/>
        </p:nvSpPr>
        <p:spPr>
          <a:xfrm>
            <a:off x="0" y="0"/>
            <a:ext cx="10691813" cy="14977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0" y="194396"/>
            <a:ext cx="10180320" cy="116143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ítulo 1"/>
          <p:cNvSpPr txBox="1">
            <a:spLocks/>
          </p:cNvSpPr>
          <p:nvPr/>
        </p:nvSpPr>
        <p:spPr bwMode="auto">
          <a:xfrm>
            <a:off x="880991" y="175140"/>
            <a:ext cx="8077149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UTI NEONATAL DO HMISC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57345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Z:\Acélio\Apresentaçoes - Palestras\fundos e fotos\Acelerador linear 2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277" y="2159731"/>
            <a:ext cx="6232274" cy="4674205"/>
          </a:xfrm>
          <a:prstGeom prst="rect">
            <a:avLst/>
          </a:prstGeom>
          <a:noFill/>
        </p:spPr>
      </p:pic>
      <p:sp>
        <p:nvSpPr>
          <p:cNvPr id="13" name="Retângulo de cantos arredondados 12"/>
          <p:cNvSpPr/>
          <p:nvPr/>
        </p:nvSpPr>
        <p:spPr>
          <a:xfrm>
            <a:off x="0" y="210162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-30480" y="0"/>
            <a:ext cx="1280160" cy="7559675"/>
            <a:chOff x="-30480" y="0"/>
            <a:chExt cx="1280160" cy="7559675"/>
          </a:xfrm>
        </p:grpSpPr>
        <p:sp>
          <p:nvSpPr>
            <p:cNvPr id="6" name="Retângulo 5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9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10" name="Retângulo 9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sp>
        <p:nvSpPr>
          <p:cNvPr id="14" name="Título 1"/>
          <p:cNvSpPr txBox="1">
            <a:spLocks/>
          </p:cNvSpPr>
          <p:nvPr/>
        </p:nvSpPr>
        <p:spPr bwMode="auto">
          <a:xfrm>
            <a:off x="880991" y="537758"/>
            <a:ext cx="8077149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4400" b="1" dirty="0" smtClean="0">
                <a:latin typeface="+mj-lt"/>
                <a:ea typeface="+mj-ea"/>
                <a:cs typeface="+mj-cs"/>
              </a:rPr>
              <a:t>SEGUNDO ACELERADOR LINEAR HOSPITAL SÃO JOSÉ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5" name="Picture 3" descr="Z:\Acélio\Apresentaçoes - Palestras\fundos e fotos\Acelerador linear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1972" y="3922295"/>
            <a:ext cx="4849841" cy="3637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7041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569594" y="-5286"/>
            <a:ext cx="10122219" cy="7564961"/>
            <a:chOff x="569594" y="-5286"/>
            <a:chExt cx="10122219" cy="7564961"/>
          </a:xfrm>
        </p:grpSpPr>
        <p:pic>
          <p:nvPicPr>
            <p:cNvPr id="23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9594" y="-5286"/>
              <a:ext cx="10116959" cy="6708337"/>
            </a:xfrm>
            <a:prstGeom prst="rect">
              <a:avLst/>
            </a:prstGeom>
            <a:noFill/>
          </p:spPr>
        </p:pic>
        <p:pic>
          <p:nvPicPr>
            <p:cNvPr id="24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4854" y="851338"/>
              <a:ext cx="10116959" cy="6708337"/>
            </a:xfrm>
            <a:prstGeom prst="rect">
              <a:avLst/>
            </a:prstGeom>
            <a:noFill/>
          </p:spPr>
        </p:pic>
      </p:grpSp>
      <p:sp>
        <p:nvSpPr>
          <p:cNvPr id="25" name="Retângulo de cantos arredondados 24"/>
          <p:cNvSpPr/>
          <p:nvPr/>
        </p:nvSpPr>
        <p:spPr>
          <a:xfrm>
            <a:off x="152399" y="2459420"/>
            <a:ext cx="5255173" cy="14661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Subtítulo 2"/>
          <p:cNvSpPr>
            <a:spLocks noGrp="1"/>
          </p:cNvSpPr>
          <p:nvPr>
            <p:ph type="subTitle"/>
          </p:nvPr>
        </p:nvSpPr>
        <p:spPr>
          <a:xfrm>
            <a:off x="920636" y="2522483"/>
            <a:ext cx="4423874" cy="1324304"/>
          </a:xfrm>
        </p:spPr>
        <p:txBody>
          <a:bodyPr>
            <a:normAutofit/>
          </a:bodyPr>
          <a:lstStyle/>
          <a:p>
            <a:r>
              <a:rPr lang="pt-BR" sz="3200" dirty="0" smtClean="0"/>
              <a:t>Como Deputado Federal</a:t>
            </a:r>
            <a:endParaRPr lang="pt-BR" sz="2000" dirty="0" smtClean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0" y="210162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/>
          <p:cNvSpPr txBox="1">
            <a:spLocks/>
          </p:cNvSpPr>
          <p:nvPr/>
        </p:nvSpPr>
        <p:spPr bwMode="auto">
          <a:xfrm>
            <a:off x="880991" y="537758"/>
            <a:ext cx="8077149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MAIS RESULTADOS...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-30480" y="0"/>
            <a:ext cx="1280160" cy="7559675"/>
            <a:chOff x="-30480" y="0"/>
            <a:chExt cx="1280160" cy="7559675"/>
          </a:xfrm>
        </p:grpSpPr>
        <p:sp>
          <p:nvSpPr>
            <p:cNvPr id="6" name="Retângulo 5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9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10" name="Retângulo 9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3271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Acélio\Apresentaçoes - Palestras\fundos e fotos\aposentad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951" y="15715"/>
            <a:ext cx="10491187" cy="7543960"/>
          </a:xfrm>
          <a:prstGeom prst="rect">
            <a:avLst/>
          </a:prstGeom>
          <a:noFill/>
        </p:spPr>
      </p:pic>
      <p:sp>
        <p:nvSpPr>
          <p:cNvPr id="16" name="Retângulo de cantos arredondados 15"/>
          <p:cNvSpPr/>
          <p:nvPr/>
        </p:nvSpPr>
        <p:spPr>
          <a:xfrm>
            <a:off x="1" y="147098"/>
            <a:ext cx="4792716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ítulo 1"/>
          <p:cNvSpPr txBox="1">
            <a:spLocks/>
          </p:cNvSpPr>
          <p:nvPr/>
        </p:nvSpPr>
        <p:spPr bwMode="auto">
          <a:xfrm>
            <a:off x="817927" y="474694"/>
            <a:ext cx="4463519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SAÚDE+</a:t>
            </a:r>
            <a:r>
              <a:rPr kumimoji="0" lang="pt-BR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10</a:t>
            </a:r>
          </a:p>
          <a:p>
            <a:pPr marL="0" marR="0" lvl="0" indent="0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APOSENTADOS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upo 3"/>
          <p:cNvGrpSpPr/>
          <p:nvPr/>
        </p:nvGrpSpPr>
        <p:grpSpPr>
          <a:xfrm>
            <a:off x="-30480" y="0"/>
            <a:ext cx="1280160" cy="7559675"/>
            <a:chOff x="-30480" y="0"/>
            <a:chExt cx="1280160" cy="7559675"/>
          </a:xfrm>
        </p:grpSpPr>
        <p:sp>
          <p:nvSpPr>
            <p:cNvPr id="6" name="Retângulo 5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9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10" name="Retângulo 9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32710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Rede\Acélio\Apresentaçoes - Palestras\fundos\AO-96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7" y="2049"/>
            <a:ext cx="11299640" cy="81072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0" y="121920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6130" y="228599"/>
            <a:ext cx="9637258" cy="1763486"/>
          </a:xfrm>
          <a:noFill/>
          <a:ln w="76200">
            <a:noFill/>
          </a:ln>
        </p:spPr>
        <p:txBody>
          <a:bodyPr/>
          <a:lstStyle/>
          <a:p>
            <a:pPr algn="ctr"/>
            <a:r>
              <a:rPr lang="pt-BR" sz="4200" b="1" dirty="0" smtClean="0">
                <a:ea typeface="Malgun Gothic Semilight" pitchFamily="34" charset="-128"/>
                <a:cs typeface="Malgun Gothic Semilight" pitchFamily="34" charset="-128"/>
              </a:rPr>
              <a:t>APRENDI DESDE CEDO A DAR VALOR AO TRABALHO E AS PESSOAS</a:t>
            </a:r>
            <a:endParaRPr lang="pt-BR" sz="4200" b="1" dirty="0">
              <a:ea typeface="Malgun Gothic Semilight" pitchFamily="34" charset="-128"/>
              <a:cs typeface="Malgun Gothic Semilight" pitchFamily="34" charset="-128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569594" y="-5286"/>
            <a:ext cx="10122219" cy="7564961"/>
            <a:chOff x="569594" y="-5286"/>
            <a:chExt cx="10122219" cy="7564961"/>
          </a:xfrm>
        </p:grpSpPr>
        <p:pic>
          <p:nvPicPr>
            <p:cNvPr id="18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9594" y="-5286"/>
              <a:ext cx="10116959" cy="6708337"/>
            </a:xfrm>
            <a:prstGeom prst="rect">
              <a:avLst/>
            </a:prstGeom>
            <a:noFill/>
          </p:spPr>
        </p:pic>
        <p:pic>
          <p:nvPicPr>
            <p:cNvPr id="19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4854" y="851338"/>
              <a:ext cx="10116959" cy="6708337"/>
            </a:xfrm>
            <a:prstGeom prst="rect">
              <a:avLst/>
            </a:prstGeom>
            <a:noFill/>
          </p:spPr>
        </p:pic>
      </p:grpSp>
      <p:sp>
        <p:nvSpPr>
          <p:cNvPr id="12" name="Retângulo de cantos arredondados 11"/>
          <p:cNvSpPr/>
          <p:nvPr/>
        </p:nvSpPr>
        <p:spPr>
          <a:xfrm>
            <a:off x="0" y="210162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152399" y="2459420"/>
            <a:ext cx="5523187" cy="14661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ubtítulo 2"/>
          <p:cNvSpPr>
            <a:spLocks noGrp="1"/>
          </p:cNvSpPr>
          <p:nvPr>
            <p:ph type="subTitle"/>
          </p:nvPr>
        </p:nvSpPr>
        <p:spPr>
          <a:xfrm>
            <a:off x="920635" y="2522483"/>
            <a:ext cx="4660357" cy="1324304"/>
          </a:xfrm>
        </p:spPr>
        <p:txBody>
          <a:bodyPr>
            <a:normAutofit/>
          </a:bodyPr>
          <a:lstStyle/>
          <a:p>
            <a:r>
              <a:rPr lang="pt-BR" sz="3200" dirty="0" smtClean="0"/>
              <a:t>Como Secretário Adjunto de Estado da Saúde</a:t>
            </a:r>
            <a:endParaRPr lang="pt-BR" sz="2000" dirty="0" smtClean="0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Título 1"/>
          <p:cNvSpPr txBox="1">
            <a:spLocks/>
          </p:cNvSpPr>
          <p:nvPr/>
        </p:nvSpPr>
        <p:spPr bwMode="auto">
          <a:xfrm>
            <a:off x="880991" y="537758"/>
            <a:ext cx="8077149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MAIS RESULTADOS...</a:t>
            </a:r>
            <a:endParaRPr kumimoji="0" lang="pt-BR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94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Z:\Acélio\Apresentaçoes - Palestras\fundos e fotos\Santa Catar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502" y="740981"/>
            <a:ext cx="10329206" cy="7543930"/>
          </a:xfrm>
          <a:prstGeom prst="rect">
            <a:avLst/>
          </a:prstGeom>
          <a:noFill/>
        </p:spPr>
      </p:pic>
      <p:pic>
        <p:nvPicPr>
          <p:cNvPr id="15362" name="Picture 2" descr="Z:\Acélio\Apresentaçoes - Palestras\fundos e fotos\Rede Cegonh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29984"/>
            <a:ext cx="4067504" cy="2709974"/>
          </a:xfrm>
          <a:prstGeom prst="rect">
            <a:avLst/>
          </a:prstGeom>
          <a:noFill/>
        </p:spPr>
      </p:pic>
      <p:sp>
        <p:nvSpPr>
          <p:cNvPr id="12" name="Retângulo de cantos arredondados 11"/>
          <p:cNvSpPr/>
          <p:nvPr/>
        </p:nvSpPr>
        <p:spPr>
          <a:xfrm>
            <a:off x="0" y="210162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364" name="Picture 4" descr="Z:\Acélio\Apresentaçoes - Palestras\fundos e fotos\Hospital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6643" y="5422272"/>
            <a:ext cx="2154613" cy="2137403"/>
          </a:xfrm>
          <a:prstGeom prst="rect">
            <a:avLst/>
          </a:prstGeom>
          <a:noFill/>
        </p:spPr>
      </p:pic>
      <p:grpSp>
        <p:nvGrpSpPr>
          <p:cNvPr id="4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Título 1"/>
          <p:cNvSpPr txBox="1">
            <a:spLocks/>
          </p:cNvSpPr>
          <p:nvPr/>
        </p:nvSpPr>
        <p:spPr bwMode="auto">
          <a:xfrm>
            <a:off x="693683" y="537758"/>
            <a:ext cx="9412014" cy="12618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pt-BR" sz="2800" b="1" dirty="0" smtClean="0"/>
              <a:t>Redes de Assistência: RUE, RAPS, CEGONHA</a:t>
            </a:r>
          </a:p>
          <a:p>
            <a:r>
              <a:rPr lang="pt-BR" sz="2800" b="1" dirty="0" smtClean="0"/>
              <a:t>Aumento </a:t>
            </a:r>
            <a:r>
              <a:rPr lang="pt-BR" sz="2800" b="1" dirty="0" err="1" smtClean="0"/>
              <a:t>PerCapta</a:t>
            </a:r>
            <a:r>
              <a:rPr lang="pt-BR" sz="2800" b="1" dirty="0" smtClean="0"/>
              <a:t> do Estado + recursos Hospitais.</a:t>
            </a:r>
          </a:p>
          <a:p>
            <a:r>
              <a:rPr lang="pt-BR" sz="2800" b="1" dirty="0" smtClean="0"/>
              <a:t>CRIH e CERA – Regulação Hospitalar e Ambulatorial (8) 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Gráfico 12"/>
          <p:cNvGraphicFramePr/>
          <p:nvPr/>
        </p:nvGraphicFramePr>
        <p:xfrm>
          <a:off x="4754880" y="2606040"/>
          <a:ext cx="5257800" cy="2513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="" xmlns:p14="http://schemas.microsoft.com/office/powerpoint/2010/main" val="58940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Acélio\Apresentaçoes - Palestras\fundos e fotos\aPERTO DE MÃ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0262" y="0"/>
            <a:ext cx="10171551" cy="7559675"/>
          </a:xfrm>
          <a:prstGeom prst="rect">
            <a:avLst/>
          </a:prstGeom>
          <a:noFill/>
        </p:spPr>
      </p:pic>
      <p:sp>
        <p:nvSpPr>
          <p:cNvPr id="5" name="Retângulo de cantos arredondados 4"/>
          <p:cNvSpPr/>
          <p:nvPr/>
        </p:nvSpPr>
        <p:spPr>
          <a:xfrm>
            <a:off x="0" y="210162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0991" y="537758"/>
            <a:ext cx="8077149" cy="1261800"/>
          </a:xfrm>
          <a:noFill/>
          <a:ln w="76200">
            <a:noFill/>
          </a:ln>
        </p:spPr>
        <p:txBody>
          <a:bodyPr/>
          <a:lstStyle/>
          <a:p>
            <a:pPr algn="ctr"/>
            <a:r>
              <a:rPr lang="pt-BR" b="1" dirty="0" smtClean="0"/>
              <a:t>MAIS RESULTADOS...</a:t>
            </a:r>
            <a:endParaRPr lang="pt-BR" b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152399" y="2459420"/>
            <a:ext cx="5255173" cy="14661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Subtítulo 2"/>
          <p:cNvSpPr>
            <a:spLocks noGrp="1"/>
          </p:cNvSpPr>
          <p:nvPr>
            <p:ph type="subTitle"/>
          </p:nvPr>
        </p:nvSpPr>
        <p:spPr>
          <a:xfrm>
            <a:off x="920636" y="2522483"/>
            <a:ext cx="4423874" cy="1324304"/>
          </a:xfrm>
        </p:spPr>
        <p:txBody>
          <a:bodyPr>
            <a:normAutofit/>
          </a:bodyPr>
          <a:lstStyle/>
          <a:p>
            <a:r>
              <a:rPr lang="pt-BR" sz="3200" dirty="0" smtClean="0"/>
              <a:t>Como Secretário de Articulação Nacional</a:t>
            </a:r>
            <a:endParaRPr lang="pt-BR" sz="2000" dirty="0" smtClean="0"/>
          </a:p>
        </p:txBody>
      </p:sp>
    </p:spTree>
    <p:extLst>
      <p:ext uri="{BB962C8B-B14F-4D97-AF65-F5344CB8AC3E}">
        <p14:creationId xmlns="" xmlns:p14="http://schemas.microsoft.com/office/powerpoint/2010/main" val="25457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Z:\Acélio\Apresentaçoes - Palestras\fundos e fotos\ARTICULAÇÃ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643" y="-9989"/>
            <a:ext cx="10534650" cy="7023100"/>
          </a:xfrm>
          <a:prstGeom prst="rect">
            <a:avLst/>
          </a:prstGeom>
          <a:noFill/>
        </p:spPr>
      </p:pic>
      <p:pic>
        <p:nvPicPr>
          <p:cNvPr id="17" name="Picture 2" descr="Z:\Acélio\Apresentaçoes - Palestras\fundos e fotos\ARTICULAÇÃ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903" y="231761"/>
            <a:ext cx="10534650" cy="7023100"/>
          </a:xfrm>
          <a:prstGeom prst="rect">
            <a:avLst/>
          </a:prstGeom>
          <a:noFill/>
        </p:spPr>
      </p:pic>
      <p:pic>
        <p:nvPicPr>
          <p:cNvPr id="16386" name="Picture 2" descr="Z:\Acélio\Apresentaçoes - Palestras\fundos e fotos\ARTICULAÇÃ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993789"/>
            <a:ext cx="10534650" cy="7023100"/>
          </a:xfrm>
          <a:prstGeom prst="rect">
            <a:avLst/>
          </a:prstGeom>
          <a:noFill/>
        </p:spPr>
      </p:pic>
      <p:sp>
        <p:nvSpPr>
          <p:cNvPr id="5" name="Retângulo de cantos arredondados 4"/>
          <p:cNvSpPr/>
          <p:nvPr/>
        </p:nvSpPr>
        <p:spPr>
          <a:xfrm>
            <a:off x="0" y="210162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80991" y="537758"/>
            <a:ext cx="9051285" cy="1261800"/>
          </a:xfrm>
          <a:noFill/>
          <a:ln w="76200">
            <a:noFill/>
          </a:ln>
        </p:spPr>
        <p:txBody>
          <a:bodyPr/>
          <a:lstStyle/>
          <a:p>
            <a:r>
              <a:rPr lang="pt-BR" b="1" dirty="0" smtClean="0"/>
              <a:t>INTERMEDIAÇÃO ENTRE</a:t>
            </a:r>
            <a:br>
              <a:rPr lang="pt-BR" b="1" dirty="0" smtClean="0"/>
            </a:br>
            <a:r>
              <a:rPr lang="pt-BR" sz="2800" b="1" dirty="0" smtClean="0"/>
              <a:t>MUNICÍPIOS x ESTADO x GOVERNO FEDERAL</a:t>
            </a:r>
            <a:endParaRPr lang="pt-BR" b="1" dirty="0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25457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569594" y="-5286"/>
            <a:ext cx="10122219" cy="7564961"/>
            <a:chOff x="569594" y="-5286"/>
            <a:chExt cx="10122219" cy="7564961"/>
          </a:xfrm>
        </p:grpSpPr>
        <p:pic>
          <p:nvPicPr>
            <p:cNvPr id="21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69594" y="-5286"/>
              <a:ext cx="10116959" cy="6708337"/>
            </a:xfrm>
            <a:prstGeom prst="rect">
              <a:avLst/>
            </a:prstGeom>
            <a:noFill/>
          </p:spPr>
        </p:pic>
        <p:pic>
          <p:nvPicPr>
            <p:cNvPr id="6147" name="Picture 3" descr="Z:\Acélio\Apresentaçoes - Palestras\fundos e fotos\Acelio de lad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74854" y="851338"/>
              <a:ext cx="10116959" cy="6708337"/>
            </a:xfrm>
            <a:prstGeom prst="rect">
              <a:avLst/>
            </a:prstGeom>
            <a:noFill/>
          </p:spPr>
        </p:pic>
      </p:grpSp>
      <p:sp>
        <p:nvSpPr>
          <p:cNvPr id="14" name="Retângulo de cantos arredondados 13"/>
          <p:cNvSpPr/>
          <p:nvPr/>
        </p:nvSpPr>
        <p:spPr>
          <a:xfrm>
            <a:off x="0" y="210162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880991" y="537758"/>
            <a:ext cx="8077149" cy="1261800"/>
          </a:xfrm>
          <a:solidFill>
            <a:schemeClr val="bg1"/>
          </a:solidFill>
          <a:ln w="76200">
            <a:noFill/>
          </a:ln>
        </p:spPr>
        <p:txBody>
          <a:bodyPr/>
          <a:lstStyle/>
          <a:p>
            <a:pPr algn="ctr"/>
            <a:r>
              <a:rPr lang="pt-BR" b="1" dirty="0" smtClean="0"/>
              <a:t>MAIS RESULTADOS...</a:t>
            </a:r>
            <a:endParaRPr lang="pt-BR" b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152400" y="2459420"/>
            <a:ext cx="5491656" cy="146619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ubtítulo 2"/>
          <p:cNvSpPr>
            <a:spLocks noGrp="1"/>
          </p:cNvSpPr>
          <p:nvPr>
            <p:ph type="subTitle"/>
          </p:nvPr>
        </p:nvSpPr>
        <p:spPr>
          <a:xfrm>
            <a:off x="1015234" y="2254451"/>
            <a:ext cx="4660352" cy="1927529"/>
          </a:xfrm>
        </p:spPr>
        <p:txBody>
          <a:bodyPr>
            <a:normAutofit/>
          </a:bodyPr>
          <a:lstStyle/>
          <a:p>
            <a:r>
              <a:rPr lang="pt-BR" sz="3600" dirty="0" smtClean="0"/>
              <a:t>Como Secretário de Estado da Saúde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235986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 explicativo retangular com cantos arredondados 8"/>
          <p:cNvSpPr/>
          <p:nvPr/>
        </p:nvSpPr>
        <p:spPr>
          <a:xfrm rot="21333568">
            <a:off x="1041291" y="2273999"/>
            <a:ext cx="2617076" cy="2680138"/>
          </a:xfrm>
          <a:prstGeom prst="wedgeRoundRectCallout">
            <a:avLst>
              <a:gd name="adj1" fmla="val 54669"/>
              <a:gd name="adj2" fmla="val 60147"/>
              <a:gd name="adj3" fmla="val 16667"/>
            </a:avLst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 rot="21331432">
            <a:off x="749311" y="2393579"/>
            <a:ext cx="2771515" cy="2910282"/>
          </a:xfrm>
        </p:spPr>
        <p:txBody>
          <a:bodyPr/>
          <a:lstStyle/>
          <a:p>
            <a:pPr algn="just"/>
            <a:r>
              <a:rPr lang="pt-BR" sz="1800" dirty="0" smtClean="0"/>
              <a:t>“Quando fui secretário de Saúde de Criciúma, adquiri o Hospital Santa Catarina. O desafio agora é transformá-lo em um grande hospital materno-infantil e acredito que é possível fazer isto ainda em 2018”</a:t>
            </a:r>
          </a:p>
        </p:txBody>
      </p:sp>
      <p:sp>
        <p:nvSpPr>
          <p:cNvPr id="5" name="CustomShape 3"/>
          <p:cNvSpPr/>
          <p:nvPr/>
        </p:nvSpPr>
        <p:spPr>
          <a:xfrm>
            <a:off x="630621" y="215457"/>
            <a:ext cx="9459310" cy="908652"/>
          </a:xfrm>
          <a:prstGeom prst="rect">
            <a:avLst/>
          </a:prstGeom>
          <a:noFill/>
          <a:ln w="76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400" b="1" spc="-1" dirty="0" smtClean="0">
                <a:uFill>
                  <a:solidFill>
                    <a:srgbClr val="FFFFFF"/>
                  </a:solidFill>
                </a:uFill>
                <a:ea typeface="Microsoft YaHei"/>
              </a:rPr>
              <a:t>2018 – NOVO DESAFIO NA SAÚDE</a:t>
            </a:r>
            <a:endParaRPr lang="pt-BR" sz="2800" spc="-1" dirty="0"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6" name="Imagem 5" descr="DN Acelio preparado assumir sau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3058">
            <a:off x="3814983" y="1622474"/>
            <a:ext cx="3912016" cy="543534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 rot="202521">
            <a:off x="7952369" y="1953174"/>
            <a:ext cx="2207171" cy="163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</a:pPr>
            <a:r>
              <a:rPr lang="pt-BR" sz="1600" dirty="0" smtClean="0">
                <a:latin typeface="Arial"/>
                <a:ea typeface="+mj-ea"/>
                <a:cs typeface="+mj-cs"/>
              </a:rPr>
              <a:t>“Estou preparado para assumir a Saúde. Fiz pós-graduação em Gestão Hospitalar. Meu forte é a gestão de eficiência em Saúde”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 rot="202521">
            <a:off x="8302978" y="5405859"/>
            <a:ext cx="2207171" cy="142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90000"/>
              </a:lnSpc>
            </a:pPr>
            <a:r>
              <a:rPr lang="pt-BR" sz="1600" dirty="0" smtClean="0">
                <a:latin typeface="Arial"/>
                <a:ea typeface="+mj-ea"/>
                <a:cs typeface="+mj-cs"/>
              </a:rPr>
              <a:t>"A </a:t>
            </a:r>
            <a:r>
              <a:rPr lang="pt-BR" sz="1600" dirty="0" err="1" smtClean="0">
                <a:latin typeface="Arial"/>
                <a:ea typeface="+mj-ea"/>
                <a:cs typeface="+mj-cs"/>
              </a:rPr>
              <a:t>ideia</a:t>
            </a:r>
            <a:r>
              <a:rPr lang="pt-BR" sz="1600" dirty="0" smtClean="0">
                <a:latin typeface="Arial"/>
                <a:ea typeface="+mj-ea"/>
                <a:cs typeface="+mj-cs"/>
              </a:rPr>
              <a:t> é referenciar os nossos hospitais, como já estamos fazendo em alguns com o mutirão de cirurgias eletivas"</a:t>
            </a:r>
          </a:p>
        </p:txBody>
      </p:sp>
      <p:sp>
        <p:nvSpPr>
          <p:cNvPr id="10" name="Texto explicativo retangular com cantos arredondados 9"/>
          <p:cNvSpPr/>
          <p:nvPr/>
        </p:nvSpPr>
        <p:spPr>
          <a:xfrm rot="155731">
            <a:off x="7745398" y="1946510"/>
            <a:ext cx="2551316" cy="1709104"/>
          </a:xfrm>
          <a:prstGeom prst="wedgeRoundRectCallout">
            <a:avLst>
              <a:gd name="adj1" fmla="val -49387"/>
              <a:gd name="adj2" fmla="val 73732"/>
              <a:gd name="adj3" fmla="val 16667"/>
            </a:avLst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11" name="Texto explicativo retangular com cantos arredondados 10"/>
          <p:cNvSpPr/>
          <p:nvPr/>
        </p:nvSpPr>
        <p:spPr>
          <a:xfrm rot="227093">
            <a:off x="8209626" y="5385666"/>
            <a:ext cx="2294909" cy="1508917"/>
          </a:xfrm>
          <a:prstGeom prst="wedgeRoundRectCallout">
            <a:avLst>
              <a:gd name="adj1" fmla="val -63241"/>
              <a:gd name="adj2" fmla="val 20872"/>
              <a:gd name="adj3" fmla="val 16667"/>
            </a:avLst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800">
              <a:solidFill>
                <a:schemeClr val="tx1"/>
              </a:solidFill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0" y="194396"/>
            <a:ext cx="10180320" cy="972252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7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8" name="Retângulo 17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13457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7806" y="301320"/>
            <a:ext cx="8077149" cy="1261800"/>
          </a:xfrm>
          <a:noFill/>
          <a:ln w="76200">
            <a:noFill/>
          </a:ln>
        </p:spPr>
        <p:txBody>
          <a:bodyPr/>
          <a:lstStyle/>
          <a:p>
            <a:pPr algn="ctr"/>
            <a:r>
              <a:rPr lang="pt-BR" sz="6000" b="1" dirty="0" smtClean="0"/>
              <a:t>GESTÃO EFICIENTE</a:t>
            </a:r>
            <a:endParaRPr lang="pt-BR" sz="6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1137931" y="1923393"/>
            <a:ext cx="9361104" cy="4729742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pt-BR" sz="2400" dirty="0" smtClean="0"/>
              <a:t>* O setor de Saúde é um dos mais complexos da Administração Pública</a:t>
            </a:r>
          </a:p>
          <a:p>
            <a:pPr algn="just">
              <a:lnSpc>
                <a:spcPct val="120000"/>
              </a:lnSpc>
            </a:pPr>
            <a:r>
              <a:rPr lang="pt-BR" sz="2400" dirty="0" smtClean="0"/>
              <a:t>* Após grave crise na pasta, com dívidas superiores a R$ 1 bilhão, a Secretaria de Estado da Saúde passou a investir em eficientes medidas de gestão em 2018.</a:t>
            </a:r>
          </a:p>
          <a:p>
            <a:pPr algn="just">
              <a:lnSpc>
                <a:spcPct val="12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Reduzir gastos e ampliar receitas - per capta de R$137 por habitante, para R$192;</a:t>
            </a:r>
          </a:p>
          <a:p>
            <a:pPr algn="just">
              <a:lnSpc>
                <a:spcPct val="120000"/>
              </a:lnSpc>
            </a:pPr>
            <a:r>
              <a:rPr lang="pt-BR" sz="2400" dirty="0" smtClean="0"/>
              <a:t>* Incorporação de R$ 10 milhões mês ao teto estadual;</a:t>
            </a:r>
          </a:p>
          <a:p>
            <a:pPr algn="just">
              <a:lnSpc>
                <a:spcPct val="120000"/>
              </a:lnSpc>
            </a:pPr>
            <a:r>
              <a:rPr lang="pt-BR" sz="2400" dirty="0" smtClean="0"/>
              <a:t>* Habilitações</a:t>
            </a:r>
            <a:endParaRPr lang="pt-BR" sz="2400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0" y="194396"/>
            <a:ext cx="10180320" cy="1445218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411397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05840" y="1569720"/>
            <a:ext cx="9685973" cy="5577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9552" y="206724"/>
            <a:ext cx="8164234" cy="1261800"/>
          </a:xfrm>
          <a:noFill/>
          <a:ln w="76200">
            <a:noFill/>
          </a:ln>
        </p:spPr>
        <p:txBody>
          <a:bodyPr/>
          <a:lstStyle/>
          <a:p>
            <a:pPr algn="ctr"/>
            <a:r>
              <a:rPr lang="pt-BR" sz="6000" b="1" dirty="0" smtClean="0"/>
              <a:t>DÍVIDA DA SES</a:t>
            </a:r>
            <a:endParaRPr lang="pt-BR" sz="6000" dirty="0"/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89538425"/>
              </p:ext>
            </p:extLst>
          </p:nvPr>
        </p:nvGraphicFramePr>
        <p:xfrm>
          <a:off x="945931" y="1686910"/>
          <a:ext cx="9745882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ângulo de cantos arredondados 5"/>
          <p:cNvSpPr/>
          <p:nvPr/>
        </p:nvSpPr>
        <p:spPr>
          <a:xfrm>
            <a:off x="0" y="194396"/>
            <a:ext cx="10180320" cy="1224501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6436" y="301320"/>
            <a:ext cx="8066263" cy="1261800"/>
          </a:xfrm>
          <a:noFill/>
          <a:ln w="76200">
            <a:noFill/>
          </a:ln>
        </p:spPr>
        <p:txBody>
          <a:bodyPr/>
          <a:lstStyle/>
          <a:p>
            <a:pPr algn="ctr"/>
            <a:r>
              <a:rPr lang="pt-BR" sz="6000" b="1" dirty="0" smtClean="0"/>
              <a:t>ECONOMIA</a:t>
            </a:r>
            <a:endParaRPr lang="pt-BR" sz="6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1443627" y="1595716"/>
            <a:ext cx="8984887" cy="5624234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200" dirty="0" smtClean="0"/>
              <a:t>Responsável por mais de 60% dos pregões eletrônicos realizados pelo Estado em 2018, a Saúde conseguiu uma economia significativa com a ampliação de 2 para 4 pregoeiros</a:t>
            </a:r>
          </a:p>
          <a:p>
            <a:pPr algn="just"/>
            <a:endParaRPr lang="pt-BR" sz="3200" dirty="0" smtClean="0"/>
          </a:p>
          <a:p>
            <a:pPr algn="just"/>
            <a:r>
              <a:rPr lang="pt-BR" sz="3200" dirty="0" smtClean="0"/>
              <a:t>Com essas medidas foi possível ampliar o índice de abastecimento: o estoque de medicamentos saltou de 31% em março, para 86% em julho</a:t>
            </a:r>
          </a:p>
          <a:p>
            <a:pPr algn="just"/>
            <a:endParaRPr lang="pt-BR" sz="3200" dirty="0" smtClean="0"/>
          </a:p>
          <a:p>
            <a:pPr algn="just"/>
            <a:r>
              <a:rPr lang="pt-BR" sz="3200" dirty="0" smtClean="0"/>
              <a:t>Já em relação a insumos, o salto foi de 23 para 80%;</a:t>
            </a:r>
          </a:p>
          <a:p>
            <a:pPr algn="just"/>
            <a:endParaRPr lang="pt-BR" sz="3200" dirty="0"/>
          </a:p>
          <a:p>
            <a:pPr algn="just"/>
            <a:r>
              <a:rPr lang="pt-BR" sz="3200" dirty="0" smtClean="0"/>
              <a:t>Redução da folha em R$ 3 milhões por mês</a:t>
            </a:r>
            <a:endParaRPr lang="pt-BR" sz="3200" dirty="0"/>
          </a:p>
        </p:txBody>
      </p:sp>
      <p:sp>
        <p:nvSpPr>
          <p:cNvPr id="5" name="Retângulo de cantos arredondados 4"/>
          <p:cNvSpPr/>
          <p:nvPr/>
        </p:nvSpPr>
        <p:spPr>
          <a:xfrm>
            <a:off x="0" y="194396"/>
            <a:ext cx="10180320" cy="1287563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97766" y="206724"/>
            <a:ext cx="7728806" cy="1146479"/>
          </a:xfrm>
          <a:noFill/>
          <a:ln w="76200">
            <a:noFill/>
          </a:ln>
        </p:spPr>
        <p:txBody>
          <a:bodyPr/>
          <a:lstStyle/>
          <a:p>
            <a:pPr algn="ctr"/>
            <a:r>
              <a:rPr lang="pt-BR" sz="6000" b="1" dirty="0" smtClean="0"/>
              <a:t>MEDIDAS</a:t>
            </a:r>
            <a:endParaRPr lang="pt-BR" sz="60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>
          <a:xfrm>
            <a:off x="1536023" y="1843419"/>
            <a:ext cx="8859834" cy="5371063"/>
          </a:xfrm>
        </p:spPr>
        <p:txBody>
          <a:bodyPr>
            <a:noAutofit/>
          </a:bodyPr>
          <a:lstStyle/>
          <a:p>
            <a:pPr algn="just"/>
            <a:r>
              <a:rPr lang="pt-BR" sz="3000" dirty="0" smtClean="0">
                <a:latin typeface="+mn-lt"/>
              </a:rPr>
              <a:t>Administrar a dívida não deixando faltar assistência e ampliando-a</a:t>
            </a:r>
          </a:p>
          <a:p>
            <a:pPr algn="just"/>
            <a:endParaRPr lang="pt-BR" sz="3000" dirty="0" smtClean="0">
              <a:latin typeface="+mn-lt"/>
            </a:endParaRPr>
          </a:p>
          <a:p>
            <a:pPr algn="just"/>
            <a:r>
              <a:rPr lang="pt-BR" sz="3000" dirty="0" smtClean="0">
                <a:latin typeface="+mn-lt"/>
              </a:rPr>
              <a:t>Luta no Ministério da Saúde, que reconheceu que Santa Catarina produzia mais do que recebia</a:t>
            </a:r>
          </a:p>
          <a:p>
            <a:pPr algn="just"/>
            <a:endParaRPr lang="pt-BR" sz="3000" dirty="0" smtClean="0">
              <a:latin typeface="+mn-lt"/>
            </a:endParaRPr>
          </a:p>
          <a:p>
            <a:pPr algn="just"/>
            <a:r>
              <a:rPr lang="pt-BR" sz="3000" dirty="0" smtClean="0">
                <a:latin typeface="+mn-lt"/>
              </a:rPr>
              <a:t>Para reduzir as despesas, foram revisados contratos e melhorados descritivos de processos de licitação, o que possibilitou economizar na compra de itens e medicamentos</a:t>
            </a:r>
          </a:p>
          <a:p>
            <a:pPr algn="just"/>
            <a:endParaRPr lang="pt-BR" sz="3000" dirty="0" smtClean="0">
              <a:latin typeface="+mn-lt"/>
            </a:endParaRPr>
          </a:p>
          <a:p>
            <a:pPr algn="just"/>
            <a:r>
              <a:rPr lang="pt-BR" sz="3000" dirty="0" smtClean="0">
                <a:latin typeface="+mn-lt"/>
              </a:rPr>
              <a:t>Também, na folha de pagamento direta, reduzidos sobreavisos</a:t>
            </a:r>
            <a:endParaRPr lang="pt-BR" sz="3000" dirty="0">
              <a:latin typeface="+mn-lt"/>
            </a:endParaRPr>
          </a:p>
        </p:txBody>
      </p:sp>
      <p:sp>
        <p:nvSpPr>
          <p:cNvPr id="5" name="Retângulo de cantos arredondados 4"/>
          <p:cNvSpPr/>
          <p:nvPr/>
        </p:nvSpPr>
        <p:spPr>
          <a:xfrm>
            <a:off x="0" y="162864"/>
            <a:ext cx="10180320" cy="1224502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Rede\Acélio\Apresentaçoes - Palestras\fundos\091120111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20" y="2238133"/>
            <a:ext cx="5834211" cy="36500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Rede\Acélio\Apresentaçoes - Palestras\fundos\museu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578" y="4164908"/>
            <a:ext cx="4684463" cy="3394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0" y="184494"/>
            <a:ext cx="10180320" cy="190500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433137" y="418710"/>
            <a:ext cx="97471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PRIMEIRO EMPREGO</a:t>
            </a:r>
          </a:p>
          <a:p>
            <a:pPr algn="ctr"/>
            <a:r>
              <a:rPr lang="pt-BR" sz="4400" b="1" dirty="0" smtClean="0"/>
              <a:t>ESCRITÓRIO DE CONTABILIDADE</a:t>
            </a:r>
            <a:endParaRPr lang="pt-BR" sz="4400" b="1" dirty="0"/>
          </a:p>
        </p:txBody>
      </p:sp>
    </p:spTree>
    <p:extLst>
      <p:ext uri="{BB962C8B-B14F-4D97-AF65-F5344CB8AC3E}">
        <p14:creationId xmlns="" xmlns:p14="http://schemas.microsoft.com/office/powerpoint/2010/main" val="249177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Shape 136"/>
          <p:cNvPicPr/>
          <p:nvPr/>
        </p:nvPicPr>
        <p:blipFill>
          <a:blip r:embed="rId2" cstate="print"/>
          <a:stretch/>
        </p:blipFill>
        <p:spPr>
          <a:xfrm>
            <a:off x="267330" y="2881558"/>
            <a:ext cx="2350440" cy="1515600"/>
          </a:xfrm>
          <a:prstGeom prst="rect">
            <a:avLst/>
          </a:prstGeom>
          <a:ln w="9360">
            <a:noFill/>
          </a:ln>
        </p:spPr>
      </p:pic>
      <p:sp>
        <p:nvSpPr>
          <p:cNvPr id="467" name="CustomShape 2"/>
          <p:cNvSpPr/>
          <p:nvPr/>
        </p:nvSpPr>
        <p:spPr>
          <a:xfrm>
            <a:off x="504490" y="208855"/>
            <a:ext cx="9677568" cy="115410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762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1480" rIns="99360" bIns="51480"/>
          <a:lstStyle/>
          <a:p>
            <a:pPr algn="ctr">
              <a:lnSpc>
                <a:spcPct val="100000"/>
              </a:lnSpc>
            </a:pPr>
            <a:r>
              <a:rPr lang="pt-BR" sz="3000" b="1" strike="noStrike" spc="-1" dirty="0" smtClean="0">
                <a:latin typeface="Arial"/>
                <a:ea typeface="Arial"/>
              </a:rPr>
              <a:t>FARMÁCIA BÁSICA</a:t>
            </a:r>
          </a:p>
          <a:p>
            <a:pPr algn="ctr">
              <a:lnSpc>
                <a:spcPct val="100000"/>
              </a:lnSpc>
            </a:pPr>
            <a:r>
              <a:rPr lang="pt-BR" sz="3000" b="1" strike="noStrike" spc="-1" dirty="0" smtClean="0">
                <a:latin typeface="Arial"/>
                <a:ea typeface="Arial"/>
              </a:rPr>
              <a:t>Recurso financeiro repassado </a:t>
            </a:r>
            <a:r>
              <a:rPr lang="pt-BR" sz="3000" b="1" spc="-1" dirty="0" smtClean="0">
                <a:latin typeface="Arial"/>
              </a:rPr>
              <a:t>aos municípios</a:t>
            </a:r>
            <a:endParaRPr lang="pt-BR" sz="3000" b="0" strike="noStrike" spc="-1" dirty="0">
              <a:latin typeface="Arial"/>
            </a:endParaRPr>
          </a:p>
        </p:txBody>
      </p:sp>
      <p:sp>
        <p:nvSpPr>
          <p:cNvPr id="469" name="CustomShape 4"/>
          <p:cNvSpPr/>
          <p:nvPr/>
        </p:nvSpPr>
        <p:spPr>
          <a:xfrm>
            <a:off x="883920" y="3592796"/>
            <a:ext cx="9509400" cy="854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51480" rIns="99360" bIns="51480"/>
          <a:lstStyle/>
          <a:p>
            <a:pPr algn="ctr">
              <a:lnSpc>
                <a:spcPct val="100000"/>
              </a:lnSpc>
            </a:pPr>
            <a:r>
              <a:rPr lang="pt-BR" sz="2870" b="1" strike="noStrike" spc="-1" dirty="0">
                <a:latin typeface="Arial"/>
                <a:ea typeface="Arial"/>
              </a:rPr>
              <a:t>Componente Especializado - CEAF</a:t>
            </a:r>
            <a:endParaRPr lang="pt-BR" sz="2870" b="0" strike="noStrike" spc="-1" dirty="0">
              <a:latin typeface="Arial"/>
            </a:endParaRPr>
          </a:p>
        </p:txBody>
      </p:sp>
      <p:sp>
        <p:nvSpPr>
          <p:cNvPr id="470" name="CustomShape 5"/>
          <p:cNvSpPr/>
          <p:nvPr/>
        </p:nvSpPr>
        <p:spPr>
          <a:xfrm>
            <a:off x="8276954" y="7110826"/>
            <a:ext cx="2350440" cy="26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360" tIns="100800" rIns="99360" bIns="100800"/>
          <a:lstStyle/>
          <a:p>
            <a:pPr>
              <a:lnSpc>
                <a:spcPct val="100000"/>
              </a:lnSpc>
            </a:pPr>
            <a:r>
              <a:rPr lang="pt-BR" sz="1550" b="1" strike="noStrike" spc="-1" dirty="0">
                <a:latin typeface="Arial"/>
                <a:ea typeface="Arial"/>
              </a:rPr>
              <a:t>Fonte: DIAF/SUV/SES</a:t>
            </a:r>
            <a:endParaRPr lang="pt-BR" sz="1550" b="0" strike="noStrike" spc="-1" dirty="0">
              <a:latin typeface="Arial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-30480" y="0"/>
            <a:ext cx="10210800" cy="7559675"/>
            <a:chOff x="-30480" y="0"/>
            <a:chExt cx="10210800" cy="7559675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0" y="131332"/>
              <a:ext cx="10180320" cy="1224502"/>
            </a:xfrm>
            <a:prstGeom prst="roundRect">
              <a:avLst/>
            </a:prstGeom>
            <a:no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3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15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16" name="Retângulo 15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  <p:graphicFrame>
        <p:nvGraphicFramePr>
          <p:cNvPr id="468" name="Table 3"/>
          <p:cNvGraphicFramePr/>
          <p:nvPr>
            <p:extLst>
              <p:ext uri="{D42A27DB-BD31-4B8C-83A1-F6EECF244321}">
                <p14:modId xmlns="" xmlns:p14="http://schemas.microsoft.com/office/powerpoint/2010/main" val="1928197077"/>
              </p:ext>
            </p:extLst>
          </p:nvPr>
        </p:nvGraphicFramePr>
        <p:xfrm>
          <a:off x="1402079" y="4360332"/>
          <a:ext cx="9018927" cy="2481902"/>
        </p:xfrm>
        <a:graphic>
          <a:graphicData uri="http://schemas.openxmlformats.org/drawingml/2006/table">
            <a:tbl>
              <a:tblPr/>
              <a:tblGrid>
                <a:gridCol w="3251413"/>
                <a:gridCol w="2425195"/>
                <a:gridCol w="3342319"/>
              </a:tblGrid>
              <a:tr h="11832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1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Ano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1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R$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1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Unidades de medicamento distribuídos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solidFill>
                      <a:srgbClr val="B6D7A8"/>
                    </a:solidFill>
                  </a:tcPr>
                </a:tc>
              </a:tr>
              <a:tr h="4739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2017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256.971.248,98</a:t>
                      </a:r>
                      <a:endParaRPr lang="pt-BR" sz="2000" b="0" strike="noStrike" spc="-1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55.526.341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noFill/>
                  </a:tcPr>
                </a:tc>
              </a:tr>
              <a:tr h="82471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2018 </a:t>
                      </a:r>
                      <a:r>
                        <a:rPr lang="pt-BR" sz="2000" b="0" strike="noStrike" spc="-1" dirty="0" smtClean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(janeiro </a:t>
                      </a:r>
                      <a:r>
                        <a:rPr lang="pt-BR" sz="2000" b="0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a </a:t>
                      </a:r>
                      <a:r>
                        <a:rPr lang="pt-BR" sz="2000" b="0" strike="noStrike" spc="-1" dirty="0" smtClean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dezembro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pt-BR" sz="2000" b="0" strike="noStrike" spc="-1" dirty="0" smtClean="0">
                        <a:solidFill>
                          <a:schemeClr val="tx1"/>
                        </a:solidFill>
                        <a:latin typeface="Arial"/>
                        <a:ea typeface="DejaVu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 smtClean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62.315.005,53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pt-BR" sz="2000" b="0" strike="noStrike" spc="-1" dirty="0" smtClean="0">
                        <a:solidFill>
                          <a:schemeClr val="tx1"/>
                        </a:solidFill>
                        <a:latin typeface="Arial"/>
                        <a:ea typeface="DejaVu San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 smtClean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39.758.224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66" name="Table 1"/>
          <p:cNvGraphicFramePr/>
          <p:nvPr>
            <p:extLst>
              <p:ext uri="{D42A27DB-BD31-4B8C-83A1-F6EECF244321}">
                <p14:modId xmlns="" xmlns:p14="http://schemas.microsoft.com/office/powerpoint/2010/main" val="3856448504"/>
              </p:ext>
            </p:extLst>
          </p:nvPr>
        </p:nvGraphicFramePr>
        <p:xfrm>
          <a:off x="1264920" y="1835040"/>
          <a:ext cx="9045728" cy="1554545"/>
        </p:xfrm>
        <a:graphic>
          <a:graphicData uri="http://schemas.openxmlformats.org/drawingml/2006/table">
            <a:tbl>
              <a:tblPr/>
              <a:tblGrid>
                <a:gridCol w="4981754"/>
                <a:gridCol w="4063974"/>
              </a:tblGrid>
              <a:tr h="5178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1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Ano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1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R$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solidFill>
                      <a:srgbClr val="B6D7A8"/>
                    </a:solidFill>
                  </a:tcPr>
                </a:tc>
              </a:tr>
              <a:tr h="5178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2017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 smtClean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R$ 9.714.257,44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solidFill>
                      <a:srgbClr val="FFF2CC"/>
                    </a:solidFill>
                  </a:tcPr>
                </a:tc>
              </a:tr>
              <a:tr h="5187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2018 </a:t>
                      </a:r>
                      <a:r>
                        <a:rPr lang="pt-BR" sz="2000" b="0" strike="noStrike" spc="-1" dirty="0" smtClean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(janeiro </a:t>
                      </a:r>
                      <a:r>
                        <a:rPr lang="pt-BR" sz="2000" b="0" strike="noStrike" spc="-1" dirty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a </a:t>
                      </a:r>
                      <a:r>
                        <a:rPr lang="pt-BR" sz="2000" b="0" strike="noStrike" spc="-1" dirty="0" smtClean="0">
                          <a:solidFill>
                            <a:schemeClr val="tx1"/>
                          </a:solidFill>
                          <a:latin typeface="Arial"/>
                          <a:ea typeface="DejaVu Sans"/>
                        </a:rPr>
                        <a:t>dezembro)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2000" b="0" strike="noStrike" spc="-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R$ 26.714.207,96</a:t>
                      </a:r>
                      <a:endParaRPr lang="pt-BR" sz="2000" b="0" strike="noStrike" spc="-1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100440" marR="100440">
                    <a:lnL w="13680">
                      <a:solidFill>
                        <a:srgbClr val="6AA84F"/>
                      </a:solidFill>
                    </a:lnL>
                    <a:lnR w="13680">
                      <a:solidFill>
                        <a:srgbClr val="6AA84F"/>
                      </a:solidFill>
                    </a:lnR>
                    <a:lnT w="13680">
                      <a:solidFill>
                        <a:srgbClr val="6AA84F"/>
                      </a:solidFill>
                    </a:lnT>
                    <a:lnB w="13680">
                      <a:solidFill>
                        <a:srgbClr val="6AA84F"/>
                      </a:solidFill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  <p:sp>
        <p:nvSpPr>
          <p:cNvPr id="18" name="Retângulo de cantos arredondados 17"/>
          <p:cNvSpPr/>
          <p:nvPr/>
        </p:nvSpPr>
        <p:spPr>
          <a:xfrm>
            <a:off x="152400" y="3531476"/>
            <a:ext cx="10180320" cy="688510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941168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867103" y="441434"/>
            <a:ext cx="9285890" cy="998484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-1" dirty="0" smtClean="0">
                <a:uFill>
                  <a:solidFill>
                    <a:srgbClr val="FFFFFF"/>
                  </a:solidFill>
                </a:uFill>
                <a:ea typeface="Microsoft YaHei"/>
              </a:rPr>
              <a:t>COFINANCIAMENTO DA ATENÇÃO PRIMÁRIA</a:t>
            </a:r>
            <a:endParaRPr lang="pt-BR" sz="2400" spc="-1" dirty="0">
              <a:uFill>
                <a:solidFill>
                  <a:srgbClr val="FFFFFF"/>
                </a:solidFill>
              </a:uFill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="" xmlns:p14="http://schemas.microsoft.com/office/powerpoint/2010/main" val="3125729849"/>
              </p:ext>
            </p:extLst>
          </p:nvPr>
        </p:nvGraphicFramePr>
        <p:xfrm>
          <a:off x="756746" y="1639614"/>
          <a:ext cx="9623970" cy="5920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ângulo de cantos arredondados 6"/>
          <p:cNvSpPr/>
          <p:nvPr/>
        </p:nvSpPr>
        <p:spPr>
          <a:xfrm>
            <a:off x="0" y="399354"/>
            <a:ext cx="10180320" cy="1003777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1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2" name="Retângulo 11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276" y="2603932"/>
            <a:ext cx="8200470" cy="495574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22" name="CustomShape 1"/>
          <p:cNvSpPr/>
          <p:nvPr/>
        </p:nvSpPr>
        <p:spPr>
          <a:xfrm>
            <a:off x="944879" y="1522676"/>
            <a:ext cx="2193609" cy="974643"/>
          </a:xfrm>
          <a:prstGeom prst="wedgeRectCallout">
            <a:avLst>
              <a:gd name="adj1" fmla="val 15972"/>
              <a:gd name="adj2" fmla="val 194477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51588" rIns="99208" bIns="5158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Macro Grande Oeste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População 789.571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86,09% </a:t>
            </a: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dos procedimentos realizados na região</a:t>
            </a:r>
          </a:p>
        </p:txBody>
      </p:sp>
      <p:sp>
        <p:nvSpPr>
          <p:cNvPr id="323" name="CustomShape 2"/>
          <p:cNvSpPr/>
          <p:nvPr/>
        </p:nvSpPr>
        <p:spPr>
          <a:xfrm>
            <a:off x="1376324" y="4668166"/>
            <a:ext cx="2224192" cy="1055306"/>
          </a:xfrm>
          <a:prstGeom prst="wedgeRectCallout">
            <a:avLst>
              <a:gd name="adj1" fmla="val 105046"/>
              <a:gd name="adj2" fmla="val -145796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51588" rIns="99208" bIns="5158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Macro Meio Oeste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População 626.418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83,86%</a:t>
            </a: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dos procedimentos realizados na região</a:t>
            </a:r>
          </a:p>
        </p:txBody>
      </p:sp>
      <p:sp>
        <p:nvSpPr>
          <p:cNvPr id="324" name="CustomShape 3"/>
          <p:cNvSpPr/>
          <p:nvPr/>
        </p:nvSpPr>
        <p:spPr>
          <a:xfrm>
            <a:off x="3996210" y="6515897"/>
            <a:ext cx="1961665" cy="909961"/>
          </a:xfrm>
          <a:prstGeom prst="wedgeRectCallout">
            <a:avLst>
              <a:gd name="adj1" fmla="val 145361"/>
              <a:gd name="adj2" fmla="val -165694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51588" rIns="99208" bIns="5158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Macro Sul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População 992.541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85.16%</a:t>
            </a: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dos procedimentos realizados na região</a:t>
            </a:r>
          </a:p>
        </p:txBody>
      </p:sp>
      <p:sp>
        <p:nvSpPr>
          <p:cNvPr id="325" name="CustomShape 4"/>
          <p:cNvSpPr/>
          <p:nvPr/>
        </p:nvSpPr>
        <p:spPr>
          <a:xfrm>
            <a:off x="4000663" y="1557587"/>
            <a:ext cx="2342195" cy="1062418"/>
          </a:xfrm>
          <a:prstGeom prst="wedgeRectCallout">
            <a:avLst>
              <a:gd name="adj1" fmla="val 56125"/>
              <a:gd name="adj2" fmla="val 113028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51588" rIns="99208" bIns="5158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Macro Planalto Norte</a:t>
            </a:r>
            <a:endParaRPr lang="pt-BR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População 375.990</a:t>
            </a:r>
            <a:endParaRPr lang="pt-BR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86,92%</a:t>
            </a: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 dos procedimentos realizados na região</a:t>
            </a:r>
            <a:r>
              <a:rPr lang="pt-BR" sz="1323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 </a:t>
            </a:r>
            <a:endParaRPr lang="pt-BR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26" name="CustomShape 5"/>
          <p:cNvSpPr/>
          <p:nvPr/>
        </p:nvSpPr>
        <p:spPr>
          <a:xfrm>
            <a:off x="6972832" y="1393619"/>
            <a:ext cx="1961665" cy="903270"/>
          </a:xfrm>
          <a:prstGeom prst="wedgeRectCallout">
            <a:avLst>
              <a:gd name="adj1" fmla="val 2227"/>
              <a:gd name="adj2" fmla="val 145847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51588" rIns="99208" bIns="5158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Macro Nordeste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População 1.007.466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95,74%</a:t>
            </a: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dos procedimentos realizados na região</a:t>
            </a:r>
          </a:p>
        </p:txBody>
      </p:sp>
      <p:sp>
        <p:nvSpPr>
          <p:cNvPr id="327" name="CustomShape 6"/>
          <p:cNvSpPr/>
          <p:nvPr/>
        </p:nvSpPr>
        <p:spPr>
          <a:xfrm>
            <a:off x="8702695" y="4324043"/>
            <a:ext cx="1867109" cy="1167213"/>
          </a:xfrm>
          <a:prstGeom prst="wedgeRectCallout">
            <a:avLst>
              <a:gd name="adj1" fmla="val -134416"/>
              <a:gd name="adj2" fmla="val -89720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51588" rIns="99208" bIns="5158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Macro do Vale</a:t>
            </a:r>
            <a:endParaRPr lang="pt-BR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População 1.064.245 </a:t>
            </a:r>
            <a:endParaRPr lang="pt-BR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91,07%</a:t>
            </a: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dos procedimentos realizados na região</a:t>
            </a:r>
            <a:endParaRPr lang="pt-BR" spc="-1" dirty="0">
              <a:uFill>
                <a:solidFill>
                  <a:srgbClr val="FFFFFF"/>
                </a:solidFill>
              </a:u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28" name="CustomShape 7"/>
          <p:cNvSpPr/>
          <p:nvPr/>
        </p:nvSpPr>
        <p:spPr>
          <a:xfrm>
            <a:off x="8485282" y="2976251"/>
            <a:ext cx="1837782" cy="1169178"/>
          </a:xfrm>
          <a:prstGeom prst="wedgeRectCallout">
            <a:avLst>
              <a:gd name="adj1" fmla="val -74306"/>
              <a:gd name="adj2" fmla="val 28875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51588" rIns="99208" bIns="5158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Macro Foz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População 683.034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90,15%</a:t>
            </a: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dos procedimentos realizados  na região</a:t>
            </a:r>
          </a:p>
        </p:txBody>
      </p:sp>
      <p:sp>
        <p:nvSpPr>
          <p:cNvPr id="329" name="CustomShape 8"/>
          <p:cNvSpPr/>
          <p:nvPr/>
        </p:nvSpPr>
        <p:spPr>
          <a:xfrm>
            <a:off x="2511478" y="5607963"/>
            <a:ext cx="2342195" cy="980537"/>
          </a:xfrm>
          <a:prstGeom prst="wedgeRectCallout">
            <a:avLst>
              <a:gd name="adj1" fmla="val 114829"/>
              <a:gd name="adj2" fmla="val -147384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51588" rIns="99208" bIns="5158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Macro Serra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População 289.820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92,14%</a:t>
            </a: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dos procedimentos realizados na região</a:t>
            </a:r>
          </a:p>
        </p:txBody>
      </p:sp>
      <p:sp>
        <p:nvSpPr>
          <p:cNvPr id="330" name="CustomShape 9"/>
          <p:cNvSpPr/>
          <p:nvPr/>
        </p:nvSpPr>
        <p:spPr>
          <a:xfrm>
            <a:off x="311374" y="6976951"/>
            <a:ext cx="10380439" cy="568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10"/>
          <p:cNvSpPr/>
          <p:nvPr/>
        </p:nvSpPr>
        <p:spPr>
          <a:xfrm>
            <a:off x="8154588" y="6045006"/>
            <a:ext cx="2379342" cy="998485"/>
          </a:xfrm>
          <a:prstGeom prst="wedgeRectCallout">
            <a:avLst>
              <a:gd name="adj1" fmla="val -57222"/>
              <a:gd name="adj2" fmla="val -240928"/>
            </a:avLst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51588" rIns="99208" bIns="51588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Macro   </a:t>
            </a:r>
            <a:r>
              <a:rPr lang="pt-BR" sz="1213" spc="-1" dirty="0" err="1">
                <a:uFill>
                  <a:solidFill>
                    <a:srgbClr val="FFFFFF"/>
                  </a:solidFill>
                </a:uFill>
                <a:latin typeface="Times New Roman"/>
                <a:ea typeface="Microsoft YaHei"/>
              </a:rPr>
              <a:t>GrFpolis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População 1.172.076</a:t>
            </a:r>
            <a:endParaRPr lang="pt-BR" sz="1213" spc="-1" dirty="0"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13" b="1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98,19%</a:t>
            </a:r>
            <a:r>
              <a:rPr lang="pt-BR" sz="1213" spc="-1" dirty="0">
                <a:uFill>
                  <a:solidFill>
                    <a:srgbClr val="FFFFFF"/>
                  </a:solidFill>
                </a:uFill>
                <a:latin typeface="Times New Roman"/>
              </a:rPr>
              <a:t> dos procedimentos realizados na região</a:t>
            </a:r>
          </a:p>
        </p:txBody>
      </p:sp>
      <p:sp>
        <p:nvSpPr>
          <p:cNvPr id="332" name="CustomShape 11"/>
          <p:cNvSpPr/>
          <p:nvPr/>
        </p:nvSpPr>
        <p:spPr>
          <a:xfrm>
            <a:off x="8467772" y="7004949"/>
            <a:ext cx="2777131" cy="7349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2" b="1" spc="-1" dirty="0">
                <a:uFill>
                  <a:solidFill>
                    <a:srgbClr val="FFFFFF"/>
                  </a:solidFill>
                </a:uFill>
              </a:rPr>
              <a:t>Fonte: GEPSA</a:t>
            </a:r>
            <a:endParaRPr lang="pt-BR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333" name="CustomShape 12"/>
          <p:cNvSpPr/>
          <p:nvPr/>
        </p:nvSpPr>
        <p:spPr>
          <a:xfrm>
            <a:off x="1659472" y="88787"/>
            <a:ext cx="7559699" cy="1262083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49604" rIns="99208" bIns="49604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25" b="1" spc="-1" dirty="0" smtClean="0">
                <a:uFill>
                  <a:solidFill>
                    <a:srgbClr val="FFFFFF"/>
                  </a:solidFill>
                </a:uFill>
              </a:rPr>
              <a:t>REGIONALIZAÇÃO DA SAÚDE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25" b="1" spc="-1" dirty="0" smtClean="0">
                <a:uFill>
                  <a:solidFill>
                    <a:srgbClr val="FFFFFF"/>
                  </a:solidFill>
                </a:uFill>
              </a:rPr>
              <a:t>Percentual de Resolutividade da população de sua área de abrangência</a:t>
            </a:r>
            <a:endParaRPr lang="pt-BR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0" y="63065"/>
            <a:ext cx="10180320" cy="1229708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2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21" name="Retângulo 2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90448186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/>
          <p:cNvSpPr/>
          <p:nvPr/>
        </p:nvSpPr>
        <p:spPr>
          <a:xfrm>
            <a:off x="791687" y="1323604"/>
            <a:ext cx="9044609" cy="4492487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spc="-1" dirty="0" smtClean="0">
                <a:uFill>
                  <a:solidFill>
                    <a:srgbClr val="FFFFFF"/>
                  </a:solidFill>
                </a:uFill>
                <a:ea typeface="Microsoft YaHei"/>
              </a:rPr>
              <a:t>FERRAMENTAS UTILIZADAS PARA DIMINUIR AMBULANCIOTERAPIA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3600" b="1" spc="-1" dirty="0" smtClean="0">
              <a:uFill>
                <a:solidFill>
                  <a:srgbClr val="FFFFFF"/>
                </a:solidFill>
              </a:uFill>
              <a:ea typeface="Microsoft YaHe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spc="-1" dirty="0" smtClean="0">
                <a:uFill>
                  <a:solidFill>
                    <a:srgbClr val="FFFFFF"/>
                  </a:solidFill>
                </a:uFill>
                <a:ea typeface="Microsoft YaHei"/>
              </a:rPr>
              <a:t>TELECONSULTORIA E TELEMEDICINA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spc="-1" dirty="0" smtClean="0">
                <a:uFill>
                  <a:solidFill>
                    <a:srgbClr val="FFFFFF"/>
                  </a:solidFill>
                </a:uFill>
                <a:ea typeface="Microsoft YaHei"/>
              </a:rPr>
              <a:t>REGIONALIZAÇÃO DE SERVIÇOS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spc="-1" dirty="0" smtClean="0">
                <a:uFill>
                  <a:solidFill>
                    <a:srgbClr val="FFFFFF"/>
                  </a:solidFill>
                </a:uFill>
                <a:ea typeface="Microsoft YaHei"/>
              </a:rPr>
              <a:t>(RADIOTERAPIA, CARDIOLOGIA E OUTRAS HABILITAÇÕES)</a:t>
            </a:r>
            <a:endParaRPr lang="pt-BR" sz="2800" spc="-1" dirty="0"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Retângulo de cantos arredondados 5"/>
          <p:cNvSpPr/>
          <p:nvPr/>
        </p:nvSpPr>
        <p:spPr>
          <a:xfrm>
            <a:off x="0" y="1282250"/>
            <a:ext cx="10180320" cy="4535214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91813" cy="75596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5514822" y="472457"/>
            <a:ext cx="5176991" cy="23501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102645" tIns="51323" rIns="102645" bIns="51323"/>
          <a:lstStyle/>
          <a:p>
            <a:pPr algn="ctr">
              <a:tabLst>
                <a:tab pos="0" algn="l"/>
                <a:tab pos="510573" algn="l"/>
                <a:tab pos="1022958" algn="l"/>
                <a:tab pos="1535341" algn="l"/>
                <a:tab pos="2047726" algn="l"/>
                <a:tab pos="2560109" algn="l"/>
                <a:tab pos="3072493" algn="l"/>
                <a:tab pos="3584877" algn="l"/>
                <a:tab pos="4097261" algn="l"/>
                <a:tab pos="4609644" algn="l"/>
                <a:tab pos="5122029" algn="l"/>
                <a:tab pos="5634412" algn="l"/>
                <a:tab pos="6146797" algn="l"/>
                <a:tab pos="6659180" algn="l"/>
                <a:tab pos="7171564" algn="l"/>
                <a:tab pos="7683948" algn="l"/>
                <a:tab pos="8196332" algn="l"/>
                <a:tab pos="8708715" algn="l"/>
                <a:tab pos="9221100" algn="l"/>
                <a:tab pos="9733483" algn="l"/>
                <a:tab pos="10245868" algn="l"/>
              </a:tabLst>
            </a:pPr>
            <a:r>
              <a:rPr lang="pt-BR" sz="6800" b="1" dirty="0" smtClean="0">
                <a:solidFill>
                  <a:srgbClr val="FFFFFF"/>
                </a:solidFill>
                <a:latin typeface="+mj-lt"/>
              </a:rPr>
              <a:t>PROJETO VER</a:t>
            </a:r>
            <a:endParaRPr lang="pt-BR" sz="6800" b="1" dirty="0">
              <a:solidFill>
                <a:srgbClr val="FFFFFF"/>
              </a:solidFill>
              <a:latin typeface="+mj-lt"/>
            </a:endParaRPr>
          </a:p>
          <a:p>
            <a:pPr algn="ctr">
              <a:tabLst>
                <a:tab pos="0" algn="l"/>
                <a:tab pos="510573" algn="l"/>
                <a:tab pos="1022958" algn="l"/>
                <a:tab pos="1535341" algn="l"/>
                <a:tab pos="2047726" algn="l"/>
                <a:tab pos="2560109" algn="l"/>
                <a:tab pos="3072493" algn="l"/>
                <a:tab pos="3584877" algn="l"/>
                <a:tab pos="4097261" algn="l"/>
                <a:tab pos="4609644" algn="l"/>
                <a:tab pos="5122029" algn="l"/>
                <a:tab pos="5634412" algn="l"/>
                <a:tab pos="6146797" algn="l"/>
                <a:tab pos="6659180" algn="l"/>
                <a:tab pos="7171564" algn="l"/>
                <a:tab pos="7683948" algn="l"/>
                <a:tab pos="8196332" algn="l"/>
                <a:tab pos="8708715" algn="l"/>
                <a:tab pos="9221100" algn="l"/>
                <a:tab pos="9733483" algn="l"/>
                <a:tab pos="10245868" algn="l"/>
              </a:tabLst>
            </a:pPr>
            <a:endParaRPr lang="pt-BR" sz="6800" dirty="0">
              <a:solidFill>
                <a:srgbClr val="FFFFFF"/>
              </a:solidFill>
              <a:latin typeface="Zaheera  Demo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928255" y="3622342"/>
            <a:ext cx="5176991" cy="291180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102645" tIns="51323" rIns="102645" bIns="51323"/>
          <a:lstStyle/>
          <a:p>
            <a:pPr algn="ctr">
              <a:tabLst>
                <a:tab pos="0" algn="l"/>
                <a:tab pos="510573" algn="l"/>
                <a:tab pos="1022958" algn="l"/>
                <a:tab pos="1535341" algn="l"/>
                <a:tab pos="2047726" algn="l"/>
                <a:tab pos="2560109" algn="l"/>
                <a:tab pos="3072493" algn="l"/>
                <a:tab pos="3584877" algn="l"/>
                <a:tab pos="4097261" algn="l"/>
                <a:tab pos="4609644" algn="l"/>
                <a:tab pos="5122029" algn="l"/>
                <a:tab pos="5634412" algn="l"/>
                <a:tab pos="6146797" algn="l"/>
                <a:tab pos="6659180" algn="l"/>
                <a:tab pos="7171564" algn="l"/>
                <a:tab pos="7683948" algn="l"/>
                <a:tab pos="8196332" algn="l"/>
                <a:tab pos="8708715" algn="l"/>
                <a:tab pos="9221100" algn="l"/>
                <a:tab pos="9733483" algn="l"/>
                <a:tab pos="10245868" algn="l"/>
              </a:tabLst>
            </a:pPr>
            <a:r>
              <a:rPr lang="pt-BR" sz="4600" b="1" dirty="0" smtClean="0">
                <a:solidFill>
                  <a:srgbClr val="FFFFFF"/>
                </a:solidFill>
                <a:latin typeface="+mj-lt"/>
              </a:rPr>
              <a:t>23 </a:t>
            </a:r>
            <a:r>
              <a:rPr lang="pt-BR" sz="4600" b="1" dirty="0">
                <a:solidFill>
                  <a:srgbClr val="FFFFFF"/>
                </a:solidFill>
                <a:latin typeface="+mj-lt"/>
              </a:rPr>
              <a:t>mil cirurgias de catarata </a:t>
            </a:r>
            <a:r>
              <a:rPr lang="pt-BR" sz="4600" b="1" dirty="0" smtClean="0">
                <a:solidFill>
                  <a:srgbClr val="FFFFFF"/>
                </a:solidFill>
                <a:latin typeface="+mj-lt"/>
              </a:rPr>
              <a:t>em </a:t>
            </a:r>
            <a:r>
              <a:rPr lang="pt-BR" sz="4600" b="1" dirty="0">
                <a:solidFill>
                  <a:srgbClr val="FFFFFF"/>
                </a:solidFill>
                <a:latin typeface="+mj-lt"/>
              </a:rPr>
              <a:t>todo o </a:t>
            </a:r>
            <a:r>
              <a:rPr lang="pt-BR" sz="4600" b="1" dirty="0" smtClean="0">
                <a:solidFill>
                  <a:srgbClr val="FFFFFF"/>
                </a:solidFill>
                <a:latin typeface="+mj-lt"/>
              </a:rPr>
              <a:t>Estado em 2018</a:t>
            </a:r>
            <a:endParaRPr lang="pt-BR" sz="4600" b="1" dirty="0">
              <a:solidFill>
                <a:srgbClr val="FFFFFF"/>
              </a:solidFill>
              <a:latin typeface="+mj-lt"/>
            </a:endParaRPr>
          </a:p>
          <a:p>
            <a:pPr algn="ctr">
              <a:tabLst>
                <a:tab pos="0" algn="l"/>
                <a:tab pos="510573" algn="l"/>
                <a:tab pos="1022958" algn="l"/>
                <a:tab pos="1535341" algn="l"/>
                <a:tab pos="2047726" algn="l"/>
                <a:tab pos="2560109" algn="l"/>
                <a:tab pos="3072493" algn="l"/>
                <a:tab pos="3584877" algn="l"/>
                <a:tab pos="4097261" algn="l"/>
                <a:tab pos="4609644" algn="l"/>
                <a:tab pos="5122029" algn="l"/>
                <a:tab pos="5634412" algn="l"/>
                <a:tab pos="6146797" algn="l"/>
                <a:tab pos="6659180" algn="l"/>
                <a:tab pos="7171564" algn="l"/>
                <a:tab pos="7683948" algn="l"/>
                <a:tab pos="8196332" algn="l"/>
                <a:tab pos="8708715" algn="l"/>
                <a:tab pos="9221100" algn="l"/>
                <a:tab pos="9733483" algn="l"/>
                <a:tab pos="10245868" algn="l"/>
              </a:tabLst>
            </a:pPr>
            <a:endParaRPr lang="pt-BR" sz="6800" dirty="0">
              <a:solidFill>
                <a:srgbClr val="FFFFFF"/>
              </a:solidFill>
              <a:latin typeface="Zaheera  Demo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de cantos arredondados 11"/>
          <p:cNvSpPr/>
          <p:nvPr/>
        </p:nvSpPr>
        <p:spPr>
          <a:xfrm>
            <a:off x="0" y="225928"/>
            <a:ext cx="10180320" cy="861893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69" y="1264798"/>
            <a:ext cx="9690342" cy="603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740980" y="274258"/>
            <a:ext cx="9265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PROJETO DE CIRURGIAS ELETIVAS</a:t>
            </a:r>
            <a:endParaRPr lang="pt-BR" sz="4000" b="1" dirty="0"/>
          </a:p>
        </p:txBody>
      </p:sp>
    </p:spTree>
    <p:extLst>
      <p:ext uri="{BB962C8B-B14F-4D97-AF65-F5344CB8AC3E}">
        <p14:creationId xmlns="" xmlns:p14="http://schemas.microsoft.com/office/powerpoint/2010/main" val="37001237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rdio habilitações 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-1"/>
            <a:ext cx="10158413" cy="75596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390314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neuro habilitações 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-1"/>
            <a:ext cx="10234613" cy="7559675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193949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onco habilitações 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" y="0"/>
            <a:ext cx="10143173" cy="749552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244598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961233" y="190500"/>
            <a:ext cx="8663215" cy="993080"/>
          </a:xfrm>
          <a:prstGeom prst="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208" tIns="49604" rIns="99208" bIns="49604" anchor="ctr">
            <a:noAutofit/>
          </a:bodyPr>
          <a:lstStyle/>
          <a:p>
            <a:pPr algn="ctr">
              <a:defRPr/>
            </a:pPr>
            <a:r>
              <a:rPr lang="pt-BR" sz="2000" b="1" spc="-1" dirty="0">
                <a:uFill>
                  <a:solidFill>
                    <a:srgbClr val="FFFFFF"/>
                  </a:solidFill>
                </a:uFill>
              </a:rPr>
              <a:t>Nº DE AGENDAMENTOS </a:t>
            </a:r>
            <a:r>
              <a:rPr lang="pt-BR" sz="2000" b="1" spc="-1" dirty="0" smtClean="0">
                <a:uFill>
                  <a:solidFill>
                    <a:srgbClr val="FFFFFF"/>
                  </a:solidFill>
                </a:uFill>
              </a:rPr>
              <a:t>100</a:t>
            </a:r>
            <a:r>
              <a:rPr lang="pt-BR" sz="2000" b="1" spc="-1" dirty="0">
                <a:uFill>
                  <a:solidFill>
                    <a:srgbClr val="FFFFFF"/>
                  </a:solidFill>
                </a:uFill>
              </a:rPr>
              <a:t>% REGULADOS </a:t>
            </a:r>
            <a:endParaRPr lang="pt-BR" sz="2000" b="1" spc="-1" dirty="0" smtClean="0">
              <a:uFill>
                <a:solidFill>
                  <a:srgbClr val="FFFFFF"/>
                </a:solidFill>
              </a:uFill>
            </a:endParaRPr>
          </a:p>
          <a:p>
            <a:pPr algn="ctr">
              <a:defRPr/>
            </a:pPr>
            <a:r>
              <a:rPr lang="pt-BR" b="1" spc="-1" dirty="0" smtClean="0">
                <a:uFill>
                  <a:solidFill>
                    <a:srgbClr val="FFFFFF"/>
                  </a:solidFill>
                </a:uFill>
              </a:rPr>
              <a:t>CENTRAL ESTADUAL DE REGULAÇÃO AMBULATORIAL – CERA</a:t>
            </a:r>
            <a:r>
              <a:rPr lang="pt-BR" sz="2000" b="1" spc="-1" dirty="0" smtClean="0">
                <a:uFill>
                  <a:solidFill>
                    <a:srgbClr val="FFFFFF"/>
                  </a:solidFill>
                </a:uFill>
              </a:rPr>
              <a:t> 2011-2018</a:t>
            </a:r>
            <a:endParaRPr lang="pt-BR" sz="2000" b="1" spc="-1" dirty="0">
              <a:uFill>
                <a:solidFill>
                  <a:srgbClr val="FFFFFF"/>
                </a:solidFill>
              </a:uFill>
            </a:endParaRPr>
          </a:p>
        </p:txBody>
      </p:sp>
      <p:graphicFrame>
        <p:nvGraphicFramePr>
          <p:cNvPr id="4" name="Gráfico 3"/>
          <p:cNvGraphicFramePr/>
          <p:nvPr>
            <p:extLst>
              <p:ext uri="{D42A27DB-BD31-4B8C-83A1-F6EECF244321}">
                <p14:modId xmlns="" xmlns:p14="http://schemas.microsoft.com/office/powerpoint/2010/main" val="3475864025"/>
              </p:ext>
            </p:extLst>
          </p:nvPr>
        </p:nvGraphicFramePr>
        <p:xfrm>
          <a:off x="670560" y="1371600"/>
          <a:ext cx="10021253" cy="592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tângulo 1"/>
          <p:cNvSpPr/>
          <p:nvPr/>
        </p:nvSpPr>
        <p:spPr>
          <a:xfrm>
            <a:off x="8008883" y="7031426"/>
            <a:ext cx="2649180" cy="3077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400" dirty="0"/>
              <a:t>Fonte: </a:t>
            </a:r>
            <a:r>
              <a:rPr lang="pt-BR" sz="1400" dirty="0" err="1"/>
              <a:t>Sisreg</a:t>
            </a:r>
            <a:r>
              <a:rPr lang="pt-BR" sz="1400" dirty="0"/>
              <a:t>/SUR 19/09/2018 </a:t>
            </a:r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2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3" name="Retângulo 12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Retângulo de cantos arredondados 13"/>
          <p:cNvSpPr/>
          <p:nvPr/>
        </p:nvSpPr>
        <p:spPr>
          <a:xfrm>
            <a:off x="0" y="63065"/>
            <a:ext cx="10180320" cy="1229708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244803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:\Acélio\Apresentaçoes - Palestras\fundos e fotos\GESTAO DE RESULTAD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3951" y="-312799"/>
            <a:ext cx="5057862" cy="4186967"/>
          </a:xfrm>
          <a:prstGeom prst="rect">
            <a:avLst/>
          </a:prstGeom>
          <a:noFill/>
        </p:spPr>
      </p:pic>
      <p:pic>
        <p:nvPicPr>
          <p:cNvPr id="9219" name="Picture 3" descr="Z:\Acélio\Apresentaçoes - Palestras\fundos e fotos\VALORIZAÇÃO DE PESSOA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389" y="3506788"/>
            <a:ext cx="10162424" cy="4052887"/>
          </a:xfrm>
          <a:prstGeom prst="rect">
            <a:avLst/>
          </a:prstGeom>
          <a:noFill/>
        </p:spPr>
      </p:pic>
      <p:sp>
        <p:nvSpPr>
          <p:cNvPr id="4" name="Retângulo de cantos arredondados 3"/>
          <p:cNvSpPr/>
          <p:nvPr/>
        </p:nvSpPr>
        <p:spPr>
          <a:xfrm>
            <a:off x="360945" y="120315"/>
            <a:ext cx="6424863" cy="35814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8153" y="120316"/>
            <a:ext cx="5582652" cy="3589336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/>
          <a:lstStyle/>
          <a:p>
            <a:r>
              <a:rPr lang="pt-BR" sz="4000" dirty="0" smtClean="0">
                <a:latin typeface="+mn-lt"/>
              </a:rPr>
              <a:t>Total de 11 anos na iniciativa privada. </a:t>
            </a:r>
            <a:br>
              <a:rPr lang="pt-BR" sz="4000" dirty="0" smtClean="0">
                <a:latin typeface="+mn-lt"/>
              </a:rPr>
            </a:br>
            <a:r>
              <a:rPr lang="pt-BR" sz="4000" dirty="0">
                <a:latin typeface="+mn-lt"/>
              </a:rPr>
              <a:t/>
            </a:r>
            <a:br>
              <a:rPr lang="pt-BR" sz="4000" dirty="0">
                <a:latin typeface="+mn-lt"/>
              </a:rPr>
            </a:br>
            <a:r>
              <a:rPr lang="pt-BR" sz="4000" dirty="0" smtClean="0">
                <a:latin typeface="+mn-lt"/>
              </a:rPr>
              <a:t>Foco gestão de resultados e valorização de pessoas.</a:t>
            </a:r>
            <a:endParaRPr lang="pt-BR" sz="4000" dirty="0">
              <a:latin typeface="+mn-lt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307785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9487"/>
            <a:ext cx="10691813" cy="7799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13773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" y="0"/>
            <a:ext cx="1017365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3417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" y="0"/>
            <a:ext cx="1017365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224936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-108857"/>
            <a:ext cx="10156825" cy="766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236942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" y="251763"/>
            <a:ext cx="10126345" cy="730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tângulo 12"/>
          <p:cNvSpPr/>
          <p:nvPr/>
        </p:nvSpPr>
        <p:spPr>
          <a:xfrm>
            <a:off x="259080" y="0"/>
            <a:ext cx="10432733" cy="3429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838200" y="350520"/>
            <a:ext cx="10141585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Quitado cerca de R$ 20 milhões em dívidas do governo estadual com o HSJ, deixando 100% pagos os valores referentes a 2018</a:t>
            </a:r>
            <a:endParaRPr lang="pt-BR" sz="4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1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2" name="Retângulo 11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371944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" y="-152400"/>
            <a:ext cx="10095865" cy="771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m 5" descr="apos_termo_de_compromisso_de_alta_complexidade_hospital_sao_jose_se_torna_referencia_no_sul_em_oncopediatria_20181105_13145552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2930" y="-31671"/>
            <a:ext cx="6188883" cy="3883025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533400" y="0"/>
            <a:ext cx="4648200" cy="388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24840" y="733690"/>
            <a:ext cx="452628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800" b="1" dirty="0" smtClean="0"/>
              <a:t>Termo de Compromisso de Alta Complexidade de Oncologia Pediátrica </a:t>
            </a:r>
          </a:p>
          <a:p>
            <a:endParaRPr lang="pt-BR" sz="2800" b="1" dirty="0" smtClean="0"/>
          </a:p>
          <a:p>
            <a:r>
              <a:rPr lang="pt-BR" sz="2800" b="1" dirty="0" smtClean="0"/>
              <a:t>* Hospital Referencia em todo o Sul do Estado</a:t>
            </a:r>
            <a:endParaRPr lang="pt-BR" sz="2800" b="1" dirty="0"/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2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3" name="Retângulo 12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8006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Acélio\Apresentaçoes - Palestras\fundos e fotos\antiga HMIS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559" y="1040556"/>
            <a:ext cx="10124254" cy="5153025"/>
          </a:xfrm>
          <a:prstGeom prst="rect">
            <a:avLst/>
          </a:prstGeom>
          <a:noFill/>
        </p:spPr>
      </p:pic>
      <p:pic>
        <p:nvPicPr>
          <p:cNvPr id="1027" name="Picture 3" descr="Z:\Acélio\Apresentaçoes - Palestras\fundos e fotos\Nova HMISC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966" y="4469641"/>
            <a:ext cx="5013436" cy="3090034"/>
          </a:xfrm>
          <a:prstGeom prst="rect">
            <a:avLst/>
          </a:prstGeom>
          <a:noFill/>
        </p:spPr>
      </p:pic>
      <p:sp>
        <p:nvSpPr>
          <p:cNvPr id="7" name="Retângulo 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2" name="Retângulo de cantos arredondados 11"/>
          <p:cNvSpPr/>
          <p:nvPr/>
        </p:nvSpPr>
        <p:spPr>
          <a:xfrm>
            <a:off x="0" y="225928"/>
            <a:ext cx="10180320" cy="1413686"/>
          </a:xfrm>
          <a:prstGeom prst="round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740980" y="274258"/>
            <a:ext cx="9265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HOSPITAL MATERNO INFANTIL SANTA CATARINA</a:t>
            </a:r>
            <a:endParaRPr lang="pt-BR" sz="4000" b="1" dirty="0"/>
          </a:p>
        </p:txBody>
      </p:sp>
      <p:pic>
        <p:nvPicPr>
          <p:cNvPr id="1028" name="Picture 4" descr="Z:\Acélio\Apresentaçoes - Palestras\fundos e fotos\Nova HMIS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3338" y="4464649"/>
            <a:ext cx="5268475" cy="3394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002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Z:\Antonio\AMREC\2019\05 - Maio\HMISC\DSC_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411" y="-29487"/>
            <a:ext cx="10162424" cy="6730915"/>
          </a:xfrm>
          <a:prstGeom prst="rect">
            <a:avLst/>
          </a:prstGeom>
          <a:noFill/>
        </p:spPr>
      </p:pic>
      <p:pic>
        <p:nvPicPr>
          <p:cNvPr id="2050" name="Picture 2" descr="Z:\Antonio\AMREC\2019\05 - Maio\HMISC\DSC_0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389" y="828759"/>
            <a:ext cx="10162424" cy="6730915"/>
          </a:xfrm>
          <a:prstGeom prst="rect">
            <a:avLst/>
          </a:prstGeom>
          <a:noFill/>
        </p:spPr>
      </p:pic>
      <p:sp>
        <p:nvSpPr>
          <p:cNvPr id="12" name="Retângulo de cantos arredondados 11"/>
          <p:cNvSpPr/>
          <p:nvPr/>
        </p:nvSpPr>
        <p:spPr>
          <a:xfrm>
            <a:off x="0" y="225928"/>
            <a:ext cx="10180320" cy="1413686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740980" y="274258"/>
            <a:ext cx="926592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4000" b="1" dirty="0" smtClean="0"/>
              <a:t>HOSPITAL MATERNO INFANTIL MILÉSIMO PARTO</a:t>
            </a:r>
            <a:endParaRPr lang="pt-BR" sz="4000" b="1" dirty="0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127782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Centro Cirúrgico_Hospital Materno-Infantil Santa Catarina_27 de nov de 2018_Bruna Bor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04901"/>
            <a:ext cx="10691813" cy="77669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3840" y="-3480"/>
            <a:ext cx="10478453" cy="12618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BR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Hospital Materno-Infantil Santa Catarina</a:t>
            </a:r>
            <a:endParaRPr lang="pt-BR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411480" y="4895849"/>
            <a:ext cx="10280333" cy="2663825"/>
          </a:xfrm>
          <a:prstGeom prst="rect">
            <a:avLst/>
          </a:prstGeom>
          <a:solidFill>
            <a:srgbClr val="F4AA24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90000"/>
              </a:lnSpc>
            </a:pPr>
            <a:r>
              <a:rPr lang="pt-BR" sz="2800" b="1" dirty="0" smtClean="0">
                <a:latin typeface="+mj-lt"/>
                <a:ea typeface="+mj-ea"/>
                <a:cs typeface="+mj-cs"/>
              </a:rPr>
              <a:t>Inaugurada a reforma e ampliação. </a:t>
            </a:r>
          </a:p>
          <a:p>
            <a:pPr lvl="0" algn="ctr" eaLnBrk="0" hangingPunct="0">
              <a:lnSpc>
                <a:spcPct val="90000"/>
              </a:lnSpc>
            </a:pPr>
            <a:r>
              <a:rPr lang="pt-BR" sz="2800" b="1" dirty="0" smtClean="0">
                <a:latin typeface="+mj-lt"/>
                <a:ea typeface="+mj-ea"/>
                <a:cs typeface="+mj-cs"/>
              </a:rPr>
              <a:t>Conta agora com maternidade e hospital infantil.</a:t>
            </a:r>
          </a:p>
          <a:p>
            <a:pPr lvl="0" algn="ctr" eaLnBrk="0" hangingPunct="0">
              <a:lnSpc>
                <a:spcPct val="90000"/>
              </a:lnSpc>
            </a:pPr>
            <a:r>
              <a:rPr lang="pt-BR" sz="2800" b="1" dirty="0" smtClean="0">
                <a:latin typeface="+mj-lt"/>
                <a:ea typeface="+mj-ea"/>
                <a:cs typeface="+mj-cs"/>
              </a:rPr>
              <a:t>O investimento total passa dos R$ 5 milhões.</a:t>
            </a:r>
          </a:p>
          <a:p>
            <a:pPr lvl="0" algn="ctr" eaLnBrk="0" hangingPunct="0">
              <a:lnSpc>
                <a:spcPct val="90000"/>
              </a:lnSpc>
            </a:pPr>
            <a:r>
              <a:rPr lang="pt-BR" sz="2800" b="1" dirty="0" smtClean="0">
                <a:latin typeface="+mj-lt"/>
                <a:ea typeface="+mj-ea"/>
                <a:cs typeface="+mj-cs"/>
              </a:rPr>
              <a:t>Mais 109 leitos.</a:t>
            </a:r>
          </a:p>
          <a:p>
            <a:pPr lvl="0" algn="ctr" eaLnBrk="0" hangingPunct="0">
              <a:lnSpc>
                <a:spcPct val="90000"/>
              </a:lnSpc>
            </a:pPr>
            <a:r>
              <a:rPr lang="pt-BR" sz="2800" b="1" dirty="0" smtClean="0">
                <a:latin typeface="+mj-lt"/>
                <a:ea typeface="+mj-ea"/>
                <a:cs typeface="+mj-cs"/>
              </a:rPr>
              <a:t>Estado assumiu o custeio mensal de R$ 3,2 milhões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2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3" name="Retângulo 12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359699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" y="-21772"/>
            <a:ext cx="10326053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ângulo 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472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Z:\Acélio\Apresentaçoes - Palestras\DSC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0125" y="3597739"/>
            <a:ext cx="6444499" cy="4268408"/>
          </a:xfrm>
          <a:prstGeom prst="rect">
            <a:avLst/>
          </a:prstGeom>
          <a:noFill/>
        </p:spPr>
      </p:pic>
      <p:pic>
        <p:nvPicPr>
          <p:cNvPr id="7170" name="Picture 2" descr="Z:\Acélio\Apresentaçoes - Palestras\DSC_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263" y="0"/>
            <a:ext cx="5149516" cy="3700068"/>
          </a:xfrm>
          <a:prstGeom prst="rect">
            <a:avLst/>
          </a:prstGeom>
          <a:noFill/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6589" y="3850105"/>
            <a:ext cx="3489158" cy="3416969"/>
          </a:xfrm>
        </p:spPr>
        <p:txBody>
          <a:bodyPr/>
          <a:lstStyle/>
          <a:p>
            <a:r>
              <a:rPr lang="pt-BR" sz="3000" dirty="0" smtClean="0">
                <a:latin typeface="+mn-lt"/>
              </a:rPr>
              <a:t>* Ausência de alta complexidade na região (</a:t>
            </a:r>
            <a:r>
              <a:rPr lang="pt-BR" sz="3000" dirty="0" err="1" smtClean="0">
                <a:latin typeface="+mn-lt"/>
              </a:rPr>
              <a:t>Cardio</a:t>
            </a:r>
            <a:r>
              <a:rPr lang="pt-BR" sz="3000" dirty="0" smtClean="0">
                <a:latin typeface="+mn-lt"/>
              </a:rPr>
              <a:t> e </a:t>
            </a:r>
            <a:r>
              <a:rPr lang="pt-BR" sz="3000" dirty="0" err="1" smtClean="0">
                <a:latin typeface="+mn-lt"/>
              </a:rPr>
              <a:t>Onco</a:t>
            </a:r>
            <a:r>
              <a:rPr lang="pt-BR" sz="3000" dirty="0" smtClean="0">
                <a:latin typeface="+mn-lt"/>
              </a:rPr>
              <a:t>);</a:t>
            </a:r>
            <a:br>
              <a:rPr lang="pt-BR" sz="3000" dirty="0" smtClean="0">
                <a:latin typeface="+mn-lt"/>
              </a:rPr>
            </a:br>
            <a:r>
              <a:rPr lang="pt-BR" sz="3000" dirty="0" smtClean="0">
                <a:latin typeface="+mn-lt"/>
              </a:rPr>
              <a:t>* Altos índices de mortalidade e morbidade.</a:t>
            </a:r>
            <a:endParaRPr lang="pt-BR" sz="3000" dirty="0">
              <a:latin typeface="+mn-lt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 bwMode="auto">
          <a:xfrm>
            <a:off x="5783177" y="24063"/>
            <a:ext cx="4660234" cy="346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* Situação de calamidade pública na área de saúde;</a:t>
            </a:r>
            <a:b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* Filas intermináveis;</a:t>
            </a:r>
            <a:b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* Falta de medicamentos e insumos;</a:t>
            </a:r>
            <a:b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pt-BR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* Falta de profissionais na área.</a:t>
            </a:r>
            <a:endParaRPr kumimoji="0" lang="pt-BR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SAM_2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" y="-1"/>
            <a:ext cx="10173653" cy="75596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480"/>
            <a:ext cx="10691813" cy="12618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pt-BR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Hospital São Donato (Içara)</a:t>
            </a:r>
            <a:endParaRPr lang="pt-BR" sz="4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 bwMode="auto">
          <a:xfrm>
            <a:off x="518160" y="4895849"/>
            <a:ext cx="10173653" cy="2007871"/>
          </a:xfrm>
          <a:prstGeom prst="rect">
            <a:avLst/>
          </a:prstGeom>
          <a:solidFill>
            <a:srgbClr val="F4AA24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90000"/>
              </a:lnSpc>
            </a:pPr>
            <a:r>
              <a:rPr lang="pt-BR" sz="2800" b="1" dirty="0" smtClean="0">
                <a:latin typeface="+mj-lt"/>
                <a:ea typeface="+mj-ea"/>
                <a:cs typeface="+mj-cs"/>
              </a:rPr>
              <a:t>Inauguração da obra da UTI com CME.</a:t>
            </a:r>
          </a:p>
          <a:p>
            <a:pPr lvl="0" algn="ctr" eaLnBrk="0" hangingPunct="0">
              <a:lnSpc>
                <a:spcPct val="90000"/>
              </a:lnSpc>
            </a:pPr>
            <a:r>
              <a:rPr lang="pt-BR" sz="2800" b="1" dirty="0" smtClean="0">
                <a:latin typeface="+mj-lt"/>
                <a:ea typeface="+mj-ea"/>
                <a:cs typeface="+mj-cs"/>
              </a:rPr>
              <a:t>Ampliou para 91 leitos, sendo 10 de UTI.</a:t>
            </a:r>
          </a:p>
          <a:p>
            <a:pPr lvl="0" algn="ctr" eaLnBrk="0" hangingPunct="0">
              <a:lnSpc>
                <a:spcPct val="90000"/>
              </a:lnSpc>
            </a:pPr>
            <a:r>
              <a:rPr lang="pt-BR" sz="2800" b="1" dirty="0" smtClean="0">
                <a:latin typeface="+mj-lt"/>
                <a:ea typeface="+mj-ea"/>
                <a:cs typeface="+mj-cs"/>
              </a:rPr>
              <a:t>Investimento de R$ 1.404.869,92 na obra e R$ 600 mil para aquisição de ventiladores pulmonares e monitores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2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3" name="Retângulo 12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215692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-10885"/>
            <a:ext cx="10130699" cy="755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195885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-10886"/>
            <a:ext cx="1020635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179724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1"/>
            <a:ext cx="10141585" cy="755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ângulo 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113369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" y="-40605"/>
            <a:ext cx="10165548" cy="760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369911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10131152" cy="756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ângulo 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23056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-12928"/>
            <a:ext cx="10273619" cy="757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o 2"/>
          <p:cNvGrpSpPr/>
          <p:nvPr/>
        </p:nvGrpSpPr>
        <p:grpSpPr>
          <a:xfrm>
            <a:off x="-30480" y="0"/>
            <a:ext cx="1280160" cy="7559675"/>
            <a:chOff x="-30480" y="0"/>
            <a:chExt cx="1280160" cy="7559675"/>
          </a:xfrm>
        </p:grpSpPr>
        <p:sp>
          <p:nvSpPr>
            <p:cNvPr id="5" name="Retângulo 4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6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8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9" name="Retângulo 8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19743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" y="-32658"/>
            <a:ext cx="10111105" cy="75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="" xmlns:p14="http://schemas.microsoft.com/office/powerpoint/2010/main" val="33789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oliclínica Regional de Araranguá_Bruna Borges (1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831851"/>
            <a:ext cx="10691813" cy="8391526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 bwMode="auto">
          <a:xfrm>
            <a:off x="563880" y="4716780"/>
            <a:ext cx="10066973" cy="2781300"/>
          </a:xfrm>
          <a:prstGeom prst="rect">
            <a:avLst/>
          </a:prstGeom>
          <a:solidFill>
            <a:srgbClr val="F4AA24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90000"/>
              </a:lnSpc>
            </a:pPr>
            <a:r>
              <a:rPr lang="pt-BR" sz="2800" b="1" dirty="0" err="1" smtClean="0">
                <a:latin typeface="+mj-lt"/>
                <a:ea typeface="+mj-ea"/>
                <a:cs typeface="+mj-cs"/>
              </a:rPr>
              <a:t>Araranguá</a:t>
            </a:r>
            <a:r>
              <a:rPr lang="pt-BR" sz="2800" b="1" dirty="0" smtClean="0">
                <a:latin typeface="+mj-lt"/>
                <a:ea typeface="+mj-ea"/>
                <a:cs typeface="+mj-cs"/>
              </a:rPr>
              <a:t> - R$ 9 milhões construção e R$ 3 milhões em equipamentos. Referência para toda a Macrorregião Sul em oftalmologia, além de atender cirurgia geral, ortopedia, cirurgia pediátrica, vascular, ginecologia e obstetrícia, fonoaudiologia, nutrição, psicologia, infectologia, </a:t>
            </a:r>
            <a:r>
              <a:rPr lang="pt-BR" sz="2800" b="1" dirty="0" err="1" smtClean="0">
                <a:latin typeface="+mj-lt"/>
                <a:ea typeface="+mj-ea"/>
                <a:cs typeface="+mj-cs"/>
              </a:rPr>
              <a:t>anestesiologia</a:t>
            </a:r>
            <a:r>
              <a:rPr lang="pt-BR" sz="2800" b="1" dirty="0" smtClean="0">
                <a:latin typeface="+mj-lt"/>
                <a:ea typeface="+mj-ea"/>
                <a:cs typeface="+mj-cs"/>
              </a:rPr>
              <a:t>, cirurgia </a:t>
            </a:r>
            <a:r>
              <a:rPr lang="pt-BR" sz="2800" b="1" dirty="0" err="1" smtClean="0">
                <a:latin typeface="+mj-lt"/>
                <a:ea typeface="+mj-ea"/>
                <a:cs typeface="+mj-cs"/>
              </a:rPr>
              <a:t>bucomaxilofacial</a:t>
            </a:r>
            <a:r>
              <a:rPr lang="pt-BR" sz="2800" b="1" dirty="0" smtClean="0">
                <a:latin typeface="+mj-lt"/>
                <a:ea typeface="+mj-ea"/>
                <a:cs typeface="+mj-cs"/>
              </a:rPr>
              <a:t>, urologia e  pneumologia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-30480" y="0"/>
            <a:ext cx="1280160" cy="7559675"/>
            <a:chOff x="-30480" y="0"/>
            <a:chExt cx="1280160" cy="7559675"/>
          </a:xfrm>
        </p:grpSpPr>
        <p:sp>
          <p:nvSpPr>
            <p:cNvPr id="8" name="Retângulo 7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11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12" name="Retângulo 11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260632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638" y="-21768"/>
            <a:ext cx="10729913" cy="7663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ítulo 1"/>
          <p:cNvSpPr txBox="1">
            <a:spLocks/>
          </p:cNvSpPr>
          <p:nvPr/>
        </p:nvSpPr>
        <p:spPr bwMode="auto">
          <a:xfrm>
            <a:off x="556260" y="5128260"/>
            <a:ext cx="5067300" cy="1790700"/>
          </a:xfrm>
          <a:prstGeom prst="rect">
            <a:avLst/>
          </a:prstGeom>
          <a:solidFill>
            <a:srgbClr val="F4AA24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lnSpc>
                <a:spcPct val="90000"/>
              </a:lnSpc>
            </a:pPr>
            <a:r>
              <a:rPr lang="pt-BR" sz="2800" b="1" dirty="0" smtClean="0">
                <a:latin typeface="+mj-lt"/>
                <a:ea typeface="+mj-ea"/>
                <a:cs typeface="+mj-cs"/>
              </a:rPr>
              <a:t>Iniciado processo para que o Sul do Estado tenha serviço de transplante de córneas pelo SUS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-30480" y="0"/>
            <a:ext cx="1280160" cy="7559675"/>
            <a:chOff x="-30480" y="0"/>
            <a:chExt cx="1280160" cy="7559675"/>
          </a:xfrm>
        </p:grpSpPr>
        <p:sp>
          <p:nvSpPr>
            <p:cNvPr id="6" name="Retângulo 5"/>
            <p:cNvSpPr/>
            <p:nvPr/>
          </p:nvSpPr>
          <p:spPr>
            <a:xfrm>
              <a:off x="0" y="0"/>
              <a:ext cx="557213" cy="7559675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" name="Grupo 20"/>
            <p:cNvGrpSpPr/>
            <p:nvPr/>
          </p:nvGrpSpPr>
          <p:grpSpPr>
            <a:xfrm>
              <a:off x="-30480" y="6226034"/>
              <a:ext cx="1280160" cy="1257441"/>
              <a:chOff x="-30480" y="6226034"/>
              <a:chExt cx="1280160" cy="1257441"/>
            </a:xfrm>
          </p:grpSpPr>
          <p:pic>
            <p:nvPicPr>
              <p:cNvPr id="9" name="Picture 13" descr="C:\Users\AMREC\AppData\Local\Microsoft\Windows\INetCache\IE\3Q3YHI9T\brain-2062056_640[1]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30480" y="6226034"/>
                <a:ext cx="1280160" cy="1257441"/>
              </a:xfrm>
              <a:prstGeom prst="rect">
                <a:avLst/>
              </a:prstGeom>
              <a:noFill/>
            </p:spPr>
          </p:pic>
          <p:sp>
            <p:nvSpPr>
              <p:cNvPr id="10" name="Retângulo 9"/>
              <p:cNvSpPr/>
              <p:nvPr/>
            </p:nvSpPr>
            <p:spPr>
              <a:xfrm>
                <a:off x="426720" y="6431280"/>
                <a:ext cx="152400" cy="60960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3364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815" y="0"/>
            <a:ext cx="12038098" cy="8381075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0" y="189186"/>
            <a:ext cx="10180320" cy="2002221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7522" y="262591"/>
            <a:ext cx="8793480" cy="1900361"/>
          </a:xfrm>
        </p:spPr>
        <p:txBody>
          <a:bodyPr/>
          <a:lstStyle/>
          <a:p>
            <a:pPr algn="ctr"/>
            <a:r>
              <a:rPr lang="pt-BR" sz="4000" b="1" dirty="0" smtClean="0">
                <a:latin typeface="+mn-lt"/>
              </a:rPr>
              <a:t>UMA HISTÓRIA DE AMOR PELAS PESSOAS E PELA SAÚDE COMEÇOU EM 1993</a:t>
            </a:r>
            <a:endParaRPr lang="pt-BR" sz="4000" b="1" dirty="0">
              <a:latin typeface="+mn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16903" y="6973754"/>
            <a:ext cx="3359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</a:t>
            </a:r>
            <a:r>
              <a:rPr lang="pt-BR" dirty="0" smtClean="0">
                <a:solidFill>
                  <a:schemeClr val="bg1"/>
                </a:solidFill>
              </a:rPr>
              <a:t>hefe de gabinete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8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5978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-6397"/>
            <a:ext cx="10239375" cy="756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207492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:\Acélio\Apresentaçoes - Palestras\fundos e fotos\rESULTAD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280" y="76200"/>
            <a:ext cx="10622279" cy="4237355"/>
          </a:xfrm>
          <a:prstGeom prst="rect">
            <a:avLst/>
          </a:prstGeom>
          <a:noFill/>
        </p:spPr>
      </p:pic>
      <p:pic>
        <p:nvPicPr>
          <p:cNvPr id="4098" name="Picture 2" descr="Z:\Acélio\Apresentaçoes - Palestras\fundos e fotos\rESULTAD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1" y="4072681"/>
            <a:ext cx="10158412" cy="3486994"/>
          </a:xfrm>
          <a:prstGeom prst="rect">
            <a:avLst/>
          </a:prstGeom>
          <a:noFill/>
        </p:spPr>
      </p:pic>
      <p:sp>
        <p:nvSpPr>
          <p:cNvPr id="5" name="Retângulo de cantos arredondados 4"/>
          <p:cNvSpPr/>
          <p:nvPr/>
        </p:nvSpPr>
        <p:spPr>
          <a:xfrm>
            <a:off x="0" y="15240"/>
            <a:ext cx="11536680" cy="409956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52697" y="216286"/>
            <a:ext cx="100391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  <a:latin typeface="+mj-lt"/>
              </a:rPr>
              <a:t>* PLANEJAMENTO</a:t>
            </a:r>
          </a:p>
          <a:p>
            <a:r>
              <a:rPr lang="pt-BR" sz="3200" b="1" dirty="0" smtClean="0">
                <a:solidFill>
                  <a:schemeClr val="bg1"/>
                </a:solidFill>
                <a:latin typeface="+mj-lt"/>
              </a:rPr>
              <a:t>* DIAGNÓSTICO</a:t>
            </a:r>
          </a:p>
          <a:p>
            <a:r>
              <a:rPr lang="pt-BR" sz="3200" b="1" dirty="0" smtClean="0">
                <a:solidFill>
                  <a:schemeClr val="bg1"/>
                </a:solidFill>
                <a:latin typeface="+mj-lt"/>
              </a:rPr>
              <a:t>* INDICADORES</a:t>
            </a:r>
          </a:p>
          <a:p>
            <a:r>
              <a:rPr lang="pt-BR" sz="3200" b="1" dirty="0" smtClean="0">
                <a:solidFill>
                  <a:schemeClr val="bg1"/>
                </a:solidFill>
                <a:latin typeface="+mj-lt"/>
              </a:rPr>
              <a:t>* EQUIPE MOTIVADA E QUALIFICADA</a:t>
            </a:r>
          </a:p>
          <a:p>
            <a:r>
              <a:rPr lang="pt-BR" sz="3200" b="1" dirty="0" smtClean="0">
                <a:solidFill>
                  <a:schemeClr val="bg1"/>
                </a:solidFill>
                <a:latin typeface="+mj-lt"/>
              </a:rPr>
              <a:t>* FOCO NOS RESULTADOS</a:t>
            </a:r>
          </a:p>
          <a:p>
            <a:r>
              <a:rPr lang="pt-BR" sz="3200" b="1" dirty="0" smtClean="0">
                <a:solidFill>
                  <a:schemeClr val="bg1"/>
                </a:solidFill>
                <a:latin typeface="+mj-lt"/>
              </a:rPr>
              <a:t>* TRANSFORMAR ATRAVÉS DE REALIZAÇÕES  MELHOR QUALIDADE DE VIDA DAS PESSOAS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10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1" name="Retângulo 10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074" name="Picture 2" descr="Z:\Acélio\Apresentaçoes - Palestras\fundos e fotos\Lucro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6839" y="792480"/>
            <a:ext cx="4848225" cy="42496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aixaDeTexto 12"/>
          <p:cNvSpPr txBox="1"/>
          <p:nvPr/>
        </p:nvSpPr>
        <p:spPr>
          <a:xfrm>
            <a:off x="496779" y="0"/>
            <a:ext cx="4898181" cy="1200329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/>
              <a:t>EMPRESA PRIVADA </a:t>
            </a:r>
            <a:r>
              <a:rPr lang="pt-BR" sz="3600" b="1" dirty="0" smtClean="0">
                <a:solidFill>
                  <a:srgbClr val="FF0000"/>
                </a:solidFill>
              </a:rPr>
              <a:t>LUCRO</a:t>
            </a:r>
          </a:p>
        </p:txBody>
      </p:sp>
      <p:pic>
        <p:nvPicPr>
          <p:cNvPr id="3076" name="Picture 4" descr="Z:\Acélio\Apresentaçoes - Palestras\fundos e fotos\Bem Esta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5920" y="3127972"/>
            <a:ext cx="4854893" cy="4142842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6294121" y="2159439"/>
            <a:ext cx="4397692" cy="163121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/>
              <a:t>EMPRESA PUBLICA </a:t>
            </a:r>
            <a:r>
              <a:rPr lang="pt-BR" sz="3200" b="1" dirty="0" smtClean="0">
                <a:solidFill>
                  <a:srgbClr val="FF0000"/>
                </a:solidFill>
              </a:rPr>
              <a:t>BEM ESTAR DO CIDADÃO</a:t>
            </a:r>
          </a:p>
        </p:txBody>
      </p:sp>
    </p:spTree>
    <p:extLst>
      <p:ext uri="{BB962C8B-B14F-4D97-AF65-F5344CB8AC3E}">
        <p14:creationId xmlns="" xmlns:p14="http://schemas.microsoft.com/office/powerpoint/2010/main" val="127782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Acélio\Apresentaçoes - Palestras\fundos e fotos\final da palestr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79" y="1"/>
            <a:ext cx="10127933" cy="7559674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="" xmlns:p14="http://schemas.microsoft.com/office/powerpoint/2010/main" val="34809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Acélio\Apresentaçoes - Palestras\fundos e fotos\final da palestra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79" y="1"/>
            <a:ext cx="10127933" cy="7559674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792479" y="4233843"/>
            <a:ext cx="9548813" cy="32316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err="1" smtClean="0"/>
              <a:t>Acélio</a:t>
            </a:r>
            <a:r>
              <a:rPr lang="pt-BR" sz="6000" b="1" dirty="0" smtClean="0"/>
              <a:t> Casagrande</a:t>
            </a:r>
          </a:p>
          <a:p>
            <a:pPr algn="ctr"/>
            <a:r>
              <a:rPr lang="pt-BR" sz="3600" b="1" dirty="0" smtClean="0"/>
              <a:t>Secretário Executivo</a:t>
            </a:r>
          </a:p>
          <a:p>
            <a:pPr algn="ctr"/>
            <a:r>
              <a:rPr lang="pt-BR" sz="3600" b="1" dirty="0" smtClean="0"/>
              <a:t>secretarioexecutivo@amrec.com.br</a:t>
            </a:r>
          </a:p>
          <a:p>
            <a:pPr algn="ctr"/>
            <a:r>
              <a:rPr lang="pt-BR" sz="3600" b="1" dirty="0" smtClean="0"/>
              <a:t>Associação dos  Municípios</a:t>
            </a:r>
          </a:p>
          <a:p>
            <a:pPr algn="ctr"/>
            <a:r>
              <a:rPr lang="pt-BR" sz="3600" b="1" dirty="0" smtClean="0"/>
              <a:t>da Região Carbonífera - AMREC</a:t>
            </a:r>
          </a:p>
        </p:txBody>
      </p:sp>
      <p:grpSp>
        <p:nvGrpSpPr>
          <p:cNvPr id="2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548641" y="1036320"/>
            <a:ext cx="493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 smtClean="0"/>
              <a:t>OBRIGADO!</a:t>
            </a:r>
            <a:endParaRPr lang="pt-BR" sz="6000" b="1" dirty="0"/>
          </a:p>
        </p:txBody>
      </p:sp>
    </p:spTree>
    <p:extLst>
      <p:ext uri="{BB962C8B-B14F-4D97-AF65-F5344CB8AC3E}">
        <p14:creationId xmlns="" xmlns:p14="http://schemas.microsoft.com/office/powerpoint/2010/main" val="348091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Acélio\Apresentaçoes - Palestras\DSC_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075" y="-329611"/>
            <a:ext cx="11504528" cy="9948862"/>
          </a:xfrm>
          <a:prstGeom prst="rect">
            <a:avLst/>
          </a:prstGeom>
          <a:noFill/>
        </p:spPr>
      </p:pic>
      <p:sp>
        <p:nvSpPr>
          <p:cNvPr id="4" name="Retângulo de cantos arredondados 3"/>
          <p:cNvSpPr/>
          <p:nvPr/>
        </p:nvSpPr>
        <p:spPr>
          <a:xfrm>
            <a:off x="0" y="208557"/>
            <a:ext cx="10180320" cy="19050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6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8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9" name="Retângulo 8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7" name="CaixaDeTexto 6"/>
          <p:cNvSpPr txBox="1"/>
          <p:nvPr/>
        </p:nvSpPr>
        <p:spPr>
          <a:xfrm>
            <a:off x="818148" y="466836"/>
            <a:ext cx="92659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ACÉLIO CASAGRANDE ASSUME SECRETARIA DE SAÚDE</a:t>
            </a:r>
            <a:endParaRPr lang="pt-BR" sz="4400" b="1" dirty="0"/>
          </a:p>
        </p:txBody>
      </p:sp>
    </p:spTree>
    <p:extLst>
      <p:ext uri="{BB962C8B-B14F-4D97-AF65-F5344CB8AC3E}">
        <p14:creationId xmlns="" xmlns:p14="http://schemas.microsoft.com/office/powerpoint/2010/main" val="35268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Z:\Acélio\Apresentaçoes - Palestras\fundos e fotos\rESULTAD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706" y="1"/>
            <a:ext cx="10192063" cy="7559674"/>
          </a:xfrm>
          <a:prstGeom prst="rect">
            <a:avLst/>
          </a:prstGeom>
          <a:noFill/>
        </p:spPr>
      </p:pic>
      <p:sp>
        <p:nvSpPr>
          <p:cNvPr id="5" name="Retângulo de cantos arredondados 4"/>
          <p:cNvSpPr/>
          <p:nvPr/>
        </p:nvSpPr>
        <p:spPr>
          <a:xfrm>
            <a:off x="0" y="184494"/>
            <a:ext cx="10180320" cy="11149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0"/>
            <a:ext cx="557213" cy="7559675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7" name="Grupo 20"/>
          <p:cNvGrpSpPr/>
          <p:nvPr/>
        </p:nvGrpSpPr>
        <p:grpSpPr>
          <a:xfrm>
            <a:off x="-30480" y="6226034"/>
            <a:ext cx="1280160" cy="1257441"/>
            <a:chOff x="-30480" y="6226034"/>
            <a:chExt cx="1280160" cy="1257441"/>
          </a:xfrm>
        </p:grpSpPr>
        <p:pic>
          <p:nvPicPr>
            <p:cNvPr id="9" name="Picture 13" descr="C:\Users\AMREC\AppData\Local\Microsoft\Windows\INetCache\IE\3Q3YHI9T\brain-2062056_640[1]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30480" y="6226034"/>
              <a:ext cx="1280160" cy="1257441"/>
            </a:xfrm>
            <a:prstGeom prst="rect">
              <a:avLst/>
            </a:prstGeom>
            <a:noFill/>
          </p:spPr>
        </p:pic>
        <p:sp>
          <p:nvSpPr>
            <p:cNvPr id="10" name="Retângulo 9"/>
            <p:cNvSpPr/>
            <p:nvPr/>
          </p:nvSpPr>
          <p:spPr>
            <a:xfrm>
              <a:off x="426720" y="6431280"/>
              <a:ext cx="152400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CaixaDeTexto 7"/>
          <p:cNvSpPr txBox="1"/>
          <p:nvPr/>
        </p:nvSpPr>
        <p:spPr>
          <a:xfrm>
            <a:off x="914400" y="442773"/>
            <a:ext cx="9265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/>
              <a:t>GESTÃO COM FOCO EM RESULTADOS</a:t>
            </a:r>
            <a:endParaRPr lang="pt-BR" sz="3600" b="1" dirty="0"/>
          </a:p>
        </p:txBody>
      </p:sp>
    </p:spTree>
    <p:extLst>
      <p:ext uri="{BB962C8B-B14F-4D97-AF65-F5344CB8AC3E}">
        <p14:creationId xmlns="" xmlns:p14="http://schemas.microsoft.com/office/powerpoint/2010/main" val="21393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26937</TotalTime>
  <Words>1344</Words>
  <Application>Microsoft Office PowerPoint</Application>
  <PresentationFormat>Personalizar</PresentationFormat>
  <Paragraphs>207</Paragraphs>
  <Slides>74</Slides>
  <Notes>6</Notes>
  <HiddenSlides>2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74</vt:i4>
      </vt:variant>
    </vt:vector>
  </HeadingPairs>
  <TitlesOfParts>
    <vt:vector size="76" baseType="lpstr">
      <vt:lpstr>Office Theme</vt:lpstr>
      <vt:lpstr>Office Theme</vt:lpstr>
      <vt:lpstr>Slide 1</vt:lpstr>
      <vt:lpstr>- Pós-Graduação em Gestão Pública - Secretário de Saúde de Criciúma   - Em 2001 eleito o vereador mais votado de Criciúma  - Secretário de Finanças de Criciúma - Secretário de Desenvolvimento Regional de Criciúma por duas vezes - Deputado Federal de 2007 a 2011 - Secretário de Estado da Articulação Nacional entre 2011 e 2012  - Secretário-adjunto de Estado da Saúde de 2013 a 2014 - Posteriormente, volta para a Secretaria de Articulação Nacional em 2015 - Em janeiro de 2018 assume como secretário de Estado da Saúde - Em 2019 Assume como Secretário Executivo da AMREC</vt:lpstr>
      <vt:lpstr>APRENDI DESDE CEDO A DAR VALOR AO TRABALHO E AS PESSOAS</vt:lpstr>
      <vt:lpstr>Slide 4</vt:lpstr>
      <vt:lpstr>Total de 11 anos na iniciativa privada.   Foco gestão de resultados e valorização de pessoas.</vt:lpstr>
      <vt:lpstr>* Ausência de alta complexidade na região (Cardio e Onco); * Altos índices de mortalidade e morbidade.</vt:lpstr>
      <vt:lpstr>UMA HISTÓRIA DE AMOR PELAS PESSOAS E PELA SAÚDE COMEÇOU EM 1993</vt:lpstr>
      <vt:lpstr>Slide 8</vt:lpstr>
      <vt:lpstr>Slide 9</vt:lpstr>
      <vt:lpstr>Slide 10</vt:lpstr>
      <vt:lpstr>* Organização do Sistema de Saúde; * Regionalização do sistema com cobertura multiprofissional;  * Humanização no atendimento; * Primeiro Concurso Publico; * Criciúma pioneira no PSF; * Pioneira nos 24h (hoje UPA); * Conselhos Locais de Saúde; * Disque Ambulância 192; * Hemosc; * Central de agendamento e consulta; * Aquisição do HMMISC.</vt:lpstr>
      <vt:lpstr>Slide 12</vt:lpstr>
      <vt:lpstr>Organização dos bairros na prevenção a doenças crônicas, como diabetes e hipertensão, e no atendimento domiciliar com diminuição da mortalidade.   A implantação de dois pronto atendimentos 24 horas (Hoje UPA), na Próspera e na Boa Vista, também foram realizações daquele governo consideradas pioneiras;  Implantação do Programa Disque-Ambulância 24 horas (192), o embrião do Serviço de Atendimento Móvel de Urgência (SAMU), já em parceria com os Bombeiros.</vt:lpstr>
      <vt:lpstr>Slide 14</vt:lpstr>
      <vt:lpstr>Criciúma, Aracaju, Curitiba, Campina Grande e Três Arroios foram os municípios contemplados na categoria ‘Excelência’ do Prêmio Saúde Brasil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MAIS RESULTADOS...</vt:lpstr>
      <vt:lpstr>INTERMEDIAÇÃO ENTRE MUNICÍPIOS x ESTADO x GOVERNO FEDERAL</vt:lpstr>
      <vt:lpstr>MAIS RESULTADOS...</vt:lpstr>
      <vt:lpstr>“Quando fui secretário de Saúde de Criciúma, adquiri o Hospital Santa Catarina. O desafio agora é transformá-lo em um grande hospital materno-infantil e acredito que é possível fazer isto ainda em 2018”</vt:lpstr>
      <vt:lpstr>GESTÃO EFICIENTE</vt:lpstr>
      <vt:lpstr>DÍVIDA DA SES</vt:lpstr>
      <vt:lpstr>ECONOMIA</vt:lpstr>
      <vt:lpstr>MEDIDAS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Hospital Materno-Infantil Santa Catarina</vt:lpstr>
      <vt:lpstr>Slide 59</vt:lpstr>
      <vt:lpstr>Hospital São Donato (Içara)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costasz</dc:creator>
  <cp:lastModifiedBy>AMREC</cp:lastModifiedBy>
  <cp:revision>838</cp:revision>
  <cp:lastPrinted>2019-04-02T20:36:24Z</cp:lastPrinted>
  <dcterms:created xsi:type="dcterms:W3CDTF">2017-06-22T20:01:02Z</dcterms:created>
  <dcterms:modified xsi:type="dcterms:W3CDTF">2019-05-10T19:27:29Z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19</vt:i4>
  </property>
  <property fmtid="{D5CDD505-2E9C-101B-9397-08002B2CF9AE}" pid="8" name="PresentationFormat">
    <vt:lpwstr>Personalizar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40</vt:i4>
  </property>
</Properties>
</file>