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2"/>
  </p:notesMasterIdLst>
  <p:handoutMasterIdLst>
    <p:handoutMasterId r:id="rId133"/>
  </p:handoutMasterIdLst>
  <p:sldIdLst>
    <p:sldId id="1108" r:id="rId2"/>
    <p:sldId id="1532" r:id="rId3"/>
    <p:sldId id="1070" r:id="rId4"/>
    <p:sldId id="1431" r:id="rId5"/>
    <p:sldId id="1428" r:id="rId6"/>
    <p:sldId id="1429" r:id="rId7"/>
    <p:sldId id="1434" r:id="rId8"/>
    <p:sldId id="1435" r:id="rId9"/>
    <p:sldId id="1780" r:id="rId10"/>
    <p:sldId id="1575" r:id="rId11"/>
    <p:sldId id="1576" r:id="rId12"/>
    <p:sldId id="1781" r:id="rId13"/>
    <p:sldId id="1528" r:id="rId14"/>
    <p:sldId id="1783" r:id="rId15"/>
    <p:sldId id="1376" r:id="rId16"/>
    <p:sldId id="1589" r:id="rId17"/>
    <p:sldId id="1526" r:id="rId18"/>
    <p:sldId id="1559" r:id="rId19"/>
    <p:sldId id="1740" r:id="rId20"/>
    <p:sldId id="1439" r:id="rId21"/>
    <p:sldId id="1675" r:id="rId22"/>
    <p:sldId id="1618" r:id="rId23"/>
    <p:sldId id="1600" r:id="rId24"/>
    <p:sldId id="1749" r:id="rId25"/>
    <p:sldId id="1590" r:id="rId26"/>
    <p:sldId id="1602" r:id="rId27"/>
    <p:sldId id="1750" r:id="rId28"/>
    <p:sldId id="1606" r:id="rId29"/>
    <p:sldId id="1746" r:id="rId30"/>
    <p:sldId id="1712" r:id="rId31"/>
    <p:sldId id="1713" r:id="rId32"/>
    <p:sldId id="1747" r:id="rId33"/>
    <p:sldId id="1708" r:id="rId34"/>
    <p:sldId id="1613" r:id="rId35"/>
    <p:sldId id="1522" r:id="rId36"/>
    <p:sldId id="1751" r:id="rId37"/>
    <p:sldId id="1525" r:id="rId38"/>
    <p:sldId id="1621" r:id="rId39"/>
    <p:sldId id="1752" r:id="rId40"/>
    <p:sldId id="1776" r:id="rId41"/>
    <p:sldId id="1440" r:id="rId42"/>
    <p:sldId id="1673" r:id="rId43"/>
    <p:sldId id="1674" r:id="rId44"/>
    <p:sldId id="1567" r:id="rId45"/>
    <p:sldId id="1753" r:id="rId46"/>
    <p:sldId id="1754" r:id="rId47"/>
    <p:sldId id="1573" r:id="rId48"/>
    <p:sldId id="1441" r:id="rId49"/>
    <p:sldId id="1755" r:id="rId50"/>
    <p:sldId id="1629" r:id="rId51"/>
    <p:sldId id="1199" r:id="rId52"/>
    <p:sldId id="1637" r:id="rId53"/>
    <p:sldId id="1782" r:id="rId54"/>
    <p:sldId id="1494" r:id="rId55"/>
    <p:sldId id="1495" r:id="rId56"/>
    <p:sldId id="1412" r:id="rId57"/>
    <p:sldId id="1714" r:id="rId58"/>
    <p:sldId id="1639" r:id="rId59"/>
    <p:sldId id="1715" r:id="rId60"/>
    <p:sldId id="1716" r:id="rId61"/>
    <p:sldId id="1717" r:id="rId62"/>
    <p:sldId id="1759" r:id="rId63"/>
    <p:sldId id="1649" r:id="rId64"/>
    <p:sldId id="1784" r:id="rId65"/>
    <p:sldId id="1761" r:id="rId66"/>
    <p:sldId id="1450" r:id="rId67"/>
    <p:sldId id="1779" r:id="rId68"/>
    <p:sldId id="1787" r:id="rId69"/>
    <p:sldId id="1778" r:id="rId70"/>
    <p:sldId id="1497" r:id="rId71"/>
    <p:sldId id="1762" r:id="rId72"/>
    <p:sldId id="1719" r:id="rId73"/>
    <p:sldId id="1444" r:id="rId74"/>
    <p:sldId id="1722" r:id="rId75"/>
    <p:sldId id="1721" r:id="rId76"/>
    <p:sldId id="1465" r:id="rId77"/>
    <p:sldId id="1765" r:id="rId78"/>
    <p:sldId id="1785" r:id="rId79"/>
    <p:sldId id="1659" r:id="rId80"/>
    <p:sldId id="1786" r:id="rId81"/>
    <p:sldId id="1764" r:id="rId82"/>
    <p:sldId id="1726" r:id="rId83"/>
    <p:sldId id="1327" r:id="rId84"/>
    <p:sldId id="1727" r:id="rId85"/>
    <p:sldId id="1177" r:id="rId86"/>
    <p:sldId id="1728" r:id="rId87"/>
    <p:sldId id="1766" r:id="rId88"/>
    <p:sldId id="1730" r:id="rId89"/>
    <p:sldId id="1732" r:id="rId90"/>
    <p:sldId id="1473" r:id="rId91"/>
    <p:sldId id="1474" r:id="rId92"/>
    <p:sldId id="1475" r:id="rId93"/>
    <p:sldId id="1476" r:id="rId94"/>
    <p:sldId id="1733" r:id="rId95"/>
    <p:sldId id="1767" r:id="rId96"/>
    <p:sldId id="1671" r:id="rId97"/>
    <p:sldId id="1387" r:id="rId98"/>
    <p:sldId id="1777" r:id="rId99"/>
    <p:sldId id="1151" r:id="rId100"/>
    <p:sldId id="1638" r:id="rId101"/>
    <p:sldId id="1479" r:id="rId102"/>
    <p:sldId id="1181" r:id="rId103"/>
    <p:sldId id="1695" r:id="rId104"/>
    <p:sldId id="1698" r:id="rId105"/>
    <p:sldId id="1697" r:id="rId106"/>
    <p:sldId id="1699" r:id="rId107"/>
    <p:sldId id="1696" r:id="rId108"/>
    <p:sldId id="1187" r:id="rId109"/>
    <p:sldId id="1481" r:id="rId110"/>
    <p:sldId id="1769" r:id="rId111"/>
    <p:sldId id="1190" r:id="rId112"/>
    <p:sldId id="1770" r:id="rId113"/>
    <p:sldId id="1482" r:id="rId114"/>
    <p:sldId id="1483" r:id="rId115"/>
    <p:sldId id="1672" r:id="rId116"/>
    <p:sldId id="1771" r:id="rId117"/>
    <p:sldId id="1529" r:id="rId118"/>
    <p:sldId id="1636" r:id="rId119"/>
    <p:sldId id="1530" r:id="rId120"/>
    <p:sldId id="1775" r:id="rId121"/>
    <p:sldId id="1772" r:id="rId122"/>
    <p:sldId id="1679" r:id="rId123"/>
    <p:sldId id="1684" r:id="rId124"/>
    <p:sldId id="1685" r:id="rId125"/>
    <p:sldId id="1688" r:id="rId126"/>
    <p:sldId id="1736" r:id="rId127"/>
    <p:sldId id="1738" r:id="rId128"/>
    <p:sldId id="1693" r:id="rId129"/>
    <p:sldId id="1773" r:id="rId130"/>
    <p:sldId id="1426" r:id="rId131"/>
  </p:sldIdLst>
  <p:sldSz cx="9144000" cy="6858000" type="screen4x3"/>
  <p:notesSz cx="6797675" cy="9926638"/>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660066"/>
    <a:srgbClr val="996633"/>
    <a:srgbClr val="993300"/>
    <a:srgbClr val="99FF99"/>
    <a:srgbClr val="FFCC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99" autoAdjust="0"/>
    <p:restoredTop sz="80144" autoAdjust="0"/>
  </p:normalViewPr>
  <p:slideViewPr>
    <p:cSldViewPr snapToGrid="0">
      <p:cViewPr>
        <p:scale>
          <a:sx n="100" d="100"/>
          <a:sy n="100" d="100"/>
        </p:scale>
        <p:origin x="-1290" y="-24"/>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07.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48.emf"/><Relationship Id="rId1" Type="http://schemas.openxmlformats.org/officeDocument/2006/relationships/image" Target="../media/image14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Grp="1" noChangeArrowheads="1"/>
          </p:cNvSpPr>
          <p:nvPr>
            <p:ph type="hdr" sz="quarter"/>
          </p:nvPr>
        </p:nvSpPr>
        <p:spPr bwMode="auto">
          <a:xfrm>
            <a:off x="0" y="0"/>
            <a:ext cx="2946400" cy="496888"/>
          </a:xfrm>
          <a:prstGeom prst="rect">
            <a:avLst/>
          </a:prstGeom>
          <a:noFill/>
          <a:ln>
            <a:noFill/>
          </a:ln>
          <a:effectLst/>
          <a:extLst/>
        </p:spPr>
        <p:txBody>
          <a:bodyPr vert="horz" wrap="square" lIns="92375" tIns="46187" rIns="92375" bIns="46187" numCol="1" anchor="t" anchorCtr="0" compatLnSpc="1">
            <a:prstTxWarp prst="textNoShape">
              <a:avLst/>
            </a:prstTxWarp>
          </a:bodyPr>
          <a:lstStyle>
            <a:lvl1pPr algn="l" defTabSz="923850">
              <a:defRPr sz="1200">
                <a:latin typeface="Times New Roman" pitchFamily="18" charset="0"/>
                <a:cs typeface="+mn-cs"/>
              </a:defRPr>
            </a:lvl1pPr>
          </a:lstStyle>
          <a:p>
            <a:pPr>
              <a:defRPr/>
            </a:pPr>
            <a:endParaRPr lang="pt-BR"/>
          </a:p>
        </p:txBody>
      </p:sp>
      <p:sp>
        <p:nvSpPr>
          <p:cNvPr id="108547" name="Rectangle 3"/>
          <p:cNvSpPr>
            <a:spLocks noGrp="1" noChangeArrowheads="1"/>
          </p:cNvSpPr>
          <p:nvPr>
            <p:ph type="dt" sz="quarter" idx="1"/>
          </p:nvPr>
        </p:nvSpPr>
        <p:spPr bwMode="auto">
          <a:xfrm>
            <a:off x="3851275" y="0"/>
            <a:ext cx="2946400" cy="496888"/>
          </a:xfrm>
          <a:prstGeom prst="rect">
            <a:avLst/>
          </a:prstGeom>
          <a:noFill/>
          <a:ln>
            <a:noFill/>
          </a:ln>
          <a:effectLst/>
          <a:extLst/>
        </p:spPr>
        <p:txBody>
          <a:bodyPr vert="horz" wrap="square" lIns="92375" tIns="46187" rIns="92375" bIns="46187" numCol="1" anchor="t" anchorCtr="0" compatLnSpc="1">
            <a:prstTxWarp prst="textNoShape">
              <a:avLst/>
            </a:prstTxWarp>
          </a:bodyPr>
          <a:lstStyle>
            <a:lvl1pPr algn="r" defTabSz="923850">
              <a:defRPr sz="1200">
                <a:latin typeface="Times New Roman" pitchFamily="18" charset="0"/>
                <a:cs typeface="+mn-cs"/>
              </a:defRPr>
            </a:lvl1pPr>
          </a:lstStyle>
          <a:p>
            <a:pPr>
              <a:defRPr/>
            </a:pPr>
            <a:endParaRPr lang="pt-BR"/>
          </a:p>
        </p:txBody>
      </p:sp>
      <p:sp>
        <p:nvSpPr>
          <p:cNvPr id="108548" name="Rectangle 4"/>
          <p:cNvSpPr>
            <a:spLocks noGrp="1" noChangeArrowheads="1"/>
          </p:cNvSpPr>
          <p:nvPr>
            <p:ph type="ftr" sz="quarter" idx="2"/>
          </p:nvPr>
        </p:nvSpPr>
        <p:spPr bwMode="auto">
          <a:xfrm>
            <a:off x="0" y="9429750"/>
            <a:ext cx="2946400" cy="496888"/>
          </a:xfrm>
          <a:prstGeom prst="rect">
            <a:avLst/>
          </a:prstGeom>
          <a:noFill/>
          <a:ln>
            <a:noFill/>
          </a:ln>
          <a:effectLst/>
          <a:extLst/>
        </p:spPr>
        <p:txBody>
          <a:bodyPr vert="horz" wrap="square" lIns="92375" tIns="46187" rIns="92375" bIns="46187" numCol="1" anchor="b" anchorCtr="0" compatLnSpc="1">
            <a:prstTxWarp prst="textNoShape">
              <a:avLst/>
            </a:prstTxWarp>
          </a:bodyPr>
          <a:lstStyle>
            <a:lvl1pPr algn="l" defTabSz="923850">
              <a:defRPr sz="1200">
                <a:latin typeface="Times New Roman" pitchFamily="18" charset="0"/>
                <a:cs typeface="+mn-cs"/>
              </a:defRPr>
            </a:lvl1pPr>
          </a:lstStyle>
          <a:p>
            <a:pPr>
              <a:defRPr/>
            </a:pPr>
            <a:endParaRPr lang="pt-BR"/>
          </a:p>
        </p:txBody>
      </p:sp>
      <p:sp>
        <p:nvSpPr>
          <p:cNvPr id="108549" name="Rectangle 5"/>
          <p:cNvSpPr>
            <a:spLocks noGrp="1" noChangeArrowheads="1"/>
          </p:cNvSpPr>
          <p:nvPr>
            <p:ph type="sldNum" sz="quarter" idx="3"/>
          </p:nvPr>
        </p:nvSpPr>
        <p:spPr bwMode="auto">
          <a:xfrm>
            <a:off x="3851275" y="9429750"/>
            <a:ext cx="2946400" cy="496888"/>
          </a:xfrm>
          <a:prstGeom prst="rect">
            <a:avLst/>
          </a:prstGeom>
          <a:noFill/>
          <a:ln>
            <a:noFill/>
          </a:ln>
          <a:effectLst/>
          <a:extLst/>
        </p:spPr>
        <p:txBody>
          <a:bodyPr vert="horz" wrap="square" lIns="92375" tIns="46187" rIns="92375" bIns="46187" numCol="1" anchor="b" anchorCtr="0" compatLnSpc="1">
            <a:prstTxWarp prst="textNoShape">
              <a:avLst/>
            </a:prstTxWarp>
          </a:bodyPr>
          <a:lstStyle>
            <a:lvl1pPr algn="r" defTabSz="923850">
              <a:defRPr sz="1200">
                <a:latin typeface="Times New Roman" pitchFamily="18" charset="0"/>
                <a:cs typeface="+mn-cs"/>
              </a:defRPr>
            </a:lvl1pPr>
          </a:lstStyle>
          <a:p>
            <a:pPr>
              <a:defRPr/>
            </a:pPr>
            <a:fld id="{AFC27CDE-278E-42EB-A07A-36CE0580A1C9}" type="slidenum">
              <a:rPr lang="pt-BR"/>
              <a:pPr>
                <a:defRPr/>
              </a:pPr>
              <a:t>‹nº›</a:t>
            </a:fld>
            <a:endParaRPr lang="pt-BR"/>
          </a:p>
        </p:txBody>
      </p:sp>
    </p:spTree>
    <p:extLst>
      <p:ext uri="{BB962C8B-B14F-4D97-AF65-F5344CB8AC3E}">
        <p14:creationId xmlns:p14="http://schemas.microsoft.com/office/powerpoint/2010/main" val="1816183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46400" cy="496888"/>
          </a:xfrm>
          <a:prstGeom prst="rect">
            <a:avLst/>
          </a:prstGeom>
          <a:noFill/>
          <a:ln>
            <a:noFill/>
          </a:ln>
          <a:effectLst/>
          <a:extLst/>
        </p:spPr>
        <p:txBody>
          <a:bodyPr vert="horz" wrap="square" lIns="92375" tIns="46187" rIns="92375" bIns="46187" numCol="1" anchor="t" anchorCtr="0" compatLnSpc="1">
            <a:prstTxWarp prst="textNoShape">
              <a:avLst/>
            </a:prstTxWarp>
          </a:bodyPr>
          <a:lstStyle>
            <a:lvl1pPr algn="l" defTabSz="923850">
              <a:defRPr sz="1200">
                <a:latin typeface="Times New Roman" pitchFamily="18" charset="0"/>
                <a:cs typeface="+mn-cs"/>
              </a:defRPr>
            </a:lvl1pPr>
          </a:lstStyle>
          <a:p>
            <a:pPr>
              <a:defRPr/>
            </a:pPr>
            <a:endParaRPr lang="en-US"/>
          </a:p>
        </p:txBody>
      </p:sp>
      <p:sp>
        <p:nvSpPr>
          <p:cNvPr id="9219" name="Rectangle 3"/>
          <p:cNvSpPr>
            <a:spLocks noGrp="1" noChangeArrowheads="1"/>
          </p:cNvSpPr>
          <p:nvPr>
            <p:ph type="dt" idx="1"/>
          </p:nvPr>
        </p:nvSpPr>
        <p:spPr bwMode="auto">
          <a:xfrm>
            <a:off x="3851275" y="0"/>
            <a:ext cx="2946400" cy="496888"/>
          </a:xfrm>
          <a:prstGeom prst="rect">
            <a:avLst/>
          </a:prstGeom>
          <a:noFill/>
          <a:ln>
            <a:noFill/>
          </a:ln>
          <a:effectLst/>
          <a:extLst/>
        </p:spPr>
        <p:txBody>
          <a:bodyPr vert="horz" wrap="square" lIns="92375" tIns="46187" rIns="92375" bIns="46187" numCol="1" anchor="t" anchorCtr="0" compatLnSpc="1">
            <a:prstTxWarp prst="textNoShape">
              <a:avLst/>
            </a:prstTxWarp>
          </a:bodyPr>
          <a:lstStyle>
            <a:lvl1pPr algn="r" defTabSz="923850">
              <a:defRPr sz="1200">
                <a:latin typeface="Times New Roman" pitchFamily="18" charset="0"/>
                <a:cs typeface="+mn-cs"/>
              </a:defRPr>
            </a:lvl1pPr>
          </a:lstStyle>
          <a:p>
            <a:pPr>
              <a:defRPr/>
            </a:pPr>
            <a:endParaRPr lang="en-US"/>
          </a:p>
        </p:txBody>
      </p:sp>
      <p:sp>
        <p:nvSpPr>
          <p:cNvPr id="205828" name="Rectangle 4"/>
          <p:cNvSpPr>
            <a:spLocks noGrp="1" noRot="1" noChangeAspect="1" noChangeArrowheads="1" noTextEdit="1"/>
          </p:cNvSpPr>
          <p:nvPr>
            <p:ph type="sldImg" idx="2"/>
          </p:nvPr>
        </p:nvSpPr>
        <p:spPr bwMode="auto">
          <a:xfrm>
            <a:off x="919163"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p:cNvSpPr>
            <a:spLocks noGrp="1" noChangeArrowheads="1"/>
          </p:cNvSpPr>
          <p:nvPr>
            <p:ph type="body" sz="quarter" idx="3"/>
          </p:nvPr>
        </p:nvSpPr>
        <p:spPr bwMode="auto">
          <a:xfrm>
            <a:off x="904875" y="4716463"/>
            <a:ext cx="4987925" cy="4465637"/>
          </a:xfrm>
          <a:prstGeom prst="rect">
            <a:avLst/>
          </a:prstGeom>
          <a:noFill/>
          <a:ln>
            <a:noFill/>
          </a:ln>
          <a:effectLst/>
          <a:extLst/>
        </p:spPr>
        <p:txBody>
          <a:bodyPr vert="horz" wrap="square" lIns="92375" tIns="46187" rIns="92375" bIns="46187" numCol="1" anchor="t" anchorCtr="0" compatLnSpc="1">
            <a:prstTxWarp prst="textNoShape">
              <a:avLst/>
            </a:prstTxWarp>
          </a:bodyPr>
          <a:lstStyle/>
          <a:p>
            <a:pPr lvl="0"/>
            <a:r>
              <a:rPr lang="en-US" noProof="0" smtClean="0"/>
              <a:t>Clique para editar os estilos do texto mestre</a:t>
            </a:r>
          </a:p>
          <a:p>
            <a:pPr lvl="1"/>
            <a:r>
              <a:rPr lang="en-US" noProof="0" smtClean="0"/>
              <a:t>Segundo nível</a:t>
            </a:r>
          </a:p>
          <a:p>
            <a:pPr lvl="2"/>
            <a:r>
              <a:rPr lang="en-US" noProof="0" smtClean="0"/>
              <a:t>Terceiro nível</a:t>
            </a:r>
          </a:p>
          <a:p>
            <a:pPr lvl="3"/>
            <a:r>
              <a:rPr lang="en-US" noProof="0" smtClean="0"/>
              <a:t>Quarto nível</a:t>
            </a:r>
          </a:p>
          <a:p>
            <a:pPr lvl="4"/>
            <a:r>
              <a:rPr lang="en-US" noProof="0" smtClean="0"/>
              <a:t>Quinto nível</a:t>
            </a:r>
          </a:p>
        </p:txBody>
      </p:sp>
      <p:sp>
        <p:nvSpPr>
          <p:cNvPr id="9222" name="Rectangle 6"/>
          <p:cNvSpPr>
            <a:spLocks noGrp="1" noChangeArrowheads="1"/>
          </p:cNvSpPr>
          <p:nvPr>
            <p:ph type="ftr" sz="quarter" idx="4"/>
          </p:nvPr>
        </p:nvSpPr>
        <p:spPr bwMode="auto">
          <a:xfrm>
            <a:off x="0" y="9429750"/>
            <a:ext cx="2946400" cy="496888"/>
          </a:xfrm>
          <a:prstGeom prst="rect">
            <a:avLst/>
          </a:prstGeom>
          <a:noFill/>
          <a:ln>
            <a:noFill/>
          </a:ln>
          <a:effectLst/>
          <a:extLst/>
        </p:spPr>
        <p:txBody>
          <a:bodyPr vert="horz" wrap="square" lIns="92375" tIns="46187" rIns="92375" bIns="46187" numCol="1" anchor="b" anchorCtr="0" compatLnSpc="1">
            <a:prstTxWarp prst="textNoShape">
              <a:avLst/>
            </a:prstTxWarp>
          </a:bodyPr>
          <a:lstStyle>
            <a:lvl1pPr algn="l" defTabSz="923850">
              <a:defRPr sz="1200">
                <a:latin typeface="Times New Roman" pitchFamily="18" charset="0"/>
                <a:cs typeface="+mn-cs"/>
              </a:defRPr>
            </a:lvl1pPr>
          </a:lstStyle>
          <a:p>
            <a:pPr>
              <a:defRPr/>
            </a:pPr>
            <a:endParaRPr lang="en-US"/>
          </a:p>
        </p:txBody>
      </p:sp>
      <p:sp>
        <p:nvSpPr>
          <p:cNvPr id="9223" name="Rectangle 7"/>
          <p:cNvSpPr>
            <a:spLocks noGrp="1" noChangeArrowheads="1"/>
          </p:cNvSpPr>
          <p:nvPr>
            <p:ph type="sldNum" sz="quarter" idx="5"/>
          </p:nvPr>
        </p:nvSpPr>
        <p:spPr bwMode="auto">
          <a:xfrm>
            <a:off x="3851275" y="9429750"/>
            <a:ext cx="2946400" cy="496888"/>
          </a:xfrm>
          <a:prstGeom prst="rect">
            <a:avLst/>
          </a:prstGeom>
          <a:noFill/>
          <a:ln>
            <a:noFill/>
          </a:ln>
          <a:effectLst/>
          <a:extLst/>
        </p:spPr>
        <p:txBody>
          <a:bodyPr vert="horz" wrap="square" lIns="92375" tIns="46187" rIns="92375" bIns="46187" numCol="1" anchor="b" anchorCtr="0" compatLnSpc="1">
            <a:prstTxWarp prst="textNoShape">
              <a:avLst/>
            </a:prstTxWarp>
          </a:bodyPr>
          <a:lstStyle>
            <a:lvl1pPr algn="r" defTabSz="923850">
              <a:defRPr sz="1200">
                <a:latin typeface="Times New Roman" pitchFamily="18" charset="0"/>
                <a:cs typeface="+mn-cs"/>
              </a:defRPr>
            </a:lvl1pPr>
          </a:lstStyle>
          <a:p>
            <a:pPr>
              <a:defRPr/>
            </a:pPr>
            <a:fld id="{1AFC0995-EDE8-4AD6-B24B-C31989B03B16}" type="slidenum">
              <a:rPr lang="en-US"/>
              <a:pPr>
                <a:defRPr/>
              </a:pPr>
              <a:t>‹nº›</a:t>
            </a:fld>
            <a:endParaRPr lang="en-US"/>
          </a:p>
        </p:txBody>
      </p:sp>
    </p:spTree>
    <p:extLst>
      <p:ext uri="{BB962C8B-B14F-4D97-AF65-F5344CB8AC3E}">
        <p14:creationId xmlns:p14="http://schemas.microsoft.com/office/powerpoint/2010/main" val="37859758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220108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130306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788072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4432177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165513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804641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330534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4840611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ChangeArrowheads="1"/>
          </p:cNvSpPr>
          <p:nvPr/>
        </p:nvSpPr>
        <p:spPr bwMode="auto">
          <a:xfrm>
            <a:off x="0" y="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0" tIns="46031" rIns="92060" bIns="46031"/>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r>
              <a:rPr lang="pt-BR" altLang="pt-BR">
                <a:latin typeface="Arial" charset="0"/>
              </a:rPr>
              <a:t>gefin</a:t>
            </a:r>
          </a:p>
        </p:txBody>
      </p:sp>
      <p:sp>
        <p:nvSpPr>
          <p:cNvPr id="219139" name="Rectangle 3"/>
          <p:cNvSpPr>
            <a:spLocks noGrp="1" noRot="1" noChangeAspect="1" noChangeArrowheads="1" noTextEdit="1"/>
          </p:cNvSpPr>
          <p:nvPr>
            <p:ph type="sldImg"/>
          </p:nvPr>
        </p:nvSpPr>
        <p:spPr>
          <a:xfrm>
            <a:off x="919163" y="746125"/>
            <a:ext cx="4959350" cy="3719513"/>
          </a:xfrm>
          <a:ln w="12700" cap="flat"/>
        </p:spPr>
      </p:sp>
      <p:sp>
        <p:nvSpPr>
          <p:cNvPr id="219140" name="Rectangle 4"/>
          <p:cNvSpPr>
            <a:spLocks noGrp="1" noChangeArrowheads="1"/>
          </p:cNvSpPr>
          <p:nvPr>
            <p:ph type="body" idx="1"/>
          </p:nvPr>
        </p:nvSpPr>
        <p:spPr>
          <a:xfrm>
            <a:off x="679450" y="4714875"/>
            <a:ext cx="543877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0" tIns="46031" rIns="92060" bIns="46031"/>
          <a:lstStyle/>
          <a:p>
            <a:pPr eaLnBrk="1" hangingPunct="1"/>
            <a:endParaRPr lang="pt-BR" altLang="pt-BR" smtClean="0"/>
          </a:p>
        </p:txBody>
      </p:sp>
    </p:spTree>
    <p:extLst>
      <p:ext uri="{BB962C8B-B14F-4D97-AF65-F5344CB8AC3E}">
        <p14:creationId xmlns:p14="http://schemas.microsoft.com/office/powerpoint/2010/main" val="3680483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924272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739582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958400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242516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2584170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507719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a:ln/>
        </p:spPr>
      </p:sp>
      <p:sp>
        <p:nvSpPr>
          <p:cNvPr id="2293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14019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912906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a:ln/>
        </p:spPr>
      </p:sp>
      <p:sp>
        <p:nvSpPr>
          <p:cNvPr id="23142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646407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877930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595195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8326276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402812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936960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482170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438925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622640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249920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020263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382819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1337095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10778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5184639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5556778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513086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016001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406942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9502333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6736998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5283334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2895251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2801835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9269398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6121187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6622951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7726332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8276386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008291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492131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5270724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7462252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28704662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136793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3326982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5359517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097824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9950458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5019867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5451714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3949497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4500129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7341054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0567555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4588555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5672497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2223873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51056251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0227502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25631407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8391715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719086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6634911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813263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3197633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7660617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95155096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80699362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7572331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7205073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8287541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08703730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8386195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54523903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137818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Rot="1" noChangeAspect="1" noChangeArrowheads="1" noTextEdit="1"/>
          </p:cNvSpPr>
          <p:nvPr>
            <p:ph type="sldImg"/>
          </p:nvPr>
        </p:nvSpPr>
        <p:spPr>
          <a:ln/>
        </p:spPr>
      </p:sp>
      <p:sp>
        <p:nvSpPr>
          <p:cNvPr id="3491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8861167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p:cNvSpPr>
            <a:spLocks noGrp="1" noRot="1" noChangeAspect="1" noChangeArrowheads="1" noTextEdit="1"/>
          </p:cNvSpPr>
          <p:nvPr>
            <p:ph type="sldImg"/>
          </p:nvPr>
        </p:nvSpPr>
        <p:spPr>
          <a:ln/>
        </p:spPr>
      </p:sp>
      <p:sp>
        <p:nvSpPr>
          <p:cNvPr id="35021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39964335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Rot="1" noChangeAspect="1" noChangeArrowheads="1" noTextEdit="1"/>
          </p:cNvSpPr>
          <p:nvPr>
            <p:ph type="sldImg"/>
          </p:nvPr>
        </p:nvSpPr>
        <p:spPr>
          <a:ln/>
        </p:spPr>
      </p:sp>
      <p:sp>
        <p:nvSpPr>
          <p:cNvPr id="35430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691718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Rot="1" noChangeAspect="1" noChangeArrowheads="1" noTextEdit="1"/>
          </p:cNvSpPr>
          <p:nvPr>
            <p:ph type="sldImg"/>
          </p:nvPr>
        </p:nvSpPr>
        <p:spPr>
          <a:ln/>
        </p:spPr>
      </p:sp>
      <p:sp>
        <p:nvSpPr>
          <p:cNvPr id="31949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67479980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0670736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95565809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1997652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6573162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1051026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3759444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79737668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ln/>
        </p:spPr>
      </p:sp>
      <p:sp>
        <p:nvSpPr>
          <p:cNvPr id="3235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529818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6246106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Rot="1" noChangeAspect="1" noChangeArrowheads="1" noTextEdit="1"/>
          </p:cNvSpPr>
          <p:nvPr>
            <p:ph type="sldImg"/>
          </p:nvPr>
        </p:nvSpPr>
        <p:spPr>
          <a:ln/>
        </p:spPr>
      </p:sp>
      <p:sp>
        <p:nvSpPr>
          <p:cNvPr id="34304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3142329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73674039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28265456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Rot="1" noChangeAspect="1" noChangeArrowheads="1" noTextEdit="1"/>
          </p:cNvSpPr>
          <p:nvPr>
            <p:ph type="sldImg"/>
          </p:nvPr>
        </p:nvSpPr>
        <p:spPr>
          <a:ln/>
        </p:spPr>
      </p:sp>
      <p:sp>
        <p:nvSpPr>
          <p:cNvPr id="34611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46537878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86944319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4246172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20555309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7737648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88185195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95755618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6172083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22644768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36967420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373404321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7399479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14865956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93601242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p:cNvSpPr>
            <a:spLocks noGrp="1" noRot="1" noChangeAspect="1" noChangeArrowheads="1" noTextEdit="1"/>
          </p:cNvSpPr>
          <p:nvPr>
            <p:ph type="sldImg"/>
          </p:nvPr>
        </p:nvSpPr>
        <p:spPr>
          <a:ln/>
        </p:spPr>
      </p:sp>
      <p:sp>
        <p:nvSpPr>
          <p:cNvPr id="37478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smtClean="0"/>
          </a:p>
        </p:txBody>
      </p:sp>
    </p:spTree>
    <p:extLst>
      <p:ext uri="{BB962C8B-B14F-4D97-AF65-F5344CB8AC3E}">
        <p14:creationId xmlns:p14="http://schemas.microsoft.com/office/powerpoint/2010/main" val="27814820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10.vml"/><Relationship Id="rId6" Type="http://schemas.openxmlformats.org/officeDocument/2006/relationships/oleObject" Target="../embeddings/oleObject10.bin"/><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graphicFrame>
        <p:nvGraphicFramePr>
          <p:cNvPr id="2" name="Object 22"/>
          <p:cNvGraphicFramePr>
            <a:graphicFrameLocks noChangeAspect="1"/>
          </p:cNvGraphicFramePr>
          <p:nvPr/>
        </p:nvGraphicFramePr>
        <p:xfrm>
          <a:off x="3306763" y="493713"/>
          <a:ext cx="2406650" cy="1901825"/>
        </p:xfrm>
        <a:graphic>
          <a:graphicData uri="http://schemas.openxmlformats.org/presentationml/2006/ole">
            <mc:AlternateContent xmlns:mc="http://schemas.openxmlformats.org/markup-compatibility/2006">
              <mc:Choice xmlns:v="urn:schemas-microsoft-com:vml" Requires="v">
                <p:oleObj spid="_x0000_s395549" name="Bitmap Image" r:id="rId3" imgW="3362794" imgH="2657846" progId="Paint.Picture">
                  <p:embed/>
                </p:oleObj>
              </mc:Choice>
              <mc:Fallback>
                <p:oleObj name="Bitmap Image" r:id="rId3" imgW="3362794" imgH="265784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6763" y="493713"/>
                        <a:ext cx="2406650" cy="1901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 name="Picture 23" descr="bar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09548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4"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94525"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8" name="Espaço Reservado para Número de Slide 3"/>
          <p:cNvSpPr>
            <a:spLocks noGrp="1"/>
          </p:cNvSpPr>
          <p:nvPr>
            <p:ph type="sldNum" sz="quarter" idx="10"/>
          </p:nvPr>
        </p:nvSpPr>
        <p:spPr/>
        <p:txBody>
          <a:bodyPr/>
          <a:lstStyle>
            <a:lvl1pPr>
              <a:defRPr/>
            </a:lvl1pPr>
          </a:lstStyle>
          <a:p>
            <a:pPr>
              <a:defRPr/>
            </a:pPr>
            <a:r>
              <a:rPr lang="pt-BR"/>
              <a:t>Página </a:t>
            </a:r>
            <a:fld id="{6955C53C-DEBD-4068-8B45-B04783D75FB7}" type="slidenum">
              <a:rPr lang="pt-BR" noProof="1"/>
              <a:pPr>
                <a:defRPr/>
              </a:pPr>
              <a:t>‹nº›</a:t>
            </a:fld>
            <a:endParaRPr lang="pt-BR" noProof="1"/>
          </a:p>
        </p:txBody>
      </p:sp>
    </p:spTree>
    <p:extLst>
      <p:ext uri="{BB962C8B-B14F-4D97-AF65-F5344CB8AC3E}">
        <p14:creationId xmlns:p14="http://schemas.microsoft.com/office/powerpoint/2010/main" val="66534668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pic>
        <p:nvPicPr>
          <p:cNvPr id="4"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93501"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 texto mestre</a:t>
            </a:r>
          </a:p>
        </p:txBody>
      </p:sp>
      <p:sp>
        <p:nvSpPr>
          <p:cNvPr id="8" name="Espaço Reservado para Número de Slide 3"/>
          <p:cNvSpPr>
            <a:spLocks noGrp="1"/>
          </p:cNvSpPr>
          <p:nvPr>
            <p:ph type="sldNum" sz="quarter" idx="10"/>
          </p:nvPr>
        </p:nvSpPr>
        <p:spPr/>
        <p:txBody>
          <a:bodyPr/>
          <a:lstStyle>
            <a:lvl1pPr>
              <a:defRPr/>
            </a:lvl1pPr>
          </a:lstStyle>
          <a:p>
            <a:pPr>
              <a:defRPr/>
            </a:pPr>
            <a:r>
              <a:rPr lang="pt-BR"/>
              <a:t>Página </a:t>
            </a:r>
            <a:fld id="{9DCD8F02-8E32-4EE5-9113-E7C26335F6F8}" type="slidenum">
              <a:rPr lang="pt-BR" noProof="1"/>
              <a:pPr>
                <a:defRPr/>
              </a:pPr>
              <a:t>‹nº›</a:t>
            </a:fld>
            <a:endParaRPr lang="pt-BR" noProof="1"/>
          </a:p>
        </p:txBody>
      </p:sp>
    </p:spTree>
    <p:extLst>
      <p:ext uri="{BB962C8B-B14F-4D97-AF65-F5344CB8AC3E}">
        <p14:creationId xmlns:p14="http://schemas.microsoft.com/office/powerpoint/2010/main" val="247462762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pic>
        <p:nvPicPr>
          <p:cNvPr id="7"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92477"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a:xfrm>
            <a:off x="457200" y="274638"/>
            <a:ext cx="8229600"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11" name="Espaço Reservado para Número de Slide 6"/>
          <p:cNvSpPr>
            <a:spLocks noGrp="1"/>
          </p:cNvSpPr>
          <p:nvPr>
            <p:ph type="sldNum" sz="quarter" idx="10"/>
          </p:nvPr>
        </p:nvSpPr>
        <p:spPr/>
        <p:txBody>
          <a:bodyPr/>
          <a:lstStyle>
            <a:lvl1pPr>
              <a:defRPr/>
            </a:lvl1pPr>
          </a:lstStyle>
          <a:p>
            <a:pPr>
              <a:defRPr/>
            </a:pPr>
            <a:r>
              <a:rPr lang="pt-BR"/>
              <a:t>Página </a:t>
            </a:r>
            <a:fld id="{E8887F10-AFFF-4A70-81C9-14F96B84E86F}" type="slidenum">
              <a:rPr lang="pt-BR" noProof="1"/>
              <a:pPr>
                <a:defRPr/>
              </a:pPr>
              <a:t>‹nº›</a:t>
            </a:fld>
            <a:endParaRPr lang="pt-BR" noProof="1"/>
          </a:p>
        </p:txBody>
      </p:sp>
    </p:spTree>
    <p:extLst>
      <p:ext uri="{BB962C8B-B14F-4D97-AF65-F5344CB8AC3E}">
        <p14:creationId xmlns:p14="http://schemas.microsoft.com/office/powerpoint/2010/main" val="2701174244"/>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pic>
        <p:nvPicPr>
          <p:cNvPr id="3"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91453"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p:txBody>
          <a:bodyPr/>
          <a:lstStyle/>
          <a:p>
            <a:r>
              <a:rPr lang="pt-BR" smtClean="0"/>
              <a:t>Clique para editar o título mestre</a:t>
            </a:r>
            <a:endParaRPr lang="pt-BR"/>
          </a:p>
        </p:txBody>
      </p:sp>
      <p:sp>
        <p:nvSpPr>
          <p:cNvPr id="7" name="Espaço Reservado para Número de Slide 2"/>
          <p:cNvSpPr>
            <a:spLocks noGrp="1"/>
          </p:cNvSpPr>
          <p:nvPr>
            <p:ph type="sldNum" sz="quarter" idx="10"/>
          </p:nvPr>
        </p:nvSpPr>
        <p:spPr/>
        <p:txBody>
          <a:bodyPr/>
          <a:lstStyle>
            <a:lvl1pPr>
              <a:defRPr/>
            </a:lvl1pPr>
          </a:lstStyle>
          <a:p>
            <a:pPr>
              <a:defRPr/>
            </a:pPr>
            <a:r>
              <a:rPr lang="pt-BR"/>
              <a:t>Página </a:t>
            </a:r>
            <a:fld id="{88E35EB0-F7D6-4F30-B233-72B533766E1A}" type="slidenum">
              <a:rPr lang="pt-BR" noProof="1"/>
              <a:pPr>
                <a:defRPr/>
              </a:pPr>
              <a:t>‹nº›</a:t>
            </a:fld>
            <a:endParaRPr lang="pt-BR" noProof="1"/>
          </a:p>
        </p:txBody>
      </p:sp>
    </p:spTree>
    <p:extLst>
      <p:ext uri="{BB962C8B-B14F-4D97-AF65-F5344CB8AC3E}">
        <p14:creationId xmlns:p14="http://schemas.microsoft.com/office/powerpoint/2010/main" val="1324734531"/>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pic>
        <p:nvPicPr>
          <p:cNvPr id="5"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90429"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9" name="Espaço Reservado para Número de Slide 4"/>
          <p:cNvSpPr>
            <a:spLocks noGrp="1"/>
          </p:cNvSpPr>
          <p:nvPr>
            <p:ph type="sldNum" sz="quarter" idx="10"/>
          </p:nvPr>
        </p:nvSpPr>
        <p:spPr/>
        <p:txBody>
          <a:bodyPr/>
          <a:lstStyle>
            <a:lvl1pPr>
              <a:defRPr/>
            </a:lvl1pPr>
          </a:lstStyle>
          <a:p>
            <a:pPr>
              <a:defRPr/>
            </a:pPr>
            <a:r>
              <a:rPr lang="pt-BR"/>
              <a:t>Página </a:t>
            </a:r>
            <a:fld id="{DEC5CD1A-18ED-4132-A046-9DA677B6B827}" type="slidenum">
              <a:rPr lang="pt-BR" noProof="1"/>
              <a:pPr>
                <a:defRPr/>
              </a:pPr>
              <a:t>‹nº›</a:t>
            </a:fld>
            <a:endParaRPr lang="pt-BR" noProof="1"/>
          </a:p>
        </p:txBody>
      </p:sp>
    </p:spTree>
    <p:extLst>
      <p:ext uri="{BB962C8B-B14F-4D97-AF65-F5344CB8AC3E}">
        <p14:creationId xmlns:p14="http://schemas.microsoft.com/office/powerpoint/2010/main" val="210563453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pic>
        <p:nvPicPr>
          <p:cNvPr id="5"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89405"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t-BR" noProof="0" smtClean="0"/>
              <a:t>Clique no ícone para adicionar uma imagem</a:t>
            </a: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9" name="Espaço Reservado para Número de Slide 4"/>
          <p:cNvSpPr>
            <a:spLocks noGrp="1"/>
          </p:cNvSpPr>
          <p:nvPr>
            <p:ph type="sldNum" sz="quarter" idx="10"/>
          </p:nvPr>
        </p:nvSpPr>
        <p:spPr/>
        <p:txBody>
          <a:bodyPr/>
          <a:lstStyle>
            <a:lvl1pPr>
              <a:defRPr/>
            </a:lvl1pPr>
          </a:lstStyle>
          <a:p>
            <a:pPr>
              <a:defRPr/>
            </a:pPr>
            <a:r>
              <a:rPr lang="pt-BR"/>
              <a:t>Página </a:t>
            </a:r>
            <a:fld id="{9913013A-AEC2-4ACE-AA77-A6BE809B58D4}" type="slidenum">
              <a:rPr lang="pt-BR" noProof="1"/>
              <a:pPr>
                <a:defRPr/>
              </a:pPr>
              <a:t>‹nº›</a:t>
            </a:fld>
            <a:endParaRPr lang="pt-BR" noProof="1"/>
          </a:p>
        </p:txBody>
      </p:sp>
    </p:spTree>
    <p:extLst>
      <p:ext uri="{BB962C8B-B14F-4D97-AF65-F5344CB8AC3E}">
        <p14:creationId xmlns:p14="http://schemas.microsoft.com/office/powerpoint/2010/main" val="222666666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pic>
        <p:nvPicPr>
          <p:cNvPr id="4"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88381"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8" name="Espaço Reservado para Número de Slide 3"/>
          <p:cNvSpPr>
            <a:spLocks noGrp="1"/>
          </p:cNvSpPr>
          <p:nvPr>
            <p:ph type="sldNum" sz="quarter" idx="10"/>
          </p:nvPr>
        </p:nvSpPr>
        <p:spPr/>
        <p:txBody>
          <a:bodyPr/>
          <a:lstStyle>
            <a:lvl1pPr>
              <a:defRPr/>
            </a:lvl1pPr>
          </a:lstStyle>
          <a:p>
            <a:pPr>
              <a:defRPr/>
            </a:pPr>
            <a:r>
              <a:rPr lang="pt-BR"/>
              <a:t>Página </a:t>
            </a:r>
            <a:fld id="{F1061C91-17D4-4B78-81F3-098ABFDE9311}" type="slidenum">
              <a:rPr lang="pt-BR" noProof="1"/>
              <a:pPr>
                <a:defRPr/>
              </a:pPr>
              <a:t>‹nº›</a:t>
            </a:fld>
            <a:endParaRPr lang="pt-BR" noProof="1"/>
          </a:p>
        </p:txBody>
      </p:sp>
    </p:spTree>
    <p:extLst>
      <p:ext uri="{BB962C8B-B14F-4D97-AF65-F5344CB8AC3E}">
        <p14:creationId xmlns:p14="http://schemas.microsoft.com/office/powerpoint/2010/main" val="419650137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pic>
        <p:nvPicPr>
          <p:cNvPr id="4" name="Picture 23" descr="bar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4">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preferRelativeResize="0">
            <a:picLocks noChangeAspect="1" noChangeArrowheads="1"/>
          </p:cNvPicPr>
          <p:nvPr/>
        </p:nvPicPr>
        <p:blipFill>
          <a:blip r:embed="rId5"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387357" name="Bitmap Image" r:id="rId6" imgW="3362794" imgH="2657846" progId="Paint.Picture">
                  <p:embed/>
                </p:oleObj>
              </mc:Choice>
              <mc:Fallback>
                <p:oleObj name="Bitmap Image" r:id="rId6" imgW="3362794" imgH="2657846"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Título Vertical 1"/>
          <p:cNvSpPr>
            <a:spLocks noGrp="1"/>
          </p:cNvSpPr>
          <p:nvPr>
            <p:ph type="title" orient="vert"/>
          </p:nvPr>
        </p:nvSpPr>
        <p:spPr>
          <a:xfrm>
            <a:off x="6724650" y="0"/>
            <a:ext cx="2163763" cy="602138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228600" y="0"/>
            <a:ext cx="6343650" cy="602138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8" name="Espaço Reservado para Número de Slide 3"/>
          <p:cNvSpPr>
            <a:spLocks noGrp="1"/>
          </p:cNvSpPr>
          <p:nvPr>
            <p:ph type="sldNum" sz="quarter" idx="10"/>
          </p:nvPr>
        </p:nvSpPr>
        <p:spPr/>
        <p:txBody>
          <a:bodyPr/>
          <a:lstStyle>
            <a:lvl1pPr>
              <a:defRPr/>
            </a:lvl1pPr>
          </a:lstStyle>
          <a:p>
            <a:pPr>
              <a:defRPr/>
            </a:pPr>
            <a:r>
              <a:rPr lang="pt-BR"/>
              <a:t>Página </a:t>
            </a:r>
            <a:fld id="{EDBB0109-EE59-4924-933B-F8B76EE285B5}" type="slidenum">
              <a:rPr lang="pt-BR" noProof="1"/>
              <a:pPr>
                <a:defRPr/>
              </a:pPr>
              <a:t>‹nº›</a:t>
            </a:fld>
            <a:endParaRPr lang="pt-BR" noProof="1"/>
          </a:p>
        </p:txBody>
      </p:sp>
    </p:spTree>
    <p:extLst>
      <p:ext uri="{BB962C8B-B14F-4D97-AF65-F5344CB8AC3E}">
        <p14:creationId xmlns:p14="http://schemas.microsoft.com/office/powerpoint/2010/main" val="184800678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vmlDrawing" Target="../drawings/vmlDrawing1.v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3" descr="barra"/>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6291263"/>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9"/>
          <p:cNvPicPr>
            <a:picLocks noChangeAspect="1" noChangeArrowheads="1"/>
          </p:cNvPicPr>
          <p:nvPr/>
        </p:nvPicPr>
        <p:blipFill>
          <a:blip r:embed="rId13">
            <a:grayscl/>
            <a:extLst>
              <a:ext uri="{28A0092B-C50C-407E-A947-70E740481C1C}">
                <a14:useLocalDpi xmlns:a14="http://schemas.microsoft.com/office/drawing/2010/main" val="0"/>
              </a:ext>
            </a:extLst>
          </a:blip>
          <a:srcRect l="15331" b="43475"/>
          <a:stretch>
            <a:fillRect/>
          </a:stretch>
        </p:blipFill>
        <p:spPr bwMode="auto">
          <a:xfrm>
            <a:off x="-1588" y="0"/>
            <a:ext cx="8412163"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228600" y="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smtClean="0"/>
              <a:t>Título</a:t>
            </a:r>
          </a:p>
        </p:txBody>
      </p:sp>
      <p:sp>
        <p:nvSpPr>
          <p:cNvPr id="1029" name="Rectangle 3"/>
          <p:cNvSpPr>
            <a:spLocks noGrp="1" noChangeArrowheads="1"/>
          </p:cNvSpPr>
          <p:nvPr>
            <p:ph type="body" idx="1"/>
          </p:nvPr>
        </p:nvSpPr>
        <p:spPr bwMode="auto">
          <a:xfrm>
            <a:off x="244475" y="852488"/>
            <a:ext cx="8643938"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smtClean="0"/>
              <a:t>Subtítulo</a:t>
            </a:r>
          </a:p>
        </p:txBody>
      </p:sp>
      <p:pic>
        <p:nvPicPr>
          <p:cNvPr id="1030" name="Picture 10"/>
          <p:cNvPicPr preferRelativeResize="0">
            <a:picLocks noChangeAspect="1" noChangeArrowheads="1"/>
          </p:cNvPicPr>
          <p:nvPr/>
        </p:nvPicPr>
        <p:blipFill>
          <a:blip r:embed="rId14" cstate="print">
            <a:grayscl/>
            <a:extLst>
              <a:ext uri="{28A0092B-C50C-407E-A947-70E740481C1C}">
                <a14:useLocalDpi xmlns:a14="http://schemas.microsoft.com/office/drawing/2010/main" val="0"/>
              </a:ext>
            </a:extLst>
          </a:blip>
          <a:srcRect l="9027" t="-10738"/>
          <a:stretch>
            <a:fillRect/>
          </a:stretch>
        </p:blipFill>
        <p:spPr bwMode="auto">
          <a:xfrm>
            <a:off x="1588" y="611188"/>
            <a:ext cx="7689850" cy="8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6"/>
          <p:cNvSpPr>
            <a:spLocks noGrp="1" noChangeArrowheads="1"/>
          </p:cNvSpPr>
          <p:nvPr>
            <p:ph type="sldNum" sz="quarter" idx="4"/>
          </p:nvPr>
        </p:nvSpPr>
        <p:spPr bwMode="auto">
          <a:xfrm>
            <a:off x="7615238" y="6486525"/>
            <a:ext cx="1439862" cy="296863"/>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lnSpc>
                <a:spcPct val="120000"/>
              </a:lnSpc>
              <a:defRPr sz="1200" i="1">
                <a:solidFill>
                  <a:srgbClr val="0F4C0E"/>
                </a:solidFill>
                <a:latin typeface="Arial Black" pitchFamily="34" charset="0"/>
                <a:cs typeface="+mn-cs"/>
              </a:defRPr>
            </a:lvl1pPr>
          </a:lstStyle>
          <a:p>
            <a:pPr>
              <a:defRPr/>
            </a:pPr>
            <a:r>
              <a:rPr lang="pt-BR"/>
              <a:t>Página </a:t>
            </a:r>
            <a:fld id="{88EF7ABF-ED89-4D38-8814-C12A89CA246F}" type="slidenum">
              <a:rPr noProof="1"/>
              <a:pPr>
                <a:defRPr/>
              </a:pPr>
              <a:t>‹nº›</a:t>
            </a:fld>
            <a:endParaRPr lang="pt-BR" noProof="1"/>
          </a:p>
        </p:txBody>
      </p:sp>
      <p:graphicFrame>
        <p:nvGraphicFramePr>
          <p:cNvPr id="1032" name="Object 22"/>
          <p:cNvGraphicFramePr>
            <a:graphicFrameLocks noChangeAspect="1"/>
          </p:cNvGraphicFramePr>
          <p:nvPr/>
        </p:nvGraphicFramePr>
        <p:xfrm>
          <a:off x="8108950" y="55563"/>
          <a:ext cx="990600" cy="782637"/>
        </p:xfrm>
        <a:graphic>
          <a:graphicData uri="http://schemas.openxmlformats.org/presentationml/2006/ole">
            <mc:AlternateContent xmlns:mc="http://schemas.openxmlformats.org/markup-compatibility/2006">
              <mc:Choice xmlns:v="urn:schemas-microsoft-com:vml" Requires="v">
                <p:oleObj spid="_x0000_s1317" name="Bitmap Image" r:id="rId15" imgW="3362794" imgH="2657846" progId="Paint.Picture">
                  <p:embed/>
                </p:oleObj>
              </mc:Choice>
              <mc:Fallback>
                <p:oleObj name="Bitmap Image" r:id="rId15" imgW="3362794" imgH="2657846" progId="Paint.Picture">
                  <p:embed/>
                  <p:pic>
                    <p:nvPicPr>
                      <p:cNvPr id="0" name="Object 2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108950" y="55563"/>
                        <a:ext cx="990600" cy="782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5111" r:id="rId1"/>
    <p:sldLayoutId id="2147485112" r:id="rId2"/>
    <p:sldLayoutId id="2147485113" r:id="rId3"/>
    <p:sldLayoutId id="2147485114" r:id="rId4"/>
    <p:sldLayoutId id="2147485115" r:id="rId5"/>
    <p:sldLayoutId id="2147485116" r:id="rId6"/>
    <p:sldLayoutId id="2147485117" r:id="rId7"/>
    <p:sldLayoutId id="2147485118" r:id="rId8"/>
    <p:sldLayoutId id="2147485119" r:id="rId9"/>
  </p:sldLayoutIdLst>
  <p:transition spd="med"/>
  <p:hf hdr="0" ftr="0" dt="0"/>
  <p:txStyles>
    <p:titleStyle>
      <a:lvl1pPr algn="l" rtl="0" eaLnBrk="1" fontAlgn="base" hangingPunct="1">
        <a:spcBef>
          <a:spcPct val="20000"/>
        </a:spcBef>
        <a:spcAft>
          <a:spcPct val="0"/>
        </a:spcAft>
        <a:defRPr sz="2600" b="1">
          <a:solidFill>
            <a:schemeClr val="tx2"/>
          </a:solidFill>
          <a:latin typeface="+mj-lt"/>
          <a:ea typeface="+mj-ea"/>
          <a:cs typeface="+mj-cs"/>
        </a:defRPr>
      </a:lvl1pPr>
      <a:lvl2pPr algn="l" rtl="0" eaLnBrk="1" fontAlgn="base" hangingPunct="1">
        <a:spcBef>
          <a:spcPct val="20000"/>
        </a:spcBef>
        <a:spcAft>
          <a:spcPct val="0"/>
        </a:spcAft>
        <a:defRPr sz="2600" b="1">
          <a:solidFill>
            <a:schemeClr val="tx2"/>
          </a:solidFill>
          <a:latin typeface="Arial" charset="0"/>
        </a:defRPr>
      </a:lvl2pPr>
      <a:lvl3pPr algn="l" rtl="0" eaLnBrk="1" fontAlgn="base" hangingPunct="1">
        <a:spcBef>
          <a:spcPct val="20000"/>
        </a:spcBef>
        <a:spcAft>
          <a:spcPct val="0"/>
        </a:spcAft>
        <a:defRPr sz="2600" b="1">
          <a:solidFill>
            <a:schemeClr val="tx2"/>
          </a:solidFill>
          <a:latin typeface="Arial" charset="0"/>
        </a:defRPr>
      </a:lvl3pPr>
      <a:lvl4pPr algn="l" rtl="0" eaLnBrk="1" fontAlgn="base" hangingPunct="1">
        <a:spcBef>
          <a:spcPct val="20000"/>
        </a:spcBef>
        <a:spcAft>
          <a:spcPct val="0"/>
        </a:spcAft>
        <a:defRPr sz="2600" b="1">
          <a:solidFill>
            <a:schemeClr val="tx2"/>
          </a:solidFill>
          <a:latin typeface="Arial" charset="0"/>
        </a:defRPr>
      </a:lvl4pPr>
      <a:lvl5pPr algn="l" rtl="0" eaLnBrk="1" fontAlgn="base" hangingPunct="1">
        <a:spcBef>
          <a:spcPct val="20000"/>
        </a:spcBef>
        <a:spcAft>
          <a:spcPct val="0"/>
        </a:spcAft>
        <a:defRPr sz="2600" b="1">
          <a:solidFill>
            <a:schemeClr val="tx2"/>
          </a:solidFill>
          <a:latin typeface="Arial" charset="0"/>
        </a:defRPr>
      </a:lvl5pPr>
      <a:lvl6pPr marL="457200" algn="l" rtl="0" eaLnBrk="1" fontAlgn="base" hangingPunct="1">
        <a:spcBef>
          <a:spcPct val="20000"/>
        </a:spcBef>
        <a:spcAft>
          <a:spcPct val="0"/>
        </a:spcAft>
        <a:defRPr sz="2600" b="1">
          <a:solidFill>
            <a:schemeClr val="tx2"/>
          </a:solidFill>
          <a:latin typeface="Arial" charset="0"/>
        </a:defRPr>
      </a:lvl6pPr>
      <a:lvl7pPr marL="914400" algn="l" rtl="0" eaLnBrk="1" fontAlgn="base" hangingPunct="1">
        <a:spcBef>
          <a:spcPct val="20000"/>
        </a:spcBef>
        <a:spcAft>
          <a:spcPct val="0"/>
        </a:spcAft>
        <a:defRPr sz="2600" b="1">
          <a:solidFill>
            <a:schemeClr val="tx2"/>
          </a:solidFill>
          <a:latin typeface="Arial" charset="0"/>
        </a:defRPr>
      </a:lvl7pPr>
      <a:lvl8pPr marL="1371600" algn="l" rtl="0" eaLnBrk="1" fontAlgn="base" hangingPunct="1">
        <a:spcBef>
          <a:spcPct val="20000"/>
        </a:spcBef>
        <a:spcAft>
          <a:spcPct val="0"/>
        </a:spcAft>
        <a:defRPr sz="2600" b="1">
          <a:solidFill>
            <a:schemeClr val="tx2"/>
          </a:solidFill>
          <a:latin typeface="Arial" charset="0"/>
        </a:defRPr>
      </a:lvl8pPr>
      <a:lvl9pPr marL="1828800" algn="l" rtl="0" eaLnBrk="1" fontAlgn="base" hangingPunct="1">
        <a:spcBef>
          <a:spcPct val="20000"/>
        </a:spcBef>
        <a:spcAft>
          <a:spcPct val="0"/>
        </a:spcAft>
        <a:defRPr sz="2600" b="1">
          <a:solidFill>
            <a:schemeClr val="tx2"/>
          </a:solidFill>
          <a:latin typeface="Arial" charset="0"/>
        </a:defRPr>
      </a:lvl9pPr>
    </p:titleStyle>
    <p:bodyStyle>
      <a:lvl1pPr marL="7938" indent="-7938" algn="l" rtl="0" eaLnBrk="1" fontAlgn="base" hangingPunct="1">
        <a:spcBef>
          <a:spcPct val="20000"/>
        </a:spcBef>
        <a:spcAft>
          <a:spcPct val="0"/>
        </a:spcAft>
        <a:buChar char="•"/>
        <a:defRPr sz="2400" b="1">
          <a:solidFill>
            <a:schemeClr val="tx2"/>
          </a:solidFill>
          <a:latin typeface="+mn-lt"/>
          <a:ea typeface="+mn-ea"/>
          <a:cs typeface="+mn-cs"/>
        </a:defRPr>
      </a:lvl1pPr>
      <a:lvl2pPr marL="484188" indent="-285750" algn="l" rtl="0" eaLnBrk="1" fontAlgn="base" hangingPunct="1">
        <a:lnSpc>
          <a:spcPct val="90000"/>
        </a:lnSpc>
        <a:spcBef>
          <a:spcPct val="20000"/>
        </a:spcBef>
        <a:spcAft>
          <a:spcPct val="0"/>
        </a:spcAft>
        <a:buSzPct val="60000"/>
        <a:buBlip>
          <a:blip r:embed="rId17"/>
        </a:buBlip>
        <a:defRPr sz="2400" b="1">
          <a:solidFill>
            <a:schemeClr val="tx1"/>
          </a:solidFill>
          <a:latin typeface="+mn-lt"/>
        </a:defRPr>
      </a:lvl2pPr>
      <a:lvl3pPr marL="903288" indent="-228600" algn="l" rtl="0" eaLnBrk="1" fontAlgn="base" hangingPunct="1">
        <a:lnSpc>
          <a:spcPct val="90000"/>
        </a:lnSpc>
        <a:spcBef>
          <a:spcPct val="20000"/>
        </a:spcBef>
        <a:spcAft>
          <a:spcPct val="0"/>
        </a:spcAft>
        <a:buSzPct val="70000"/>
        <a:buFont typeface="Wingdings 2" pitchFamily="18" charset="2"/>
        <a:buChar char="®"/>
        <a:defRPr sz="2400">
          <a:solidFill>
            <a:schemeClr val="tx1"/>
          </a:solidFill>
          <a:latin typeface="+mn-lt"/>
        </a:defRPr>
      </a:lvl3pPr>
      <a:lvl4pPr marL="1322388" indent="-228600" algn="l" rtl="0" eaLnBrk="1" fontAlgn="base" hangingPunct="1">
        <a:lnSpc>
          <a:spcPct val="90000"/>
        </a:lnSpc>
        <a:spcBef>
          <a:spcPct val="20000"/>
        </a:spcBef>
        <a:spcAft>
          <a:spcPct val="0"/>
        </a:spcAft>
        <a:buSzPct val="70000"/>
        <a:buChar char="•"/>
        <a:defRPr sz="2000">
          <a:solidFill>
            <a:schemeClr val="tx1"/>
          </a:solidFill>
          <a:latin typeface="Times New Roman" pitchFamily="18" charset="0"/>
        </a:defRPr>
      </a:lvl4pPr>
      <a:lvl5pPr marL="1741488" indent="-228600" algn="l" rtl="0" eaLnBrk="1" fontAlgn="base" hangingPunct="1">
        <a:lnSpc>
          <a:spcPct val="90000"/>
        </a:lnSpc>
        <a:spcBef>
          <a:spcPct val="20000"/>
        </a:spcBef>
        <a:spcAft>
          <a:spcPct val="0"/>
        </a:spcAft>
        <a:buSzPct val="70000"/>
        <a:buChar char="o"/>
        <a:defRPr sz="2000">
          <a:solidFill>
            <a:schemeClr val="tx1"/>
          </a:solidFill>
          <a:latin typeface="Times New Roman" pitchFamily="18" charset="0"/>
        </a:defRPr>
      </a:lvl5pPr>
      <a:lvl6pPr marL="2198688" indent="-228600" algn="l" rtl="0" eaLnBrk="1" fontAlgn="base" hangingPunct="1">
        <a:lnSpc>
          <a:spcPct val="90000"/>
        </a:lnSpc>
        <a:spcBef>
          <a:spcPct val="20000"/>
        </a:spcBef>
        <a:spcAft>
          <a:spcPct val="0"/>
        </a:spcAft>
        <a:buSzPct val="70000"/>
        <a:buChar char="o"/>
        <a:defRPr sz="2000">
          <a:solidFill>
            <a:schemeClr val="tx1"/>
          </a:solidFill>
          <a:latin typeface="Times New Roman" pitchFamily="18" charset="0"/>
        </a:defRPr>
      </a:lvl6pPr>
      <a:lvl7pPr marL="2655888" indent="-228600" algn="l" rtl="0" eaLnBrk="1" fontAlgn="base" hangingPunct="1">
        <a:lnSpc>
          <a:spcPct val="90000"/>
        </a:lnSpc>
        <a:spcBef>
          <a:spcPct val="20000"/>
        </a:spcBef>
        <a:spcAft>
          <a:spcPct val="0"/>
        </a:spcAft>
        <a:buSzPct val="70000"/>
        <a:buChar char="o"/>
        <a:defRPr sz="2000">
          <a:solidFill>
            <a:schemeClr val="tx1"/>
          </a:solidFill>
          <a:latin typeface="Times New Roman" pitchFamily="18" charset="0"/>
        </a:defRPr>
      </a:lvl7pPr>
      <a:lvl8pPr marL="3113088" indent="-228600" algn="l" rtl="0" eaLnBrk="1" fontAlgn="base" hangingPunct="1">
        <a:lnSpc>
          <a:spcPct val="90000"/>
        </a:lnSpc>
        <a:spcBef>
          <a:spcPct val="20000"/>
        </a:spcBef>
        <a:spcAft>
          <a:spcPct val="0"/>
        </a:spcAft>
        <a:buSzPct val="70000"/>
        <a:buChar char="o"/>
        <a:defRPr sz="2000">
          <a:solidFill>
            <a:schemeClr val="tx1"/>
          </a:solidFill>
          <a:latin typeface="Times New Roman" pitchFamily="18" charset="0"/>
        </a:defRPr>
      </a:lvl8pPr>
      <a:lvl9pPr marL="3570288" indent="-228600" algn="l" rtl="0" eaLnBrk="1" fontAlgn="base" hangingPunct="1">
        <a:lnSpc>
          <a:spcPct val="90000"/>
        </a:lnSpc>
        <a:spcBef>
          <a:spcPct val="20000"/>
        </a:spcBef>
        <a:spcAft>
          <a:spcPct val="0"/>
        </a:spcAft>
        <a:buSzPct val="70000"/>
        <a:buChar char="o"/>
        <a:defRPr sz="2000">
          <a:solidFill>
            <a:schemeClr val="tx1"/>
          </a:solidFill>
          <a:latin typeface="Times New Roman" pitchFamily="18" charset="0"/>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6.wdp"/><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5.png"/><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20.png"/><Relationship Id="rId4" Type="http://schemas.microsoft.com/office/2007/relationships/hdphoto" Target="../media/hdphoto7.wdp"/></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9.wdp"/></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microsoft.com/office/2007/relationships/hdphoto" Target="../media/hdphoto11.wdp"/><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4.png"/><Relationship Id="rId11" Type="http://schemas.microsoft.com/office/2007/relationships/hdphoto" Target="../media/hdphoto13.wdp"/><Relationship Id="rId5" Type="http://schemas.openxmlformats.org/officeDocument/2006/relationships/image" Target="../media/image5.png"/><Relationship Id="rId10" Type="http://schemas.openxmlformats.org/officeDocument/2006/relationships/image" Target="../media/image26.png"/><Relationship Id="rId4" Type="http://schemas.microsoft.com/office/2007/relationships/hdphoto" Target="../media/hdphoto10.wdp"/><Relationship Id="rId9" Type="http://schemas.microsoft.com/office/2007/relationships/hdphoto" Target="../media/hdphoto12.wdp"/></Relationships>
</file>

<file path=ppt/slides/_rels/slide28.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15.wdp"/><Relationship Id="rId5" Type="http://schemas.openxmlformats.org/officeDocument/2006/relationships/image" Target="../media/image28.png"/><Relationship Id="rId10" Type="http://schemas.microsoft.com/office/2007/relationships/hdphoto" Target="../media/hdphoto17.wdp"/><Relationship Id="rId4" Type="http://schemas.microsoft.com/office/2007/relationships/hdphoto" Target="../media/hdphoto14.wdp"/><Relationship Id="rId9" Type="http://schemas.openxmlformats.org/officeDocument/2006/relationships/image" Target="../media/image30.png"/></Relationships>
</file>

<file path=ppt/slides/_rels/slide29.xml.rels><?xml version="1.0" encoding="UTF-8" standalone="yes"?>
<Relationships xmlns="http://schemas.openxmlformats.org/package/2006/relationships"><Relationship Id="rId8" Type="http://schemas.microsoft.com/office/2007/relationships/hdphoto" Target="../media/hdphoto20.wdp"/><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microsoft.com/office/2007/relationships/hdphoto" Target="../media/hdphoto19.wdp"/><Relationship Id="rId5" Type="http://schemas.openxmlformats.org/officeDocument/2006/relationships/image" Target="../media/image32.png"/><Relationship Id="rId10" Type="http://schemas.microsoft.com/office/2007/relationships/hdphoto" Target="../media/hdphoto21.wdp"/><Relationship Id="rId4" Type="http://schemas.microsoft.com/office/2007/relationships/hdphoto" Target="../media/hdphoto18.wdp"/><Relationship Id="rId9"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microsoft.com/office/2007/relationships/hdphoto" Target="../media/hdphoto24.wdp"/><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microsoft.com/office/2007/relationships/hdphoto" Target="../media/hdphoto23.wdp"/><Relationship Id="rId5" Type="http://schemas.openxmlformats.org/officeDocument/2006/relationships/image" Target="../media/image38.png"/><Relationship Id="rId10" Type="http://schemas.microsoft.com/office/2007/relationships/hdphoto" Target="../media/hdphoto25.wdp"/><Relationship Id="rId4" Type="http://schemas.microsoft.com/office/2007/relationships/hdphoto" Target="../media/hdphoto22.wdp"/><Relationship Id="rId9" Type="http://schemas.openxmlformats.org/officeDocument/2006/relationships/image" Target="../media/image40.pn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1.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microsoft.com/office/2007/relationships/hdphoto" Target="../media/hdphoto27.wdp"/><Relationship Id="rId5" Type="http://schemas.openxmlformats.org/officeDocument/2006/relationships/image" Target="../media/image42.png"/><Relationship Id="rId4" Type="http://schemas.microsoft.com/office/2007/relationships/hdphoto" Target="../media/hdphoto26.wdp"/><Relationship Id="rId9" Type="http://schemas.microsoft.com/office/2007/relationships/hdphoto" Target="../media/hdphoto28.wdp"/></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7" Type="http://schemas.microsoft.com/office/2007/relationships/hdphoto" Target="../media/hdphoto30.wdp"/><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5.png"/><Relationship Id="rId4" Type="http://schemas.microsoft.com/office/2007/relationships/hdphoto" Target="../media/hdphoto29.wdp"/></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3.wdp"/></Relationships>
</file>

<file path=ppt/slides/_rels/slide36.xml.rels><?xml version="1.0" encoding="UTF-8" standalone="yes"?>
<Relationships xmlns="http://schemas.openxmlformats.org/package/2006/relationships"><Relationship Id="rId8" Type="http://schemas.microsoft.com/office/2007/relationships/hdphoto" Target="../media/hdphoto33.wdp"/><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microsoft.com/office/2007/relationships/hdphoto" Target="../media/hdphoto32.wdp"/><Relationship Id="rId5" Type="http://schemas.openxmlformats.org/officeDocument/2006/relationships/image" Target="../media/image47.png"/><Relationship Id="rId10" Type="http://schemas.microsoft.com/office/2007/relationships/hdphoto" Target="../media/hdphoto34.wdp"/><Relationship Id="rId4" Type="http://schemas.microsoft.com/office/2007/relationships/hdphoto" Target="../media/hdphoto31.wdp"/><Relationship Id="rId9" Type="http://schemas.openxmlformats.org/officeDocument/2006/relationships/image" Target="../media/image4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8" Type="http://schemas.microsoft.com/office/2007/relationships/hdphoto" Target="../media/hdphoto37.wdp"/><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microsoft.com/office/2007/relationships/hdphoto" Target="../media/hdphoto36.wdp"/><Relationship Id="rId5" Type="http://schemas.openxmlformats.org/officeDocument/2006/relationships/image" Target="../media/image51.png"/><Relationship Id="rId4" Type="http://schemas.microsoft.com/office/2007/relationships/hdphoto" Target="../media/hdphoto35.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microsoft.com/office/2007/relationships/hdphoto" Target="../media/hdphoto3.wdp"/></Relationships>
</file>

<file path=ppt/slides/_rels/slide45.xml.rels><?xml version="1.0" encoding="UTF-8" standalone="yes"?>
<Relationships xmlns="http://schemas.openxmlformats.org/package/2006/relationships"><Relationship Id="rId8" Type="http://schemas.microsoft.com/office/2007/relationships/hdphoto" Target="../media/hdphoto40.wdp"/><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microsoft.com/office/2007/relationships/hdphoto" Target="../media/hdphoto39.wdp"/><Relationship Id="rId5" Type="http://schemas.openxmlformats.org/officeDocument/2006/relationships/image" Target="../media/image56.png"/><Relationship Id="rId10" Type="http://schemas.microsoft.com/office/2007/relationships/hdphoto" Target="../media/hdphoto41.wdp"/><Relationship Id="rId4" Type="http://schemas.microsoft.com/office/2007/relationships/hdphoto" Target="../media/hdphoto38.wdp"/><Relationship Id="rId9" Type="http://schemas.openxmlformats.org/officeDocument/2006/relationships/image" Target="../media/image58.png"/></Relationships>
</file>

<file path=ppt/slides/_rels/slide46.xml.rels><?xml version="1.0" encoding="UTF-8" standalone="yes"?>
<Relationships xmlns="http://schemas.openxmlformats.org/package/2006/relationships"><Relationship Id="rId8" Type="http://schemas.microsoft.com/office/2007/relationships/hdphoto" Target="../media/hdphoto44.wdp"/><Relationship Id="rId13"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1.png"/><Relationship Id="rId12" Type="http://schemas.microsoft.com/office/2007/relationships/hdphoto" Target="../media/hdphoto46.wdp"/><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microsoft.com/office/2007/relationships/hdphoto" Target="../media/hdphoto43.wdp"/><Relationship Id="rId11" Type="http://schemas.openxmlformats.org/officeDocument/2006/relationships/image" Target="../media/image63.png"/><Relationship Id="rId5" Type="http://schemas.openxmlformats.org/officeDocument/2006/relationships/image" Target="../media/image60.png"/><Relationship Id="rId10" Type="http://schemas.microsoft.com/office/2007/relationships/hdphoto" Target="../media/hdphoto45.wdp"/><Relationship Id="rId4" Type="http://schemas.microsoft.com/office/2007/relationships/hdphoto" Target="../media/hdphoto42.wdp"/><Relationship Id="rId9" Type="http://schemas.openxmlformats.org/officeDocument/2006/relationships/image" Target="../media/image62.png"/><Relationship Id="rId14" Type="http://schemas.microsoft.com/office/2007/relationships/hdphoto" Target="../media/hdphoto47.wdp"/></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65.emf"/><Relationship Id="rId5" Type="http://schemas.openxmlformats.org/officeDocument/2006/relationships/package" Target="../embeddings/Microsoft_Excel_Worksheet1.xlsx"/><Relationship Id="rId4" Type="http://schemas.openxmlformats.org/officeDocument/2006/relationships/oleObject" Target="../embeddings/oleObject11.bin"/></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5.png"/><Relationship Id="rId7" Type="http://schemas.microsoft.com/office/2007/relationships/hdphoto" Target="../media/hdphoto49.wdp"/><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7.png"/><Relationship Id="rId11" Type="http://schemas.microsoft.com/office/2007/relationships/hdphoto" Target="../media/hdphoto51.wdp"/><Relationship Id="rId5" Type="http://schemas.microsoft.com/office/2007/relationships/hdphoto" Target="../media/hdphoto48.wdp"/><Relationship Id="rId10" Type="http://schemas.openxmlformats.org/officeDocument/2006/relationships/image" Target="../media/image69.png"/><Relationship Id="rId4" Type="http://schemas.openxmlformats.org/officeDocument/2006/relationships/image" Target="../media/image66.png"/><Relationship Id="rId9" Type="http://schemas.microsoft.com/office/2007/relationships/hdphoto" Target="../media/hdphoto50.wdp"/></Relationships>
</file>

<file path=ppt/slides/_rels/slide5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5.png"/><Relationship Id="rId7" Type="http://schemas.microsoft.com/office/2007/relationships/hdphoto" Target="../media/hdphoto53.wdp"/><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71.png"/><Relationship Id="rId5" Type="http://schemas.microsoft.com/office/2007/relationships/hdphoto" Target="../media/hdphoto52.wdp"/><Relationship Id="rId4" Type="http://schemas.openxmlformats.org/officeDocument/2006/relationships/image" Target="../media/image70.png"/><Relationship Id="rId9" Type="http://schemas.microsoft.com/office/2007/relationships/hdphoto" Target="../media/hdphoto54.wdp"/></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3.wdp"/></Relationships>
</file>

<file path=ppt/slides/_rels/slide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microsoft.com/office/2007/relationships/hdphoto" Target="../media/hdphoto3.wdp"/></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microsoft.com/office/2007/relationships/hdphoto" Target="../media/hdphoto55.wdp"/><Relationship Id="rId4" Type="http://schemas.openxmlformats.org/officeDocument/2006/relationships/image" Target="../media/image74.png"/></Relationships>
</file>

<file path=ppt/slides/_rels/slide6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5.png"/><Relationship Id="rId7" Type="http://schemas.openxmlformats.org/officeDocument/2006/relationships/image" Target="../media/image78.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microsoft.com/office/2007/relationships/hdphoto" Target="../media/hdphoto56.wdp"/></Relationships>
</file>

<file path=ppt/slides/_rels/slide61.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9.png"/><Relationship Id="rId7" Type="http://schemas.microsoft.com/office/2007/relationships/hdphoto" Target="../media/hdphoto58.wdp"/><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80.png"/><Relationship Id="rId11" Type="http://schemas.microsoft.com/office/2007/relationships/hdphoto" Target="../media/hdphoto60.wdp"/><Relationship Id="rId5" Type="http://schemas.openxmlformats.org/officeDocument/2006/relationships/image" Target="../media/image5.png"/><Relationship Id="rId10" Type="http://schemas.openxmlformats.org/officeDocument/2006/relationships/image" Target="../media/image82.png"/><Relationship Id="rId4" Type="http://schemas.microsoft.com/office/2007/relationships/hdphoto" Target="../media/hdphoto57.wdp"/><Relationship Id="rId9" Type="http://schemas.microsoft.com/office/2007/relationships/hdphoto" Target="../media/hdphoto59.wdp"/></Relationships>
</file>

<file path=ppt/slides/_rels/slide6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microsoft.com/office/2007/relationships/hdphoto" Target="../media/hdphoto62.wdp"/><Relationship Id="rId5" Type="http://schemas.openxmlformats.org/officeDocument/2006/relationships/image" Target="../media/image84.png"/><Relationship Id="rId4" Type="http://schemas.microsoft.com/office/2007/relationships/hdphoto" Target="../media/hdphoto61.wdp"/></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86.png"/><Relationship Id="rId4" Type="http://schemas.microsoft.com/office/2007/relationships/hdphoto" Target="../media/hdphoto63.wdp"/></Relationships>
</file>

<file path=ppt/slides/_rels/slide64.xml.rels><?xml version="1.0" encoding="UTF-8" standalone="yes"?>
<Relationships xmlns="http://schemas.openxmlformats.org/package/2006/relationships"><Relationship Id="rId8" Type="http://schemas.openxmlformats.org/officeDocument/2006/relationships/image" Target="../media/image90.png"/><Relationship Id="rId13" Type="http://schemas.microsoft.com/office/2007/relationships/hdphoto" Target="../media/hdphoto68.wdp"/><Relationship Id="rId3" Type="http://schemas.openxmlformats.org/officeDocument/2006/relationships/image" Target="../media/image87.png"/><Relationship Id="rId7" Type="http://schemas.openxmlformats.org/officeDocument/2006/relationships/image" Target="../media/image89.png"/><Relationship Id="rId12" Type="http://schemas.openxmlformats.org/officeDocument/2006/relationships/image" Target="../media/image92.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microsoft.com/office/2007/relationships/hdphoto" Target="../media/hdphoto65.wdp"/><Relationship Id="rId11" Type="http://schemas.microsoft.com/office/2007/relationships/hdphoto" Target="../media/hdphoto67.wdp"/><Relationship Id="rId5" Type="http://schemas.openxmlformats.org/officeDocument/2006/relationships/image" Target="../media/image88.png"/><Relationship Id="rId10" Type="http://schemas.openxmlformats.org/officeDocument/2006/relationships/image" Target="../media/image91.png"/><Relationship Id="rId4" Type="http://schemas.microsoft.com/office/2007/relationships/hdphoto" Target="../media/hdphoto64.wdp"/><Relationship Id="rId9" Type="http://schemas.microsoft.com/office/2007/relationships/hdphoto" Target="../media/hdphoto66.wdp"/></Relationships>
</file>

<file path=ppt/slides/_rels/slide65.xml.rels><?xml version="1.0" encoding="UTF-8" standalone="yes"?>
<Relationships xmlns="http://schemas.openxmlformats.org/package/2006/relationships"><Relationship Id="rId8" Type="http://schemas.openxmlformats.org/officeDocument/2006/relationships/image" Target="../media/image93.png"/><Relationship Id="rId13" Type="http://schemas.microsoft.com/office/2007/relationships/hdphoto" Target="../media/hdphoto71.wdp"/><Relationship Id="rId3" Type="http://schemas.openxmlformats.org/officeDocument/2006/relationships/image" Target="../media/image87.png"/><Relationship Id="rId7" Type="http://schemas.microsoft.com/office/2007/relationships/hdphoto" Target="../media/hdphoto65.wdp"/><Relationship Id="rId12" Type="http://schemas.openxmlformats.org/officeDocument/2006/relationships/image" Target="../media/image95.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88.png"/><Relationship Id="rId11" Type="http://schemas.microsoft.com/office/2007/relationships/hdphoto" Target="../media/hdphoto70.wdp"/><Relationship Id="rId5" Type="http://schemas.openxmlformats.org/officeDocument/2006/relationships/image" Target="../media/image5.png"/><Relationship Id="rId10" Type="http://schemas.openxmlformats.org/officeDocument/2006/relationships/image" Target="../media/image94.png"/><Relationship Id="rId4" Type="http://schemas.microsoft.com/office/2007/relationships/hdphoto" Target="../media/hdphoto64.wdp"/><Relationship Id="rId9" Type="http://schemas.microsoft.com/office/2007/relationships/hdphoto" Target="../media/hdphoto69.wdp"/></Relationships>
</file>

<file path=ppt/slides/_rels/slide66.xml.rels><?xml version="1.0" encoding="UTF-8" standalone="yes"?>
<Relationships xmlns="http://schemas.openxmlformats.org/package/2006/relationships"><Relationship Id="rId3" Type="http://schemas.openxmlformats.org/officeDocument/2006/relationships/hyperlink" Target="http://depositoidentificado.sef.sc.gov.br/"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7.xml.rels><?xml version="1.0" encoding="UTF-8" standalone="yes"?>
<Relationships xmlns="http://schemas.openxmlformats.org/package/2006/relationships"><Relationship Id="rId8" Type="http://schemas.microsoft.com/office/2007/relationships/hdphoto" Target="../media/hdphoto74.wdp"/><Relationship Id="rId13"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98.png"/><Relationship Id="rId12" Type="http://schemas.microsoft.com/office/2007/relationships/hdphoto" Target="../media/hdphoto76.wdp"/><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microsoft.com/office/2007/relationships/hdphoto" Target="../media/hdphoto73.wdp"/><Relationship Id="rId11" Type="http://schemas.openxmlformats.org/officeDocument/2006/relationships/image" Target="../media/image100.png"/><Relationship Id="rId5" Type="http://schemas.openxmlformats.org/officeDocument/2006/relationships/image" Target="../media/image97.png"/><Relationship Id="rId10" Type="http://schemas.microsoft.com/office/2007/relationships/hdphoto" Target="../media/hdphoto75.wdp"/><Relationship Id="rId4" Type="http://schemas.microsoft.com/office/2007/relationships/hdphoto" Target="../media/hdphoto72.wdp"/><Relationship Id="rId9" Type="http://schemas.openxmlformats.org/officeDocument/2006/relationships/image" Target="../media/image99.png"/><Relationship Id="rId14" Type="http://schemas.microsoft.com/office/2007/relationships/hdphoto" Target="../media/hdphoto77.wdp"/></Relationships>
</file>

<file path=ppt/slides/_rels/slide68.xml.rels><?xml version="1.0" encoding="UTF-8" standalone="yes"?>
<Relationships xmlns="http://schemas.openxmlformats.org/package/2006/relationships"><Relationship Id="rId8" Type="http://schemas.openxmlformats.org/officeDocument/2006/relationships/image" Target="../media/image103.png"/><Relationship Id="rId13" Type="http://schemas.microsoft.com/office/2007/relationships/hdphoto" Target="../media/hdphoto81.wdp"/><Relationship Id="rId3" Type="http://schemas.openxmlformats.org/officeDocument/2006/relationships/image" Target="../media/image5.png"/><Relationship Id="rId7" Type="http://schemas.microsoft.com/office/2007/relationships/hdphoto" Target="../media/hdphoto73.wdp"/><Relationship Id="rId12" Type="http://schemas.openxmlformats.org/officeDocument/2006/relationships/image" Target="../media/image105.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97.png"/><Relationship Id="rId11" Type="http://schemas.microsoft.com/office/2007/relationships/hdphoto" Target="../media/hdphoto80.wdp"/><Relationship Id="rId5" Type="http://schemas.microsoft.com/office/2007/relationships/hdphoto" Target="../media/hdphoto78.wdp"/><Relationship Id="rId15" Type="http://schemas.microsoft.com/office/2007/relationships/hdphoto" Target="../media/hdphoto82.wdp"/><Relationship Id="rId10" Type="http://schemas.openxmlformats.org/officeDocument/2006/relationships/image" Target="../media/image104.png"/><Relationship Id="rId4" Type="http://schemas.openxmlformats.org/officeDocument/2006/relationships/image" Target="../media/image102.png"/><Relationship Id="rId9" Type="http://schemas.microsoft.com/office/2007/relationships/hdphoto" Target="../media/hdphoto79.wdp"/><Relationship Id="rId14" Type="http://schemas.openxmlformats.org/officeDocument/2006/relationships/image" Target="../media/image106.pn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107.emf"/><Relationship Id="rId5" Type="http://schemas.openxmlformats.org/officeDocument/2006/relationships/oleObject" Target="../embeddings/oleObject12.bin"/><Relationship Id="rId4" Type="http://schemas.openxmlformats.org/officeDocument/2006/relationships/image" Target="../media/image5.png"/></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microsoft.com/office/2007/relationships/hdphoto" Target="../media/hdphoto84.wdp"/><Relationship Id="rId5" Type="http://schemas.openxmlformats.org/officeDocument/2006/relationships/image" Target="../media/image109.png"/><Relationship Id="rId4" Type="http://schemas.microsoft.com/office/2007/relationships/hdphoto" Target="../media/hdphoto83.wdp"/></Relationships>
</file>

<file path=ppt/slides/_rels/slide7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microsoft.com/office/2007/relationships/hdphoto" Target="../media/hdphoto3.wdp"/></Relationships>
</file>

<file path=ppt/slides/_rels/slide7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microsoft.com/office/2007/relationships/hdphoto" Target="../media/hdphoto85.wdp"/><Relationship Id="rId4" Type="http://schemas.openxmlformats.org/officeDocument/2006/relationships/image" Target="../media/image110.png"/></Relationships>
</file>

<file path=ppt/slides/_rels/slide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microsoft.com/office/2007/relationships/hdphoto" Target="../media/hdphoto86.wdp"/><Relationship Id="rId4" Type="http://schemas.openxmlformats.org/officeDocument/2006/relationships/image" Target="../media/image111.png"/></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microsoft.com/office/2007/relationships/hdphoto" Target="../media/hdphoto87.wdp"/><Relationship Id="rId4" Type="http://schemas.openxmlformats.org/officeDocument/2006/relationships/image" Target="../media/image112.png"/></Relationships>
</file>

<file path=ppt/slides/_rels/slide77.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5.png"/><Relationship Id="rId7" Type="http://schemas.microsoft.com/office/2007/relationships/hdphoto" Target="../media/hdphoto89.wdp"/><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14.png"/><Relationship Id="rId5" Type="http://schemas.microsoft.com/office/2007/relationships/hdphoto" Target="../media/hdphoto88.wdp"/><Relationship Id="rId10" Type="http://schemas.microsoft.com/office/2007/relationships/hdphoto" Target="../media/hdphoto90.wdp"/><Relationship Id="rId4" Type="http://schemas.openxmlformats.org/officeDocument/2006/relationships/image" Target="../media/image113.png"/><Relationship Id="rId9" Type="http://schemas.openxmlformats.org/officeDocument/2006/relationships/image" Target="../media/image116.png"/></Relationships>
</file>

<file path=ppt/slides/_rels/slide78.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5.png"/><Relationship Id="rId7" Type="http://schemas.microsoft.com/office/2007/relationships/hdphoto" Target="../media/hdphoto89.wdp"/><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114.png"/><Relationship Id="rId5" Type="http://schemas.microsoft.com/office/2007/relationships/hdphoto" Target="../media/hdphoto88.wdp"/><Relationship Id="rId10" Type="http://schemas.microsoft.com/office/2007/relationships/hdphoto" Target="../media/hdphoto90.wdp"/><Relationship Id="rId4" Type="http://schemas.openxmlformats.org/officeDocument/2006/relationships/image" Target="../media/image113.png"/><Relationship Id="rId9" Type="http://schemas.openxmlformats.org/officeDocument/2006/relationships/image" Target="../media/image116.png"/></Relationships>
</file>

<file path=ppt/slides/_rels/slide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microsoft.com/office/2007/relationships/hdphoto" Target="../media/hdphoto91.wdp"/><Relationship Id="rId4" Type="http://schemas.openxmlformats.org/officeDocument/2006/relationships/image" Target="../media/image117.png"/></Relationships>
</file>

<file path=ppt/slides/_rels/slide8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5.png"/><Relationship Id="rId7" Type="http://schemas.microsoft.com/office/2007/relationships/hdphoto" Target="../media/hdphoto93.wdp"/><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19.png"/><Relationship Id="rId11" Type="http://schemas.microsoft.com/office/2007/relationships/hdphoto" Target="../media/hdphoto95.wdp"/><Relationship Id="rId5" Type="http://schemas.microsoft.com/office/2007/relationships/hdphoto" Target="../media/hdphoto92.wdp"/><Relationship Id="rId10" Type="http://schemas.openxmlformats.org/officeDocument/2006/relationships/image" Target="../media/image121.png"/><Relationship Id="rId4" Type="http://schemas.openxmlformats.org/officeDocument/2006/relationships/image" Target="../media/image118.png"/><Relationship Id="rId9" Type="http://schemas.microsoft.com/office/2007/relationships/hdphoto" Target="../media/hdphoto94.wdp"/></Relationships>
</file>

<file path=ppt/slides/_rels/slide81.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97.wdp"/><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23.png"/><Relationship Id="rId5" Type="http://schemas.microsoft.com/office/2007/relationships/hdphoto" Target="../media/hdphoto96.wdp"/><Relationship Id="rId4" Type="http://schemas.openxmlformats.org/officeDocument/2006/relationships/image" Target="../media/image122.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microsoft.com/office/2007/relationships/hdphoto" Target="../media/hdphoto98.wdp"/><Relationship Id="rId5" Type="http://schemas.openxmlformats.org/officeDocument/2006/relationships/image" Target="../media/image125.png"/><Relationship Id="rId4" Type="http://schemas.openxmlformats.org/officeDocument/2006/relationships/image" Target="../media/image124.png"/></Relationships>
</file>

<file path=ppt/slides/_rels/slide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microsoft.com/office/2007/relationships/hdphoto" Target="../media/hdphoto99.wdp"/><Relationship Id="rId3" Type="http://schemas.openxmlformats.org/officeDocument/2006/relationships/image" Target="../media/image5.png"/><Relationship Id="rId7" Type="http://schemas.openxmlformats.org/officeDocument/2006/relationships/image" Target="../media/image129.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10" Type="http://schemas.microsoft.com/office/2007/relationships/hdphoto" Target="../media/hdphoto100.wdp"/><Relationship Id="rId4" Type="http://schemas.openxmlformats.org/officeDocument/2006/relationships/image" Target="../media/image126.png"/><Relationship Id="rId9" Type="http://schemas.openxmlformats.org/officeDocument/2006/relationships/image" Target="../media/image130.png"/></Relationships>
</file>

<file path=ppt/slides/_rels/slide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microsoft.com/office/2007/relationships/hdphoto" Target="../media/hdphoto3.wdp"/></Relationships>
</file>

<file path=ppt/slides/_rels/slide86.xml.rels><?xml version="1.0" encoding="UTF-8" standalone="yes"?>
<Relationships xmlns="http://schemas.openxmlformats.org/package/2006/relationships"><Relationship Id="rId8" Type="http://schemas.microsoft.com/office/2007/relationships/hdphoto" Target="../media/hdphoto103.wdp"/><Relationship Id="rId3" Type="http://schemas.openxmlformats.org/officeDocument/2006/relationships/image" Target="../media/image131.png"/><Relationship Id="rId7" Type="http://schemas.openxmlformats.org/officeDocument/2006/relationships/image" Target="../media/image133.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microsoft.com/office/2007/relationships/hdphoto" Target="../media/hdphoto102.wdp"/><Relationship Id="rId5" Type="http://schemas.openxmlformats.org/officeDocument/2006/relationships/image" Target="../media/image132.png"/><Relationship Id="rId10" Type="http://schemas.microsoft.com/office/2007/relationships/hdphoto" Target="../media/hdphoto104.wdp"/><Relationship Id="rId4" Type="http://schemas.microsoft.com/office/2007/relationships/hdphoto" Target="../media/hdphoto101.wdp"/><Relationship Id="rId9" Type="http://schemas.openxmlformats.org/officeDocument/2006/relationships/image" Target="../media/image134.png"/></Relationships>
</file>

<file path=ppt/slides/_rels/slide87.xml.rels><?xml version="1.0" encoding="UTF-8" standalone="yes"?>
<Relationships xmlns="http://schemas.openxmlformats.org/package/2006/relationships"><Relationship Id="rId8" Type="http://schemas.microsoft.com/office/2007/relationships/hdphoto" Target="../media/hdphoto107.wdp"/><Relationship Id="rId3" Type="http://schemas.openxmlformats.org/officeDocument/2006/relationships/image" Target="../media/image135.png"/><Relationship Id="rId7" Type="http://schemas.openxmlformats.org/officeDocument/2006/relationships/image" Target="../media/image137.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microsoft.com/office/2007/relationships/hdphoto" Target="../media/hdphoto106.wdp"/><Relationship Id="rId5" Type="http://schemas.openxmlformats.org/officeDocument/2006/relationships/image" Target="../media/image136.png"/><Relationship Id="rId4" Type="http://schemas.microsoft.com/office/2007/relationships/hdphoto" Target="../media/hdphoto105.wdp"/></Relationships>
</file>

<file path=ppt/slides/_rels/slide8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microsoft.com/office/2007/relationships/hdphoto" Target="../media/hdphoto3.wdp"/></Relationships>
</file>

<file path=ppt/slides/_rels/slide8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microsoft.com/office/2007/relationships/hdphoto" Target="../media/hdphoto108.wdp"/><Relationship Id="rId4" Type="http://schemas.openxmlformats.org/officeDocument/2006/relationships/image" Target="../media/image138.png"/></Relationships>
</file>

<file path=ppt/slides/_rels/slide9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microsoft.com/office/2007/relationships/hdphoto" Target="../media/hdphoto3.wdp"/></Relationships>
</file>

<file path=ppt/slides/_rels/slide95.xml.rels><?xml version="1.0" encoding="UTF-8" standalone="yes"?>
<Relationships xmlns="http://schemas.openxmlformats.org/package/2006/relationships"><Relationship Id="rId8" Type="http://schemas.microsoft.com/office/2007/relationships/hdphoto" Target="../media/hdphoto111.wdp"/><Relationship Id="rId13" Type="http://schemas.openxmlformats.org/officeDocument/2006/relationships/image" Target="../media/image144.png"/><Relationship Id="rId3" Type="http://schemas.openxmlformats.org/officeDocument/2006/relationships/image" Target="../media/image139.png"/><Relationship Id="rId7" Type="http://schemas.openxmlformats.org/officeDocument/2006/relationships/image" Target="../media/image141.png"/><Relationship Id="rId12" Type="http://schemas.microsoft.com/office/2007/relationships/hdphoto" Target="../media/hdphoto113.wdp"/><Relationship Id="rId2" Type="http://schemas.openxmlformats.org/officeDocument/2006/relationships/notesSlide" Target="../notesSlides/notesSlide84.xml"/><Relationship Id="rId1" Type="http://schemas.openxmlformats.org/officeDocument/2006/relationships/slideLayout" Target="../slideLayouts/slideLayout2.xml"/><Relationship Id="rId6" Type="http://schemas.microsoft.com/office/2007/relationships/hdphoto" Target="../media/hdphoto110.wdp"/><Relationship Id="rId11" Type="http://schemas.openxmlformats.org/officeDocument/2006/relationships/image" Target="../media/image143.png"/><Relationship Id="rId5" Type="http://schemas.openxmlformats.org/officeDocument/2006/relationships/image" Target="../media/image140.png"/><Relationship Id="rId10" Type="http://schemas.microsoft.com/office/2007/relationships/hdphoto" Target="../media/hdphoto112.wdp"/><Relationship Id="rId4" Type="http://schemas.microsoft.com/office/2007/relationships/hdphoto" Target="../media/hdphoto109.wdp"/><Relationship Id="rId9" Type="http://schemas.openxmlformats.org/officeDocument/2006/relationships/image" Target="../media/image142.png"/><Relationship Id="rId14" Type="http://schemas.microsoft.com/office/2007/relationships/hdphoto" Target="../media/hdphoto114.wdp"/></Relationships>
</file>

<file path=ppt/slides/_rels/slide96.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116.wdp"/><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146.png"/><Relationship Id="rId5" Type="http://schemas.microsoft.com/office/2007/relationships/hdphoto" Target="../media/hdphoto115.wdp"/><Relationship Id="rId4" Type="http://schemas.openxmlformats.org/officeDocument/2006/relationships/image" Target="../media/image145.png"/></Relationships>
</file>

<file path=ppt/slides/_rels/slide9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8.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14.bin"/><Relationship Id="rId5" Type="http://schemas.openxmlformats.org/officeDocument/2006/relationships/image" Target="../media/image147.emf"/><Relationship Id="rId4" Type="http://schemas.openxmlformats.org/officeDocument/2006/relationships/oleObject" Target="../embeddings/oleObject13.bin"/></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0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microsoft.com/office/2007/relationships/hdphoto" Target="../media/hdphoto118.wdp"/><Relationship Id="rId5" Type="http://schemas.openxmlformats.org/officeDocument/2006/relationships/image" Target="../media/image152.png"/><Relationship Id="rId4" Type="http://schemas.microsoft.com/office/2007/relationships/hdphoto" Target="../media/hdphoto117.wdp"/></Relationships>
</file>

<file path=ppt/slides/_rels/slide10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microsoft.com/office/2007/relationships/hdphoto" Target="../media/hdphoto120.wdp"/><Relationship Id="rId5" Type="http://schemas.openxmlformats.org/officeDocument/2006/relationships/image" Target="../media/image154.png"/><Relationship Id="rId4" Type="http://schemas.microsoft.com/office/2007/relationships/hdphoto" Target="../media/hdphoto119.wdp"/></Relationships>
</file>

<file path=ppt/slides/_rels/slide105.xml.rels><?xml version="1.0" encoding="UTF-8" standalone="yes"?>
<Relationships xmlns="http://schemas.openxmlformats.org/package/2006/relationships"><Relationship Id="rId8" Type="http://schemas.microsoft.com/office/2007/relationships/hdphoto" Target="../media/hdphoto123.wdp"/><Relationship Id="rId3" Type="http://schemas.openxmlformats.org/officeDocument/2006/relationships/image" Target="../media/image155.png"/><Relationship Id="rId7" Type="http://schemas.openxmlformats.org/officeDocument/2006/relationships/image" Target="../media/image157.pn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microsoft.com/office/2007/relationships/hdphoto" Target="../media/hdphoto122.wdp"/><Relationship Id="rId5" Type="http://schemas.openxmlformats.org/officeDocument/2006/relationships/image" Target="../media/image156.png"/><Relationship Id="rId10" Type="http://schemas.microsoft.com/office/2007/relationships/hdphoto" Target="../media/hdphoto124.wdp"/><Relationship Id="rId4" Type="http://schemas.microsoft.com/office/2007/relationships/hdphoto" Target="../media/hdphoto121.wdp"/><Relationship Id="rId9" Type="http://schemas.openxmlformats.org/officeDocument/2006/relationships/image" Target="../media/image158.png"/></Relationships>
</file>

<file path=ppt/slides/_rels/slide10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microsoft.com/office/2007/relationships/hdphoto" Target="../media/hdphoto126.wdp"/><Relationship Id="rId5" Type="http://schemas.openxmlformats.org/officeDocument/2006/relationships/image" Target="../media/image160.png"/><Relationship Id="rId4" Type="http://schemas.microsoft.com/office/2007/relationships/hdphoto" Target="../media/hdphoto125.wdp"/></Relationships>
</file>

<file path=ppt/slides/_rels/slide107.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163.png"/><Relationship Id="rId5" Type="http://schemas.openxmlformats.org/officeDocument/2006/relationships/image" Target="../media/image162.png"/><Relationship Id="rId4" Type="http://schemas.microsoft.com/office/2007/relationships/hdphoto" Target="../media/hdphoto127.wdp"/></Relationships>
</file>

<file path=ppt/slides/_rels/slide10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6.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109.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129.wdp"/><Relationship Id="rId2" Type="http://schemas.openxmlformats.org/officeDocument/2006/relationships/image" Target="../media/image164.gif"/><Relationship Id="rId1" Type="http://schemas.openxmlformats.org/officeDocument/2006/relationships/slideLayout" Target="../slideLayouts/slideLayout2.xml"/><Relationship Id="rId6" Type="http://schemas.openxmlformats.org/officeDocument/2006/relationships/image" Target="../media/image166.png"/><Relationship Id="rId5" Type="http://schemas.microsoft.com/office/2007/relationships/hdphoto" Target="../media/hdphoto128.wdp"/><Relationship Id="rId4" Type="http://schemas.openxmlformats.org/officeDocument/2006/relationships/image" Target="../media/image165.png"/></Relationships>
</file>

<file path=ppt/slides/_rels/slide110.xml.rels><?xml version="1.0" encoding="UTF-8" standalone="yes"?>
<Relationships xmlns="http://schemas.openxmlformats.org/package/2006/relationships"><Relationship Id="rId8" Type="http://schemas.microsoft.com/office/2007/relationships/hdphoto" Target="../media/hdphoto132.wdp"/><Relationship Id="rId3" Type="http://schemas.openxmlformats.org/officeDocument/2006/relationships/image" Target="../media/image167.png"/><Relationship Id="rId7" Type="http://schemas.openxmlformats.org/officeDocument/2006/relationships/image" Target="../media/image169.png"/><Relationship Id="rId12" Type="http://schemas.microsoft.com/office/2007/relationships/hdphoto" Target="../media/hdphoto134.wdp"/><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131.wdp"/><Relationship Id="rId11" Type="http://schemas.openxmlformats.org/officeDocument/2006/relationships/image" Target="../media/image171.png"/><Relationship Id="rId5" Type="http://schemas.openxmlformats.org/officeDocument/2006/relationships/image" Target="../media/image168.png"/><Relationship Id="rId10" Type="http://schemas.microsoft.com/office/2007/relationships/hdphoto" Target="../media/hdphoto133.wdp"/><Relationship Id="rId4" Type="http://schemas.microsoft.com/office/2007/relationships/hdphoto" Target="../media/hdphoto130.wdp"/><Relationship Id="rId9" Type="http://schemas.openxmlformats.org/officeDocument/2006/relationships/image" Target="../media/image170.png"/></Relationships>
</file>

<file path=ppt/slides/_rels/slide1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12.xml.rels><?xml version="1.0" encoding="UTF-8" standalone="yes"?>
<Relationships xmlns="http://schemas.openxmlformats.org/package/2006/relationships"><Relationship Id="rId8" Type="http://schemas.microsoft.com/office/2007/relationships/hdphoto" Target="../media/hdphoto137.wdp"/><Relationship Id="rId3" Type="http://schemas.openxmlformats.org/officeDocument/2006/relationships/image" Target="../media/image172.png"/><Relationship Id="rId7" Type="http://schemas.openxmlformats.org/officeDocument/2006/relationships/image" Target="../media/image174.png"/><Relationship Id="rId12" Type="http://schemas.microsoft.com/office/2007/relationships/hdphoto" Target="../media/hdphoto139.wdp"/><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microsoft.com/office/2007/relationships/hdphoto" Target="../media/hdphoto136.wdp"/><Relationship Id="rId11" Type="http://schemas.openxmlformats.org/officeDocument/2006/relationships/image" Target="../media/image176.png"/><Relationship Id="rId5" Type="http://schemas.openxmlformats.org/officeDocument/2006/relationships/image" Target="../media/image173.png"/><Relationship Id="rId10" Type="http://schemas.microsoft.com/office/2007/relationships/hdphoto" Target="../media/hdphoto138.wdp"/><Relationship Id="rId4" Type="http://schemas.microsoft.com/office/2007/relationships/hdphoto" Target="../media/hdphoto135.wdp"/><Relationship Id="rId9" Type="http://schemas.openxmlformats.org/officeDocument/2006/relationships/image" Target="../media/image175.png"/></Relationships>
</file>

<file path=ppt/slides/_rels/slide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9.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3.png"/></Relationships>
</file>

<file path=ppt/slides/_rels/slide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178.png"/><Relationship Id="rId5" Type="http://schemas.microsoft.com/office/2007/relationships/hdphoto" Target="../media/hdphoto140.wdp"/><Relationship Id="rId4" Type="http://schemas.openxmlformats.org/officeDocument/2006/relationships/image" Target="../media/image177.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microsoft.com/office/2007/relationships/hdphoto" Target="../media/hdphoto3.wdp"/></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1.xml.rels><?xml version="1.0" encoding="UTF-8" standalone="yes"?>
<Relationships xmlns="http://schemas.openxmlformats.org/package/2006/relationships"><Relationship Id="rId8" Type="http://schemas.openxmlformats.org/officeDocument/2006/relationships/image" Target="../media/image183.png"/><Relationship Id="rId3" Type="http://schemas.openxmlformats.org/officeDocument/2006/relationships/image" Target="../media/image179.png"/><Relationship Id="rId7" Type="http://schemas.openxmlformats.org/officeDocument/2006/relationships/image" Target="../media/image182.png"/><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81.png"/><Relationship Id="rId4" Type="http://schemas.openxmlformats.org/officeDocument/2006/relationships/image" Target="../media/image180.png"/></Relationships>
</file>

<file path=ppt/slides/_rels/slide122.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4.png"/><Relationship Id="rId7" Type="http://schemas.openxmlformats.org/officeDocument/2006/relationships/image" Target="../media/image187.pn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186.png"/><Relationship Id="rId5" Type="http://schemas.openxmlformats.org/officeDocument/2006/relationships/image" Target="../media/image5.png"/><Relationship Id="rId4" Type="http://schemas.openxmlformats.org/officeDocument/2006/relationships/image" Target="../media/image185.png"/></Relationships>
</file>

<file path=ppt/slides/_rels/slide12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s>
</file>

<file path=ppt/slides/_rels/slide124.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s>
</file>

<file path=ppt/slides/_rels/slide125.xml.rels><?xml version="1.0" encoding="UTF-8" standalone="yes"?>
<Relationships xmlns="http://schemas.openxmlformats.org/package/2006/relationships"><Relationship Id="rId8" Type="http://schemas.microsoft.com/office/2007/relationships/hdphoto" Target="../media/hdphoto141.wdp"/><Relationship Id="rId3" Type="http://schemas.openxmlformats.org/officeDocument/2006/relationships/image" Target="../media/image197.png"/><Relationship Id="rId7" Type="http://schemas.openxmlformats.org/officeDocument/2006/relationships/image" Target="../media/image200.pn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5.png"/></Relationships>
</file>

<file path=ppt/slides/_rels/slide126.xml.rels><?xml version="1.0" encoding="UTF-8" standalone="yes"?>
<Relationships xmlns="http://schemas.openxmlformats.org/package/2006/relationships"><Relationship Id="rId8" Type="http://schemas.microsoft.com/office/2007/relationships/hdphoto" Target="../media/hdphoto144.wdp"/><Relationship Id="rId3" Type="http://schemas.openxmlformats.org/officeDocument/2006/relationships/image" Target="../media/image201.png"/><Relationship Id="rId7" Type="http://schemas.openxmlformats.org/officeDocument/2006/relationships/image" Target="../media/image203.pn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microsoft.com/office/2007/relationships/hdphoto" Target="../media/hdphoto143.wdp"/><Relationship Id="rId5" Type="http://schemas.openxmlformats.org/officeDocument/2006/relationships/image" Target="../media/image202.png"/><Relationship Id="rId10" Type="http://schemas.microsoft.com/office/2007/relationships/hdphoto" Target="../media/hdphoto145.wdp"/><Relationship Id="rId4" Type="http://schemas.microsoft.com/office/2007/relationships/hdphoto" Target="../media/hdphoto142.wdp"/><Relationship Id="rId9" Type="http://schemas.openxmlformats.org/officeDocument/2006/relationships/image" Target="../media/image204.png"/></Relationships>
</file>

<file path=ppt/slides/_rels/slide127.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microsoft.com/office/2007/relationships/hdphoto" Target="../media/hdphoto147.wdp"/><Relationship Id="rId5" Type="http://schemas.openxmlformats.org/officeDocument/2006/relationships/image" Target="../media/image206.png"/><Relationship Id="rId4" Type="http://schemas.microsoft.com/office/2007/relationships/hdphoto" Target="../media/hdphoto146.wdp"/></Relationships>
</file>

<file path=ppt/slides/_rels/slide1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microsoft.com/office/2007/relationships/hdphoto" Target="../media/hdphoto3.wdp"/></Relationships>
</file>

<file path=ppt/slides/_rels/slide129.xml.rels><?xml version="1.0" encoding="UTF-8" standalone="yes"?>
<Relationships xmlns="http://schemas.openxmlformats.org/package/2006/relationships"><Relationship Id="rId8" Type="http://schemas.microsoft.com/office/2007/relationships/hdphoto" Target="../media/hdphoto149.wdp"/><Relationship Id="rId3" Type="http://schemas.openxmlformats.org/officeDocument/2006/relationships/image" Target="../media/image207.png"/><Relationship Id="rId7" Type="http://schemas.openxmlformats.org/officeDocument/2006/relationships/image" Target="../media/image210.png"/><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209.png"/><Relationship Id="rId5" Type="http://schemas.openxmlformats.org/officeDocument/2006/relationships/image" Target="../media/image208.png"/><Relationship Id="rId4" Type="http://schemas.microsoft.com/office/2007/relationships/hdphoto" Target="../media/hdphoto148.wdp"/><Relationship Id="rId9" Type="http://schemas.openxmlformats.org/officeDocument/2006/relationships/image" Target="../media/image5.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4294967295"/>
          </p:nvPr>
        </p:nvSpPr>
        <p:spPr>
          <a:xfrm>
            <a:off x="758825" y="2492375"/>
            <a:ext cx="7866063" cy="5670550"/>
          </a:xfrm>
        </p:spPr>
        <p:txBody>
          <a:bodyPr/>
          <a:lstStyle/>
          <a:p>
            <a:pPr algn="ctr">
              <a:buFontTx/>
              <a:buNone/>
            </a:pPr>
            <a:endParaRPr lang="pt-BR" altLang="pt-BR" dirty="0" smtClean="0">
              <a:solidFill>
                <a:srgbClr val="003366"/>
              </a:solidFill>
            </a:endParaRPr>
          </a:p>
          <a:p>
            <a:pPr algn="ctr">
              <a:buFontTx/>
              <a:buNone/>
            </a:pPr>
            <a:r>
              <a:rPr lang="pt-BR" altLang="pt-BR" dirty="0" smtClean="0">
                <a:solidFill>
                  <a:srgbClr val="003366"/>
                </a:solidFill>
              </a:rPr>
              <a:t>Sistema Integrado de Planejamento e Gestão Fiscal SIGEF </a:t>
            </a:r>
          </a:p>
          <a:p>
            <a:pPr>
              <a:buFontTx/>
              <a:buNone/>
            </a:pPr>
            <a:endParaRPr lang="pt-BR" altLang="pt-BR" dirty="0" smtClean="0">
              <a:solidFill>
                <a:srgbClr val="003366"/>
              </a:solidFill>
            </a:endParaRPr>
          </a:p>
          <a:p>
            <a:pPr>
              <a:buFontTx/>
              <a:buNone/>
            </a:pPr>
            <a:r>
              <a:rPr lang="pt-BR" altLang="pt-BR" dirty="0" smtClean="0">
                <a:solidFill>
                  <a:srgbClr val="003366"/>
                </a:solidFill>
              </a:rPr>
              <a:t>			MÓDULO TRANSFERÊNCIA</a:t>
            </a:r>
          </a:p>
          <a:p>
            <a:pPr algn="ctr">
              <a:buFontTx/>
              <a:buNone/>
            </a:pPr>
            <a:r>
              <a:rPr lang="pt-BR" altLang="pt-BR" dirty="0" smtClean="0">
                <a:solidFill>
                  <a:srgbClr val="FF0000"/>
                </a:solidFill>
              </a:rPr>
              <a:t> (Convênios e Contrato de Apoio Financeiro)</a:t>
            </a:r>
            <a:endParaRPr lang="pt-BR" altLang="pt-BR" dirty="0" smtClean="0">
              <a:solidFill>
                <a:srgbClr val="003366"/>
              </a:solidFill>
            </a:endParaRPr>
          </a:p>
          <a:p>
            <a:pPr algn="ctr">
              <a:buFontTx/>
              <a:buNone/>
            </a:pPr>
            <a:endParaRPr lang="pt-BR" altLang="pt-BR" sz="900" dirty="0" smtClean="0">
              <a:solidFill>
                <a:srgbClr val="003366"/>
              </a:solidFill>
            </a:endParaRPr>
          </a:p>
          <a:p>
            <a:pPr>
              <a:buFontTx/>
              <a:buNone/>
            </a:pPr>
            <a:endParaRPr lang="pt-BR" altLang="pt-BR" sz="900" dirty="0" smtClean="0">
              <a:solidFill>
                <a:srgbClr val="003366"/>
              </a:solidFill>
            </a:endParaRPr>
          </a:p>
          <a:p>
            <a:pPr>
              <a:buFontTx/>
              <a:buNone/>
            </a:pPr>
            <a:endParaRPr lang="pt-BR" altLang="pt-BR" sz="900" dirty="0" smtClean="0">
              <a:solidFill>
                <a:srgbClr val="003366"/>
              </a:solidFill>
            </a:endParaRPr>
          </a:p>
          <a:p>
            <a:pPr>
              <a:buFontTx/>
              <a:buNone/>
            </a:pPr>
            <a:endParaRPr lang="pt-BR" altLang="pt-BR" sz="900" dirty="0" smtClean="0">
              <a:solidFill>
                <a:srgbClr val="003366"/>
              </a:solidFill>
            </a:endParaRPr>
          </a:p>
          <a:p>
            <a:pPr>
              <a:spcBef>
                <a:spcPct val="0"/>
              </a:spcBef>
              <a:buFontTx/>
              <a:buNone/>
            </a:pPr>
            <a:r>
              <a:rPr lang="pt-BR" altLang="pt-BR" sz="1400" dirty="0" smtClean="0">
                <a:solidFill>
                  <a:srgbClr val="660066"/>
                </a:solidFill>
              </a:rPr>
              <a:t>				Diretoria de Auditoria Geral – DIAG</a:t>
            </a:r>
          </a:p>
          <a:p>
            <a:pPr>
              <a:spcBef>
                <a:spcPct val="0"/>
              </a:spcBef>
              <a:buFontTx/>
              <a:buNone/>
            </a:pPr>
            <a:r>
              <a:rPr lang="pt-BR" altLang="pt-BR" sz="1400" dirty="0" smtClean="0">
                <a:solidFill>
                  <a:srgbClr val="660066"/>
                </a:solidFill>
              </a:rPr>
              <a:t>				Gerência de Auditoria de Recursos Antecipados - GERAN</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lgn="ctr"/>
            <a:r>
              <a:rPr lang="pt-BR" altLang="pt-BR" sz="2800" smtClean="0">
                <a:solidFill>
                  <a:srgbClr val="003366"/>
                </a:solidFill>
              </a:rPr>
              <a:t>Assuntos</a:t>
            </a:r>
            <a:endParaRPr lang="pt-BR" altLang="pt-BR" sz="2800" smtClean="0">
              <a:solidFill>
                <a:srgbClr val="FF0000"/>
              </a:solidFill>
            </a:endParaRPr>
          </a:p>
        </p:txBody>
      </p:sp>
      <p:sp>
        <p:nvSpPr>
          <p:cNvPr id="12291" name="Rectangle 3"/>
          <p:cNvSpPr>
            <a:spLocks noGrp="1" noChangeArrowheads="1"/>
          </p:cNvSpPr>
          <p:nvPr>
            <p:ph idx="1"/>
          </p:nvPr>
        </p:nvSpPr>
        <p:spPr>
          <a:xfrm>
            <a:off x="1861457" y="994003"/>
            <a:ext cx="6907213" cy="566737"/>
          </a:xfrm>
        </p:spPr>
        <p:txBody>
          <a:bodyPr/>
          <a:lstStyle/>
          <a:p>
            <a:pPr marL="457200" indent="-457200" algn="just">
              <a:buFontTx/>
              <a:buAutoNum type="arabicPeriod"/>
            </a:pPr>
            <a:r>
              <a:rPr lang="en-US" altLang="pt-BR" sz="2800" dirty="0" err="1" smtClean="0">
                <a:solidFill>
                  <a:srgbClr val="660066"/>
                </a:solidFill>
                <a:latin typeface="Calibri" pitchFamily="34" charset="0"/>
              </a:rPr>
              <a:t>Legislação</a:t>
            </a:r>
            <a:endParaRPr lang="en-US" altLang="pt-BR" sz="2800" dirty="0" smtClean="0">
              <a:solidFill>
                <a:srgbClr val="660066"/>
              </a:solidFill>
              <a:latin typeface="Calibri" pitchFamily="34" charset="0"/>
            </a:endParaRPr>
          </a:p>
          <a:p>
            <a:pPr marL="457200" indent="-457200" algn="just">
              <a:buFontTx/>
              <a:buAutoNum type="arabicPeriod"/>
            </a:pPr>
            <a:r>
              <a:rPr lang="en-US" altLang="pt-BR" sz="2800" dirty="0" smtClean="0">
                <a:solidFill>
                  <a:srgbClr val="660066"/>
                </a:solidFill>
                <a:latin typeface="Calibri" pitchFamily="34" charset="0"/>
              </a:rPr>
              <a:t>Portal </a:t>
            </a:r>
            <a:r>
              <a:rPr lang="en-US" altLang="pt-BR" sz="2800" dirty="0" err="1" smtClean="0">
                <a:solidFill>
                  <a:srgbClr val="660066"/>
                </a:solidFill>
                <a:latin typeface="Calibri" pitchFamily="34" charset="0"/>
              </a:rPr>
              <a:t>SCTransferências</a:t>
            </a:r>
            <a:r>
              <a:rPr lang="en-US" altLang="pt-BR" sz="2800" dirty="0" smtClean="0">
                <a:solidFill>
                  <a:srgbClr val="660066"/>
                </a:solidFill>
                <a:latin typeface="Calibri" pitchFamily="34" charset="0"/>
              </a:rPr>
              <a:t> e DART</a:t>
            </a:r>
          </a:p>
          <a:p>
            <a:pPr marL="457200" indent="-457200" algn="just">
              <a:buFontTx/>
              <a:buAutoNum type="arabicPeriod"/>
            </a:pPr>
            <a:r>
              <a:rPr lang="en-US" altLang="pt-BR" sz="2800" dirty="0" err="1" smtClean="0">
                <a:solidFill>
                  <a:srgbClr val="660066"/>
                </a:solidFill>
                <a:latin typeface="Calibri" pitchFamily="34" charset="0"/>
              </a:rPr>
              <a:t>Composição</a:t>
            </a:r>
            <a:r>
              <a:rPr lang="en-US" altLang="pt-BR" sz="2800" dirty="0" smtClean="0">
                <a:solidFill>
                  <a:srgbClr val="660066"/>
                </a:solidFill>
                <a:latin typeface="Calibri" pitchFamily="34" charset="0"/>
              </a:rPr>
              <a:t> do </a:t>
            </a:r>
            <a:r>
              <a:rPr lang="en-US" altLang="pt-BR" sz="2800" dirty="0" err="1" smtClean="0">
                <a:solidFill>
                  <a:srgbClr val="660066"/>
                </a:solidFill>
                <a:latin typeface="Calibri" pitchFamily="34" charset="0"/>
              </a:rPr>
              <a:t>Módulo</a:t>
            </a:r>
            <a:endParaRPr lang="en-US" altLang="pt-BR" sz="2800" dirty="0" smtClean="0">
              <a:solidFill>
                <a:srgbClr val="660066"/>
              </a:solidFill>
              <a:latin typeface="Calibri" pitchFamily="34" charset="0"/>
            </a:endParaRPr>
          </a:p>
          <a:p>
            <a:pPr marL="457200" indent="-457200" algn="just">
              <a:buFontTx/>
              <a:buAutoNum type="arabicPeriod"/>
            </a:pPr>
            <a:r>
              <a:rPr lang="en-US" altLang="pt-BR" sz="2800" dirty="0" err="1" smtClean="0">
                <a:solidFill>
                  <a:srgbClr val="FF0000"/>
                </a:solidFill>
                <a:latin typeface="Calibri" pitchFamily="34" charset="0"/>
              </a:rPr>
              <a:t>Alteração</a:t>
            </a:r>
            <a:r>
              <a:rPr lang="en-US" altLang="pt-BR" sz="2800" dirty="0" smtClean="0">
                <a:solidFill>
                  <a:srgbClr val="FF0000"/>
                </a:solidFill>
                <a:latin typeface="Calibri" pitchFamily="34" charset="0"/>
              </a:rPr>
              <a:t> de </a:t>
            </a:r>
            <a:r>
              <a:rPr lang="en-US" altLang="pt-BR" sz="2800" dirty="0" err="1" smtClean="0">
                <a:solidFill>
                  <a:srgbClr val="FF0000"/>
                </a:solidFill>
                <a:latin typeface="Calibri" pitchFamily="34" charset="0"/>
              </a:rPr>
              <a:t>Cadastro</a:t>
            </a:r>
            <a:endParaRPr lang="en-US" altLang="pt-BR" sz="2800" dirty="0" smtClean="0">
              <a:solidFill>
                <a:srgbClr val="FF0000"/>
              </a:solidFill>
              <a:latin typeface="Calibri" pitchFamily="34" charset="0"/>
            </a:endParaRPr>
          </a:p>
          <a:p>
            <a:pPr marL="457200" indent="-457200" algn="just">
              <a:buFontTx/>
              <a:buAutoNum type="arabicPeriod"/>
            </a:pPr>
            <a:r>
              <a:rPr lang="en-US" altLang="pt-BR" sz="2800" dirty="0" err="1" smtClean="0">
                <a:solidFill>
                  <a:srgbClr val="FF0000"/>
                </a:solidFill>
                <a:latin typeface="Calibri" pitchFamily="34" charset="0"/>
              </a:rPr>
              <a:t>Confecção</a:t>
            </a:r>
            <a:r>
              <a:rPr lang="en-US" altLang="pt-BR" sz="2800" dirty="0" smtClean="0">
                <a:solidFill>
                  <a:srgbClr val="FF0000"/>
                </a:solidFill>
                <a:latin typeface="Calibri" pitchFamily="34" charset="0"/>
              </a:rPr>
              <a:t> e </a:t>
            </a:r>
            <a:r>
              <a:rPr lang="en-US" altLang="pt-BR" sz="2800" dirty="0" err="1" smtClean="0">
                <a:solidFill>
                  <a:srgbClr val="FF0000"/>
                </a:solidFill>
                <a:latin typeface="Calibri" pitchFamily="34" charset="0"/>
              </a:rPr>
              <a:t>Envio</a:t>
            </a:r>
            <a:r>
              <a:rPr lang="en-US" altLang="pt-BR" sz="2800" dirty="0" smtClean="0">
                <a:solidFill>
                  <a:srgbClr val="FF0000"/>
                </a:solidFill>
                <a:latin typeface="Calibri" pitchFamily="34" charset="0"/>
              </a:rPr>
              <a:t> de </a:t>
            </a:r>
            <a:r>
              <a:rPr lang="en-US" altLang="pt-BR" sz="2800" dirty="0" err="1" smtClean="0">
                <a:solidFill>
                  <a:srgbClr val="FF0000"/>
                </a:solidFill>
                <a:latin typeface="Calibri" pitchFamily="34" charset="0"/>
              </a:rPr>
              <a:t>Proposta</a:t>
            </a:r>
            <a:endParaRPr lang="en-US" altLang="pt-BR" sz="2800" dirty="0" smtClean="0">
              <a:solidFill>
                <a:srgbClr val="FF0000"/>
              </a:solidFill>
              <a:latin typeface="Calibri" pitchFamily="34" charset="0"/>
            </a:endParaRPr>
          </a:p>
          <a:p>
            <a:pPr marL="457200" indent="-457200" algn="just">
              <a:buFontTx/>
              <a:buAutoNum type="arabicPeriod"/>
            </a:pPr>
            <a:r>
              <a:rPr lang="en-US" altLang="pt-BR" sz="2800" dirty="0" err="1" smtClean="0">
                <a:solidFill>
                  <a:srgbClr val="FF0000"/>
                </a:solidFill>
                <a:latin typeface="Calibri" pitchFamily="34" charset="0"/>
              </a:rPr>
              <a:t>Trâmite</a:t>
            </a:r>
            <a:r>
              <a:rPr lang="en-US" altLang="pt-BR" sz="2800" dirty="0" smtClean="0">
                <a:solidFill>
                  <a:srgbClr val="FF0000"/>
                </a:solidFill>
                <a:latin typeface="Calibri" pitchFamily="34" charset="0"/>
              </a:rPr>
              <a:t> de </a:t>
            </a:r>
            <a:r>
              <a:rPr lang="en-US" altLang="pt-BR" sz="2800" dirty="0" err="1" smtClean="0">
                <a:solidFill>
                  <a:srgbClr val="FF0000"/>
                </a:solidFill>
                <a:latin typeface="Calibri" pitchFamily="34" charset="0"/>
              </a:rPr>
              <a:t>Aprovação</a:t>
            </a:r>
            <a:r>
              <a:rPr lang="en-US" altLang="pt-BR" sz="2800" dirty="0" smtClean="0">
                <a:solidFill>
                  <a:srgbClr val="FF0000"/>
                </a:solidFill>
                <a:latin typeface="Calibri" pitchFamily="34" charset="0"/>
              </a:rPr>
              <a:t> e </a:t>
            </a:r>
            <a:r>
              <a:rPr lang="en-US" altLang="pt-BR" sz="2800" dirty="0" err="1" smtClean="0">
                <a:solidFill>
                  <a:srgbClr val="FF0000"/>
                </a:solidFill>
                <a:latin typeface="Calibri" pitchFamily="34" charset="0"/>
              </a:rPr>
              <a:t>Geração</a:t>
            </a:r>
            <a:r>
              <a:rPr lang="en-US" altLang="pt-BR" sz="2800" dirty="0" smtClean="0">
                <a:solidFill>
                  <a:srgbClr val="FF0000"/>
                </a:solidFill>
                <a:latin typeface="Calibri" pitchFamily="34" charset="0"/>
              </a:rPr>
              <a:t> da TR</a:t>
            </a:r>
          </a:p>
          <a:p>
            <a:pPr marL="457200" indent="-457200" algn="just">
              <a:buFontTx/>
              <a:buAutoNum type="arabicPeriod"/>
            </a:pPr>
            <a:r>
              <a:rPr lang="en-US" altLang="pt-BR" sz="2800" dirty="0" err="1" smtClean="0">
                <a:solidFill>
                  <a:srgbClr val="FF0000"/>
                </a:solidFill>
                <a:latin typeface="Calibri" pitchFamily="34" charset="0"/>
              </a:rPr>
              <a:t>Prestação</a:t>
            </a:r>
            <a:r>
              <a:rPr lang="en-US" altLang="pt-BR" sz="2800" dirty="0" smtClean="0">
                <a:solidFill>
                  <a:srgbClr val="FF0000"/>
                </a:solidFill>
                <a:latin typeface="Calibri" pitchFamily="34" charset="0"/>
              </a:rPr>
              <a:t> de </a:t>
            </a:r>
            <a:r>
              <a:rPr lang="en-US" altLang="pt-BR" sz="2800" dirty="0" err="1" smtClean="0">
                <a:solidFill>
                  <a:srgbClr val="FF0000"/>
                </a:solidFill>
                <a:latin typeface="Calibri" pitchFamily="34" charset="0"/>
              </a:rPr>
              <a:t>Contas</a:t>
            </a:r>
            <a:r>
              <a:rPr lang="en-US" altLang="pt-BR" sz="2800" dirty="0" smtClean="0">
                <a:solidFill>
                  <a:srgbClr val="FF0000"/>
                </a:solidFill>
                <a:latin typeface="Calibri" pitchFamily="34" charset="0"/>
              </a:rPr>
              <a:t> </a:t>
            </a:r>
            <a:r>
              <a:rPr lang="en-US" altLang="pt-BR" sz="2800" dirty="0" err="1" smtClean="0">
                <a:solidFill>
                  <a:srgbClr val="FF0000"/>
                </a:solidFill>
                <a:latin typeface="Calibri" pitchFamily="34" charset="0"/>
              </a:rPr>
              <a:t>Parcial</a:t>
            </a:r>
            <a:r>
              <a:rPr lang="en-US" altLang="pt-BR" sz="2800" dirty="0" smtClean="0">
                <a:solidFill>
                  <a:srgbClr val="FF0000"/>
                </a:solidFill>
                <a:latin typeface="Calibri" pitchFamily="34" charset="0"/>
              </a:rPr>
              <a:t> </a:t>
            </a:r>
          </a:p>
          <a:p>
            <a:pPr marL="457200" indent="-457200" algn="just">
              <a:buFontTx/>
              <a:buAutoNum type="arabicPeriod"/>
            </a:pPr>
            <a:r>
              <a:rPr lang="en-US" altLang="pt-BR" sz="2800" dirty="0" err="1" smtClean="0">
                <a:solidFill>
                  <a:srgbClr val="FF0000"/>
                </a:solidFill>
                <a:latin typeface="Calibri" pitchFamily="34" charset="0"/>
              </a:rPr>
              <a:t>Prestação</a:t>
            </a:r>
            <a:r>
              <a:rPr lang="en-US" altLang="pt-BR" sz="2800" dirty="0" smtClean="0">
                <a:solidFill>
                  <a:srgbClr val="FF0000"/>
                </a:solidFill>
                <a:latin typeface="Calibri" pitchFamily="34" charset="0"/>
              </a:rPr>
              <a:t> de </a:t>
            </a:r>
            <a:r>
              <a:rPr lang="en-US" altLang="pt-BR" sz="2800" dirty="0" err="1" smtClean="0">
                <a:solidFill>
                  <a:srgbClr val="FF0000"/>
                </a:solidFill>
                <a:latin typeface="Calibri" pitchFamily="34" charset="0"/>
              </a:rPr>
              <a:t>Contas</a:t>
            </a:r>
            <a:r>
              <a:rPr lang="en-US" altLang="pt-BR" sz="2800" dirty="0" smtClean="0">
                <a:solidFill>
                  <a:srgbClr val="FF0000"/>
                </a:solidFill>
                <a:latin typeface="Calibri" pitchFamily="34" charset="0"/>
              </a:rPr>
              <a:t> Final</a:t>
            </a:r>
            <a:r>
              <a:rPr lang="en-US" altLang="pt-BR" sz="2800" dirty="0" smtClean="0">
                <a:solidFill>
                  <a:srgbClr val="FFC000"/>
                </a:solidFill>
                <a:latin typeface="Calibri" pitchFamily="34" charset="0"/>
              </a:rPr>
              <a:t> </a:t>
            </a:r>
          </a:p>
          <a:p>
            <a:pPr marL="457200" indent="-457200" algn="just">
              <a:buFontTx/>
              <a:buAutoNum type="arabicPeriod"/>
            </a:pPr>
            <a:r>
              <a:rPr lang="en-US" altLang="pt-BR" sz="2800" dirty="0" err="1" smtClean="0">
                <a:solidFill>
                  <a:srgbClr val="FF0000"/>
                </a:solidFill>
                <a:latin typeface="Calibri" pitchFamily="34" charset="0"/>
              </a:rPr>
              <a:t>Alteração</a:t>
            </a:r>
            <a:r>
              <a:rPr lang="en-US" altLang="pt-BR" sz="2800" dirty="0" smtClean="0">
                <a:solidFill>
                  <a:srgbClr val="FF0000"/>
                </a:solidFill>
                <a:latin typeface="Calibri" pitchFamily="34" charset="0"/>
              </a:rPr>
              <a:t> da </a:t>
            </a:r>
            <a:r>
              <a:rPr lang="en-US" altLang="pt-BR" sz="2800" dirty="0" err="1" smtClean="0">
                <a:solidFill>
                  <a:srgbClr val="FF0000"/>
                </a:solidFill>
                <a:latin typeface="Calibri" pitchFamily="34" charset="0"/>
              </a:rPr>
              <a:t>Transferência</a:t>
            </a:r>
            <a:endParaRPr lang="en-US" altLang="pt-BR" sz="2800" dirty="0" smtClean="0">
              <a:solidFill>
                <a:srgbClr val="FF0000"/>
              </a:solidFill>
              <a:latin typeface="Calibri" pitchFamily="34" charset="0"/>
            </a:endParaRPr>
          </a:p>
          <a:p>
            <a:pPr marL="457200" indent="-457200" algn="just">
              <a:buFontTx/>
              <a:buAutoNum type="arabicPeriod"/>
            </a:pPr>
            <a:endParaRPr lang="en-US" altLang="pt-BR" sz="3200" dirty="0" smtClean="0">
              <a:solidFill>
                <a:srgbClr val="FF0000"/>
              </a:solidFill>
              <a:latin typeface="Calibri" pitchFamily="34" charset="0"/>
            </a:endParaRPr>
          </a:p>
        </p:txBody>
      </p:sp>
      <p:sp>
        <p:nvSpPr>
          <p:cNvPr id="12292" name="Retângulo 1"/>
          <p:cNvSpPr>
            <a:spLocks noChangeArrowheads="1"/>
          </p:cNvSpPr>
          <p:nvPr/>
        </p:nvSpPr>
        <p:spPr bwMode="auto">
          <a:xfrm>
            <a:off x="871538" y="4718050"/>
            <a:ext cx="5681662"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lnSpc>
                <a:spcPct val="80000"/>
              </a:lnSpc>
              <a:spcBef>
                <a:spcPct val="0"/>
              </a:spcBef>
              <a:buFontTx/>
              <a:buAutoNum type="arabicPeriod"/>
            </a:pPr>
            <a:endParaRPr lang="en-US" altLang="pt-BR" sz="2000" b="0">
              <a:solidFill>
                <a:srgbClr val="660066"/>
              </a:solidFill>
              <a:latin typeface="Calibri" pitchFamily="34" charset="0"/>
            </a:endParaRPr>
          </a:p>
        </p:txBody>
      </p: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additive="base">
                                        <p:cTn id="7"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 calcmode="lin" valueType="num">
                                      <p:cBhvr additive="base">
                                        <p:cTn id="13"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additive="base">
                                        <p:cTn id="19"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1">
                                            <p:txEl>
                                              <p:pRg st="3" end="3"/>
                                            </p:txEl>
                                          </p:spTgt>
                                        </p:tgtEl>
                                        <p:attrNameLst>
                                          <p:attrName>style.visibility</p:attrName>
                                        </p:attrNameLst>
                                      </p:cBhvr>
                                      <p:to>
                                        <p:strVal val="visible"/>
                                      </p:to>
                                    </p:set>
                                    <p:anim calcmode="lin" valueType="num">
                                      <p:cBhvr additive="base">
                                        <p:cTn id="25"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1">
                                            <p:txEl>
                                              <p:pRg st="4" end="4"/>
                                            </p:txEl>
                                          </p:spTgt>
                                        </p:tgtEl>
                                        <p:attrNameLst>
                                          <p:attrName>style.visibility</p:attrName>
                                        </p:attrNameLst>
                                      </p:cBhvr>
                                      <p:to>
                                        <p:strVal val="visible"/>
                                      </p:to>
                                    </p:set>
                                    <p:anim calcmode="lin" valueType="num">
                                      <p:cBhvr additive="base">
                                        <p:cTn id="31"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291">
                                            <p:txEl>
                                              <p:pRg st="5" end="5"/>
                                            </p:txEl>
                                          </p:spTgt>
                                        </p:tgtEl>
                                        <p:attrNameLst>
                                          <p:attrName>style.visibility</p:attrName>
                                        </p:attrNameLst>
                                      </p:cBhvr>
                                      <p:to>
                                        <p:strVal val="visible"/>
                                      </p:to>
                                    </p:set>
                                    <p:anim calcmode="lin" valueType="num">
                                      <p:cBhvr additive="base">
                                        <p:cTn id="37"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2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291">
                                            <p:txEl>
                                              <p:pRg st="6" end="6"/>
                                            </p:txEl>
                                          </p:spTgt>
                                        </p:tgtEl>
                                        <p:attrNameLst>
                                          <p:attrName>style.visibility</p:attrName>
                                        </p:attrNameLst>
                                      </p:cBhvr>
                                      <p:to>
                                        <p:strVal val="visible"/>
                                      </p:to>
                                    </p:set>
                                    <p:anim calcmode="lin" valueType="num">
                                      <p:cBhvr additive="base">
                                        <p:cTn id="43"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29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291">
                                            <p:txEl>
                                              <p:pRg st="7" end="7"/>
                                            </p:txEl>
                                          </p:spTgt>
                                        </p:tgtEl>
                                        <p:attrNameLst>
                                          <p:attrName>style.visibility</p:attrName>
                                        </p:attrNameLst>
                                      </p:cBhvr>
                                      <p:to>
                                        <p:strVal val="visible"/>
                                      </p:to>
                                    </p:set>
                                    <p:anim calcmode="lin" valueType="num">
                                      <p:cBhvr additive="base">
                                        <p:cTn id="49" dur="500" fill="hold"/>
                                        <p:tgtEl>
                                          <p:spTgt spid="1229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29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2291">
                                            <p:txEl>
                                              <p:pRg st="8" end="8"/>
                                            </p:txEl>
                                          </p:spTgt>
                                        </p:tgtEl>
                                        <p:attrNameLst>
                                          <p:attrName>style.visibility</p:attrName>
                                        </p:attrNameLst>
                                      </p:cBhvr>
                                      <p:to>
                                        <p:strVal val="visible"/>
                                      </p:to>
                                    </p:set>
                                    <p:anim calcmode="lin" valueType="num">
                                      <p:cBhvr additive="base">
                                        <p:cTn id="55" dur="500" fill="hold"/>
                                        <p:tgtEl>
                                          <p:spTgt spid="12291">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229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pPr algn="ctr"/>
            <a:r>
              <a:rPr lang="en-US" altLang="pt-BR" dirty="0" smtClean="0">
                <a:solidFill>
                  <a:srgbClr val="660066"/>
                </a:solidFill>
              </a:rPr>
              <a:t>1. </a:t>
            </a:r>
            <a:r>
              <a:rPr lang="en-US" altLang="pt-BR" dirty="0" err="1" smtClean="0">
                <a:solidFill>
                  <a:srgbClr val="660066"/>
                </a:solidFill>
              </a:rPr>
              <a:t>Legislação</a:t>
            </a:r>
            <a:endParaRPr lang="pt-BR" altLang="pt-BR" sz="2800" dirty="0" smtClean="0">
              <a:solidFill>
                <a:srgbClr val="660066"/>
              </a:solidFill>
            </a:endParaRPr>
          </a:p>
        </p:txBody>
      </p:sp>
      <p:sp>
        <p:nvSpPr>
          <p:cNvPr id="14339" name="Rectangle 4"/>
          <p:cNvSpPr>
            <a:spLocks noGrp="1" noChangeArrowheads="1"/>
          </p:cNvSpPr>
          <p:nvPr>
            <p:ph idx="4294967295"/>
          </p:nvPr>
        </p:nvSpPr>
        <p:spPr>
          <a:xfrm>
            <a:off x="747032" y="1334861"/>
            <a:ext cx="8515350" cy="5078413"/>
          </a:xfrm>
        </p:spPr>
        <p:txBody>
          <a:bodyPr/>
          <a:lstStyle/>
          <a:p>
            <a:pPr marL="457200" indent="-457200"/>
            <a:r>
              <a:rPr lang="pt-BR" altLang="pt-BR" dirty="0" smtClean="0">
                <a:solidFill>
                  <a:srgbClr val="FF0000"/>
                </a:solidFill>
              </a:rPr>
              <a:t>Decreto n° 127/2011 (Convênios);</a:t>
            </a:r>
          </a:p>
          <a:p>
            <a:pPr marL="457200" indent="-457200"/>
            <a:endParaRPr lang="pt-BR" altLang="pt-BR" dirty="0" smtClean="0">
              <a:solidFill>
                <a:srgbClr val="FF0000"/>
              </a:solidFill>
            </a:endParaRPr>
          </a:p>
          <a:p>
            <a:pPr marL="457200" indent="-457200"/>
            <a:r>
              <a:rPr lang="pt-BR" altLang="pt-BR" dirty="0" smtClean="0"/>
              <a:t>Decreto nº 1.309/2012 (Contrato Apoio Financeiro);</a:t>
            </a:r>
            <a:endParaRPr lang="pt-BR" altLang="pt-BR" dirty="0" smtClean="0">
              <a:solidFill>
                <a:srgbClr val="FF0000"/>
              </a:solidFill>
            </a:endParaRPr>
          </a:p>
          <a:p>
            <a:pPr marL="457200" indent="-457200"/>
            <a:endParaRPr lang="pt-BR" altLang="pt-BR" dirty="0" smtClean="0"/>
          </a:p>
          <a:p>
            <a:pPr marL="457200" indent="-457200"/>
            <a:r>
              <a:rPr lang="pt-BR" altLang="pt-BR" dirty="0" smtClean="0"/>
              <a:t>Instrução Normativa n° TC-14/2012</a:t>
            </a:r>
            <a:r>
              <a:rPr lang="pt-BR" altLang="pt-BR" dirty="0"/>
              <a:t>;</a:t>
            </a:r>
            <a:endParaRPr lang="pt-BR" altLang="pt-BR" dirty="0" smtClean="0"/>
          </a:p>
          <a:p>
            <a:pPr marL="0" indent="0">
              <a:buNone/>
            </a:pPr>
            <a:endParaRPr lang="pt-BR" altLang="pt-BR" dirty="0" smtClean="0"/>
          </a:p>
          <a:p>
            <a:pPr marL="457200" indent="-457200"/>
            <a:r>
              <a:rPr lang="pt-BR" altLang="pt-BR" dirty="0" smtClean="0"/>
              <a:t>Lei n° 16.037/2013 (FUNDAM);</a:t>
            </a:r>
          </a:p>
          <a:p>
            <a:pPr marL="457200" indent="-457200"/>
            <a:endParaRPr lang="pt-BR" altLang="pt-BR" dirty="0" smtClean="0"/>
          </a:p>
          <a:p>
            <a:pPr marL="457200" indent="-457200"/>
            <a:r>
              <a:rPr lang="pt-BR" altLang="pt-BR" dirty="0" smtClean="0"/>
              <a:t>Decreto n° 1.621/2013 (FUNDAM);</a:t>
            </a:r>
          </a:p>
          <a:p>
            <a:pPr marL="457200" indent="-457200"/>
            <a:endParaRPr lang="pt-BR" altLang="pt-BR" dirty="0" smtClean="0"/>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down)">
                                      <p:cBhvr>
                                        <p:cTn id="7" dur="500"/>
                                        <p:tgtEl>
                                          <p:spTgt spid="14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wipe(down)">
                                      <p:cBhvr>
                                        <p:cTn id="12" dur="500"/>
                                        <p:tgtEl>
                                          <p:spTgt spid="143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wipe(down)">
                                      <p:cBhvr>
                                        <p:cTn id="17" dur="500"/>
                                        <p:tgtEl>
                                          <p:spTgt spid="14339">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4339">
                                            <p:txEl>
                                              <p:pRg st="6" end="6"/>
                                            </p:txEl>
                                          </p:spTgt>
                                        </p:tgtEl>
                                        <p:attrNameLst>
                                          <p:attrName>style.visibility</p:attrName>
                                        </p:attrNameLst>
                                      </p:cBhvr>
                                      <p:to>
                                        <p:strVal val="visible"/>
                                      </p:to>
                                    </p:set>
                                    <p:animEffect transition="in" filter="wipe(down)">
                                      <p:cBhvr>
                                        <p:cTn id="22" dur="500"/>
                                        <p:tgtEl>
                                          <p:spTgt spid="14339">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339">
                                            <p:txEl>
                                              <p:pRg st="8" end="8"/>
                                            </p:txEl>
                                          </p:spTgt>
                                        </p:tgtEl>
                                        <p:attrNameLst>
                                          <p:attrName>style.visibility</p:attrName>
                                        </p:attrNameLst>
                                      </p:cBhvr>
                                      <p:to>
                                        <p:strVal val="visible"/>
                                      </p:to>
                                    </p:set>
                                    <p:animEffect transition="in" filter="wipe(down)">
                                      <p:cBhvr>
                                        <p:cTn id="27" dur="500"/>
                                        <p:tgtEl>
                                          <p:spTgt spid="143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endParaRPr lang="pt-BR" altLang="pt-BR" smtClean="0"/>
          </a:p>
        </p:txBody>
      </p:sp>
      <p:sp>
        <p:nvSpPr>
          <p:cNvPr id="21507" name="Rectangle 3"/>
          <p:cNvSpPr>
            <a:spLocks noGrp="1" noChangeArrowheads="1"/>
          </p:cNvSpPr>
          <p:nvPr>
            <p:ph type="body" idx="4294967295"/>
          </p:nvPr>
        </p:nvSpPr>
        <p:spPr/>
        <p:txBody>
          <a:bodyPr/>
          <a:lstStyle/>
          <a:p>
            <a:pPr>
              <a:buFontTx/>
              <a:buNone/>
            </a:pPr>
            <a:endParaRPr lang="pt-BR" altLang="pt-BR" dirty="0" smtClean="0"/>
          </a:p>
          <a:p>
            <a:pPr>
              <a:buFontTx/>
              <a:buNone/>
            </a:pPr>
            <a:endParaRPr lang="pt-BR" altLang="pt-BR" dirty="0" smtClean="0"/>
          </a:p>
          <a:p>
            <a:pPr>
              <a:buFontTx/>
              <a:buNone/>
            </a:pPr>
            <a:endParaRPr lang="pt-BR" altLang="pt-BR" dirty="0" smtClean="0"/>
          </a:p>
          <a:p>
            <a:pPr>
              <a:buFontTx/>
              <a:buNone/>
            </a:pPr>
            <a:endParaRPr lang="pt-BR" altLang="pt-BR" dirty="0" smtClean="0"/>
          </a:p>
          <a:p>
            <a:pPr algn="ctr">
              <a:buFontTx/>
              <a:buNone/>
            </a:pPr>
            <a:r>
              <a:rPr lang="pt-BR" altLang="pt-BR" sz="4400" dirty="0">
                <a:solidFill>
                  <a:srgbClr val="7030A0"/>
                </a:solidFill>
              </a:rPr>
              <a:t>2</a:t>
            </a:r>
            <a:r>
              <a:rPr lang="pt-BR" altLang="pt-BR" sz="4400" dirty="0" smtClean="0">
                <a:solidFill>
                  <a:srgbClr val="7030A0"/>
                </a:solidFill>
              </a:rPr>
              <a:t>. Portal </a:t>
            </a:r>
            <a:r>
              <a:rPr lang="pt-BR" altLang="pt-BR" sz="4400" dirty="0" err="1" smtClean="0">
                <a:solidFill>
                  <a:srgbClr val="7030A0"/>
                </a:solidFill>
              </a:rPr>
              <a:t>SCTransferências</a:t>
            </a:r>
            <a:endParaRPr lang="pt-BR" altLang="pt-BR" sz="4400" dirty="0" smtClean="0">
              <a:solidFill>
                <a:srgbClr val="7030A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507">
                                            <p:txEl>
                                              <p:pRg st="4" end="4"/>
                                            </p:txEl>
                                          </p:spTgt>
                                        </p:tgtEl>
                                        <p:attrNameLst>
                                          <p:attrName>style.visibility</p:attrName>
                                        </p:attrNameLst>
                                      </p:cBhvr>
                                      <p:to>
                                        <p:strVal val="visible"/>
                                      </p:to>
                                    </p:set>
                                    <p:animEffect transition="in" filter="circle(in)">
                                      <p:cBhvr>
                                        <p:cTn id="7" dur="20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p:cNvSpPr>
            <a:spLocks noGrp="1"/>
          </p:cNvSpPr>
          <p:nvPr>
            <p:ph type="title"/>
          </p:nvPr>
        </p:nvSpPr>
        <p:spPr/>
        <p:txBody>
          <a:bodyPr/>
          <a:lstStyle/>
          <a:p>
            <a:pPr algn="ctr"/>
            <a:r>
              <a:rPr lang="pt-BR" altLang="pt-BR" dirty="0" smtClean="0"/>
              <a:t>         </a:t>
            </a:r>
            <a:r>
              <a:rPr lang="pt-BR" altLang="pt-BR" dirty="0" smtClean="0">
                <a:solidFill>
                  <a:srgbClr val="7030A0"/>
                </a:solidFill>
              </a:rPr>
              <a:t>2. Portal </a:t>
            </a:r>
            <a:r>
              <a:rPr lang="pt-BR" altLang="pt-BR" dirty="0" err="1" smtClean="0">
                <a:solidFill>
                  <a:srgbClr val="7030A0"/>
                </a:solidFill>
              </a:rPr>
              <a:t>SCTransferências</a:t>
            </a:r>
            <a:endParaRPr lang="pt-BR" altLang="pt-BR" dirty="0" smtClean="0">
              <a:solidFill>
                <a:srgbClr val="7030A0"/>
              </a:solidFill>
            </a:endParaRPr>
          </a:p>
        </p:txBody>
      </p:sp>
      <p:sp>
        <p:nvSpPr>
          <p:cNvPr id="22531" name="Espaço Reservado para Conteúdo 2"/>
          <p:cNvSpPr>
            <a:spLocks noGrp="1"/>
          </p:cNvSpPr>
          <p:nvPr>
            <p:ph idx="1"/>
          </p:nvPr>
        </p:nvSpPr>
        <p:spPr>
          <a:xfrm>
            <a:off x="2053244" y="839413"/>
            <a:ext cx="5170516" cy="465029"/>
          </a:xfrm>
          <a:solidFill>
            <a:schemeClr val="bg1">
              <a:lumMod val="85000"/>
            </a:schemeClr>
          </a:solidFill>
          <a:ln>
            <a:solidFill>
              <a:srgbClr val="FF0000"/>
            </a:solidFill>
          </a:ln>
        </p:spPr>
        <p:txBody>
          <a:bodyPr/>
          <a:lstStyle/>
          <a:p>
            <a:pPr marL="0" indent="0" algn="ctr">
              <a:buFontTx/>
              <a:buNone/>
            </a:pPr>
            <a:r>
              <a:rPr lang="pt-BR" altLang="pt-BR" dirty="0" smtClean="0">
                <a:solidFill>
                  <a:schemeClr val="tx1"/>
                </a:solidFill>
              </a:rPr>
              <a:t>www.sctransferencias.sc.gov.br</a:t>
            </a:r>
          </a:p>
        </p:txBody>
      </p:sp>
      <p:sp>
        <p:nvSpPr>
          <p:cNvPr id="22532"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18176B8F-EF1E-4CC9-9DCA-6272355A5264}" type="slidenum">
              <a:rPr altLang="pt-BR" sz="1200" b="0" noProof="1" smtClean="0">
                <a:solidFill>
                  <a:srgbClr val="0F4C0E"/>
                </a:solidFill>
                <a:latin typeface="Arial Black" pitchFamily="34" charset="0"/>
              </a:rPr>
              <a:pPr eaLnBrk="1" hangingPunct="1">
                <a:spcBef>
                  <a:spcPct val="0"/>
                </a:spcBef>
                <a:defRPr/>
              </a:pPr>
              <a:t>5</a:t>
            </a:fld>
            <a:endParaRPr lang="pt-BR" altLang="pt-BR" sz="1200" b="0" noProof="1" smtClean="0">
              <a:solidFill>
                <a:srgbClr val="0F4C0E"/>
              </a:solidFill>
              <a:latin typeface="Arial Black" pitchFamily="34" charset="0"/>
            </a:endParaRPr>
          </a:p>
        </p:txBody>
      </p:sp>
      <p:pic>
        <p:nvPicPr>
          <p:cNvPr id="3" name="Imagem 2"/>
          <p:cNvPicPr>
            <a:picLocks noChangeAspect="1"/>
          </p:cNvPicPr>
          <p:nvPr/>
        </p:nvPicPr>
        <p:blipFill>
          <a:blip r:embed="rId3"/>
          <a:stretch>
            <a:fillRect/>
          </a:stretch>
        </p:blipFill>
        <p:spPr>
          <a:xfrm>
            <a:off x="0" y="1387366"/>
            <a:ext cx="9144000" cy="5470634"/>
          </a:xfrm>
          <a:prstGeom prst="rect">
            <a:avLst/>
          </a:prstGeom>
          <a:ln>
            <a:solidFill>
              <a:srgbClr val="FF0000"/>
            </a:solidFill>
          </a:ln>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228600" y="0"/>
            <a:ext cx="7816850" cy="609600"/>
          </a:xfrm>
        </p:spPr>
        <p:txBody>
          <a:bodyPr/>
          <a:lstStyle/>
          <a:p>
            <a:pPr algn="ctr"/>
            <a:r>
              <a:rPr lang="en-US" altLang="pt-BR" sz="2800" dirty="0" smtClean="0">
                <a:solidFill>
                  <a:srgbClr val="660066"/>
                </a:solidFill>
              </a:rPr>
              <a:t> 2</a:t>
            </a:r>
            <a:r>
              <a:rPr lang="pt-BR" altLang="pt-BR" sz="2800" dirty="0" smtClean="0">
                <a:solidFill>
                  <a:srgbClr val="7030A0"/>
                </a:solidFill>
              </a:rPr>
              <a:t>. Portal </a:t>
            </a:r>
            <a:r>
              <a:rPr lang="pt-BR" altLang="pt-BR" sz="2800" dirty="0" err="1" smtClean="0">
                <a:solidFill>
                  <a:srgbClr val="7030A0"/>
                </a:solidFill>
              </a:rPr>
              <a:t>SCTransferências</a:t>
            </a:r>
            <a:endParaRPr lang="pt-BR" altLang="pt-BR" sz="2800" b="0" dirty="0" smtClean="0">
              <a:solidFill>
                <a:schemeClr val="accent2"/>
              </a:solidFill>
            </a:endParaRPr>
          </a:p>
        </p:txBody>
      </p:sp>
      <p:sp>
        <p:nvSpPr>
          <p:cNvPr id="23555" name="Rectangle 3"/>
          <p:cNvSpPr>
            <a:spLocks noGrp="1" noChangeArrowheads="1"/>
          </p:cNvSpPr>
          <p:nvPr>
            <p:ph sz="half" idx="4294967295"/>
          </p:nvPr>
        </p:nvSpPr>
        <p:spPr>
          <a:xfrm>
            <a:off x="1343025" y="1228725"/>
            <a:ext cx="6848475" cy="4649788"/>
          </a:xfrm>
        </p:spPr>
        <p:txBody>
          <a:bodyPr/>
          <a:lstStyle/>
          <a:p>
            <a:pPr marL="0" indent="0">
              <a:buFont typeface="Wingdings" pitchFamily="2" charset="2"/>
              <a:buChar char="ü"/>
            </a:pPr>
            <a:r>
              <a:rPr lang="pt-BR" altLang="pt-BR" dirty="0" smtClean="0"/>
              <a:t> Avisos aos usuários</a:t>
            </a:r>
          </a:p>
          <a:p>
            <a:pPr marL="0" indent="0">
              <a:buFont typeface="Wingdings" pitchFamily="2" charset="2"/>
              <a:buChar char="ü"/>
            </a:pPr>
            <a:r>
              <a:rPr lang="pt-BR" altLang="pt-BR" dirty="0" smtClean="0"/>
              <a:t> Legislação consolidada</a:t>
            </a:r>
          </a:p>
          <a:p>
            <a:pPr marL="0" indent="0">
              <a:buFont typeface="Wingdings" pitchFamily="2" charset="2"/>
              <a:buChar char="ü"/>
            </a:pPr>
            <a:r>
              <a:rPr lang="pt-BR" altLang="pt-BR" dirty="0" smtClean="0"/>
              <a:t> Manuais para Concedente</a:t>
            </a:r>
          </a:p>
          <a:p>
            <a:pPr marL="0" indent="0">
              <a:buFont typeface="Wingdings" pitchFamily="2" charset="2"/>
              <a:buChar char="ü"/>
            </a:pPr>
            <a:r>
              <a:rPr lang="pt-BR" altLang="pt-BR" dirty="0" smtClean="0"/>
              <a:t> Manuais para Proponente</a:t>
            </a:r>
          </a:p>
          <a:p>
            <a:pPr marL="0" indent="0">
              <a:buFont typeface="Wingdings" pitchFamily="2" charset="2"/>
              <a:buChar char="ü"/>
            </a:pPr>
            <a:r>
              <a:rPr lang="pt-BR" altLang="pt-BR" dirty="0" smtClean="0"/>
              <a:t> Vídeos para Proponente    </a:t>
            </a:r>
          </a:p>
          <a:p>
            <a:pPr marL="0" indent="0">
              <a:buFont typeface="Wingdings" pitchFamily="2" charset="2"/>
              <a:buChar char="ü"/>
            </a:pPr>
            <a:r>
              <a:rPr lang="pt-BR" altLang="pt-BR" dirty="0" smtClean="0"/>
              <a:t> Orientações          </a:t>
            </a:r>
          </a:p>
          <a:p>
            <a:pPr marL="0" indent="0">
              <a:buFont typeface="Wingdings" pitchFamily="2" charset="2"/>
              <a:buChar char="ü"/>
            </a:pPr>
            <a:r>
              <a:rPr lang="pt-BR" altLang="pt-BR" dirty="0" smtClean="0"/>
              <a:t> Acesso ao Sistema pelo Convenente</a:t>
            </a:r>
          </a:p>
          <a:p>
            <a:pPr marL="0" indent="0">
              <a:buFont typeface="Wingdings" pitchFamily="2" charset="2"/>
              <a:buChar char="ü"/>
            </a:pPr>
            <a:r>
              <a:rPr lang="en-US" altLang="pt-BR" dirty="0" smtClean="0"/>
              <a:t> DART </a:t>
            </a:r>
          </a:p>
          <a:p>
            <a:pPr marL="0" indent="0">
              <a:buFont typeface="Wingdings" pitchFamily="2" charset="2"/>
              <a:buChar char="ü"/>
            </a:pPr>
            <a:r>
              <a:rPr lang="en-US" altLang="pt-BR" dirty="0" smtClean="0"/>
              <a:t> </a:t>
            </a:r>
            <a:r>
              <a:rPr lang="en-US" altLang="pt-BR" dirty="0" err="1" smtClean="0"/>
              <a:t>Consultas</a:t>
            </a:r>
            <a:r>
              <a:rPr lang="en-US" altLang="pt-BR" dirty="0" smtClean="0"/>
              <a:t> </a:t>
            </a:r>
            <a:r>
              <a:rPr lang="en-US" altLang="pt-BR" dirty="0" err="1" smtClean="0"/>
              <a:t>pelo</a:t>
            </a:r>
            <a:r>
              <a:rPr lang="en-US" altLang="pt-BR" dirty="0" smtClean="0"/>
              <a:t> </a:t>
            </a:r>
            <a:r>
              <a:rPr lang="en-US" altLang="pt-BR" dirty="0" err="1" smtClean="0"/>
              <a:t>cidadão</a:t>
            </a:r>
            <a:endParaRPr lang="en-US" altLang="pt-BR" dirty="0" smtClean="0"/>
          </a:p>
          <a:p>
            <a:pPr marL="0" indent="0">
              <a:buFont typeface="Wingdings" pitchFamily="2" charset="2"/>
              <a:buChar char="ü"/>
            </a:pPr>
            <a:r>
              <a:rPr lang="en-US" altLang="pt-BR" dirty="0"/>
              <a:t> </a:t>
            </a:r>
            <a:r>
              <a:rPr lang="en-US" altLang="pt-BR" dirty="0" err="1" smtClean="0"/>
              <a:t>Galeria</a:t>
            </a:r>
            <a:endParaRPr lang="pt-BR" altLang="pt-BR" dirty="0" smtClean="0"/>
          </a:p>
        </p:txBody>
      </p:sp>
      <p:sp>
        <p:nvSpPr>
          <p:cNvPr id="23556"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BD3BF49D-8E10-4C00-81E5-A3F7BB6E0CB9}" type="slidenum">
              <a:rPr altLang="pt-BR" sz="1200" b="0" noProof="1" smtClean="0">
                <a:solidFill>
                  <a:srgbClr val="0F4C0E"/>
                </a:solidFill>
                <a:latin typeface="Arial Black" pitchFamily="34" charset="0"/>
              </a:rPr>
              <a:pPr eaLnBrk="1" hangingPunct="1">
                <a:spcBef>
                  <a:spcPct val="0"/>
                </a:spcBef>
                <a:defRPr/>
              </a:pPr>
              <a:t>6</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additive="base">
                                        <p:cTn id="25" dur="500" fill="hold"/>
                                        <p:tgtEl>
                                          <p:spTgt spid="2355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3555">
                                            <p:txEl>
                                              <p:pRg st="4" end="4"/>
                                            </p:txEl>
                                          </p:spTgt>
                                        </p:tgtEl>
                                        <p:attrNameLst>
                                          <p:attrName>style.visibility</p:attrName>
                                        </p:attrNameLst>
                                      </p:cBhvr>
                                      <p:to>
                                        <p:strVal val="visible"/>
                                      </p:to>
                                    </p:set>
                                    <p:anim calcmode="lin" valueType="num">
                                      <p:cBhvr additive="base">
                                        <p:cTn id="31" dur="500" fill="hold"/>
                                        <p:tgtEl>
                                          <p:spTgt spid="2355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3555">
                                            <p:txEl>
                                              <p:pRg st="5" end="5"/>
                                            </p:txEl>
                                          </p:spTgt>
                                        </p:tgtEl>
                                        <p:attrNameLst>
                                          <p:attrName>style.visibility</p:attrName>
                                        </p:attrNameLst>
                                      </p:cBhvr>
                                      <p:to>
                                        <p:strVal val="visible"/>
                                      </p:to>
                                    </p:set>
                                    <p:anim calcmode="lin" valueType="num">
                                      <p:cBhvr additive="base">
                                        <p:cTn id="37" dur="500" fill="hold"/>
                                        <p:tgtEl>
                                          <p:spTgt spid="2355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355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3555">
                                            <p:txEl>
                                              <p:pRg st="6" end="6"/>
                                            </p:txEl>
                                          </p:spTgt>
                                        </p:tgtEl>
                                        <p:attrNameLst>
                                          <p:attrName>style.visibility</p:attrName>
                                        </p:attrNameLst>
                                      </p:cBhvr>
                                      <p:to>
                                        <p:strVal val="visible"/>
                                      </p:to>
                                    </p:set>
                                    <p:anim calcmode="lin" valueType="num">
                                      <p:cBhvr additive="base">
                                        <p:cTn id="43" dur="500" fill="hold"/>
                                        <p:tgtEl>
                                          <p:spTgt spid="2355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355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555">
                                            <p:txEl>
                                              <p:pRg st="7" end="7"/>
                                            </p:txEl>
                                          </p:spTgt>
                                        </p:tgtEl>
                                        <p:attrNameLst>
                                          <p:attrName>style.visibility</p:attrName>
                                        </p:attrNameLst>
                                      </p:cBhvr>
                                      <p:to>
                                        <p:strVal val="visible"/>
                                      </p:to>
                                    </p:set>
                                    <p:anim calcmode="lin" valueType="num">
                                      <p:cBhvr additive="base">
                                        <p:cTn id="49" dur="500" fill="hold"/>
                                        <p:tgtEl>
                                          <p:spTgt spid="23555">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355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3555">
                                            <p:txEl>
                                              <p:pRg st="8" end="8"/>
                                            </p:txEl>
                                          </p:spTgt>
                                        </p:tgtEl>
                                        <p:attrNameLst>
                                          <p:attrName>style.visibility</p:attrName>
                                        </p:attrNameLst>
                                      </p:cBhvr>
                                      <p:to>
                                        <p:strVal val="visible"/>
                                      </p:to>
                                    </p:set>
                                    <p:anim calcmode="lin" valueType="num">
                                      <p:cBhvr additive="base">
                                        <p:cTn id="55" dur="500" fill="hold"/>
                                        <p:tgtEl>
                                          <p:spTgt spid="23555">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355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3555">
                                            <p:txEl>
                                              <p:pRg st="9" end="9"/>
                                            </p:txEl>
                                          </p:spTgt>
                                        </p:tgtEl>
                                        <p:attrNameLst>
                                          <p:attrName>style.visibility</p:attrName>
                                        </p:attrNameLst>
                                      </p:cBhvr>
                                      <p:to>
                                        <p:strVal val="visible"/>
                                      </p:to>
                                    </p:set>
                                    <p:anim calcmode="lin" valueType="num">
                                      <p:cBhvr additive="base">
                                        <p:cTn id="61" dur="500" fill="hold"/>
                                        <p:tgtEl>
                                          <p:spTgt spid="23555">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3555">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algn="ctr"/>
            <a:r>
              <a:rPr lang="pt-BR" altLang="pt-BR" sz="2800" dirty="0" smtClean="0">
                <a:solidFill>
                  <a:srgbClr val="C00000"/>
                </a:solidFill>
              </a:rPr>
              <a:t/>
            </a:r>
            <a:br>
              <a:rPr lang="pt-BR" altLang="pt-BR" sz="2800" dirty="0" smtClean="0">
                <a:solidFill>
                  <a:srgbClr val="C00000"/>
                </a:solidFill>
              </a:rPr>
            </a:br>
            <a:r>
              <a:rPr lang="pt-BR" altLang="pt-BR" sz="2800" dirty="0" smtClean="0">
                <a:solidFill>
                  <a:srgbClr val="7030A0"/>
                </a:solidFill>
              </a:rPr>
              <a:t>2. </a:t>
            </a:r>
            <a:r>
              <a:rPr lang="en-US" altLang="pt-BR" dirty="0" smtClean="0">
                <a:solidFill>
                  <a:srgbClr val="7030A0"/>
                </a:solidFill>
              </a:rPr>
              <a:t>DART </a:t>
            </a:r>
            <a:r>
              <a:rPr lang="en-US" altLang="pt-BR" dirty="0" err="1" smtClean="0">
                <a:solidFill>
                  <a:srgbClr val="7030A0"/>
                </a:solidFill>
              </a:rPr>
              <a:t>SCtransferências</a:t>
            </a:r>
            <a:r>
              <a:rPr lang="pt-BR" altLang="pt-BR" dirty="0" smtClean="0">
                <a:solidFill>
                  <a:srgbClr val="7030A0"/>
                </a:solidFill>
              </a:rPr>
              <a:t> </a:t>
            </a:r>
            <a:r>
              <a:rPr lang="pt-BR" altLang="pt-BR" sz="2800" dirty="0" smtClean="0">
                <a:solidFill>
                  <a:srgbClr val="7030A0"/>
                </a:solidFill>
              </a:rPr>
              <a:t/>
            </a:r>
            <a:br>
              <a:rPr lang="pt-BR" altLang="pt-BR" sz="2800" dirty="0" smtClean="0">
                <a:solidFill>
                  <a:srgbClr val="7030A0"/>
                </a:solidFill>
              </a:rPr>
            </a:br>
            <a:endParaRPr lang="pt-BR" altLang="pt-BR" sz="2800" dirty="0" smtClean="0">
              <a:solidFill>
                <a:srgbClr val="7030A0"/>
              </a:solidFill>
            </a:endParaRPr>
          </a:p>
        </p:txBody>
      </p:sp>
      <p:sp>
        <p:nvSpPr>
          <p:cNvPr id="19459" name="Retângulo 1"/>
          <p:cNvSpPr>
            <a:spLocks noChangeArrowheads="1"/>
          </p:cNvSpPr>
          <p:nvPr/>
        </p:nvSpPr>
        <p:spPr bwMode="auto">
          <a:xfrm>
            <a:off x="871538" y="4718050"/>
            <a:ext cx="5681662"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lnSpc>
                <a:spcPct val="80000"/>
              </a:lnSpc>
              <a:spcBef>
                <a:spcPct val="0"/>
              </a:spcBef>
              <a:buFontTx/>
              <a:buAutoNum type="arabicPeriod"/>
            </a:pPr>
            <a:endParaRPr lang="en-US" altLang="pt-BR" sz="2000" b="0">
              <a:solidFill>
                <a:srgbClr val="660066"/>
              </a:solidFill>
              <a:latin typeface="Calibri" pitchFamily="34" charset="0"/>
            </a:endParaRPr>
          </a:p>
        </p:txBody>
      </p:sp>
      <p:sp>
        <p:nvSpPr>
          <p:cNvPr id="19460" name="Retângulo 1"/>
          <p:cNvSpPr>
            <a:spLocks noChangeArrowheads="1"/>
          </p:cNvSpPr>
          <p:nvPr/>
        </p:nvSpPr>
        <p:spPr bwMode="auto">
          <a:xfrm>
            <a:off x="438150" y="1343025"/>
            <a:ext cx="8477250"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endParaRPr lang="pt-BR" altLang="pt-BR" sz="2800" b="0" dirty="0">
              <a:solidFill>
                <a:srgbClr val="C00000"/>
              </a:solidFill>
            </a:endParaRPr>
          </a:p>
          <a:p>
            <a:pPr algn="ctr" eaLnBrk="1" hangingPunct="1">
              <a:spcBef>
                <a:spcPct val="0"/>
              </a:spcBef>
              <a:buFontTx/>
              <a:buNone/>
            </a:pPr>
            <a:endParaRPr lang="pt-BR" altLang="pt-BR" sz="3200" dirty="0">
              <a:solidFill>
                <a:srgbClr val="003366"/>
              </a:solidFill>
            </a:endParaRPr>
          </a:p>
          <a:p>
            <a:pPr algn="ctr" eaLnBrk="1" hangingPunct="1">
              <a:spcBef>
                <a:spcPct val="0"/>
              </a:spcBef>
              <a:buFontTx/>
              <a:buNone/>
            </a:pPr>
            <a:endParaRPr lang="pt-BR" altLang="pt-BR" sz="3200" b="0" dirty="0">
              <a:solidFill>
                <a:srgbClr val="003366"/>
              </a:solidFill>
            </a:endParaRPr>
          </a:p>
          <a:p>
            <a:pPr algn="ctr" eaLnBrk="1" hangingPunct="1">
              <a:spcBef>
                <a:spcPct val="0"/>
              </a:spcBef>
              <a:buFontTx/>
              <a:buNone/>
            </a:pPr>
            <a:endParaRPr lang="pt-BR" altLang="pt-BR" sz="2000" b="0" dirty="0">
              <a:solidFill>
                <a:srgbClr val="003366"/>
              </a:solidFill>
            </a:endParaRPr>
          </a:p>
          <a:p>
            <a:pPr algn="ctr" eaLnBrk="1" hangingPunct="1">
              <a:spcBef>
                <a:spcPct val="0"/>
              </a:spcBef>
              <a:buFontTx/>
              <a:buNone/>
            </a:pPr>
            <a:endParaRPr lang="pt-BR" altLang="pt-BR" sz="2000" b="0" dirty="0">
              <a:solidFill>
                <a:srgbClr val="003366"/>
              </a:solidFill>
            </a:endParaRPr>
          </a:p>
          <a:p>
            <a:pPr algn="ctr" eaLnBrk="1" hangingPunct="1">
              <a:spcBef>
                <a:spcPct val="0"/>
              </a:spcBef>
              <a:buFontTx/>
              <a:buNone/>
            </a:pPr>
            <a:endParaRPr lang="pt-BR" altLang="pt-BR" sz="2000" b="0" dirty="0">
              <a:solidFill>
                <a:srgbClr val="003366"/>
              </a:solidFill>
            </a:endParaRPr>
          </a:p>
          <a:p>
            <a:pPr algn="ctr" eaLnBrk="1" hangingPunct="1">
              <a:spcBef>
                <a:spcPct val="0"/>
              </a:spcBef>
              <a:buFontTx/>
              <a:buNone/>
            </a:pPr>
            <a:endParaRPr lang="pt-BR" altLang="pt-BR" sz="2000" b="0" dirty="0">
              <a:solidFill>
                <a:srgbClr val="003366"/>
              </a:solidFill>
            </a:endParaRPr>
          </a:p>
          <a:p>
            <a:pPr algn="ctr" eaLnBrk="1" hangingPunct="1">
              <a:spcBef>
                <a:spcPct val="0"/>
              </a:spcBef>
              <a:buFontTx/>
              <a:buNone/>
            </a:pPr>
            <a:endParaRPr lang="pt-BR" altLang="pt-BR" sz="2000" b="0" dirty="0">
              <a:solidFill>
                <a:srgbClr val="003366"/>
              </a:solidFill>
            </a:endParaRPr>
          </a:p>
          <a:p>
            <a:pPr algn="ctr" eaLnBrk="1" hangingPunct="1">
              <a:spcBef>
                <a:spcPct val="0"/>
              </a:spcBef>
              <a:buFontTx/>
              <a:buNone/>
            </a:pPr>
            <a:endParaRPr lang="pt-BR" altLang="pt-BR" sz="2000" b="0" dirty="0">
              <a:solidFill>
                <a:srgbClr val="003366"/>
              </a:solidFill>
            </a:endParaRPr>
          </a:p>
        </p:txBody>
      </p:sp>
      <p:sp>
        <p:nvSpPr>
          <p:cNvPr id="26629"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391C37E6-7B60-4719-A9E1-45BA7528B85F}" type="slidenum">
              <a:rPr altLang="pt-BR" sz="1200" b="0" noProof="1" smtClean="0">
                <a:solidFill>
                  <a:srgbClr val="0F4C0E"/>
                </a:solidFill>
                <a:latin typeface="Arial Black" pitchFamily="34" charset="0"/>
              </a:rPr>
              <a:pPr eaLnBrk="1" hangingPunct="1">
                <a:spcBef>
                  <a:spcPct val="0"/>
                </a:spcBef>
                <a:defRPr/>
              </a:pPr>
              <a:t>7</a:t>
            </a:fld>
            <a:endParaRPr lang="pt-BR" altLang="pt-BR" sz="1200" b="0" noProof="1" smtClean="0">
              <a:solidFill>
                <a:srgbClr val="0F4C0E"/>
              </a:solidFill>
              <a:latin typeface="Arial Black" pitchFamily="34" charset="0"/>
            </a:endParaRPr>
          </a:p>
        </p:txBody>
      </p:sp>
      <p:sp>
        <p:nvSpPr>
          <p:cNvPr id="2" name="CaixaDeTexto 1"/>
          <p:cNvSpPr txBox="1"/>
          <p:nvPr/>
        </p:nvSpPr>
        <p:spPr>
          <a:xfrm>
            <a:off x="548641" y="1202918"/>
            <a:ext cx="8172450" cy="400110"/>
          </a:xfrm>
          <a:prstGeom prst="rect">
            <a:avLst/>
          </a:prstGeom>
          <a:solidFill>
            <a:schemeClr val="bg1">
              <a:lumMod val="85000"/>
            </a:schemeClr>
          </a:solidFill>
          <a:ln>
            <a:solidFill>
              <a:srgbClr val="FF0000"/>
            </a:solidFill>
          </a:ln>
        </p:spPr>
        <p:txBody>
          <a:bodyPr wrap="square">
            <a:spAutoFit/>
          </a:bodyPr>
          <a:lstStyle/>
          <a:p>
            <a:pPr algn="just">
              <a:defRPr/>
            </a:pPr>
            <a:r>
              <a:rPr lang="pt-BR" dirty="0">
                <a:cs typeface="+mn-cs"/>
              </a:rPr>
              <a:t>Acesso: </a:t>
            </a:r>
            <a:r>
              <a:rPr lang="pt-BR" dirty="0" smtClean="0">
                <a:cs typeface="+mn-cs"/>
              </a:rPr>
              <a:t>Portal </a:t>
            </a:r>
            <a:r>
              <a:rPr lang="pt-BR" dirty="0">
                <a:cs typeface="+mn-cs"/>
              </a:rPr>
              <a:t>SC Transferências (banner </a:t>
            </a:r>
            <a:r>
              <a:rPr lang="pt-BR" dirty="0" smtClean="0">
                <a:cs typeface="+mn-cs"/>
              </a:rPr>
              <a:t>na parte inferior da tela)</a:t>
            </a:r>
            <a:endParaRPr lang="pt-BR" dirty="0">
              <a:cs typeface="+mn-cs"/>
            </a:endParaRPr>
          </a:p>
        </p:txBody>
      </p:sp>
      <p:pic>
        <p:nvPicPr>
          <p:cNvPr id="3" name="Imagem 2"/>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548641" y="1886989"/>
            <a:ext cx="8172450" cy="4182341"/>
          </a:xfrm>
          <a:prstGeom prst="rect">
            <a:avLst/>
          </a:prstGeom>
          <a:ln>
            <a:solidFill>
              <a:srgbClr val="FF0000"/>
            </a:solidFill>
          </a:ln>
        </p:spPr>
      </p:pic>
      <p:sp>
        <p:nvSpPr>
          <p:cNvPr id="5" name="Retângulo de cantos arredondados 4"/>
          <p:cNvSpPr/>
          <p:nvPr/>
        </p:nvSpPr>
        <p:spPr bwMode="auto">
          <a:xfrm>
            <a:off x="4171950" y="5261956"/>
            <a:ext cx="1417320" cy="720697"/>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7" name="Conector de seta reta 6"/>
          <p:cNvCxnSpPr/>
          <p:nvPr/>
        </p:nvCxnSpPr>
        <p:spPr bwMode="auto">
          <a:xfrm flipH="1">
            <a:off x="4862945" y="1619423"/>
            <a:ext cx="16627" cy="352615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spd="slow">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p:nvPr>
        </p:nvSpPr>
        <p:spPr/>
        <p:txBody>
          <a:bodyPr/>
          <a:lstStyle/>
          <a:p>
            <a:pPr algn="ctr"/>
            <a:r>
              <a:rPr lang="pt-BR" altLang="pt-BR" sz="2800" smtClean="0">
                <a:solidFill>
                  <a:srgbClr val="7030A0"/>
                </a:solidFill>
              </a:rPr>
              <a:t>2. </a:t>
            </a:r>
            <a:r>
              <a:rPr lang="en-US" altLang="pt-BR" smtClean="0">
                <a:solidFill>
                  <a:srgbClr val="7030A0"/>
                </a:solidFill>
              </a:rPr>
              <a:t>DART SCtransferências</a:t>
            </a:r>
            <a:endParaRPr lang="pt-BR" altLang="pt-BR" smtClean="0">
              <a:solidFill>
                <a:schemeClr val="accent2"/>
              </a:solidFill>
            </a:endParaRPr>
          </a:p>
        </p:txBody>
      </p:sp>
      <p:sp>
        <p:nvSpPr>
          <p:cNvPr id="27651"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CFCD52F2-1D40-43F1-9906-8751FA92D63D}" type="slidenum">
              <a:rPr altLang="pt-BR" sz="1200" b="0" noProof="1" smtClean="0">
                <a:solidFill>
                  <a:srgbClr val="0F4C0E"/>
                </a:solidFill>
                <a:latin typeface="Arial Black" pitchFamily="34" charset="0"/>
              </a:rPr>
              <a:pPr eaLnBrk="1" hangingPunct="1">
                <a:spcBef>
                  <a:spcPct val="0"/>
                </a:spcBef>
                <a:defRPr/>
              </a:pPr>
              <a:t>8</a:t>
            </a:fld>
            <a:endParaRPr lang="pt-BR" altLang="pt-BR" sz="1200" b="0" noProof="1" smtClean="0">
              <a:solidFill>
                <a:srgbClr val="0F4C0E"/>
              </a:solidFill>
              <a:latin typeface="Arial Black" pitchFamily="34" charset="0"/>
            </a:endParaRPr>
          </a:p>
        </p:txBody>
      </p:sp>
      <p:sp>
        <p:nvSpPr>
          <p:cNvPr id="27655" name="CaixaDeTexto 3"/>
          <p:cNvSpPr txBox="1">
            <a:spLocks noChangeArrowheads="1"/>
          </p:cNvSpPr>
          <p:nvPr/>
        </p:nvSpPr>
        <p:spPr bwMode="auto">
          <a:xfrm>
            <a:off x="1250895" y="5800752"/>
            <a:ext cx="6896100" cy="400050"/>
          </a:xfrm>
          <a:prstGeom prst="rect">
            <a:avLst/>
          </a:prstGeom>
          <a:solidFill>
            <a:schemeClr val="bg1">
              <a:lumMod val="85000"/>
            </a:schemeClr>
          </a:solidFill>
          <a:ln w="9525">
            <a:solidFill>
              <a:srgbClr val="FF0000"/>
            </a:solidFill>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chemeClr val="tx1"/>
                </a:solidFill>
              </a:rPr>
              <a:t>Qualquer pessoa poderá consultar, basta possuir o CNPJ</a:t>
            </a:r>
          </a:p>
        </p:txBody>
      </p:sp>
      <p:pic>
        <p:nvPicPr>
          <p:cNvPr id="3" name="Imagem 2"/>
          <p:cNvPicPr>
            <a:picLocks noChangeAspect="1"/>
          </p:cNvPicPr>
          <p:nvPr/>
        </p:nvPicPr>
        <p:blipFill>
          <a:blip r:embed="rId3"/>
          <a:stretch>
            <a:fillRect/>
          </a:stretch>
        </p:blipFill>
        <p:spPr>
          <a:xfrm>
            <a:off x="228600" y="1012371"/>
            <a:ext cx="8446771" cy="4604521"/>
          </a:xfrm>
          <a:prstGeom prst="rect">
            <a:avLst/>
          </a:prstGeom>
          <a:ln>
            <a:solidFill>
              <a:srgbClr val="FF0000"/>
            </a:solidFill>
          </a:ln>
        </p:spPr>
      </p:pic>
      <p:sp>
        <p:nvSpPr>
          <p:cNvPr id="8" name="CaixaDeTexto 1"/>
          <p:cNvSpPr txBox="1">
            <a:spLocks noChangeArrowheads="1"/>
          </p:cNvSpPr>
          <p:nvPr/>
        </p:nvSpPr>
        <p:spPr bwMode="auto">
          <a:xfrm>
            <a:off x="228600" y="3784938"/>
            <a:ext cx="2275113" cy="1015663"/>
          </a:xfrm>
          <a:prstGeom prst="rect">
            <a:avLst/>
          </a:prstGeom>
          <a:solidFill>
            <a:schemeClr val="bg1">
              <a:lumMod val="8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rgbClr val="FF0000"/>
                </a:solidFill>
              </a:rPr>
              <a:t>Inserir o CNPJ ou CPF e clicar no botão Consultar.</a:t>
            </a:r>
          </a:p>
        </p:txBody>
      </p:sp>
      <p:cxnSp>
        <p:nvCxnSpPr>
          <p:cNvPr id="4" name="Conector de seta reta 3"/>
          <p:cNvCxnSpPr/>
          <p:nvPr/>
        </p:nvCxnSpPr>
        <p:spPr bwMode="auto">
          <a:xfrm flipV="1">
            <a:off x="2525486" y="4093029"/>
            <a:ext cx="642257" cy="16328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 name="Conector de seta reta 6"/>
          <p:cNvCxnSpPr/>
          <p:nvPr/>
        </p:nvCxnSpPr>
        <p:spPr bwMode="auto">
          <a:xfrm>
            <a:off x="2503713" y="4292769"/>
            <a:ext cx="631373" cy="50783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2" presetClass="entr" presetSubtype="4" fill="hold" grpId="0" nodeType="withEffect">
                                  <p:stCondLst>
                                    <p:cond delay="0"/>
                                  </p:stCondLst>
                                  <p:childTnLst>
                                    <p:set>
                                      <p:cBhvr>
                                        <p:cTn id="12" dur="1" fill="hold">
                                          <p:stCondLst>
                                            <p:cond delay="0"/>
                                          </p:stCondLst>
                                        </p:cTn>
                                        <p:tgtEl>
                                          <p:spTgt spid="27655"/>
                                        </p:tgtEl>
                                        <p:attrNameLst>
                                          <p:attrName>style.visibility</p:attrName>
                                        </p:attrNameLst>
                                      </p:cBhvr>
                                      <p:to>
                                        <p:strVal val="visible"/>
                                      </p:to>
                                    </p:set>
                                    <p:anim calcmode="lin" valueType="num">
                                      <p:cBhvr additive="base">
                                        <p:cTn id="13" dur="500" fill="hold"/>
                                        <p:tgtEl>
                                          <p:spTgt spid="27655"/>
                                        </p:tgtEl>
                                        <p:attrNameLst>
                                          <p:attrName>ppt_x</p:attrName>
                                        </p:attrNameLst>
                                      </p:cBhvr>
                                      <p:tavLst>
                                        <p:tav tm="0">
                                          <p:val>
                                            <p:strVal val="#ppt_x"/>
                                          </p:val>
                                        </p:tav>
                                        <p:tav tm="100000">
                                          <p:val>
                                            <p:strVal val="#ppt_x"/>
                                          </p:val>
                                        </p:tav>
                                      </p:tavLst>
                                    </p:anim>
                                    <p:anim calcmode="lin" valueType="num">
                                      <p:cBhvr additive="base">
                                        <p:cTn id="14" dur="500" fill="hold"/>
                                        <p:tgtEl>
                                          <p:spTgt spid="276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5"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5"/>
          <p:cNvSpPr>
            <a:spLocks noGrp="1" noChangeArrowheads="1"/>
          </p:cNvSpPr>
          <p:nvPr>
            <p:ph type="title" idx="4294967295"/>
          </p:nvPr>
        </p:nvSpPr>
        <p:spPr/>
        <p:txBody>
          <a:bodyPr/>
          <a:lstStyle/>
          <a:p>
            <a:pPr algn="ctr"/>
            <a:r>
              <a:rPr lang="pt-BR" altLang="pt-BR" sz="2800" smtClean="0">
                <a:solidFill>
                  <a:srgbClr val="660066"/>
                </a:solidFill>
              </a:rPr>
              <a:t> 2. DART – Municípios</a:t>
            </a:r>
            <a:endParaRPr lang="pt-BR" altLang="pt-BR" sz="2800" smtClean="0">
              <a:solidFill>
                <a:schemeClr val="accent2"/>
              </a:solidFill>
            </a:endParaRPr>
          </a:p>
        </p:txBody>
      </p:sp>
      <p:sp>
        <p:nvSpPr>
          <p:cNvPr id="28677" name="Retângulo 16"/>
          <p:cNvSpPr>
            <a:spLocks noChangeArrowheads="1"/>
          </p:cNvSpPr>
          <p:nvPr/>
        </p:nvSpPr>
        <p:spPr bwMode="auto">
          <a:xfrm>
            <a:off x="0" y="5215139"/>
            <a:ext cx="1295775" cy="738664"/>
          </a:xfrm>
          <a:prstGeom prst="rect">
            <a:avLst/>
          </a:prstGeom>
          <a:solidFill>
            <a:schemeClr val="bg1">
              <a:lumMod val="7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400" dirty="0">
                <a:solidFill>
                  <a:schemeClr val="tx1"/>
                </a:solidFill>
              </a:rPr>
              <a:t>Enviar </a:t>
            </a:r>
          </a:p>
          <a:p>
            <a:pPr algn="ctr" eaLnBrk="1" hangingPunct="1">
              <a:spcBef>
                <a:spcPct val="0"/>
              </a:spcBef>
              <a:buFontTx/>
              <a:buNone/>
            </a:pPr>
            <a:r>
              <a:rPr lang="pt-BR" altLang="pt-BR" sz="1400" dirty="0">
                <a:solidFill>
                  <a:schemeClr val="tx1"/>
                </a:solidFill>
              </a:rPr>
              <a:t>documentos</a:t>
            </a:r>
          </a:p>
          <a:p>
            <a:pPr algn="ctr" eaLnBrk="1" hangingPunct="1">
              <a:spcBef>
                <a:spcPct val="0"/>
              </a:spcBef>
              <a:buFontTx/>
              <a:buNone/>
            </a:pPr>
            <a:r>
              <a:rPr lang="pt-BR" altLang="pt-BR" sz="1400" dirty="0">
                <a:solidFill>
                  <a:schemeClr val="tx1"/>
                </a:solidFill>
              </a:rPr>
              <a:t>à </a:t>
            </a:r>
            <a:r>
              <a:rPr lang="pt-BR" altLang="pt-BR" sz="1400" dirty="0" smtClean="0">
                <a:solidFill>
                  <a:schemeClr val="tx1"/>
                </a:solidFill>
              </a:rPr>
              <a:t>ADR</a:t>
            </a:r>
            <a:endParaRPr lang="pt-BR" altLang="pt-BR" sz="1400" dirty="0">
              <a:solidFill>
                <a:schemeClr val="tx1"/>
              </a:solidFill>
            </a:endParaRPr>
          </a:p>
        </p:txBody>
      </p:sp>
      <p:sp>
        <p:nvSpPr>
          <p:cNvPr id="28687" name="Espaço Reservado para Número de Slide 1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7BF828A3-D54E-4530-A556-7F2FB70193E8}" type="slidenum">
              <a:rPr altLang="pt-BR" sz="1200" b="0" noProof="1" smtClean="0">
                <a:solidFill>
                  <a:srgbClr val="0F4C0E"/>
                </a:solidFill>
                <a:latin typeface="Arial Black" pitchFamily="34" charset="0"/>
              </a:rPr>
              <a:pPr eaLnBrk="1" hangingPunct="1">
                <a:spcBef>
                  <a:spcPct val="0"/>
                </a:spcBef>
                <a:defRPr/>
              </a:pPr>
              <a:t>9</a:t>
            </a:fld>
            <a:endParaRPr lang="pt-BR" altLang="pt-BR" sz="1200" b="0" noProof="1" smtClean="0">
              <a:solidFill>
                <a:srgbClr val="0F4C0E"/>
              </a:solidFill>
              <a:latin typeface="Arial Black" pitchFamily="34" charset="0"/>
            </a:endParaRPr>
          </a:p>
        </p:txBody>
      </p:sp>
      <p:sp>
        <p:nvSpPr>
          <p:cNvPr id="28689" name="CaixaDeTexto 4"/>
          <p:cNvSpPr txBox="1">
            <a:spLocks noChangeArrowheads="1"/>
          </p:cNvSpPr>
          <p:nvPr/>
        </p:nvSpPr>
        <p:spPr bwMode="auto">
          <a:xfrm>
            <a:off x="7390014" y="2366963"/>
            <a:ext cx="1665085" cy="954107"/>
          </a:xfrm>
          <a:prstGeom prst="rect">
            <a:avLst/>
          </a:prstGeom>
          <a:solidFill>
            <a:schemeClr val="bg1">
              <a:lumMod val="7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400" dirty="0">
                <a:solidFill>
                  <a:schemeClr val="tx1"/>
                </a:solidFill>
              </a:rPr>
              <a:t>Informações alimentadas automaticamente pelo sistema.</a:t>
            </a:r>
          </a:p>
        </p:txBody>
      </p:sp>
      <p:sp>
        <p:nvSpPr>
          <p:cNvPr id="28690" name="CaixaDeTexto 7"/>
          <p:cNvSpPr txBox="1">
            <a:spLocks noChangeArrowheads="1"/>
          </p:cNvSpPr>
          <p:nvPr/>
        </p:nvSpPr>
        <p:spPr bwMode="auto">
          <a:xfrm>
            <a:off x="98254" y="934532"/>
            <a:ext cx="1301576" cy="954107"/>
          </a:xfrm>
          <a:prstGeom prst="rect">
            <a:avLst/>
          </a:prstGeom>
          <a:solidFill>
            <a:schemeClr val="bg1">
              <a:lumMod val="7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400" dirty="0" smtClean="0">
                <a:solidFill>
                  <a:schemeClr val="tx1"/>
                </a:solidFill>
              </a:rPr>
              <a:t>Atualizar na RFB e enviar </a:t>
            </a:r>
            <a:endParaRPr lang="pt-BR" altLang="pt-BR" sz="1400" dirty="0">
              <a:solidFill>
                <a:schemeClr val="tx1"/>
              </a:solidFill>
            </a:endParaRPr>
          </a:p>
          <a:p>
            <a:pPr algn="ctr" eaLnBrk="1" hangingPunct="1">
              <a:spcBef>
                <a:spcPct val="0"/>
              </a:spcBef>
              <a:buFontTx/>
              <a:buNone/>
            </a:pPr>
            <a:r>
              <a:rPr lang="pt-BR" altLang="pt-BR" sz="1400" dirty="0">
                <a:solidFill>
                  <a:schemeClr val="tx1"/>
                </a:solidFill>
              </a:rPr>
              <a:t>documentos</a:t>
            </a:r>
          </a:p>
          <a:p>
            <a:pPr algn="ctr" eaLnBrk="1" hangingPunct="1">
              <a:spcBef>
                <a:spcPct val="0"/>
              </a:spcBef>
              <a:buFontTx/>
              <a:buNone/>
            </a:pPr>
            <a:r>
              <a:rPr lang="pt-BR" altLang="pt-BR" sz="1400" dirty="0">
                <a:solidFill>
                  <a:schemeClr val="tx1"/>
                </a:solidFill>
              </a:rPr>
              <a:t>à A</a:t>
            </a:r>
            <a:r>
              <a:rPr lang="pt-BR" altLang="pt-BR" sz="1400" dirty="0" smtClean="0">
                <a:solidFill>
                  <a:schemeClr val="tx1"/>
                </a:solidFill>
              </a:rPr>
              <a:t>DR</a:t>
            </a:r>
            <a:endParaRPr lang="pt-BR" altLang="pt-BR" sz="2000" dirty="0">
              <a:solidFill>
                <a:schemeClr val="tx1"/>
              </a:solidFill>
            </a:endParaRPr>
          </a:p>
        </p:txBody>
      </p:sp>
      <p:sp>
        <p:nvSpPr>
          <p:cNvPr id="27" name="CaixaDeTexto 3"/>
          <p:cNvSpPr txBox="1">
            <a:spLocks noChangeArrowheads="1"/>
          </p:cNvSpPr>
          <p:nvPr/>
        </p:nvSpPr>
        <p:spPr bwMode="auto">
          <a:xfrm>
            <a:off x="71279" y="3096111"/>
            <a:ext cx="1301576" cy="307975"/>
          </a:xfrm>
          <a:prstGeom prst="rect">
            <a:avLst/>
          </a:prstGeom>
          <a:solidFill>
            <a:schemeClr val="bg1">
              <a:lumMod val="7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400" dirty="0">
                <a:solidFill>
                  <a:schemeClr val="tx1"/>
                </a:solidFill>
              </a:rPr>
              <a:t>Solicitar aqui</a:t>
            </a:r>
          </a:p>
        </p:txBody>
      </p:sp>
      <p:pic>
        <p:nvPicPr>
          <p:cNvPr id="2" name="Imagem 1"/>
          <p:cNvPicPr>
            <a:picLocks noChangeAspect="1"/>
          </p:cNvPicPr>
          <p:nvPr/>
        </p:nvPicPr>
        <p:blipFill>
          <a:blip r:embed="rId4"/>
          <a:stretch>
            <a:fillRect/>
          </a:stretch>
        </p:blipFill>
        <p:spPr>
          <a:xfrm>
            <a:off x="1529542" y="679719"/>
            <a:ext cx="5730760" cy="6178281"/>
          </a:xfrm>
          <a:prstGeom prst="rect">
            <a:avLst/>
          </a:prstGeom>
          <a:ln>
            <a:solidFill>
              <a:srgbClr val="FF0000"/>
            </a:solidFill>
          </a:ln>
        </p:spPr>
      </p:pic>
      <p:cxnSp>
        <p:nvCxnSpPr>
          <p:cNvPr id="7" name="Conector de Seta Reta 6"/>
          <p:cNvCxnSpPr/>
          <p:nvPr/>
        </p:nvCxnSpPr>
        <p:spPr bwMode="auto">
          <a:xfrm flipH="1">
            <a:off x="1313411" y="5087389"/>
            <a:ext cx="332509" cy="14962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9" name="Conector de Seta Reta 8"/>
          <p:cNvCxnSpPr>
            <a:endCxn id="28677" idx="3"/>
          </p:cNvCxnSpPr>
          <p:nvPr/>
        </p:nvCxnSpPr>
        <p:spPr bwMode="auto">
          <a:xfrm flipH="1">
            <a:off x="1295775" y="5494713"/>
            <a:ext cx="233767" cy="8975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1" name="Conector de Seta Reta 10"/>
          <p:cNvCxnSpPr/>
          <p:nvPr/>
        </p:nvCxnSpPr>
        <p:spPr bwMode="auto">
          <a:xfrm flipH="1" flipV="1">
            <a:off x="1187710" y="6023200"/>
            <a:ext cx="291955" cy="57963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3" name="Conector de Seta Reta 12"/>
          <p:cNvCxnSpPr/>
          <p:nvPr/>
        </p:nvCxnSpPr>
        <p:spPr bwMode="auto">
          <a:xfrm>
            <a:off x="5286895" y="2086495"/>
            <a:ext cx="2103119" cy="42075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Conector de Seta Reta 14"/>
          <p:cNvCxnSpPr/>
          <p:nvPr/>
        </p:nvCxnSpPr>
        <p:spPr bwMode="auto">
          <a:xfrm>
            <a:off x="5278582" y="2618509"/>
            <a:ext cx="2111432" cy="5126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ector de Seta Reta 20"/>
          <p:cNvCxnSpPr>
            <a:endCxn id="28689" idx="1"/>
          </p:cNvCxnSpPr>
          <p:nvPr/>
        </p:nvCxnSpPr>
        <p:spPr bwMode="auto">
          <a:xfrm flipV="1">
            <a:off x="5278582" y="2844017"/>
            <a:ext cx="2111432" cy="115440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 name="Conector de Seta Reta 22"/>
          <p:cNvCxnSpPr/>
          <p:nvPr/>
        </p:nvCxnSpPr>
        <p:spPr bwMode="auto">
          <a:xfrm flipV="1">
            <a:off x="5278582" y="3096111"/>
            <a:ext cx="2111432" cy="140107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5" name="Conector de Seta Reta 24"/>
          <p:cNvCxnSpPr/>
          <p:nvPr/>
        </p:nvCxnSpPr>
        <p:spPr bwMode="auto">
          <a:xfrm flipV="1">
            <a:off x="5286895" y="3321070"/>
            <a:ext cx="2435629" cy="270213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47592159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690"/>
                                        </p:tgtEl>
                                        <p:attrNameLst>
                                          <p:attrName>style.visibility</p:attrName>
                                        </p:attrNameLst>
                                      </p:cBhvr>
                                      <p:to>
                                        <p:strVal val="visible"/>
                                      </p:to>
                                    </p:set>
                                    <p:animEffect transition="in" filter="fade">
                                      <p:cBhvr>
                                        <p:cTn id="7" dur="500"/>
                                        <p:tgtEl>
                                          <p:spTgt spid="2869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677"/>
                                        </p:tgtEl>
                                        <p:attrNameLst>
                                          <p:attrName>style.visibility</p:attrName>
                                        </p:attrNameLst>
                                      </p:cBhvr>
                                      <p:to>
                                        <p:strVal val="visible"/>
                                      </p:to>
                                    </p:set>
                                    <p:anim calcmode="lin" valueType="num">
                                      <p:cBhvr additive="base">
                                        <p:cTn id="18" dur="500" fill="hold"/>
                                        <p:tgtEl>
                                          <p:spTgt spid="28677"/>
                                        </p:tgtEl>
                                        <p:attrNameLst>
                                          <p:attrName>ppt_x</p:attrName>
                                        </p:attrNameLst>
                                      </p:cBhvr>
                                      <p:tavLst>
                                        <p:tav tm="0">
                                          <p:val>
                                            <p:strVal val="#ppt_x"/>
                                          </p:val>
                                        </p:tav>
                                        <p:tav tm="100000">
                                          <p:val>
                                            <p:strVal val="#ppt_x"/>
                                          </p:val>
                                        </p:tav>
                                      </p:tavLst>
                                    </p:anim>
                                    <p:anim calcmode="lin" valueType="num">
                                      <p:cBhvr additive="base">
                                        <p:cTn id="19" dur="500" fill="hold"/>
                                        <p:tgtEl>
                                          <p:spTgt spid="2867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8689"/>
                                        </p:tgtEl>
                                        <p:attrNameLst>
                                          <p:attrName>style.visibility</p:attrName>
                                        </p:attrNameLst>
                                      </p:cBhvr>
                                      <p:to>
                                        <p:strVal val="visible"/>
                                      </p:to>
                                    </p:set>
                                    <p:anim calcmode="lin" valueType="num">
                                      <p:cBhvr additive="base">
                                        <p:cTn id="36" dur="500" fill="hold"/>
                                        <p:tgtEl>
                                          <p:spTgt spid="28689"/>
                                        </p:tgtEl>
                                        <p:attrNameLst>
                                          <p:attrName>ppt_x</p:attrName>
                                        </p:attrNameLst>
                                      </p:cBhvr>
                                      <p:tavLst>
                                        <p:tav tm="0">
                                          <p:val>
                                            <p:strVal val="#ppt_x"/>
                                          </p:val>
                                        </p:tav>
                                        <p:tav tm="100000">
                                          <p:val>
                                            <p:strVal val="#ppt_x"/>
                                          </p:val>
                                        </p:tav>
                                      </p:tavLst>
                                    </p:anim>
                                    <p:anim calcmode="lin" valueType="num">
                                      <p:cBhvr additive="base">
                                        <p:cTn id="37" dur="500" fill="hold"/>
                                        <p:tgtEl>
                                          <p:spTgt spid="28689"/>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21"/>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animBg="1"/>
      <p:bldP spid="28689" grpId="0" animBg="1"/>
      <p:bldP spid="28690"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title" idx="4294967295"/>
          </p:nvPr>
        </p:nvSpPr>
        <p:spPr>
          <a:xfrm>
            <a:off x="195263" y="0"/>
            <a:ext cx="7642225" cy="609600"/>
          </a:xfrm>
        </p:spPr>
        <p:txBody>
          <a:bodyPr/>
          <a:lstStyle/>
          <a:p>
            <a:pPr algn="ctr"/>
            <a:r>
              <a:rPr lang="en-US" altLang="pt-BR" sz="2400" dirty="0" smtClean="0">
                <a:solidFill>
                  <a:srgbClr val="660066"/>
                </a:solidFill>
              </a:rPr>
              <a:t>3. </a:t>
            </a:r>
            <a:r>
              <a:rPr lang="en-US" altLang="pt-BR" sz="2400" dirty="0" err="1" smtClean="0">
                <a:solidFill>
                  <a:srgbClr val="660066"/>
                </a:solidFill>
              </a:rPr>
              <a:t>Módulo</a:t>
            </a:r>
            <a:r>
              <a:rPr lang="en-US" altLang="pt-BR" sz="2400" dirty="0" smtClean="0">
                <a:solidFill>
                  <a:srgbClr val="660066"/>
                </a:solidFill>
              </a:rPr>
              <a:t> – </a:t>
            </a:r>
            <a:r>
              <a:rPr lang="en-US" altLang="pt-BR" sz="2400" dirty="0" err="1" smtClean="0">
                <a:solidFill>
                  <a:srgbClr val="660066"/>
                </a:solidFill>
              </a:rPr>
              <a:t>Algumas</a:t>
            </a:r>
            <a:r>
              <a:rPr lang="en-US" altLang="pt-BR" sz="2400" dirty="0" smtClean="0">
                <a:solidFill>
                  <a:srgbClr val="660066"/>
                </a:solidFill>
              </a:rPr>
              <a:t> </a:t>
            </a:r>
            <a:r>
              <a:rPr lang="en-US" altLang="pt-BR" sz="2400" dirty="0" err="1" smtClean="0">
                <a:solidFill>
                  <a:srgbClr val="660066"/>
                </a:solidFill>
              </a:rPr>
              <a:t>Funcionalidades</a:t>
            </a:r>
            <a:endParaRPr lang="pt-BR" altLang="pt-BR" sz="2200" dirty="0" smtClean="0">
              <a:solidFill>
                <a:srgbClr val="FF0000"/>
              </a:solidFill>
            </a:endParaRPr>
          </a:p>
        </p:txBody>
      </p:sp>
      <p:graphicFrame>
        <p:nvGraphicFramePr>
          <p:cNvPr id="3" name="Tabela 2"/>
          <p:cNvGraphicFramePr>
            <a:graphicFrameLocks noGrp="1"/>
          </p:cNvGraphicFramePr>
          <p:nvPr>
            <p:extLst>
              <p:ext uri="{D42A27DB-BD31-4B8C-83A1-F6EECF244321}">
                <p14:modId xmlns:p14="http://schemas.microsoft.com/office/powerpoint/2010/main" val="2702668325"/>
              </p:ext>
            </p:extLst>
          </p:nvPr>
        </p:nvGraphicFramePr>
        <p:xfrm>
          <a:off x="415636" y="989217"/>
          <a:ext cx="8454044" cy="5054141"/>
        </p:xfrm>
        <a:graphic>
          <a:graphicData uri="http://schemas.openxmlformats.org/drawingml/2006/table">
            <a:tbl>
              <a:tblPr/>
              <a:tblGrid>
                <a:gridCol w="1733719">
                  <a:extLst>
                    <a:ext uri="{9D8B030D-6E8A-4147-A177-3AD203B41FA5}">
                      <a16:colId xmlns:a16="http://schemas.microsoft.com/office/drawing/2014/main" xmlns="" val="20000"/>
                    </a:ext>
                  </a:extLst>
                </a:gridCol>
                <a:gridCol w="2024402">
                  <a:extLst>
                    <a:ext uri="{9D8B030D-6E8A-4147-A177-3AD203B41FA5}">
                      <a16:colId xmlns:a16="http://schemas.microsoft.com/office/drawing/2014/main" xmlns="" val="20001"/>
                    </a:ext>
                  </a:extLst>
                </a:gridCol>
                <a:gridCol w="2688823">
                  <a:extLst>
                    <a:ext uri="{9D8B030D-6E8A-4147-A177-3AD203B41FA5}">
                      <a16:colId xmlns:a16="http://schemas.microsoft.com/office/drawing/2014/main" xmlns="" val="20002"/>
                    </a:ext>
                  </a:extLst>
                </a:gridCol>
                <a:gridCol w="2007100">
                  <a:extLst>
                    <a:ext uri="{9D8B030D-6E8A-4147-A177-3AD203B41FA5}">
                      <a16:colId xmlns:a16="http://schemas.microsoft.com/office/drawing/2014/main" xmlns="" val="20003"/>
                    </a:ext>
                  </a:extLst>
                </a:gridCol>
              </a:tblGrid>
              <a:tr h="225153">
                <a:tc>
                  <a:txBody>
                    <a:bodyPr/>
                    <a:lstStyle/>
                    <a:p>
                      <a:pPr algn="ctr" fontAlgn="b"/>
                      <a:r>
                        <a:rPr lang="pt-BR" sz="1200" b="1" i="0" u="none" strike="noStrike" dirty="0">
                          <a:solidFill>
                            <a:srgbClr val="000000"/>
                          </a:solidFill>
                          <a:effectLst/>
                          <a:latin typeface="Arial"/>
                        </a:rPr>
                        <a:t>CADASTRO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pt-BR" sz="1200" b="1"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pt-BR" sz="1200" b="1" i="0" u="none" strike="noStrike">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1" i="0" u="none" strike="noStrike">
                        <a:solidFill>
                          <a:srgbClr val="000000"/>
                        </a:solidFill>
                        <a:effectLst/>
                        <a:latin typeface="Arial"/>
                      </a:endParaRPr>
                    </a:p>
                  </a:txBody>
                  <a:tcPr marL="9527" marR="9527" marT="9525" marB="0" anchor="b">
                    <a:lnL>
                      <a:noFill/>
                    </a:lnL>
                    <a:lnR>
                      <a:noFill/>
                    </a:lnR>
                    <a:lnT>
                      <a:noFill/>
                    </a:lnT>
                    <a:lnB>
                      <a:noFill/>
                    </a:lnB>
                  </a:tcPr>
                </a:tc>
                <a:extLst>
                  <a:ext uri="{0D108BD9-81ED-4DB2-BD59-A6C34878D82A}">
                    <a16:rowId xmlns:a16="http://schemas.microsoft.com/office/drawing/2014/main" xmlns="" val="10000"/>
                  </a:ext>
                </a:extLst>
              </a:tr>
              <a:tr h="235874">
                <a:tc>
                  <a:txBody>
                    <a:bodyPr/>
                    <a:lstStyle/>
                    <a:p>
                      <a:pPr algn="l" fontAlgn="b"/>
                      <a:r>
                        <a:rPr lang="pt-BR" sz="1200" b="0" i="0" u="none" strike="noStrike" dirty="0">
                          <a:solidFill>
                            <a:srgbClr val="FF0000"/>
                          </a:solidFill>
                          <a:effectLst/>
                          <a:latin typeface="Arial"/>
                        </a:rPr>
                        <a:t>Cadastrar Proponente</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extLst>
                  <a:ext uri="{0D108BD9-81ED-4DB2-BD59-A6C34878D82A}">
                    <a16:rowId xmlns:a16="http://schemas.microsoft.com/office/drawing/2014/main" xmlns="" val="10001"/>
                  </a:ext>
                </a:extLst>
              </a:tr>
              <a:tr h="225153">
                <a:tc>
                  <a:txBody>
                    <a:bodyPr/>
                    <a:lstStyle/>
                    <a:p>
                      <a:pPr algn="l" fontAlgn="b"/>
                      <a:r>
                        <a:rPr lang="pt-BR" sz="1200" b="0" i="0" u="none" strike="noStrike" dirty="0" smtClean="0">
                          <a:solidFill>
                            <a:srgbClr val="000000"/>
                          </a:solidFill>
                          <a:effectLst/>
                          <a:latin typeface="Arial"/>
                        </a:rPr>
                        <a:t>Alterar/Validar </a:t>
                      </a:r>
                      <a:r>
                        <a:rPr lang="pt-BR" sz="1200" b="0" i="0" u="none" strike="noStrike" dirty="0">
                          <a:solidFill>
                            <a:srgbClr val="000000"/>
                          </a:solidFill>
                          <a:effectLst/>
                          <a:latin typeface="Arial"/>
                        </a:rPr>
                        <a:t>Cadastro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1" i="0" u="none" strike="noStrike" dirty="0">
                          <a:solidFill>
                            <a:srgbClr val="000000"/>
                          </a:solidFill>
                          <a:effectLst/>
                          <a:latin typeface="Arial"/>
                        </a:rPr>
                        <a:t>PROGRAMA TRANSF.</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a:noFill/>
                    </a:lnR>
                    <a:lnT>
                      <a:noFill/>
                    </a:lnT>
                    <a:lnB>
                      <a:noFill/>
                    </a:lnB>
                  </a:tcPr>
                </a:tc>
                <a:extLst>
                  <a:ext uri="{0D108BD9-81ED-4DB2-BD59-A6C34878D82A}">
                    <a16:rowId xmlns:a16="http://schemas.microsoft.com/office/drawing/2014/main" xmlns="" val="10002"/>
                  </a:ext>
                </a:extLst>
              </a:tr>
              <a:tr h="235874">
                <a:tc>
                  <a:txBody>
                    <a:bodyPr/>
                    <a:lstStyle/>
                    <a:p>
                      <a:pPr algn="l" fontAlgn="b"/>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pt-BR" sz="1200" b="0" i="0" u="none" strike="noStrike" dirty="0">
                          <a:solidFill>
                            <a:srgbClr val="000000"/>
                          </a:solidFill>
                          <a:effectLst/>
                          <a:latin typeface="Arial"/>
                        </a:rPr>
                        <a:t>Manter Programa </a:t>
                      </a:r>
                      <a:r>
                        <a:rPr lang="pt-BR" sz="1200" b="0" i="0" u="none" strike="noStrike" dirty="0" err="1">
                          <a:solidFill>
                            <a:srgbClr val="000000"/>
                          </a:solidFill>
                          <a:effectLst/>
                          <a:latin typeface="Arial"/>
                        </a:rPr>
                        <a:t>Transf</a:t>
                      </a:r>
                      <a:r>
                        <a:rPr lang="pt-BR" sz="1200" b="0" i="0" u="none" strike="noStrike" dirty="0">
                          <a:solidFill>
                            <a:srgbClr val="000000"/>
                          </a:solidFill>
                          <a:effectLst/>
                          <a:latin typeface="Arial"/>
                        </a:rPr>
                        <a:t>.</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extLst>
                  <a:ext uri="{0D108BD9-81ED-4DB2-BD59-A6C34878D82A}">
                    <a16:rowId xmlns:a16="http://schemas.microsoft.com/office/drawing/2014/main" xmlns="" val="10003"/>
                  </a:ext>
                </a:extLst>
              </a:tr>
              <a:tr h="235874">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pt-BR" sz="1200" b="0" i="0" u="none" strike="noStrike" dirty="0">
                          <a:solidFill>
                            <a:srgbClr val="000000"/>
                          </a:solidFill>
                          <a:effectLst/>
                          <a:latin typeface="Arial"/>
                        </a:rPr>
                        <a:t>Publicar Programa </a:t>
                      </a:r>
                      <a:r>
                        <a:rPr lang="pt-BR" sz="1200" b="0" i="0" u="none" strike="noStrike" dirty="0" err="1">
                          <a:solidFill>
                            <a:srgbClr val="000000"/>
                          </a:solidFill>
                          <a:effectLst/>
                          <a:latin typeface="Arial"/>
                        </a:rPr>
                        <a:t>Transf</a:t>
                      </a:r>
                      <a:r>
                        <a:rPr lang="pt-BR" sz="1200" b="0" i="0" u="none" strike="noStrike" dirty="0">
                          <a:solidFill>
                            <a:srgbClr val="000000"/>
                          </a:solidFill>
                          <a:effectLst/>
                          <a:latin typeface="Arial"/>
                        </a:rPr>
                        <a:t>.</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200" b="1" i="0" u="none" strike="noStrike" dirty="0">
                          <a:solidFill>
                            <a:srgbClr val="000000"/>
                          </a:solidFill>
                          <a:effectLst/>
                          <a:latin typeface="Arial"/>
                        </a:rPr>
                        <a:t>PROPOSTA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xmlns="" val="10004"/>
                  </a:ext>
                </a:extLst>
              </a:tr>
              <a:tr h="235874">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pt-BR" sz="1200" b="0" i="0" u="none" strike="noStrike" dirty="0">
                          <a:solidFill>
                            <a:srgbClr val="FF0000"/>
                          </a:solidFill>
                          <a:effectLst/>
                          <a:latin typeface="Arial"/>
                        </a:rPr>
                        <a:t>Cadastrar/Alterar Proposta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25153">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a:solidFill>
                            <a:srgbClr val="FF0000"/>
                          </a:solidFill>
                          <a:effectLst/>
                          <a:latin typeface="Arial"/>
                        </a:rPr>
                        <a:t>Enviar Proposta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1" i="0" u="none" strike="noStrike">
                          <a:solidFill>
                            <a:srgbClr val="000000"/>
                          </a:solidFill>
                          <a:effectLst/>
                          <a:latin typeface="Arial"/>
                        </a:rPr>
                        <a:t>TRANSFERÊNCIA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06"/>
                  </a:ext>
                </a:extLst>
              </a:tr>
              <a:tr h="225153">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a:solidFill>
                            <a:srgbClr val="000000"/>
                          </a:solidFill>
                          <a:effectLst/>
                          <a:latin typeface="Arial"/>
                        </a:rPr>
                        <a:t>Análise </a:t>
                      </a:r>
                      <a:r>
                        <a:rPr lang="pt-BR" sz="1200" b="0" i="0" u="none" strike="noStrike" dirty="0" smtClean="0">
                          <a:solidFill>
                            <a:srgbClr val="000000"/>
                          </a:solidFill>
                          <a:effectLst/>
                          <a:latin typeface="Arial"/>
                        </a:rPr>
                        <a:t>Técnica Proposta e Jurídica</a:t>
                      </a:r>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000000"/>
                          </a:solidFill>
                          <a:effectLst/>
                          <a:latin typeface="Arial"/>
                        </a:rPr>
                        <a:t>Gerar</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25153">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a:solidFill>
                            <a:srgbClr val="7030A0"/>
                          </a:solidFill>
                          <a:effectLst/>
                          <a:latin typeface="Arial"/>
                        </a:rPr>
                        <a:t>Análise </a:t>
                      </a:r>
                      <a:r>
                        <a:rPr lang="pt-BR" sz="1200" b="0" i="0" u="none" strike="noStrike" dirty="0" smtClean="0">
                          <a:solidFill>
                            <a:srgbClr val="7030A0"/>
                          </a:solidFill>
                          <a:effectLst/>
                          <a:latin typeface="Arial"/>
                        </a:rPr>
                        <a:t>PDIL/Comitê/CETEC</a:t>
                      </a:r>
                      <a:endParaRPr lang="pt-BR" sz="1200" b="0" i="0" u="none" strike="noStrike" dirty="0">
                        <a:solidFill>
                          <a:srgbClr val="7030A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dirty="0">
                          <a:solidFill>
                            <a:srgbClr val="000000"/>
                          </a:solidFill>
                          <a:effectLst/>
                          <a:latin typeface="Arial"/>
                        </a:rPr>
                        <a:t>Empenhar</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25153">
                <a:tc>
                  <a:txBody>
                    <a:bodyPr/>
                    <a:lstStyle/>
                    <a:p>
                      <a:pPr algn="l" fontAlgn="b"/>
                      <a:endParaRPr lang="pt-BR" sz="1200" b="0" i="0" u="none" strike="noStrike">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a:solidFill>
                            <a:srgbClr val="000000"/>
                          </a:solidFill>
                          <a:effectLst/>
                          <a:latin typeface="Arial"/>
                        </a:rPr>
                        <a:t>Análise Secretário/Dirigente</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000000"/>
                          </a:solidFill>
                          <a:effectLst/>
                          <a:latin typeface="Arial"/>
                        </a:rPr>
                        <a:t>Publicar</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25153">
                <a:tc>
                  <a:txBody>
                    <a:bodyPr/>
                    <a:lstStyle/>
                    <a:p>
                      <a:pPr algn="l" fontAlgn="b"/>
                      <a:endParaRPr lang="pt-BR" sz="1200" b="0" i="0" u="none" strike="noStrike">
                        <a:solidFill>
                          <a:srgbClr val="000000"/>
                        </a:solidFill>
                        <a:effectLst/>
                        <a:latin typeface="Arial"/>
                      </a:endParaRPr>
                    </a:p>
                  </a:txBody>
                  <a:tcPr marL="9527" marR="9527" marT="9525" marB="0" anchor="b">
                    <a:lnL>
                      <a:noFill/>
                    </a:lnL>
                    <a:lnR>
                      <a:noFill/>
                    </a:lnR>
                    <a:lnT>
                      <a:noFill/>
                    </a:lnT>
                    <a:lnB>
                      <a:noFill/>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a:solidFill>
                            <a:srgbClr val="00B0F0"/>
                          </a:solidFill>
                          <a:effectLst/>
                          <a:latin typeface="Arial"/>
                        </a:rPr>
                        <a:t>Homologação SCC</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974706"/>
                          </a:solidFill>
                          <a:effectLst/>
                          <a:latin typeface="Arial"/>
                        </a:rPr>
                        <a:t>Abertura C/Corrente</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35874">
                <a:tc>
                  <a:txBody>
                    <a:bodyPr/>
                    <a:lstStyle/>
                    <a:p>
                      <a:pPr algn="l" fontAlgn="b"/>
                      <a:endParaRPr lang="pt-BR" sz="1200" b="0" i="0" u="none" strike="noStrike">
                        <a:solidFill>
                          <a:srgbClr val="000000"/>
                        </a:solidFill>
                        <a:effectLst/>
                        <a:latin typeface="Arial"/>
                      </a:endParaRPr>
                    </a:p>
                  </a:txBody>
                  <a:tcPr marL="9527" marR="9527"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a:solidFill>
                            <a:srgbClr val="FFC000"/>
                          </a:solidFill>
                          <a:effectLst/>
                          <a:latin typeface="Arial"/>
                        </a:rPr>
                        <a:t>Associar NDC</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FF0000"/>
                          </a:solidFill>
                          <a:effectLst/>
                          <a:latin typeface="Arial"/>
                        </a:rPr>
                        <a:t>Associar Contrapartida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35874">
                <a:tc>
                  <a:txBody>
                    <a:bodyPr/>
                    <a:lstStyle/>
                    <a:p>
                      <a:pPr algn="ctr" fontAlgn="b"/>
                      <a:r>
                        <a:rPr lang="pt-BR" sz="1200" b="1" i="0" u="none" strike="noStrike">
                          <a:solidFill>
                            <a:srgbClr val="000000"/>
                          </a:solidFill>
                          <a:effectLst/>
                          <a:latin typeface="Arial"/>
                        </a:rPr>
                        <a:t>P/C PARCIAL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dirty="0" err="1">
                          <a:solidFill>
                            <a:srgbClr val="000000"/>
                          </a:solidFill>
                          <a:effectLst/>
                          <a:latin typeface="Arial"/>
                        </a:rPr>
                        <a:t>Pré</a:t>
                      </a:r>
                      <a:r>
                        <a:rPr lang="pt-BR" sz="1200" b="0" i="0" u="none" strike="noStrike" dirty="0">
                          <a:solidFill>
                            <a:srgbClr val="000000"/>
                          </a:solidFill>
                          <a:effectLst/>
                          <a:latin typeface="Arial"/>
                        </a:rPr>
                        <a:t>-Empenho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000000"/>
                          </a:solidFill>
                          <a:effectLst/>
                          <a:latin typeface="Arial"/>
                        </a:rPr>
                        <a:t>Liquidar</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422429">
                <a:tc>
                  <a:txBody>
                    <a:bodyPr/>
                    <a:lstStyle/>
                    <a:p>
                      <a:pPr algn="l" fontAlgn="b"/>
                      <a:r>
                        <a:rPr lang="pt-BR" sz="1200" b="0" i="0" u="none" strike="noStrike" dirty="0" smtClean="0">
                          <a:solidFill>
                            <a:srgbClr val="FF0000"/>
                          </a:solidFill>
                          <a:effectLst/>
                          <a:latin typeface="Arial"/>
                        </a:rPr>
                        <a:t>Cadastrar/Alterar</a:t>
                      </a:r>
                      <a:r>
                        <a:rPr lang="pt-BR" sz="1200" b="0" i="0" u="none" strike="noStrike" baseline="0" dirty="0" smtClean="0">
                          <a:solidFill>
                            <a:srgbClr val="FF0000"/>
                          </a:solidFill>
                          <a:effectLst/>
                          <a:latin typeface="Arial"/>
                        </a:rPr>
                        <a:t> </a:t>
                      </a:r>
                      <a:r>
                        <a:rPr lang="pt-BR" sz="1200" b="0" i="0" u="none" strike="noStrike" dirty="0" smtClean="0">
                          <a:solidFill>
                            <a:srgbClr val="FF0000"/>
                          </a:solidFill>
                          <a:effectLst/>
                          <a:latin typeface="Arial"/>
                        </a:rPr>
                        <a:t>Comprovante Despesa</a:t>
                      </a:r>
                      <a:endParaRPr lang="pt-BR" sz="1200" b="0" i="0" u="none" strike="noStrike" dirty="0">
                        <a:solidFill>
                          <a:srgbClr val="FF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pt-BR" sz="1200" b="0" i="0" u="none" strike="noStrike">
                          <a:solidFill>
                            <a:srgbClr val="000000"/>
                          </a:solidFill>
                          <a:effectLst/>
                          <a:latin typeface="Arial"/>
                        </a:rPr>
                        <a:t>Pagar</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35874">
                <a:tc>
                  <a:txBody>
                    <a:bodyPr/>
                    <a:lstStyle/>
                    <a:p>
                      <a:pPr algn="l" fontAlgn="b"/>
                      <a:r>
                        <a:rPr lang="pt-BR" sz="1200" b="0" i="0" u="none" strike="noStrike">
                          <a:solidFill>
                            <a:srgbClr val="FF0000"/>
                          </a:solidFill>
                          <a:effectLst/>
                          <a:latin typeface="Arial"/>
                        </a:rPr>
                        <a:t>Cadastrar P/C Parcial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1" i="0" u="none" strike="noStrike">
                          <a:solidFill>
                            <a:srgbClr val="000000"/>
                          </a:solidFill>
                          <a:effectLst/>
                          <a:latin typeface="Arial"/>
                        </a:rPr>
                        <a:t>P/C FINAL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a:solidFill>
                            <a:srgbClr val="000000"/>
                          </a:solidFill>
                          <a:effectLst/>
                          <a:latin typeface="Arial"/>
                        </a:rPr>
                        <a:t>Ordem Bancária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235874">
                <a:tc>
                  <a:txBody>
                    <a:bodyPr/>
                    <a:lstStyle/>
                    <a:p>
                      <a:pPr algn="l" fontAlgn="b"/>
                      <a:r>
                        <a:rPr lang="pt-BR" sz="1200" b="0" i="0" u="none" strike="noStrike">
                          <a:solidFill>
                            <a:srgbClr val="FF0000"/>
                          </a:solidFill>
                          <a:effectLst/>
                          <a:latin typeface="Arial"/>
                        </a:rPr>
                        <a:t>Enviar P/C Parcial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FF0000"/>
                          </a:solidFill>
                          <a:effectLst/>
                          <a:latin typeface="Arial"/>
                        </a:rPr>
                        <a:t>Cadastrar P/C Final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5"/>
                  </a:ext>
                </a:extLst>
              </a:tr>
              <a:tr h="235874">
                <a:tc>
                  <a:txBody>
                    <a:bodyPr/>
                    <a:lstStyle/>
                    <a:p>
                      <a:pPr algn="l" fontAlgn="b"/>
                      <a:r>
                        <a:rPr lang="pt-BR" sz="1200" b="0" i="0" u="none" strike="noStrike">
                          <a:solidFill>
                            <a:srgbClr val="000000"/>
                          </a:solidFill>
                          <a:effectLst/>
                          <a:latin typeface="Arial"/>
                        </a:rPr>
                        <a:t>Registrar Receb. P/C</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FF0000"/>
                          </a:solidFill>
                          <a:effectLst/>
                          <a:latin typeface="Arial"/>
                        </a:rPr>
                        <a:t>Responder Questionário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pt-BR" sz="1200" b="1" i="0" u="none" strike="noStrike">
                          <a:solidFill>
                            <a:srgbClr val="000000"/>
                          </a:solidFill>
                          <a:effectLst/>
                          <a:latin typeface="Arial"/>
                        </a:rPr>
                        <a:t>Acompanhamento Objeto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235874">
                <a:tc>
                  <a:txBody>
                    <a:bodyPr/>
                    <a:lstStyle/>
                    <a:p>
                      <a:pPr algn="l" fontAlgn="b"/>
                      <a:r>
                        <a:rPr lang="pt-BR" sz="1200" b="0" i="0" u="none" strike="noStrike">
                          <a:solidFill>
                            <a:srgbClr val="000000"/>
                          </a:solidFill>
                          <a:effectLst/>
                          <a:latin typeface="Arial"/>
                        </a:rPr>
                        <a:t>Análise P/C Parcial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FF0000"/>
                          </a:solidFill>
                          <a:effectLst/>
                          <a:latin typeface="Arial"/>
                        </a:rPr>
                        <a:t>Enviar P/C Final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pt-BR" sz="1200" b="0" i="0" u="none" strike="noStrike">
                          <a:solidFill>
                            <a:srgbClr val="000000"/>
                          </a:solidFill>
                          <a:effectLst/>
                          <a:latin typeface="Arial"/>
                        </a:rPr>
                        <a:t>Realizar Acompanhamento Objeto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pt-BR" sz="1200" b="1" i="0" u="none" strike="noStrike" dirty="0">
                          <a:solidFill>
                            <a:srgbClr val="000000"/>
                          </a:solidFill>
                          <a:effectLst/>
                          <a:latin typeface="Arial"/>
                        </a:rPr>
                        <a:t>Rescisão Transferência</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xmlns="" val="10017"/>
                  </a:ext>
                </a:extLst>
              </a:tr>
              <a:tr h="235874">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pt-BR" sz="1200" b="0" i="0" u="none" strike="noStrike" dirty="0">
                          <a:solidFill>
                            <a:srgbClr val="000000"/>
                          </a:solidFill>
                          <a:effectLst/>
                          <a:latin typeface="Arial"/>
                        </a:rPr>
                        <a:t>Registrar </a:t>
                      </a:r>
                      <a:r>
                        <a:rPr lang="pt-BR" sz="1200" b="0" i="0" u="none" strike="noStrike" dirty="0" err="1">
                          <a:solidFill>
                            <a:srgbClr val="000000"/>
                          </a:solidFill>
                          <a:effectLst/>
                          <a:latin typeface="Arial"/>
                        </a:rPr>
                        <a:t>Receb</a:t>
                      </a:r>
                      <a:r>
                        <a:rPr lang="pt-BR" sz="1200" b="0" i="0" u="none" strike="noStrike" dirty="0">
                          <a:solidFill>
                            <a:srgbClr val="000000"/>
                          </a:solidFill>
                          <a:effectLst/>
                          <a:latin typeface="Arial"/>
                        </a:rPr>
                        <a:t>. </a:t>
                      </a:r>
                      <a:r>
                        <a:rPr lang="pt-BR" sz="1200" b="0" i="0" u="none" strike="noStrike" dirty="0" smtClean="0">
                          <a:solidFill>
                            <a:srgbClr val="000000"/>
                          </a:solidFill>
                          <a:effectLst/>
                          <a:latin typeface="Arial"/>
                        </a:rPr>
                        <a:t>P/C Final</a:t>
                      </a:r>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pt-BR" sz="1200" b="0" i="0" u="none" strike="noStrike" dirty="0" smtClean="0">
                          <a:solidFill>
                            <a:srgbClr val="000000"/>
                          </a:solidFill>
                          <a:effectLst/>
                          <a:latin typeface="Arial"/>
                        </a:rPr>
                        <a:t>Rescindir/Resilir a TR</a:t>
                      </a:r>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225153">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a:solidFill>
                            <a:srgbClr val="000000"/>
                          </a:solidFill>
                          <a:effectLst/>
                          <a:latin typeface="Arial"/>
                        </a:rPr>
                        <a:t>Análise P/C Final</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xmlns="" val="10019"/>
                  </a:ext>
                </a:extLst>
              </a:tr>
              <a:tr h="235874">
                <a:tc>
                  <a:txBody>
                    <a:bodyPr/>
                    <a:lstStyle/>
                    <a:p>
                      <a:pPr algn="l" fontAlgn="b"/>
                      <a:endParaRPr lang="pt-BR" sz="1200" b="0" i="0" u="none" strike="noStrike">
                        <a:solidFill>
                          <a:srgbClr val="000000"/>
                        </a:solidFill>
                        <a:effectLst/>
                        <a:latin typeface="Arial"/>
                      </a:endParaRPr>
                    </a:p>
                  </a:txBody>
                  <a:tcPr marL="9527" marR="9527"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pt-BR" sz="1200" b="0" i="0" u="none" strike="noStrike">
                          <a:solidFill>
                            <a:srgbClr val="000000"/>
                          </a:solidFill>
                          <a:effectLst/>
                          <a:latin typeface="Arial"/>
                        </a:rPr>
                        <a:t>Parecer Secretário</a:t>
                      </a:r>
                    </a:p>
                  </a:txBody>
                  <a:tcPr marL="9527" marR="9527"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pt-BR" sz="1200" b="0" i="0" u="none" strike="noStrike">
                        <a:solidFill>
                          <a:srgbClr val="000000"/>
                        </a:solidFill>
                        <a:effectLst/>
                        <a:latin typeface="Arial"/>
                      </a:endParaRPr>
                    </a:p>
                  </a:txBody>
                  <a:tcPr marL="9527" marR="9527" marT="9525"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pt-BR" sz="1200" b="0" i="0" u="none" strike="noStrike" dirty="0">
                        <a:solidFill>
                          <a:srgbClr val="000000"/>
                        </a:solidFill>
                        <a:effectLst/>
                        <a:latin typeface="Arial"/>
                      </a:endParaRPr>
                    </a:p>
                  </a:txBody>
                  <a:tcPr marL="9527" marR="9527" marT="9525" marB="0" anchor="b">
                    <a:lnL>
                      <a:noFill/>
                    </a:lnL>
                    <a:lnR>
                      <a:noFill/>
                    </a:lnR>
                    <a:lnT>
                      <a:noFill/>
                    </a:lnT>
                    <a:lnB>
                      <a:noFill/>
                    </a:lnB>
                  </a:tcPr>
                </a:tc>
                <a:extLst>
                  <a:ext uri="{0D108BD9-81ED-4DB2-BD59-A6C34878D82A}">
                    <a16:rowId xmlns:a16="http://schemas.microsoft.com/office/drawing/2014/main" xmlns="" val="10020"/>
                  </a:ext>
                </a:extLst>
              </a:tr>
            </a:tbl>
          </a:graphicData>
        </a:graphic>
      </p:graphicFrame>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ítulo 1"/>
          <p:cNvSpPr>
            <a:spLocks noGrp="1"/>
          </p:cNvSpPr>
          <p:nvPr>
            <p:ph type="title"/>
          </p:nvPr>
        </p:nvSpPr>
        <p:spPr>
          <a:xfrm>
            <a:off x="228600" y="0"/>
            <a:ext cx="7989888" cy="609600"/>
          </a:xfrm>
        </p:spPr>
        <p:txBody>
          <a:bodyPr/>
          <a:lstStyle/>
          <a:p>
            <a:pPr algn="ctr" eaLnBrk="1" hangingPunct="1">
              <a:spcBef>
                <a:spcPct val="0"/>
              </a:spcBef>
            </a:pPr>
            <a:r>
              <a:rPr lang="en-US" altLang="pt-BR" sz="2800" dirty="0" smtClean="0">
                <a:solidFill>
                  <a:srgbClr val="660066"/>
                </a:solidFill>
              </a:rPr>
              <a:t>3. </a:t>
            </a:r>
            <a:r>
              <a:rPr lang="en-US" altLang="pt-BR" sz="2800" dirty="0" err="1" smtClean="0">
                <a:solidFill>
                  <a:srgbClr val="660066"/>
                </a:solidFill>
              </a:rPr>
              <a:t>Módulo</a:t>
            </a:r>
            <a:endParaRPr lang="pt-BR" altLang="pt-BR" sz="2800" dirty="0" smtClean="0">
              <a:solidFill>
                <a:srgbClr val="7030A0"/>
              </a:solidFill>
            </a:endParaRPr>
          </a:p>
        </p:txBody>
      </p:sp>
      <p:sp>
        <p:nvSpPr>
          <p:cNvPr id="3" name="Espaço Reservado para Conteúdo 2"/>
          <p:cNvSpPr>
            <a:spLocks noGrp="1"/>
          </p:cNvSpPr>
          <p:nvPr>
            <p:ph idx="1"/>
          </p:nvPr>
        </p:nvSpPr>
        <p:spPr>
          <a:xfrm>
            <a:off x="244475" y="1092200"/>
            <a:ext cx="8733270" cy="4929188"/>
          </a:xfrm>
        </p:spPr>
        <p:txBody>
          <a:bodyPr/>
          <a:lstStyle/>
          <a:p>
            <a:pPr marL="0" indent="0">
              <a:buFontTx/>
              <a:buNone/>
              <a:defRPr/>
            </a:pPr>
            <a:r>
              <a:rPr lang="pt-BR" altLang="pt-BR" dirty="0" smtClean="0"/>
              <a:t>O </a:t>
            </a:r>
            <a:r>
              <a:rPr lang="pt-BR" altLang="pt-BR" dirty="0"/>
              <a:t>módulo </a:t>
            </a:r>
            <a:r>
              <a:rPr lang="pt-BR" altLang="pt-BR" dirty="0" smtClean="0"/>
              <a:t>Transferências </a:t>
            </a:r>
            <a:r>
              <a:rPr lang="pt-BR" altLang="pt-BR" dirty="0"/>
              <a:t>é composto por </a:t>
            </a:r>
            <a:r>
              <a:rPr lang="pt-BR" altLang="pt-BR" dirty="0">
                <a:solidFill>
                  <a:schemeClr val="accent5">
                    <a:lumMod val="50000"/>
                  </a:schemeClr>
                </a:solidFill>
              </a:rPr>
              <a:t>dois </a:t>
            </a:r>
            <a:r>
              <a:rPr lang="pt-BR" altLang="pt-BR" dirty="0" smtClean="0">
                <a:solidFill>
                  <a:schemeClr val="accent5">
                    <a:lumMod val="50000"/>
                  </a:schemeClr>
                </a:solidFill>
              </a:rPr>
              <a:t>ambientes</a:t>
            </a:r>
            <a:r>
              <a:rPr lang="pt-BR" altLang="pt-BR" dirty="0" smtClean="0"/>
              <a:t> </a:t>
            </a:r>
            <a:r>
              <a:rPr lang="pt-BR" altLang="pt-BR" dirty="0"/>
              <a:t>e será acessado de acordo com o usuário</a:t>
            </a:r>
            <a:r>
              <a:rPr lang="pt-BR" altLang="pt-BR" dirty="0" smtClean="0"/>
              <a:t>:</a:t>
            </a:r>
          </a:p>
          <a:p>
            <a:pPr marL="0" indent="0">
              <a:buFontTx/>
              <a:buNone/>
              <a:defRPr/>
            </a:pPr>
            <a:endParaRPr lang="pt-BR" altLang="pt-BR" dirty="0"/>
          </a:p>
          <a:p>
            <a:pPr marL="342900" indent="-342900">
              <a:buFontTx/>
              <a:buChar char="-"/>
              <a:defRPr/>
            </a:pPr>
            <a:r>
              <a:rPr lang="pt-BR" altLang="pt-BR" dirty="0" smtClean="0">
                <a:solidFill>
                  <a:schemeClr val="accent5">
                    <a:lumMod val="50000"/>
                  </a:schemeClr>
                </a:solidFill>
              </a:rPr>
              <a:t>proponentes/convenentes</a:t>
            </a:r>
            <a:r>
              <a:rPr lang="pt-BR" altLang="pt-BR" dirty="0">
                <a:solidFill>
                  <a:schemeClr val="accent5">
                    <a:lumMod val="50000"/>
                  </a:schemeClr>
                </a:solidFill>
              </a:rPr>
              <a:t>:</a:t>
            </a:r>
            <a:r>
              <a:rPr lang="pt-BR" altLang="pt-BR" dirty="0"/>
              <a:t> acessam o módulo por meio da internet</a:t>
            </a:r>
            <a:r>
              <a:rPr lang="pt-BR" altLang="pt-BR" dirty="0" smtClean="0"/>
              <a:t>, onde </a:t>
            </a:r>
            <a:r>
              <a:rPr lang="pt-BR" altLang="pt-BR" dirty="0"/>
              <a:t>poderão fazer o seu cadastro, </a:t>
            </a:r>
            <a:r>
              <a:rPr lang="pt-BR" altLang="pt-BR" dirty="0" smtClean="0"/>
              <a:t>elaborar </a:t>
            </a:r>
            <a:r>
              <a:rPr lang="pt-BR" altLang="pt-BR" dirty="0"/>
              <a:t>propostas</a:t>
            </a:r>
            <a:r>
              <a:rPr lang="pt-BR" altLang="pt-BR" dirty="0" smtClean="0"/>
              <a:t>, fazer prestação de contas, consultas, </a:t>
            </a:r>
            <a:r>
              <a:rPr lang="pt-BR" altLang="pt-BR" dirty="0" err="1" smtClean="0"/>
              <a:t>etc</a:t>
            </a:r>
            <a:r>
              <a:rPr lang="pt-BR" altLang="pt-BR" dirty="0" smtClean="0"/>
              <a:t>;</a:t>
            </a:r>
          </a:p>
          <a:p>
            <a:pPr marL="0" indent="0">
              <a:buFontTx/>
              <a:buNone/>
              <a:defRPr/>
            </a:pPr>
            <a:endParaRPr lang="pt-BR" altLang="pt-BR" dirty="0"/>
          </a:p>
          <a:p>
            <a:pPr>
              <a:buFontTx/>
              <a:buChar char="-"/>
              <a:defRPr/>
            </a:pPr>
            <a:r>
              <a:rPr lang="pt-BR" altLang="pt-BR" dirty="0"/>
              <a:t> </a:t>
            </a:r>
            <a:r>
              <a:rPr lang="pt-BR" altLang="pt-BR" dirty="0" smtClean="0"/>
              <a:t> </a:t>
            </a:r>
            <a:r>
              <a:rPr lang="pt-BR" altLang="pt-BR" dirty="0" smtClean="0">
                <a:solidFill>
                  <a:schemeClr val="accent5">
                    <a:lumMod val="50000"/>
                  </a:schemeClr>
                </a:solidFill>
              </a:rPr>
              <a:t>concedentes</a:t>
            </a:r>
            <a:r>
              <a:rPr lang="pt-BR" altLang="pt-BR" dirty="0">
                <a:solidFill>
                  <a:schemeClr val="accent5">
                    <a:lumMod val="50000"/>
                  </a:schemeClr>
                </a:solidFill>
              </a:rPr>
              <a:t>:</a:t>
            </a:r>
            <a:r>
              <a:rPr lang="pt-BR" altLang="pt-BR" dirty="0"/>
              <a:t> acessam o módulo pela </a:t>
            </a:r>
            <a:r>
              <a:rPr lang="pt-BR" altLang="pt-BR" dirty="0" smtClean="0"/>
              <a:t>intranet;</a:t>
            </a:r>
          </a:p>
          <a:p>
            <a:pPr>
              <a:buFontTx/>
              <a:buChar char="-"/>
              <a:defRPr/>
            </a:pPr>
            <a:endParaRPr lang="en-US" altLang="pt-BR" dirty="0" smtClean="0"/>
          </a:p>
          <a:p>
            <a:pPr>
              <a:buFontTx/>
              <a:buNone/>
              <a:defRPr/>
            </a:pPr>
            <a:r>
              <a:rPr lang="pt-BR" altLang="pt-BR" dirty="0" smtClean="0"/>
              <a:t>-  </a:t>
            </a:r>
            <a:r>
              <a:rPr lang="pt-BR" altLang="pt-BR" dirty="0" smtClean="0">
                <a:solidFill>
                  <a:schemeClr val="accent5">
                    <a:lumMod val="50000"/>
                  </a:schemeClr>
                </a:solidFill>
              </a:rPr>
              <a:t>cidadãos:</a:t>
            </a:r>
            <a:r>
              <a:rPr lang="pt-BR" altLang="pt-BR" dirty="0" smtClean="0"/>
              <a:t> acessam o módulo pela internet pelo Portal, para realizar consultas.</a:t>
            </a:r>
            <a:endParaRPr lang="pt-BR" dirty="0"/>
          </a:p>
        </p:txBody>
      </p:sp>
      <p:sp>
        <p:nvSpPr>
          <p:cNvPr id="20484" name="Espaço Reservado para Número de Slide 1"/>
          <p:cNvSpPr>
            <a:spLocks noGrp="1"/>
          </p:cNvSpPr>
          <p:nvPr>
            <p:ph type="sldNum" sz="quarter" idx="10"/>
          </p:nvPr>
        </p:nvSpPr>
        <p:spPr/>
        <p:txBody>
          <a:bodyPr/>
          <a:lstStyle>
            <a:lvl1pPr algn="l" eaLnBrk="0" hangingPunct="0">
              <a:spcBef>
                <a:spcPct val="20000"/>
              </a:spcBef>
              <a:defRPr sz="2400" b="1">
                <a:solidFill>
                  <a:schemeClr val="tx2"/>
                </a:solidFill>
                <a:latin typeface="Arial" charset="0"/>
              </a:defRPr>
            </a:lvl1pPr>
            <a:lvl2pPr marL="742950" indent="-285750" algn="l" eaLnBrk="0" hangingPunct="0">
              <a:lnSpc>
                <a:spcPct val="90000"/>
              </a:lnSpc>
              <a:spcBef>
                <a:spcPct val="20000"/>
              </a:spcBef>
              <a:buSzPct val="60000"/>
              <a:buBlip>
                <a:blip r:embed="rId2"/>
              </a:buBlip>
              <a:defRPr sz="2400" b="1">
                <a:solidFill>
                  <a:schemeClr val="tx1"/>
                </a:solidFill>
                <a:latin typeface="Arial" charset="0"/>
              </a:defRPr>
            </a:lvl2pPr>
            <a:lvl3pPr marL="1143000" indent="-228600" algn="l"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algn="l" eaLnBrk="0" hangingPunct="0">
              <a:lnSpc>
                <a:spcPct val="90000"/>
              </a:lnSpc>
              <a:spcBef>
                <a:spcPct val="20000"/>
              </a:spcBef>
              <a:buSzPct val="70000"/>
              <a:buChar char="•"/>
              <a:defRPr sz="2000">
                <a:solidFill>
                  <a:schemeClr val="tx1"/>
                </a:solidFill>
                <a:latin typeface="Times New Roman" pitchFamily="18" charset="0"/>
              </a:defRPr>
            </a:lvl4pPr>
            <a:lvl5pPr marL="2057400" indent="-228600" algn="l"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r" eaLnBrk="1" hangingPunct="1">
              <a:spcBef>
                <a:spcPct val="0"/>
              </a:spcBef>
              <a:defRPr/>
            </a:pPr>
            <a:r>
              <a:rPr lang="pt-BR" altLang="pt-BR" sz="1200" b="0" smtClean="0">
                <a:solidFill>
                  <a:srgbClr val="0F4C0E"/>
                </a:solidFill>
                <a:latin typeface="Arial Black" pitchFamily="34" charset="0"/>
              </a:rPr>
              <a:t>Página </a:t>
            </a:r>
            <a:fld id="{E4AA0B40-9AED-4A00-AA21-548C001AA201}" type="slidenum">
              <a:rPr altLang="pt-BR" sz="1200" b="0" noProof="1" smtClean="0">
                <a:solidFill>
                  <a:srgbClr val="0F4C0E"/>
                </a:solidFill>
                <a:latin typeface="Arial Black" pitchFamily="34" charset="0"/>
              </a:rPr>
              <a:pPr algn="r" eaLnBrk="1" hangingPunct="1">
                <a:spcBef>
                  <a:spcPct val="0"/>
                </a:spcBef>
                <a:defRPr/>
              </a:pPr>
              <a:t>11</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66" name="Text Box 4"/>
          <p:cNvSpPr txBox="1">
            <a:spLocks noChangeArrowheads="1"/>
          </p:cNvSpPr>
          <p:nvPr/>
        </p:nvSpPr>
        <p:spPr bwMode="auto">
          <a:xfrm>
            <a:off x="1683615" y="770956"/>
            <a:ext cx="1335930" cy="338554"/>
          </a:xfrm>
          <a:prstGeom prst="rect">
            <a:avLst/>
          </a:prstGeom>
          <a:solidFill>
            <a:srgbClr val="00B0F0"/>
          </a:solidFill>
          <a:ln w="9525">
            <a:solidFill>
              <a:srgbClr val="00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600" u="sng" dirty="0">
                <a:solidFill>
                  <a:schemeClr val="tx1"/>
                </a:solidFill>
              </a:rPr>
              <a:t>Proponente</a:t>
            </a:r>
          </a:p>
        </p:txBody>
      </p:sp>
      <p:sp>
        <p:nvSpPr>
          <p:cNvPr id="26664" name="Text Box 11"/>
          <p:cNvSpPr txBox="1">
            <a:spLocks noChangeArrowheads="1"/>
          </p:cNvSpPr>
          <p:nvPr/>
        </p:nvSpPr>
        <p:spPr bwMode="auto">
          <a:xfrm>
            <a:off x="6033314" y="791776"/>
            <a:ext cx="1395148" cy="338554"/>
          </a:xfrm>
          <a:prstGeom prst="rect">
            <a:avLst/>
          </a:prstGeom>
          <a:solidFill>
            <a:srgbClr val="00B0F0"/>
          </a:solidFill>
          <a:ln w="9525">
            <a:solidFill>
              <a:srgbClr val="00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600" u="sng" dirty="0" smtClean="0">
                <a:solidFill>
                  <a:schemeClr val="tx1"/>
                </a:solidFill>
              </a:rPr>
              <a:t>Concedente</a:t>
            </a:r>
            <a:endParaRPr lang="pt-BR" altLang="pt-BR" sz="1600" u="sng" dirty="0">
              <a:solidFill>
                <a:schemeClr val="tx1"/>
              </a:solidFill>
            </a:endParaRPr>
          </a:p>
        </p:txBody>
      </p:sp>
      <p:grpSp>
        <p:nvGrpSpPr>
          <p:cNvPr id="4" name="Group 22"/>
          <p:cNvGrpSpPr>
            <a:grpSpLocks/>
          </p:cNvGrpSpPr>
          <p:nvPr/>
        </p:nvGrpSpPr>
        <p:grpSpPr bwMode="auto">
          <a:xfrm>
            <a:off x="1562381" y="5080139"/>
            <a:ext cx="1139221" cy="1137136"/>
            <a:chOff x="2036" y="1035"/>
            <a:chExt cx="909" cy="757"/>
          </a:xfrm>
        </p:grpSpPr>
        <p:pic>
          <p:nvPicPr>
            <p:cNvPr id="26661"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36" name="Text Box 46"/>
            <p:cNvSpPr txBox="1">
              <a:spLocks noChangeArrowheads="1"/>
            </p:cNvSpPr>
            <p:nvPr/>
          </p:nvSpPr>
          <p:spPr bwMode="auto">
            <a:xfrm>
              <a:off x="2036" y="1567"/>
              <a:ext cx="909" cy="225"/>
            </a:xfrm>
            <a:prstGeom prst="rect">
              <a:avLst/>
            </a:prstGeom>
            <a:noFill/>
            <a:ln w="9525">
              <a:noFill/>
              <a:miter lim="800000"/>
              <a:headEnd/>
              <a:tailEnd/>
            </a:ln>
          </p:spPr>
          <p:txBody>
            <a:bodyPr wrap="square">
              <a:spAutoFit/>
            </a:bodyPr>
            <a:lstStyle/>
            <a:p>
              <a:pPr algn="ctr">
                <a:spcBef>
                  <a:spcPct val="50000"/>
                </a:spcBef>
                <a:defRPr/>
              </a:pPr>
              <a:r>
                <a:rPr lang="en-US" sz="1600" b="1" dirty="0" err="1">
                  <a:solidFill>
                    <a:srgbClr val="FF0000"/>
                  </a:solidFill>
                  <a:effectLst>
                    <a:outerShdw blurRad="38100" dist="38100" dir="2700000" algn="tl">
                      <a:srgbClr val="C0C0C0"/>
                    </a:outerShdw>
                  </a:effectLst>
                  <a:cs typeface="+mn-cs"/>
                </a:rPr>
                <a:t>Proposta</a:t>
              </a:r>
              <a:endParaRPr lang="en-US" sz="1600" b="1" dirty="0">
                <a:solidFill>
                  <a:srgbClr val="FF0000"/>
                </a:solidFill>
                <a:effectLst>
                  <a:outerShdw blurRad="38100" dist="38100" dir="2700000" algn="tl">
                    <a:srgbClr val="C0C0C0"/>
                  </a:outerShdw>
                </a:effectLst>
                <a:cs typeface="+mn-cs"/>
              </a:endParaRPr>
            </a:p>
          </p:txBody>
        </p:sp>
      </p:grpSp>
      <p:grpSp>
        <p:nvGrpSpPr>
          <p:cNvPr id="5" name="Group 31"/>
          <p:cNvGrpSpPr>
            <a:grpSpLocks/>
          </p:cNvGrpSpPr>
          <p:nvPr/>
        </p:nvGrpSpPr>
        <p:grpSpPr bwMode="auto">
          <a:xfrm>
            <a:off x="5670645" y="1701289"/>
            <a:ext cx="1536343" cy="1240612"/>
            <a:chOff x="2036" y="962"/>
            <a:chExt cx="1031" cy="1160"/>
          </a:xfrm>
        </p:grpSpPr>
        <p:pic>
          <p:nvPicPr>
            <p:cNvPr id="26659"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73" y="962"/>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45" name="Text Box 46"/>
            <p:cNvSpPr txBox="1">
              <a:spLocks noChangeArrowheads="1"/>
            </p:cNvSpPr>
            <p:nvPr/>
          </p:nvSpPr>
          <p:spPr bwMode="auto">
            <a:xfrm>
              <a:off x="2036" y="1568"/>
              <a:ext cx="1031" cy="554"/>
            </a:xfrm>
            <a:prstGeom prst="rect">
              <a:avLst/>
            </a:prstGeom>
            <a:noFill/>
            <a:ln w="9525">
              <a:noFill/>
              <a:miter lim="800000"/>
              <a:headEnd/>
              <a:tailEnd/>
            </a:ln>
          </p:spPr>
          <p:txBody>
            <a:bodyPr wrap="square">
              <a:spAutoFit/>
            </a:bodyPr>
            <a:lstStyle/>
            <a:p>
              <a:pPr algn="ctr">
                <a:spcBef>
                  <a:spcPct val="50000"/>
                </a:spcBef>
                <a:defRPr/>
              </a:pPr>
              <a:r>
                <a:rPr lang="en-US" sz="1600" b="1" dirty="0" err="1">
                  <a:solidFill>
                    <a:srgbClr val="000000"/>
                  </a:solidFill>
                  <a:effectLst>
                    <a:outerShdw blurRad="38100" dist="38100" dir="2700000" algn="tl">
                      <a:srgbClr val="C0C0C0"/>
                    </a:outerShdw>
                  </a:effectLst>
                  <a:cs typeface="+mn-cs"/>
                </a:rPr>
                <a:t>Programa</a:t>
              </a:r>
              <a:r>
                <a:rPr lang="en-US" sz="1600" b="1" dirty="0">
                  <a:solidFill>
                    <a:srgbClr val="000000"/>
                  </a:solidFill>
                  <a:effectLst>
                    <a:outerShdw blurRad="38100" dist="38100" dir="2700000" algn="tl">
                      <a:srgbClr val="C0C0C0"/>
                    </a:outerShdw>
                  </a:effectLst>
                  <a:cs typeface="+mn-cs"/>
                </a:rPr>
                <a:t> </a:t>
              </a:r>
              <a:r>
                <a:rPr lang="en-US" sz="1600" b="1" dirty="0" err="1">
                  <a:solidFill>
                    <a:srgbClr val="000000"/>
                  </a:solidFill>
                  <a:effectLst>
                    <a:outerShdw blurRad="38100" dist="38100" dir="2700000" algn="tl">
                      <a:srgbClr val="C0C0C0"/>
                    </a:outerShdw>
                  </a:effectLst>
                  <a:cs typeface="+mn-cs"/>
                </a:rPr>
                <a:t>Transferência</a:t>
              </a:r>
              <a:endParaRPr lang="en-US" sz="1600" b="1" dirty="0">
                <a:solidFill>
                  <a:srgbClr val="000000"/>
                </a:solidFill>
                <a:effectLst>
                  <a:outerShdw blurRad="38100" dist="38100" dir="2700000" algn="tl">
                    <a:srgbClr val="C0C0C0"/>
                  </a:outerShdw>
                </a:effectLst>
                <a:cs typeface="+mn-cs"/>
              </a:endParaRPr>
            </a:p>
          </p:txBody>
        </p:sp>
      </p:grpSp>
      <p:sp>
        <p:nvSpPr>
          <p:cNvPr id="26632" name="Rectangle 34"/>
          <p:cNvSpPr>
            <a:spLocks noChangeArrowheads="1"/>
          </p:cNvSpPr>
          <p:nvPr/>
        </p:nvSpPr>
        <p:spPr bwMode="auto">
          <a:xfrm>
            <a:off x="228600" y="0"/>
            <a:ext cx="739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buFontTx/>
              <a:buNone/>
            </a:pPr>
            <a:endParaRPr lang="pt-BR" altLang="pt-BR" sz="2600"/>
          </a:p>
        </p:txBody>
      </p:sp>
      <p:grpSp>
        <p:nvGrpSpPr>
          <p:cNvPr id="6" name="Group 25"/>
          <p:cNvGrpSpPr>
            <a:grpSpLocks/>
          </p:cNvGrpSpPr>
          <p:nvPr/>
        </p:nvGrpSpPr>
        <p:grpSpPr bwMode="auto">
          <a:xfrm>
            <a:off x="7823732" y="5056443"/>
            <a:ext cx="1179581" cy="1290878"/>
            <a:chOff x="2036" y="1035"/>
            <a:chExt cx="1065" cy="973"/>
          </a:xfrm>
        </p:grpSpPr>
        <p:pic>
          <p:nvPicPr>
            <p:cNvPr id="26657"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19" name="Text Box 46"/>
            <p:cNvSpPr txBox="1">
              <a:spLocks noChangeArrowheads="1"/>
            </p:cNvSpPr>
            <p:nvPr/>
          </p:nvSpPr>
          <p:spPr bwMode="auto">
            <a:xfrm>
              <a:off x="2036" y="1567"/>
              <a:ext cx="1065" cy="441"/>
            </a:xfrm>
            <a:prstGeom prst="rect">
              <a:avLst/>
            </a:prstGeom>
            <a:noFill/>
            <a:ln w="9525">
              <a:noFill/>
              <a:miter lim="800000"/>
              <a:headEnd/>
              <a:tailEnd/>
            </a:ln>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1" hangingPunct="1">
                <a:spcBef>
                  <a:spcPct val="50000"/>
                </a:spcBef>
                <a:defRPr/>
              </a:pPr>
              <a:r>
                <a:rPr lang="en-US" sz="1600" b="1" dirty="0" err="1" smtClean="0">
                  <a:solidFill>
                    <a:srgbClr val="FF0000"/>
                  </a:solidFill>
                  <a:effectLst>
                    <a:outerShdw blurRad="38100" dist="38100" dir="2700000" algn="tl">
                      <a:srgbClr val="C0C0C0"/>
                    </a:outerShdw>
                  </a:effectLst>
                  <a:cs typeface="+mn-cs"/>
                </a:rPr>
                <a:t>Análise</a:t>
              </a:r>
              <a:r>
                <a:rPr lang="en-US" sz="1600" b="1" dirty="0" smtClean="0">
                  <a:solidFill>
                    <a:srgbClr val="FF0000"/>
                  </a:solidFill>
                  <a:effectLst>
                    <a:outerShdw blurRad="38100" dist="38100" dir="2700000" algn="tl">
                      <a:srgbClr val="C0C0C0"/>
                    </a:outerShdw>
                  </a:effectLst>
                  <a:cs typeface="+mn-cs"/>
                </a:rPr>
                <a:t> </a:t>
              </a:r>
              <a:r>
                <a:rPr lang="en-US" sz="1600" b="1" dirty="0" err="1" smtClean="0">
                  <a:solidFill>
                    <a:srgbClr val="FF0000"/>
                  </a:solidFill>
                  <a:effectLst>
                    <a:outerShdw blurRad="38100" dist="38100" dir="2700000" algn="tl">
                      <a:srgbClr val="C0C0C0"/>
                    </a:outerShdw>
                  </a:effectLst>
                  <a:cs typeface="+mn-cs"/>
                </a:rPr>
                <a:t>Proposta</a:t>
              </a:r>
              <a:endParaRPr lang="en-US" sz="1600" b="1" dirty="0" smtClean="0">
                <a:solidFill>
                  <a:srgbClr val="FF0000"/>
                </a:solidFill>
                <a:effectLst>
                  <a:outerShdw blurRad="38100" dist="38100" dir="2700000" algn="tl">
                    <a:srgbClr val="C0C0C0"/>
                  </a:outerShdw>
                </a:effectLst>
                <a:cs typeface="+mn-cs"/>
              </a:endParaRPr>
            </a:p>
          </p:txBody>
        </p:sp>
      </p:grpSp>
      <p:grpSp>
        <p:nvGrpSpPr>
          <p:cNvPr id="7" name="Group 13"/>
          <p:cNvGrpSpPr>
            <a:grpSpLocks/>
          </p:cNvGrpSpPr>
          <p:nvPr/>
        </p:nvGrpSpPr>
        <p:grpSpPr bwMode="auto">
          <a:xfrm>
            <a:off x="2787656" y="5153668"/>
            <a:ext cx="1166771" cy="1066994"/>
            <a:chOff x="2036" y="1035"/>
            <a:chExt cx="1065" cy="745"/>
          </a:xfrm>
        </p:grpSpPr>
        <p:pic>
          <p:nvPicPr>
            <p:cNvPr id="26655"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607" name="Text Box 46"/>
            <p:cNvSpPr txBox="1">
              <a:spLocks noChangeArrowheads="1"/>
            </p:cNvSpPr>
            <p:nvPr/>
          </p:nvSpPr>
          <p:spPr bwMode="auto">
            <a:xfrm>
              <a:off x="2036" y="1567"/>
              <a:ext cx="1065" cy="213"/>
            </a:xfrm>
            <a:prstGeom prst="rect">
              <a:avLst/>
            </a:prstGeom>
            <a:noFill/>
            <a:ln w="9525">
              <a:noFill/>
              <a:miter lim="800000"/>
              <a:headEnd/>
              <a:tailEnd/>
            </a:ln>
          </p:spPr>
          <p:txBody>
            <a:bodyPr wrap="square">
              <a:spAutoFit/>
            </a:bodyPr>
            <a:lstStyle/>
            <a:p>
              <a:pPr algn="ctr">
                <a:spcBef>
                  <a:spcPct val="50000"/>
                </a:spcBef>
                <a:defRPr/>
              </a:pPr>
              <a:r>
                <a:rPr lang="en-US" sz="1600" b="1" dirty="0" smtClean="0">
                  <a:solidFill>
                    <a:srgbClr val="000000"/>
                  </a:solidFill>
                  <a:effectLst>
                    <a:outerShdw blurRad="38100" dist="38100" dir="2700000" algn="tl">
                      <a:srgbClr val="C0C0C0"/>
                    </a:outerShdw>
                  </a:effectLst>
                  <a:cs typeface="+mn-cs"/>
                </a:rPr>
                <a:t>P/C</a:t>
              </a:r>
              <a:endParaRPr lang="en-US" sz="1600" b="1" dirty="0">
                <a:solidFill>
                  <a:srgbClr val="000000"/>
                </a:solidFill>
                <a:effectLst>
                  <a:outerShdw blurRad="38100" dist="38100" dir="2700000" algn="tl">
                    <a:srgbClr val="C0C0C0"/>
                  </a:outerShdw>
                </a:effectLst>
                <a:cs typeface="+mn-cs"/>
              </a:endParaRPr>
            </a:p>
          </p:txBody>
        </p:sp>
      </p:grpSp>
      <p:grpSp>
        <p:nvGrpSpPr>
          <p:cNvPr id="8" name="Group 2"/>
          <p:cNvGrpSpPr>
            <a:grpSpLocks/>
          </p:cNvGrpSpPr>
          <p:nvPr/>
        </p:nvGrpSpPr>
        <p:grpSpPr bwMode="auto">
          <a:xfrm>
            <a:off x="6232982" y="5056443"/>
            <a:ext cx="1336675" cy="1257044"/>
            <a:chOff x="2036" y="1035"/>
            <a:chExt cx="1065" cy="744"/>
          </a:xfrm>
        </p:grpSpPr>
        <p:pic>
          <p:nvPicPr>
            <p:cNvPr id="26653"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Text Box 46"/>
            <p:cNvSpPr txBox="1">
              <a:spLocks noChangeArrowheads="1"/>
            </p:cNvSpPr>
            <p:nvPr/>
          </p:nvSpPr>
          <p:spPr bwMode="auto">
            <a:xfrm>
              <a:off x="2036" y="1567"/>
              <a:ext cx="1065" cy="212"/>
            </a:xfrm>
            <a:prstGeom prst="rect">
              <a:avLst/>
            </a:prstGeom>
            <a:noFill/>
            <a:ln w="9525">
              <a:noFill/>
              <a:miter lim="800000"/>
              <a:headEnd/>
              <a:tailEnd/>
            </a:ln>
          </p:spPr>
          <p:txBody>
            <a:bodyPr>
              <a:spAutoFit/>
            </a:bodyPr>
            <a:lstStyle/>
            <a:p>
              <a:pPr algn="ctr">
                <a:spcBef>
                  <a:spcPct val="50000"/>
                </a:spcBef>
                <a:defRPr/>
              </a:pPr>
              <a:r>
                <a:rPr lang="en-US" sz="1600" b="1" dirty="0" err="1">
                  <a:solidFill>
                    <a:srgbClr val="000000"/>
                  </a:solidFill>
                  <a:effectLst>
                    <a:outerShdw blurRad="38100" dist="38100" dir="2700000" algn="tl">
                      <a:srgbClr val="C0C0C0"/>
                    </a:outerShdw>
                  </a:effectLst>
                  <a:cs typeface="+mn-cs"/>
                </a:rPr>
                <a:t>Análise</a:t>
              </a:r>
              <a:r>
                <a:rPr lang="en-US" sz="1600" b="1" dirty="0">
                  <a:solidFill>
                    <a:srgbClr val="000000"/>
                  </a:solidFill>
                  <a:effectLst>
                    <a:outerShdw blurRad="38100" dist="38100" dir="2700000" algn="tl">
                      <a:srgbClr val="C0C0C0"/>
                    </a:outerShdw>
                  </a:effectLst>
                  <a:cs typeface="+mn-cs"/>
                </a:rPr>
                <a:t> P/C</a:t>
              </a:r>
            </a:p>
          </p:txBody>
        </p:sp>
      </p:grpSp>
      <p:grpSp>
        <p:nvGrpSpPr>
          <p:cNvPr id="11" name="Group 34"/>
          <p:cNvGrpSpPr>
            <a:grpSpLocks/>
          </p:cNvGrpSpPr>
          <p:nvPr/>
        </p:nvGrpSpPr>
        <p:grpSpPr bwMode="auto">
          <a:xfrm>
            <a:off x="4704065" y="5001356"/>
            <a:ext cx="1680019" cy="1368326"/>
            <a:chOff x="1061" y="2084"/>
            <a:chExt cx="1195" cy="1013"/>
          </a:xfrm>
        </p:grpSpPr>
        <p:pic>
          <p:nvPicPr>
            <p:cNvPr id="26646"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1266" y="2084"/>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7700" name="Text Box 46"/>
            <p:cNvSpPr txBox="1">
              <a:spLocks noChangeArrowheads="1"/>
            </p:cNvSpPr>
            <p:nvPr/>
          </p:nvSpPr>
          <p:spPr bwMode="auto">
            <a:xfrm>
              <a:off x="1061" y="2737"/>
              <a:ext cx="1195" cy="360"/>
            </a:xfrm>
            <a:prstGeom prst="rect">
              <a:avLst/>
            </a:prstGeom>
            <a:noFill/>
            <a:ln>
              <a:noFill/>
            </a:ln>
            <a:extLst/>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1" hangingPunct="1">
                <a:lnSpc>
                  <a:spcPct val="80000"/>
                </a:lnSpc>
                <a:spcBef>
                  <a:spcPct val="50000"/>
                </a:spcBef>
                <a:defRPr/>
              </a:pPr>
              <a:r>
                <a:rPr lang="pt-BR" sz="1600" b="1" dirty="0" smtClean="0">
                  <a:solidFill>
                    <a:srgbClr val="FF0000"/>
                  </a:solidFill>
                  <a:effectLst>
                    <a:outerShdw blurRad="38100" dist="38100" dir="2700000" algn="tl">
                      <a:srgbClr val="C0C0C0"/>
                    </a:outerShdw>
                  </a:effectLst>
                  <a:cs typeface="+mn-cs"/>
                </a:rPr>
                <a:t>Validação Cadastro</a:t>
              </a:r>
            </a:p>
          </p:txBody>
        </p:sp>
      </p:grpSp>
      <p:sp>
        <p:nvSpPr>
          <p:cNvPr id="26640" name="Rectangle 37"/>
          <p:cNvSpPr>
            <a:spLocks noChangeArrowheads="1"/>
          </p:cNvSpPr>
          <p:nvPr/>
        </p:nvSpPr>
        <p:spPr bwMode="auto">
          <a:xfrm>
            <a:off x="3773488" y="1762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rnd" algn="ctr">
                <a:solidFill>
                  <a:srgbClr val="000000"/>
                </a:solidFill>
                <a:prstDash val="sysDot"/>
                <a:miter lim="800000"/>
                <a:headEnd/>
                <a:tailEnd/>
              </a14:hiddenLine>
            </a:ext>
          </a:extLst>
        </p:spPr>
        <p:txBody>
          <a:bodyPr wrap="non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endParaRPr lang="pt-BR" altLang="pt-BR" sz="2000">
              <a:solidFill>
                <a:srgbClr val="660066"/>
              </a:solidFill>
            </a:endParaRPr>
          </a:p>
        </p:txBody>
      </p:sp>
      <p:sp>
        <p:nvSpPr>
          <p:cNvPr id="26641" name="Text Box 38"/>
          <p:cNvSpPr txBox="1">
            <a:spLocks noChangeArrowheads="1"/>
          </p:cNvSpPr>
          <p:nvPr/>
        </p:nvSpPr>
        <p:spPr bwMode="auto">
          <a:xfrm>
            <a:off x="2459900" y="71438"/>
            <a:ext cx="59536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rnd" algn="ctr">
                <a:solidFill>
                  <a:srgbClr val="000000"/>
                </a:solidFill>
                <a:prstDash val="sysDot"/>
                <a:miter lim="800000"/>
                <a:headEnd/>
                <a:tailEnd/>
              </a14:hiddenLine>
            </a:ext>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en-US" altLang="pt-BR" dirty="0">
                <a:solidFill>
                  <a:srgbClr val="7030A0"/>
                </a:solidFill>
              </a:rPr>
              <a:t>3. </a:t>
            </a:r>
            <a:r>
              <a:rPr lang="en-US" altLang="pt-BR" dirty="0" err="1" smtClean="0">
                <a:solidFill>
                  <a:srgbClr val="7030A0"/>
                </a:solidFill>
              </a:rPr>
              <a:t>Módulo</a:t>
            </a:r>
            <a:r>
              <a:rPr lang="en-US" altLang="pt-BR" dirty="0" smtClean="0">
                <a:solidFill>
                  <a:srgbClr val="7030A0"/>
                </a:solidFill>
              </a:rPr>
              <a:t> </a:t>
            </a:r>
            <a:r>
              <a:rPr lang="en-US" altLang="pt-BR" dirty="0">
                <a:solidFill>
                  <a:srgbClr val="7030A0"/>
                </a:solidFill>
              </a:rPr>
              <a:t>- </a:t>
            </a:r>
            <a:r>
              <a:rPr lang="en-US" altLang="pt-BR" dirty="0" err="1">
                <a:solidFill>
                  <a:srgbClr val="0070C0"/>
                </a:solidFill>
              </a:rPr>
              <a:t>Sincronização</a:t>
            </a:r>
            <a:endParaRPr lang="pt-BR" altLang="pt-BR" dirty="0">
              <a:solidFill>
                <a:srgbClr val="0070C0"/>
              </a:solidFill>
            </a:endParaRPr>
          </a:p>
        </p:txBody>
      </p:sp>
      <p:sp>
        <p:nvSpPr>
          <p:cNvPr id="19474" name="Line 39"/>
          <p:cNvSpPr>
            <a:spLocks noChangeShapeType="1"/>
          </p:cNvSpPr>
          <p:nvPr/>
        </p:nvSpPr>
        <p:spPr bwMode="auto">
          <a:xfrm flipH="1">
            <a:off x="4440238" y="714375"/>
            <a:ext cx="19050" cy="5599113"/>
          </a:xfrm>
          <a:prstGeom prst="line">
            <a:avLst/>
          </a:prstGeom>
          <a:noFill/>
          <a:ln w="38100" cap="rnd">
            <a:solidFill>
              <a:srgbClr val="FF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pt-BR"/>
          </a:p>
        </p:txBody>
      </p:sp>
      <p:grpSp>
        <p:nvGrpSpPr>
          <p:cNvPr id="43" name="Group 22"/>
          <p:cNvGrpSpPr>
            <a:grpSpLocks/>
          </p:cNvGrpSpPr>
          <p:nvPr/>
        </p:nvGrpSpPr>
        <p:grpSpPr bwMode="auto">
          <a:xfrm>
            <a:off x="908587" y="3724103"/>
            <a:ext cx="1442993" cy="1059108"/>
            <a:chOff x="2036" y="1035"/>
            <a:chExt cx="1065" cy="900"/>
          </a:xfrm>
        </p:grpSpPr>
        <p:pic>
          <p:nvPicPr>
            <p:cNvPr id="44"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 Box 46"/>
            <p:cNvSpPr txBox="1">
              <a:spLocks noChangeArrowheads="1"/>
            </p:cNvSpPr>
            <p:nvPr/>
          </p:nvSpPr>
          <p:spPr bwMode="auto">
            <a:xfrm>
              <a:off x="2036" y="1567"/>
              <a:ext cx="1065" cy="368"/>
            </a:xfrm>
            <a:prstGeom prst="rect">
              <a:avLst/>
            </a:prstGeom>
            <a:noFill/>
            <a:ln w="9525">
              <a:noFill/>
              <a:miter lim="800000"/>
              <a:headEnd/>
              <a:tailEnd/>
            </a:ln>
          </p:spPr>
          <p:txBody>
            <a:bodyPr>
              <a:spAutoFit/>
            </a:bodyPr>
            <a:lstStyle/>
            <a:p>
              <a:pPr algn="ctr">
                <a:spcBef>
                  <a:spcPct val="50000"/>
                </a:spcBef>
                <a:defRPr/>
              </a:pPr>
              <a:r>
                <a:rPr lang="en-US" sz="1600" b="1" dirty="0" err="1" smtClean="0">
                  <a:solidFill>
                    <a:srgbClr val="000000"/>
                  </a:solidFill>
                  <a:effectLst>
                    <a:outerShdw blurRad="38100" dist="38100" dir="2700000" algn="tl">
                      <a:srgbClr val="C0C0C0"/>
                    </a:outerShdw>
                  </a:effectLst>
                  <a:cs typeface="+mn-cs"/>
                </a:rPr>
                <a:t>Solicitação</a:t>
              </a:r>
              <a:r>
                <a:rPr lang="en-US" sz="1600" b="1" dirty="0" smtClean="0">
                  <a:solidFill>
                    <a:srgbClr val="000000"/>
                  </a:solidFill>
                  <a:effectLst>
                    <a:outerShdw blurRad="38100" dist="38100" dir="2700000" algn="tl">
                      <a:srgbClr val="C0C0C0"/>
                    </a:outerShdw>
                  </a:effectLst>
                  <a:cs typeface="+mn-cs"/>
                </a:rPr>
                <a:t> </a:t>
              </a:r>
              <a:r>
                <a:rPr lang="en-US" sz="1600" b="1" dirty="0" err="1" smtClean="0">
                  <a:solidFill>
                    <a:srgbClr val="000000"/>
                  </a:solidFill>
                  <a:effectLst>
                    <a:outerShdw blurRad="38100" dist="38100" dir="2700000" algn="tl">
                      <a:srgbClr val="C0C0C0"/>
                    </a:outerShdw>
                  </a:effectLst>
                  <a:cs typeface="+mn-cs"/>
                </a:rPr>
                <a:t>Alteração</a:t>
              </a:r>
              <a:r>
                <a:rPr lang="en-US" sz="1600" b="1" dirty="0" smtClean="0">
                  <a:solidFill>
                    <a:srgbClr val="000000"/>
                  </a:solidFill>
                  <a:effectLst>
                    <a:outerShdw blurRad="38100" dist="38100" dir="2700000" algn="tl">
                      <a:srgbClr val="C0C0C0"/>
                    </a:outerShdw>
                  </a:effectLst>
                  <a:cs typeface="+mn-cs"/>
                </a:rPr>
                <a:t> TR</a:t>
              </a:r>
              <a:endParaRPr lang="en-US" sz="1600" b="1" dirty="0">
                <a:solidFill>
                  <a:srgbClr val="000000"/>
                </a:solidFill>
                <a:effectLst>
                  <a:outerShdw blurRad="38100" dist="38100" dir="2700000" algn="tl">
                    <a:srgbClr val="C0C0C0"/>
                  </a:outerShdw>
                </a:effectLst>
                <a:cs typeface="+mn-cs"/>
              </a:endParaRPr>
            </a:p>
          </p:txBody>
        </p:sp>
      </p:grpSp>
      <p:grpSp>
        <p:nvGrpSpPr>
          <p:cNvPr id="46" name="Group 25"/>
          <p:cNvGrpSpPr>
            <a:grpSpLocks/>
          </p:cNvGrpSpPr>
          <p:nvPr/>
        </p:nvGrpSpPr>
        <p:grpSpPr bwMode="auto">
          <a:xfrm>
            <a:off x="5458651" y="3724103"/>
            <a:ext cx="1546166" cy="1086792"/>
            <a:chOff x="2036" y="957"/>
            <a:chExt cx="1065" cy="978"/>
          </a:xfrm>
        </p:grpSpPr>
        <p:pic>
          <p:nvPicPr>
            <p:cNvPr id="47"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190" y="957"/>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 Box 46"/>
            <p:cNvSpPr txBox="1">
              <a:spLocks noChangeArrowheads="1"/>
            </p:cNvSpPr>
            <p:nvPr/>
          </p:nvSpPr>
          <p:spPr bwMode="auto">
            <a:xfrm>
              <a:off x="2036" y="1567"/>
              <a:ext cx="1065" cy="368"/>
            </a:xfrm>
            <a:prstGeom prst="rect">
              <a:avLst/>
            </a:prstGeom>
            <a:noFill/>
            <a:ln w="9525">
              <a:noFill/>
              <a:miter lim="800000"/>
              <a:headEnd/>
              <a:tailEnd/>
            </a:ln>
          </p:spPr>
          <p:txBody>
            <a:bodyPr>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algn="ctr" eaLnBrk="0" fontAlgn="base" hangingPunct="0">
                <a:spcBef>
                  <a:spcPct val="0"/>
                </a:spcBef>
                <a:spcAft>
                  <a:spcPct val="0"/>
                </a:spcAft>
                <a:defRPr sz="2000">
                  <a:solidFill>
                    <a:schemeClr val="tx1"/>
                  </a:solidFill>
                  <a:latin typeface="Arial" charset="0"/>
                </a:defRPr>
              </a:lvl6pPr>
              <a:lvl7pPr marL="2971800" indent="-228600" algn="ctr" eaLnBrk="0" fontAlgn="base" hangingPunct="0">
                <a:spcBef>
                  <a:spcPct val="0"/>
                </a:spcBef>
                <a:spcAft>
                  <a:spcPct val="0"/>
                </a:spcAft>
                <a:defRPr sz="2000">
                  <a:solidFill>
                    <a:schemeClr val="tx1"/>
                  </a:solidFill>
                  <a:latin typeface="Arial" charset="0"/>
                </a:defRPr>
              </a:lvl7pPr>
              <a:lvl8pPr marL="3429000" indent="-228600" algn="ctr" eaLnBrk="0" fontAlgn="base" hangingPunct="0">
                <a:spcBef>
                  <a:spcPct val="0"/>
                </a:spcBef>
                <a:spcAft>
                  <a:spcPct val="0"/>
                </a:spcAft>
                <a:defRPr sz="2000">
                  <a:solidFill>
                    <a:schemeClr val="tx1"/>
                  </a:solidFill>
                  <a:latin typeface="Arial" charset="0"/>
                </a:defRPr>
              </a:lvl8pPr>
              <a:lvl9pPr marL="3886200" indent="-228600" algn="ctr" eaLnBrk="0" fontAlgn="base" hangingPunct="0">
                <a:spcBef>
                  <a:spcPct val="0"/>
                </a:spcBef>
                <a:spcAft>
                  <a:spcPct val="0"/>
                </a:spcAft>
                <a:defRPr sz="2000">
                  <a:solidFill>
                    <a:schemeClr val="tx1"/>
                  </a:solidFill>
                  <a:latin typeface="Arial" charset="0"/>
                </a:defRPr>
              </a:lvl9pPr>
            </a:lstStyle>
            <a:p>
              <a:pPr algn="ctr" eaLnBrk="1" hangingPunct="1">
                <a:spcBef>
                  <a:spcPct val="50000"/>
                </a:spcBef>
                <a:defRPr/>
              </a:pPr>
              <a:r>
                <a:rPr lang="en-US" sz="1600" b="1" dirty="0" err="1" smtClean="0">
                  <a:solidFill>
                    <a:srgbClr val="000000"/>
                  </a:solidFill>
                  <a:effectLst>
                    <a:outerShdw blurRad="38100" dist="38100" dir="2700000" algn="tl">
                      <a:srgbClr val="C0C0C0"/>
                    </a:outerShdw>
                  </a:effectLst>
                  <a:cs typeface="+mn-cs"/>
                </a:rPr>
                <a:t>Análise</a:t>
              </a:r>
              <a:r>
                <a:rPr lang="en-US" sz="1600" b="1" dirty="0" smtClean="0">
                  <a:solidFill>
                    <a:srgbClr val="000000"/>
                  </a:solidFill>
                  <a:effectLst>
                    <a:outerShdw blurRad="38100" dist="38100" dir="2700000" algn="tl">
                      <a:srgbClr val="C0C0C0"/>
                    </a:outerShdw>
                  </a:effectLst>
                  <a:cs typeface="+mn-cs"/>
                </a:rPr>
                <a:t> </a:t>
              </a:r>
              <a:r>
                <a:rPr lang="en-US" sz="1600" b="1" dirty="0" err="1" smtClean="0">
                  <a:solidFill>
                    <a:srgbClr val="000000"/>
                  </a:solidFill>
                  <a:effectLst>
                    <a:outerShdw blurRad="38100" dist="38100" dir="2700000" algn="tl">
                      <a:srgbClr val="C0C0C0"/>
                    </a:outerShdw>
                  </a:effectLst>
                  <a:cs typeface="+mn-cs"/>
                </a:rPr>
                <a:t>Alteração</a:t>
              </a:r>
              <a:r>
                <a:rPr lang="en-US" sz="1600" b="1" dirty="0" smtClean="0">
                  <a:solidFill>
                    <a:srgbClr val="000000"/>
                  </a:solidFill>
                  <a:effectLst>
                    <a:outerShdw blurRad="38100" dist="38100" dir="2700000" algn="tl">
                      <a:srgbClr val="C0C0C0"/>
                    </a:outerShdw>
                  </a:effectLst>
                  <a:cs typeface="+mn-cs"/>
                </a:rPr>
                <a:t> TR</a:t>
              </a:r>
            </a:p>
          </p:txBody>
        </p:sp>
      </p:grpSp>
      <p:sp>
        <p:nvSpPr>
          <p:cNvPr id="20" name="CaixaDeTexto 19"/>
          <p:cNvSpPr txBox="1"/>
          <p:nvPr/>
        </p:nvSpPr>
        <p:spPr>
          <a:xfrm>
            <a:off x="2334864" y="3187426"/>
            <a:ext cx="4049220" cy="400110"/>
          </a:xfrm>
          <a:prstGeom prst="rect">
            <a:avLst/>
          </a:prstGeom>
          <a:solidFill>
            <a:schemeClr val="bg1">
              <a:lumMod val="85000"/>
            </a:schemeClr>
          </a:solidFill>
          <a:ln>
            <a:solidFill>
              <a:srgbClr val="FF0000"/>
            </a:solidFill>
          </a:ln>
        </p:spPr>
        <p:txBody>
          <a:bodyPr wrap="square" rtlCol="0">
            <a:spAutoFit/>
          </a:bodyPr>
          <a:lstStyle/>
          <a:p>
            <a:pPr algn="ctr"/>
            <a:r>
              <a:rPr lang="pt-BR" dirty="0" smtClean="0"/>
              <a:t>Sincronização de 5 em 5 minutos</a:t>
            </a:r>
            <a:endParaRPr lang="pt-BR" dirty="0"/>
          </a:p>
        </p:txBody>
      </p:sp>
      <p:sp>
        <p:nvSpPr>
          <p:cNvPr id="21" name="CaixaDeTexto 20"/>
          <p:cNvSpPr txBox="1"/>
          <p:nvPr/>
        </p:nvSpPr>
        <p:spPr>
          <a:xfrm>
            <a:off x="908587" y="1237798"/>
            <a:ext cx="7984705" cy="400110"/>
          </a:xfrm>
          <a:prstGeom prst="rect">
            <a:avLst/>
          </a:prstGeom>
          <a:solidFill>
            <a:schemeClr val="bg1">
              <a:lumMod val="85000"/>
            </a:schemeClr>
          </a:solidFill>
          <a:ln>
            <a:solidFill>
              <a:srgbClr val="FF0000"/>
            </a:solidFill>
          </a:ln>
        </p:spPr>
        <p:txBody>
          <a:bodyPr wrap="square" rtlCol="0">
            <a:spAutoFit/>
          </a:bodyPr>
          <a:lstStyle/>
          <a:p>
            <a:r>
              <a:rPr lang="pt-BR" dirty="0" smtClean="0"/>
              <a:t>Usar a Funcionalidade Exportar ou esperar à noite para sincronizar</a:t>
            </a:r>
            <a:endParaRPr lang="pt-BR" dirty="0"/>
          </a:p>
        </p:txBody>
      </p:sp>
      <p:grpSp>
        <p:nvGrpSpPr>
          <p:cNvPr id="49" name="Group 22"/>
          <p:cNvGrpSpPr>
            <a:grpSpLocks/>
          </p:cNvGrpSpPr>
          <p:nvPr/>
        </p:nvGrpSpPr>
        <p:grpSpPr bwMode="auto">
          <a:xfrm>
            <a:off x="380133" y="5099615"/>
            <a:ext cx="1139221" cy="1137136"/>
            <a:chOff x="2036" y="1035"/>
            <a:chExt cx="909" cy="757"/>
          </a:xfrm>
        </p:grpSpPr>
        <p:pic>
          <p:nvPicPr>
            <p:cNvPr id="50"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Text Box 46"/>
            <p:cNvSpPr txBox="1">
              <a:spLocks noChangeArrowheads="1"/>
            </p:cNvSpPr>
            <p:nvPr/>
          </p:nvSpPr>
          <p:spPr bwMode="auto">
            <a:xfrm>
              <a:off x="2036" y="1567"/>
              <a:ext cx="909" cy="225"/>
            </a:xfrm>
            <a:prstGeom prst="rect">
              <a:avLst/>
            </a:prstGeom>
            <a:noFill/>
            <a:ln w="9525">
              <a:noFill/>
              <a:miter lim="800000"/>
              <a:headEnd/>
              <a:tailEnd/>
            </a:ln>
          </p:spPr>
          <p:txBody>
            <a:bodyPr wrap="square">
              <a:spAutoFit/>
            </a:bodyPr>
            <a:lstStyle/>
            <a:p>
              <a:pPr algn="ctr">
                <a:spcBef>
                  <a:spcPct val="50000"/>
                </a:spcBef>
                <a:defRPr/>
              </a:pPr>
              <a:r>
                <a:rPr lang="en-US" sz="1600" b="1" dirty="0" err="1" smtClean="0">
                  <a:solidFill>
                    <a:srgbClr val="FF0000"/>
                  </a:solidFill>
                  <a:effectLst>
                    <a:outerShdw blurRad="38100" dist="38100" dir="2700000" algn="tl">
                      <a:srgbClr val="C0C0C0"/>
                    </a:outerShdw>
                  </a:effectLst>
                  <a:cs typeface="+mn-cs"/>
                </a:rPr>
                <a:t>Cadastro</a:t>
              </a:r>
              <a:endParaRPr lang="en-US" sz="1600" b="1" dirty="0">
                <a:solidFill>
                  <a:srgbClr val="FF0000"/>
                </a:solidFill>
                <a:effectLst>
                  <a:outerShdw blurRad="38100" dist="38100" dir="2700000" algn="tl">
                    <a:srgbClr val="C0C0C0"/>
                  </a:outerShdw>
                </a:effectLst>
                <a:cs typeface="+mn-cs"/>
              </a:endParaRPr>
            </a:p>
          </p:txBody>
        </p:sp>
      </p:grpSp>
      <p:grpSp>
        <p:nvGrpSpPr>
          <p:cNvPr id="52" name="Group 22"/>
          <p:cNvGrpSpPr>
            <a:grpSpLocks/>
          </p:cNvGrpSpPr>
          <p:nvPr/>
        </p:nvGrpSpPr>
        <p:grpSpPr bwMode="auto">
          <a:xfrm>
            <a:off x="2459900" y="3751623"/>
            <a:ext cx="1553199" cy="1218788"/>
            <a:chOff x="2127" y="1035"/>
            <a:chExt cx="953" cy="895"/>
          </a:xfrm>
        </p:grpSpPr>
        <p:pic>
          <p:nvPicPr>
            <p:cNvPr id="53"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00" y="1035"/>
              <a:ext cx="680" cy="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Text Box 46"/>
            <p:cNvSpPr txBox="1">
              <a:spLocks noChangeArrowheads="1"/>
            </p:cNvSpPr>
            <p:nvPr/>
          </p:nvSpPr>
          <p:spPr bwMode="auto">
            <a:xfrm>
              <a:off x="2127" y="1501"/>
              <a:ext cx="953" cy="429"/>
            </a:xfrm>
            <a:prstGeom prst="rect">
              <a:avLst/>
            </a:prstGeom>
            <a:noFill/>
            <a:ln w="9525">
              <a:noFill/>
              <a:miter lim="800000"/>
              <a:headEnd/>
              <a:tailEnd/>
            </a:ln>
          </p:spPr>
          <p:txBody>
            <a:bodyPr wrap="square">
              <a:spAutoFit/>
            </a:bodyPr>
            <a:lstStyle/>
            <a:p>
              <a:pPr algn="ctr">
                <a:spcBef>
                  <a:spcPct val="50000"/>
                </a:spcBef>
                <a:defRPr/>
              </a:pPr>
              <a:r>
                <a:rPr lang="en-US" sz="1600" b="1" dirty="0" err="1" smtClean="0">
                  <a:solidFill>
                    <a:srgbClr val="000000"/>
                  </a:solidFill>
                  <a:effectLst>
                    <a:outerShdw blurRad="38100" dist="38100" dir="2700000" algn="tl">
                      <a:srgbClr val="C0C0C0"/>
                    </a:outerShdw>
                  </a:effectLst>
                  <a:cs typeface="+mn-cs"/>
                </a:rPr>
                <a:t>Associar</a:t>
              </a:r>
              <a:r>
                <a:rPr lang="en-US" sz="1600" b="1" dirty="0" smtClean="0">
                  <a:solidFill>
                    <a:srgbClr val="000000"/>
                  </a:solidFill>
                  <a:effectLst>
                    <a:outerShdw blurRad="38100" dist="38100" dir="2700000" algn="tl">
                      <a:srgbClr val="C0C0C0"/>
                    </a:outerShdw>
                  </a:effectLst>
                  <a:cs typeface="+mn-cs"/>
                </a:rPr>
                <a:t> </a:t>
              </a:r>
              <a:r>
                <a:rPr lang="en-US" sz="1600" b="1" dirty="0" err="1" smtClean="0">
                  <a:solidFill>
                    <a:srgbClr val="000000"/>
                  </a:solidFill>
                  <a:effectLst>
                    <a:outerShdw blurRad="38100" dist="38100" dir="2700000" algn="tl">
                      <a:srgbClr val="C0C0C0"/>
                    </a:outerShdw>
                  </a:effectLst>
                  <a:cs typeface="+mn-cs"/>
                </a:rPr>
                <a:t>Contrapartida</a:t>
              </a:r>
              <a:endParaRPr lang="en-US" sz="1600" b="1" dirty="0">
                <a:solidFill>
                  <a:srgbClr val="000000"/>
                </a:solidFill>
                <a:effectLst>
                  <a:outerShdw blurRad="38100" dist="38100" dir="2700000" algn="tl">
                    <a:srgbClr val="C0C0C0"/>
                  </a:outerShdw>
                </a:effectLst>
                <a:cs typeface="+mn-cs"/>
              </a:endParaRPr>
            </a:p>
          </p:txBody>
        </p:sp>
      </p:grpSp>
      <p:grpSp>
        <p:nvGrpSpPr>
          <p:cNvPr id="62" name="Group 31"/>
          <p:cNvGrpSpPr>
            <a:grpSpLocks/>
          </p:cNvGrpSpPr>
          <p:nvPr/>
        </p:nvGrpSpPr>
        <p:grpSpPr bwMode="auto">
          <a:xfrm>
            <a:off x="7115067" y="3753221"/>
            <a:ext cx="1571733" cy="1230543"/>
            <a:chOff x="2036" y="962"/>
            <a:chExt cx="1065" cy="927"/>
          </a:xfrm>
        </p:grpSpPr>
        <p:pic>
          <p:nvPicPr>
            <p:cNvPr id="63" name="Picture 50" descr="template"/>
            <p:cNvPicPr>
              <a:picLocks noChangeAspect="1" noChangeArrowheads="1"/>
            </p:cNvPicPr>
            <p:nvPr/>
          </p:nvPicPr>
          <p:blipFill>
            <a:blip r:embed="rId4">
              <a:clrChange>
                <a:clrFrom>
                  <a:srgbClr val="08369A"/>
                </a:clrFrom>
                <a:clrTo>
                  <a:srgbClr val="08369A">
                    <a:alpha val="0"/>
                  </a:srgbClr>
                </a:clrTo>
              </a:clrChange>
              <a:extLst>
                <a:ext uri="{28A0092B-C50C-407E-A947-70E740481C1C}">
                  <a14:useLocalDpi xmlns:a14="http://schemas.microsoft.com/office/drawing/2010/main" val="0"/>
                </a:ext>
              </a:extLst>
            </a:blip>
            <a:srcRect/>
            <a:stretch>
              <a:fillRect/>
            </a:stretch>
          </p:blipFill>
          <p:spPr bwMode="auto">
            <a:xfrm>
              <a:off x="2273" y="962"/>
              <a:ext cx="680" cy="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 Box 46"/>
            <p:cNvSpPr txBox="1">
              <a:spLocks noChangeArrowheads="1"/>
            </p:cNvSpPr>
            <p:nvPr/>
          </p:nvSpPr>
          <p:spPr bwMode="auto">
            <a:xfrm>
              <a:off x="2036" y="1568"/>
              <a:ext cx="1065" cy="321"/>
            </a:xfrm>
            <a:prstGeom prst="rect">
              <a:avLst/>
            </a:prstGeom>
            <a:noFill/>
            <a:ln w="9525">
              <a:noFill/>
              <a:miter lim="800000"/>
              <a:headEnd/>
              <a:tailEnd/>
            </a:ln>
          </p:spPr>
          <p:txBody>
            <a:bodyPr>
              <a:spAutoFit/>
            </a:bodyPr>
            <a:lstStyle/>
            <a:p>
              <a:pPr algn="ctr">
                <a:spcBef>
                  <a:spcPct val="50000"/>
                </a:spcBef>
                <a:defRPr/>
              </a:pPr>
              <a:r>
                <a:rPr lang="en-US" sz="1600" b="1" dirty="0" err="1" smtClean="0">
                  <a:solidFill>
                    <a:srgbClr val="000000"/>
                  </a:solidFill>
                  <a:effectLst>
                    <a:outerShdw blurRad="38100" dist="38100" dir="2700000" algn="tl">
                      <a:srgbClr val="C0C0C0"/>
                    </a:outerShdw>
                  </a:effectLst>
                  <a:cs typeface="+mn-cs"/>
                </a:rPr>
                <a:t>Transferência</a:t>
              </a:r>
              <a:endParaRPr lang="en-US" sz="1600" b="1" dirty="0">
                <a:solidFill>
                  <a:srgbClr val="000000"/>
                </a:solidFill>
                <a:effectLst>
                  <a:outerShdw blurRad="38100" dist="38100" dir="2700000" algn="tl">
                    <a:srgbClr val="C0C0C0"/>
                  </a:outerShdw>
                </a:effectLst>
                <a:cs typeface="+mn-cs"/>
              </a:endParaRPr>
            </a:p>
          </p:txBody>
        </p:sp>
      </p:grpSp>
      <p:sp>
        <p:nvSpPr>
          <p:cNvPr id="55" name="Elipse 54"/>
          <p:cNvSpPr/>
          <p:nvPr/>
        </p:nvSpPr>
        <p:spPr bwMode="auto">
          <a:xfrm>
            <a:off x="6511881" y="108089"/>
            <a:ext cx="1454726" cy="461353"/>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extLst>
      <p:ext uri="{BB962C8B-B14F-4D97-AF65-F5344CB8AC3E}">
        <p14:creationId xmlns:p14="http://schemas.microsoft.com/office/powerpoint/2010/main" val="312359869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64"/>
                                        </p:tgtEl>
                                        <p:attrNameLst>
                                          <p:attrName>style.visibility</p:attrName>
                                        </p:attrNameLst>
                                      </p:cBhvr>
                                      <p:to>
                                        <p:strVal val="visible"/>
                                      </p:to>
                                    </p:set>
                                  </p:childTnLst>
                                </p:cTn>
                              </p:par>
                              <p:par>
                                <p:cTn id="9" presetID="2" presetClass="entr" presetSubtype="4" fill="hold" grpId="0" nodeType="withEffect">
                                  <p:stCondLst>
                                    <p:cond delay="0"/>
                                  </p:stCondLst>
                                  <p:childTnLst>
                                    <p:set>
                                      <p:cBhvr>
                                        <p:cTn id="10" dur="1" fill="hold">
                                          <p:stCondLst>
                                            <p:cond delay="0"/>
                                          </p:stCondLst>
                                        </p:cTn>
                                        <p:tgtEl>
                                          <p:spTgt spid="19474"/>
                                        </p:tgtEl>
                                        <p:attrNameLst>
                                          <p:attrName>style.visibility</p:attrName>
                                        </p:attrNameLst>
                                      </p:cBhvr>
                                      <p:to>
                                        <p:strVal val="visible"/>
                                      </p:to>
                                    </p:set>
                                    <p:anim calcmode="lin" valueType="num">
                                      <p:cBhvr additive="base">
                                        <p:cTn id="11" dur="500" fill="hold"/>
                                        <p:tgtEl>
                                          <p:spTgt spid="19474"/>
                                        </p:tgtEl>
                                        <p:attrNameLst>
                                          <p:attrName>ppt_x</p:attrName>
                                        </p:attrNameLst>
                                      </p:cBhvr>
                                      <p:tavLst>
                                        <p:tav tm="0">
                                          <p:val>
                                            <p:strVal val="#ppt_x"/>
                                          </p:val>
                                        </p:tav>
                                        <p:tav tm="100000">
                                          <p:val>
                                            <p:strVal val="#ppt_x"/>
                                          </p:val>
                                        </p:tav>
                                      </p:tavLst>
                                    </p:anim>
                                    <p:anim calcmode="lin" valueType="num">
                                      <p:cBhvr additive="base">
                                        <p:cTn id="12" dur="500" fill="hold"/>
                                        <p:tgtEl>
                                          <p:spTgt spid="1947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ppt_x"/>
                                          </p:val>
                                        </p:tav>
                                        <p:tav tm="100000">
                                          <p:val>
                                            <p:strVal val="#ppt_x"/>
                                          </p:val>
                                        </p:tav>
                                      </p:tavLst>
                                    </p:anim>
                                    <p:anim calcmode="lin" valueType="num">
                                      <p:cBhvr additive="base">
                                        <p:cTn id="30" dur="500" fill="hold"/>
                                        <p:tgtEl>
                                          <p:spTgt spid="4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2"/>
                                        </p:tgtEl>
                                        <p:attrNameLst>
                                          <p:attrName>style.visibility</p:attrName>
                                        </p:attrNameLst>
                                      </p:cBhvr>
                                      <p:to>
                                        <p:strVal val="visible"/>
                                      </p:to>
                                    </p:set>
                                    <p:anim calcmode="lin" valueType="num">
                                      <p:cBhvr additive="base">
                                        <p:cTn id="49" dur="500" fill="hold"/>
                                        <p:tgtEl>
                                          <p:spTgt spid="62"/>
                                        </p:tgtEl>
                                        <p:attrNameLst>
                                          <p:attrName>ppt_x</p:attrName>
                                        </p:attrNameLst>
                                      </p:cBhvr>
                                      <p:tavLst>
                                        <p:tav tm="0">
                                          <p:val>
                                            <p:strVal val="#ppt_x"/>
                                          </p:val>
                                        </p:tav>
                                        <p:tav tm="100000">
                                          <p:val>
                                            <p:strVal val="#ppt_x"/>
                                          </p:val>
                                        </p:tav>
                                      </p:tavLst>
                                    </p:anim>
                                    <p:anim calcmode="lin" valueType="num">
                                      <p:cBhvr additive="base">
                                        <p:cTn id="50" dur="500" fill="hold"/>
                                        <p:tgtEl>
                                          <p:spTgt spid="6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additive="base">
                                        <p:cTn id="53" dur="500" fill="hold"/>
                                        <p:tgtEl>
                                          <p:spTgt spid="52"/>
                                        </p:tgtEl>
                                        <p:attrNameLst>
                                          <p:attrName>ppt_x</p:attrName>
                                        </p:attrNameLst>
                                      </p:cBhvr>
                                      <p:tavLst>
                                        <p:tav tm="0">
                                          <p:val>
                                            <p:strVal val="#ppt_x"/>
                                          </p:val>
                                        </p:tav>
                                        <p:tav tm="100000">
                                          <p:val>
                                            <p:strVal val="#ppt_x"/>
                                          </p:val>
                                        </p:tav>
                                      </p:tavLst>
                                    </p:anim>
                                    <p:anim calcmode="lin" valueType="num">
                                      <p:cBhvr additive="base">
                                        <p:cTn id="5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ppt_x"/>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1600" fill="hold"/>
                                        <p:tgtEl>
                                          <p:spTgt spid="46"/>
                                        </p:tgtEl>
                                        <p:attrNameLst>
                                          <p:attrName>ppt_x</p:attrName>
                                        </p:attrNameLst>
                                      </p:cBhvr>
                                      <p:tavLst>
                                        <p:tav tm="0">
                                          <p:val>
                                            <p:strVal val="#ppt_x"/>
                                          </p:val>
                                        </p:tav>
                                        <p:tav tm="100000">
                                          <p:val>
                                            <p:strVal val="#ppt_x"/>
                                          </p:val>
                                        </p:tav>
                                      </p:tavLst>
                                    </p:anim>
                                    <p:anim calcmode="lin" valueType="num">
                                      <p:cBhvr additive="base">
                                        <p:cTn id="64" dur="16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additive="base">
                                        <p:cTn id="69" dur="500" fill="hold"/>
                                        <p:tgtEl>
                                          <p:spTgt spid="7"/>
                                        </p:tgtEl>
                                        <p:attrNameLst>
                                          <p:attrName>ppt_x</p:attrName>
                                        </p:attrNameLst>
                                      </p:cBhvr>
                                      <p:tavLst>
                                        <p:tav tm="0">
                                          <p:val>
                                            <p:strVal val="#ppt_x"/>
                                          </p:val>
                                        </p:tav>
                                        <p:tav tm="100000">
                                          <p:val>
                                            <p:strVal val="#ppt_x"/>
                                          </p:val>
                                        </p:tav>
                                      </p:tavLst>
                                    </p:anim>
                                    <p:anim calcmode="lin" valueType="num">
                                      <p:cBhvr additive="base">
                                        <p:cTn id="70" dur="500" fill="hold"/>
                                        <p:tgtEl>
                                          <p:spTgt spid="7"/>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ppt_x"/>
                                          </p:val>
                                        </p:tav>
                                        <p:tav tm="100000">
                                          <p:val>
                                            <p:strVal val="#ppt_x"/>
                                          </p:val>
                                        </p:tav>
                                      </p:tavLst>
                                    </p:anim>
                                    <p:anim calcmode="lin" valueType="num">
                                      <p:cBhvr additive="base">
                                        <p:cTn id="7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66" grpId="0" animBg="1"/>
      <p:bldP spid="26664" grpId="0" animBg="1"/>
      <p:bldP spid="19474"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algn="ctr"/>
            <a:r>
              <a:rPr lang="en-US" altLang="pt-BR" sz="2800" b="0" dirty="0">
                <a:solidFill>
                  <a:srgbClr val="660066"/>
                </a:solidFill>
              </a:rPr>
              <a:t>3. </a:t>
            </a:r>
            <a:r>
              <a:rPr lang="en-US" altLang="pt-BR" sz="2800" b="0" dirty="0" err="1" smtClean="0">
                <a:solidFill>
                  <a:srgbClr val="660066"/>
                </a:solidFill>
              </a:rPr>
              <a:t>Módulo</a:t>
            </a:r>
            <a:r>
              <a:rPr lang="en-US" altLang="pt-BR" sz="2800" b="0" dirty="0" smtClean="0">
                <a:solidFill>
                  <a:srgbClr val="660066"/>
                </a:solidFill>
              </a:rPr>
              <a:t> </a:t>
            </a:r>
            <a:r>
              <a:rPr lang="en-US" altLang="pt-BR" sz="2800" dirty="0">
                <a:solidFill>
                  <a:srgbClr val="660066"/>
                </a:solidFill>
              </a:rPr>
              <a:t>-</a:t>
            </a:r>
            <a:r>
              <a:rPr lang="en-US" altLang="pt-BR" sz="2800" b="0" dirty="0">
                <a:solidFill>
                  <a:schemeClr val="tx1"/>
                </a:solidFill>
              </a:rPr>
              <a:t> </a:t>
            </a:r>
            <a:r>
              <a:rPr lang="pt-BR" altLang="pt-BR" sz="2800" dirty="0" smtClean="0">
                <a:solidFill>
                  <a:srgbClr val="CC0099"/>
                </a:solidFill>
              </a:rPr>
              <a:t>Senha </a:t>
            </a:r>
            <a:endParaRPr lang="pt-BR" altLang="pt-BR" sz="2800" dirty="0" smtClean="0">
              <a:solidFill>
                <a:srgbClr val="FF0000"/>
              </a:solidFill>
            </a:endParaRPr>
          </a:p>
        </p:txBody>
      </p:sp>
      <p:sp>
        <p:nvSpPr>
          <p:cNvPr id="32771" name="Retângulo 1"/>
          <p:cNvSpPr>
            <a:spLocks noChangeArrowheads="1"/>
          </p:cNvSpPr>
          <p:nvPr/>
        </p:nvSpPr>
        <p:spPr bwMode="auto">
          <a:xfrm>
            <a:off x="432262" y="909638"/>
            <a:ext cx="8163098" cy="707886"/>
          </a:xfrm>
          <a:prstGeom prst="rect">
            <a:avLst/>
          </a:prstGeom>
          <a:solidFill>
            <a:schemeClr val="bg1">
              <a:lumMod val="85000"/>
            </a:schemeClr>
          </a:solidFill>
          <a:ln>
            <a:solidFill>
              <a:srgbClr val="FF0000"/>
            </a:solidFill>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smtClean="0">
                <a:solidFill>
                  <a:srgbClr val="FF0000"/>
                </a:solidFill>
              </a:rPr>
              <a:t>Somente de </a:t>
            </a:r>
            <a:r>
              <a:rPr lang="pt-BR" altLang="pt-BR" sz="2000" b="0" dirty="0">
                <a:solidFill>
                  <a:srgbClr val="FF0000"/>
                </a:solidFill>
              </a:rPr>
              <a:t>posse da senha de acesso ao sistema </a:t>
            </a:r>
            <a:r>
              <a:rPr lang="pt-BR" altLang="pt-BR" sz="2000" b="0" dirty="0" smtClean="0">
                <a:solidFill>
                  <a:srgbClr val="FF0000"/>
                </a:solidFill>
              </a:rPr>
              <a:t>que o </a:t>
            </a:r>
            <a:r>
              <a:rPr lang="pt-BR" altLang="pt-BR" sz="2000" b="0" dirty="0">
                <a:solidFill>
                  <a:srgbClr val="FF0000"/>
                </a:solidFill>
              </a:rPr>
              <a:t>proponente poderá </a:t>
            </a:r>
            <a:r>
              <a:rPr lang="pt-BR" altLang="pt-BR" sz="2000" b="0" dirty="0" smtClean="0">
                <a:solidFill>
                  <a:srgbClr val="FF0000"/>
                </a:solidFill>
              </a:rPr>
              <a:t>realizar os procedimentos apresentados daqui por diante. </a:t>
            </a:r>
            <a:endParaRPr lang="pt-BR" altLang="pt-BR" sz="2000" b="0" dirty="0">
              <a:solidFill>
                <a:srgbClr val="FF0000"/>
              </a:solidFill>
            </a:endParaRPr>
          </a:p>
        </p:txBody>
      </p:sp>
      <p:pic>
        <p:nvPicPr>
          <p:cNvPr id="4" name="Imagem 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218707" y="1720736"/>
            <a:ext cx="8720954" cy="4414058"/>
          </a:xfrm>
          <a:prstGeom prst="rect">
            <a:avLst/>
          </a:prstGeom>
          <a:ln>
            <a:solidFill>
              <a:srgbClr val="FF0000"/>
            </a:solidFill>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algn="ctr"/>
            <a:r>
              <a:rPr lang="en-US" altLang="pt-BR" sz="2800" b="0" dirty="0">
                <a:solidFill>
                  <a:srgbClr val="660066"/>
                </a:solidFill>
              </a:rPr>
              <a:t>3. </a:t>
            </a:r>
            <a:r>
              <a:rPr lang="en-US" altLang="pt-BR" sz="2800" b="0" dirty="0" err="1" smtClean="0">
                <a:solidFill>
                  <a:srgbClr val="660066"/>
                </a:solidFill>
              </a:rPr>
              <a:t>Módulo</a:t>
            </a:r>
            <a:r>
              <a:rPr lang="en-US" altLang="pt-BR" sz="2800" b="0" dirty="0" smtClean="0">
                <a:solidFill>
                  <a:srgbClr val="660066"/>
                </a:solidFill>
              </a:rPr>
              <a:t> </a:t>
            </a:r>
            <a:r>
              <a:rPr lang="en-US" altLang="pt-BR" sz="2800" dirty="0">
                <a:solidFill>
                  <a:srgbClr val="660066"/>
                </a:solidFill>
              </a:rPr>
              <a:t>-</a:t>
            </a:r>
            <a:r>
              <a:rPr lang="en-US" altLang="pt-BR" sz="2800" b="0" dirty="0">
                <a:solidFill>
                  <a:schemeClr val="tx1"/>
                </a:solidFill>
              </a:rPr>
              <a:t> </a:t>
            </a:r>
            <a:r>
              <a:rPr lang="pt-BR" altLang="pt-BR" sz="2800" b="0" dirty="0" err="1" smtClean="0">
                <a:solidFill>
                  <a:srgbClr val="CC0099"/>
                </a:solidFill>
              </a:rPr>
              <a:t>Dashboard</a:t>
            </a:r>
            <a:endParaRPr lang="pt-BR" altLang="pt-BR" sz="2800" b="0" dirty="0" smtClean="0">
              <a:solidFill>
                <a:srgbClr val="FF0000"/>
              </a:solidFill>
            </a:endParaRPr>
          </a:p>
        </p:txBody>
      </p:sp>
      <p:pic>
        <p:nvPicPr>
          <p:cNvPr id="2" name="Imagem 1"/>
          <p:cNvPicPr>
            <a:picLocks noChangeAspect="1"/>
          </p:cNvPicPr>
          <p:nvPr/>
        </p:nvPicPr>
        <p:blipFill>
          <a:blip r:embed="rId3"/>
          <a:stretch>
            <a:fillRect/>
          </a:stretch>
        </p:blipFill>
        <p:spPr>
          <a:xfrm>
            <a:off x="133004" y="914401"/>
            <a:ext cx="8894618" cy="5336770"/>
          </a:xfrm>
          <a:prstGeom prst="rect">
            <a:avLst/>
          </a:prstGeom>
          <a:ln>
            <a:solidFill>
              <a:srgbClr val="FF0000"/>
            </a:solidFill>
          </a:ln>
        </p:spPr>
      </p:pic>
    </p:spTree>
    <p:extLst>
      <p:ext uri="{BB962C8B-B14F-4D97-AF65-F5344CB8AC3E}">
        <p14:creationId xmlns:p14="http://schemas.microsoft.com/office/powerpoint/2010/main" val="2254912563"/>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endParaRPr lang="pt-BR" altLang="pt-BR" smtClean="0"/>
          </a:p>
        </p:txBody>
      </p:sp>
      <p:sp>
        <p:nvSpPr>
          <p:cNvPr id="31747" name="Rectangle 3"/>
          <p:cNvSpPr>
            <a:spLocks noGrp="1" noChangeArrowheads="1"/>
          </p:cNvSpPr>
          <p:nvPr>
            <p:ph type="body" idx="4294967295"/>
          </p:nvPr>
        </p:nvSpPr>
        <p:spPr/>
        <p:txBody>
          <a:bodyPr/>
          <a:lstStyle/>
          <a:p>
            <a:pPr>
              <a:buFontTx/>
              <a:buNone/>
            </a:pPr>
            <a:endParaRPr lang="pt-BR" altLang="pt-BR" dirty="0" smtClean="0"/>
          </a:p>
          <a:p>
            <a:pPr>
              <a:buFontTx/>
              <a:buNone/>
            </a:pPr>
            <a:endParaRPr lang="pt-BR" altLang="pt-BR" dirty="0" smtClean="0"/>
          </a:p>
          <a:p>
            <a:pPr>
              <a:buFontTx/>
              <a:buNone/>
            </a:pPr>
            <a:endParaRPr lang="pt-BR" altLang="pt-BR" dirty="0" smtClean="0"/>
          </a:p>
          <a:p>
            <a:pPr>
              <a:buFontTx/>
              <a:buNone/>
            </a:pPr>
            <a:endParaRPr lang="pt-BR" altLang="pt-BR" dirty="0" smtClean="0"/>
          </a:p>
          <a:p>
            <a:pPr algn="ctr">
              <a:buFontTx/>
              <a:buNone/>
            </a:pPr>
            <a:r>
              <a:rPr lang="pt-BR" altLang="pt-BR" sz="4400" dirty="0" smtClean="0">
                <a:solidFill>
                  <a:srgbClr val="FF0000"/>
                </a:solidFill>
              </a:rPr>
              <a:t>4. Alteração do Cadastro</a:t>
            </a:r>
          </a:p>
          <a:p>
            <a:pPr algn="ctr">
              <a:buFontTx/>
              <a:buNone/>
            </a:pPr>
            <a:r>
              <a:rPr lang="pt-BR" altLang="pt-BR" sz="3200" dirty="0" smtClean="0">
                <a:solidFill>
                  <a:schemeClr val="accent6"/>
                </a:solidFill>
              </a:rPr>
              <a:t>(Ver Manual n° 13)</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anim calcmode="lin" valueType="num">
                                      <p:cBhvr>
                                        <p:cTn id="7" dur="500" fill="hold"/>
                                        <p:tgtEl>
                                          <p:spTgt spid="31747">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1747">
                                            <p:txEl>
                                              <p:pRg st="4" end="4"/>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1747">
                                            <p:txEl>
                                              <p:pRg st="5" end="5"/>
                                            </p:txEl>
                                          </p:spTgt>
                                        </p:tgtEl>
                                        <p:attrNameLst>
                                          <p:attrName>style.visibility</p:attrName>
                                        </p:attrNameLst>
                                      </p:cBhvr>
                                      <p:to>
                                        <p:strVal val="visible"/>
                                      </p:to>
                                    </p:set>
                                    <p:anim calcmode="lin" valueType="num">
                                      <p:cBhvr>
                                        <p:cTn id="14" dur="500" fill="hold"/>
                                        <p:tgtEl>
                                          <p:spTgt spid="31747">
                                            <p:txEl>
                                              <p:pRg st="5" end="5"/>
                                            </p:txEl>
                                          </p:spTgt>
                                        </p:tgtEl>
                                        <p:attrNameLst>
                                          <p:attrName>ppt_w</p:attrName>
                                        </p:attrNameLst>
                                      </p:cBhvr>
                                      <p:tavLst>
                                        <p:tav tm="0">
                                          <p:val>
                                            <p:fltVal val="0"/>
                                          </p:val>
                                        </p:tav>
                                        <p:tav tm="100000">
                                          <p:val>
                                            <p:strVal val="#ppt_w"/>
                                          </p:val>
                                        </p:tav>
                                      </p:tavLst>
                                    </p:anim>
                                    <p:anim calcmode="lin" valueType="num">
                                      <p:cBhvr>
                                        <p:cTn id="15" dur="500" fill="hold"/>
                                        <p:tgtEl>
                                          <p:spTgt spid="31747">
                                            <p:txEl>
                                              <p:pRg st="5" end="5"/>
                                            </p:txEl>
                                          </p:spTgt>
                                        </p:tgtEl>
                                        <p:attrNameLst>
                                          <p:attrName>ppt_h</p:attrName>
                                        </p:attrNameLst>
                                      </p:cBhvr>
                                      <p:tavLst>
                                        <p:tav tm="0">
                                          <p:val>
                                            <p:fltVal val="0"/>
                                          </p:val>
                                        </p:tav>
                                        <p:tav tm="100000">
                                          <p:val>
                                            <p:strVal val="#ppt_h"/>
                                          </p:val>
                                        </p:tav>
                                      </p:tavLst>
                                    </p:anim>
                                    <p:animEffect transition="in" filter="fade">
                                      <p:cBhvr>
                                        <p:cTn id="16" dur="500"/>
                                        <p:tgtEl>
                                          <p:spTgt spid="317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pPr algn="ctr"/>
            <a:r>
              <a:rPr lang="en-US" altLang="pt-BR" sz="2800" smtClean="0">
                <a:solidFill>
                  <a:srgbClr val="FF0000"/>
                </a:solidFill>
              </a:rPr>
              <a:t>4. Alteração do Cadastro</a:t>
            </a:r>
            <a:endParaRPr lang="pt-BR" altLang="pt-BR" sz="2800" smtClean="0">
              <a:solidFill>
                <a:srgbClr val="FF0000"/>
              </a:solidFill>
            </a:endParaRP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822960"/>
            <a:ext cx="8439990" cy="5228705"/>
          </a:xfrm>
          <a:prstGeom prst="rect">
            <a:avLst/>
          </a:prstGeom>
          <a:ln>
            <a:solidFill>
              <a:srgbClr val="FF0000"/>
            </a:solidFill>
          </a:ln>
        </p:spPr>
      </p:pic>
      <p:sp>
        <p:nvSpPr>
          <p:cNvPr id="2" name="Retângulo 1"/>
          <p:cNvSpPr/>
          <p:nvPr/>
        </p:nvSpPr>
        <p:spPr bwMode="auto">
          <a:xfrm>
            <a:off x="433847" y="3665913"/>
            <a:ext cx="1453142" cy="399011"/>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18449546"/>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pPr algn="ctr"/>
            <a:r>
              <a:rPr lang="en-US" altLang="pt-BR" sz="2800" dirty="0" smtClean="0">
                <a:solidFill>
                  <a:srgbClr val="FF0000"/>
                </a:solidFill>
              </a:rPr>
              <a:t>4. </a:t>
            </a:r>
            <a:r>
              <a:rPr lang="en-US" altLang="pt-BR" sz="2800" dirty="0" err="1" smtClean="0">
                <a:solidFill>
                  <a:srgbClr val="FF0000"/>
                </a:solidFill>
              </a:rPr>
              <a:t>Alteração</a:t>
            </a:r>
            <a:r>
              <a:rPr lang="en-US" altLang="pt-BR" sz="2800" dirty="0" smtClean="0">
                <a:solidFill>
                  <a:srgbClr val="FF0000"/>
                </a:solidFill>
              </a:rPr>
              <a:t> do </a:t>
            </a:r>
            <a:r>
              <a:rPr lang="en-US" altLang="pt-BR" sz="2800" dirty="0" err="1" smtClean="0">
                <a:solidFill>
                  <a:srgbClr val="FF0000"/>
                </a:solidFill>
              </a:rPr>
              <a:t>Cadastro</a:t>
            </a:r>
            <a:r>
              <a:rPr lang="en-US" altLang="pt-BR" sz="2800" dirty="0" smtClean="0">
                <a:solidFill>
                  <a:srgbClr val="FF0000"/>
                </a:solidFill>
              </a:rPr>
              <a:t/>
            </a:r>
            <a:br>
              <a:rPr lang="en-US" altLang="pt-BR" sz="2800" dirty="0" smtClean="0">
                <a:solidFill>
                  <a:srgbClr val="FF0000"/>
                </a:solidFill>
              </a:rPr>
            </a:br>
            <a:r>
              <a:rPr lang="en-US" altLang="pt-BR" sz="2000" dirty="0" err="1" smtClean="0">
                <a:solidFill>
                  <a:srgbClr val="FF0000"/>
                </a:solidFill>
              </a:rPr>
              <a:t>Pelo</a:t>
            </a:r>
            <a:r>
              <a:rPr lang="en-US" altLang="pt-BR" sz="2000" dirty="0" smtClean="0">
                <a:solidFill>
                  <a:srgbClr val="FF0000"/>
                </a:solidFill>
              </a:rPr>
              <a:t> </a:t>
            </a:r>
            <a:r>
              <a:rPr lang="en-US" altLang="pt-BR" sz="2000" dirty="0" err="1" smtClean="0">
                <a:solidFill>
                  <a:srgbClr val="FF0000"/>
                </a:solidFill>
              </a:rPr>
              <a:t>Proponente</a:t>
            </a:r>
            <a:endParaRPr lang="pt-BR" altLang="pt-BR" sz="2000" dirty="0" smtClean="0">
              <a:solidFill>
                <a:srgbClr val="FF0000"/>
              </a:solidFill>
            </a:endParaRPr>
          </a:p>
        </p:txBody>
      </p:sp>
      <p:sp>
        <p:nvSpPr>
          <p:cNvPr id="33796" name="Retângulo 1"/>
          <p:cNvSpPr>
            <a:spLocks noChangeArrowheads="1"/>
          </p:cNvSpPr>
          <p:nvPr/>
        </p:nvSpPr>
        <p:spPr bwMode="auto">
          <a:xfrm>
            <a:off x="759373" y="4995093"/>
            <a:ext cx="7915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pPr>
            <a:r>
              <a:rPr lang="pt-BR" altLang="pt-BR" sz="1800" b="0" dirty="0">
                <a:solidFill>
                  <a:schemeClr val="tx1"/>
                </a:solidFill>
              </a:rPr>
              <a:t>Clicar em cada aba para visualizar as informações do cadastro.</a:t>
            </a:r>
          </a:p>
          <a:p>
            <a:pPr algn="just" eaLnBrk="1" hangingPunct="1">
              <a:spcBef>
                <a:spcPct val="0"/>
              </a:spcBef>
            </a:pPr>
            <a:r>
              <a:rPr lang="pt-BR" altLang="pt-BR" sz="1800" b="0" dirty="0">
                <a:solidFill>
                  <a:schemeClr val="tx1"/>
                </a:solidFill>
              </a:rPr>
              <a:t>As informações constantes nas abas “</a:t>
            </a:r>
            <a:r>
              <a:rPr lang="pt-BR" altLang="pt-BR" sz="1800" dirty="0">
                <a:solidFill>
                  <a:schemeClr val="tx1"/>
                </a:solidFill>
              </a:rPr>
              <a:t>Identificação</a:t>
            </a:r>
            <a:r>
              <a:rPr lang="pt-BR" altLang="pt-BR" sz="1800" b="0" dirty="0">
                <a:solidFill>
                  <a:schemeClr val="tx1"/>
                </a:solidFill>
              </a:rPr>
              <a:t>”, “</a:t>
            </a:r>
            <a:r>
              <a:rPr lang="pt-BR" altLang="pt-BR" sz="1800" dirty="0">
                <a:solidFill>
                  <a:schemeClr val="tx1"/>
                </a:solidFill>
              </a:rPr>
              <a:t>Localização</a:t>
            </a:r>
            <a:r>
              <a:rPr lang="pt-BR" altLang="pt-BR" sz="1800" b="0" dirty="0" smtClean="0">
                <a:solidFill>
                  <a:schemeClr val="tx1"/>
                </a:solidFill>
              </a:rPr>
              <a:t>”, </a:t>
            </a:r>
            <a:r>
              <a:rPr lang="pt-BR" altLang="pt-BR" sz="1800" b="0" dirty="0">
                <a:solidFill>
                  <a:schemeClr val="tx1"/>
                </a:solidFill>
              </a:rPr>
              <a:t>“</a:t>
            </a:r>
            <a:r>
              <a:rPr lang="pt-BR" altLang="pt-BR" sz="1800" dirty="0">
                <a:solidFill>
                  <a:schemeClr val="tx1"/>
                </a:solidFill>
              </a:rPr>
              <a:t>Representante</a:t>
            </a:r>
            <a:r>
              <a:rPr lang="pt-BR" altLang="pt-BR" sz="1800" b="0" dirty="0" smtClean="0">
                <a:solidFill>
                  <a:schemeClr val="tx1"/>
                </a:solidFill>
              </a:rPr>
              <a:t>” e “</a:t>
            </a:r>
            <a:r>
              <a:rPr lang="pt-BR" altLang="pt-BR" sz="1800" dirty="0" smtClean="0">
                <a:solidFill>
                  <a:schemeClr val="tx1"/>
                </a:solidFill>
              </a:rPr>
              <a:t>Validação”</a:t>
            </a:r>
            <a:r>
              <a:rPr lang="pt-BR" altLang="pt-BR" sz="1800" b="0" dirty="0" smtClean="0">
                <a:solidFill>
                  <a:schemeClr val="tx1"/>
                </a:solidFill>
              </a:rPr>
              <a:t> não </a:t>
            </a:r>
            <a:r>
              <a:rPr lang="pt-BR" altLang="pt-BR" sz="1800" b="0" dirty="0">
                <a:solidFill>
                  <a:schemeClr val="tx1"/>
                </a:solidFill>
              </a:rPr>
              <a:t>poderão ser alteradas pelo proponente. </a:t>
            </a:r>
          </a:p>
        </p:txBody>
      </p:sp>
      <p:pic>
        <p:nvPicPr>
          <p:cNvPr id="4" name="Imagem 3"/>
          <p:cNvPicPr>
            <a:picLocks noChangeAspect="1"/>
          </p:cNvPicPr>
          <p:nvPr/>
        </p:nvPicPr>
        <p:blipFill>
          <a:blip r:embed="rId4"/>
          <a:stretch>
            <a:fillRect/>
          </a:stretch>
        </p:blipFill>
        <p:spPr>
          <a:xfrm>
            <a:off x="228600" y="849086"/>
            <a:ext cx="8719457" cy="4013859"/>
          </a:xfrm>
          <a:prstGeom prst="rect">
            <a:avLst/>
          </a:prstGeom>
          <a:ln>
            <a:solidFill>
              <a:srgbClr val="FF0000"/>
            </a:solidFill>
          </a:ln>
        </p:spPr>
      </p:pic>
      <p:sp>
        <p:nvSpPr>
          <p:cNvPr id="6" name="Elipse 5"/>
          <p:cNvSpPr/>
          <p:nvPr/>
        </p:nvSpPr>
        <p:spPr bwMode="auto">
          <a:xfrm>
            <a:off x="2950029" y="2231571"/>
            <a:ext cx="555171" cy="503316"/>
          </a:xfrm>
          <a:prstGeom prst="ellipse">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3" name="Conector de seta reta 2"/>
          <p:cNvCxnSpPr/>
          <p:nvPr/>
        </p:nvCxnSpPr>
        <p:spPr bwMode="auto">
          <a:xfrm flipV="1">
            <a:off x="484414" y="2623457"/>
            <a:ext cx="163286" cy="41365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Conector de seta reta 7"/>
          <p:cNvCxnSpPr/>
          <p:nvPr/>
        </p:nvCxnSpPr>
        <p:spPr bwMode="auto">
          <a:xfrm flipV="1">
            <a:off x="1088571" y="2634342"/>
            <a:ext cx="239486" cy="45720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ector de seta reta 9"/>
          <p:cNvCxnSpPr/>
          <p:nvPr/>
        </p:nvCxnSpPr>
        <p:spPr bwMode="auto">
          <a:xfrm flipV="1">
            <a:off x="2373086" y="2623457"/>
            <a:ext cx="174171" cy="35922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 name="Conector de seta reta 11"/>
          <p:cNvCxnSpPr/>
          <p:nvPr/>
        </p:nvCxnSpPr>
        <p:spPr bwMode="auto">
          <a:xfrm flipV="1">
            <a:off x="3505200" y="2623457"/>
            <a:ext cx="206829" cy="34834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Elipse 1"/>
          <p:cNvSpPr/>
          <p:nvPr/>
        </p:nvSpPr>
        <p:spPr bwMode="auto">
          <a:xfrm>
            <a:off x="1711779" y="2231571"/>
            <a:ext cx="476249" cy="503316"/>
          </a:xfrm>
          <a:prstGeom prst="ellipse">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3796">
                                            <p:txEl>
                                              <p:pRg st="0" end="0"/>
                                            </p:txEl>
                                          </p:spTgt>
                                        </p:tgtEl>
                                        <p:attrNameLst>
                                          <p:attrName>style.visibility</p:attrName>
                                        </p:attrNameLst>
                                      </p:cBhvr>
                                      <p:to>
                                        <p:strVal val="visible"/>
                                      </p:to>
                                    </p:set>
                                    <p:anim calcmode="lin" valueType="num">
                                      <p:cBhvr additive="base">
                                        <p:cTn id="11" dur="500" fill="hold"/>
                                        <p:tgtEl>
                                          <p:spTgt spid="3379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37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3796">
                                            <p:txEl>
                                              <p:pRg st="1" end="1"/>
                                            </p:txEl>
                                          </p:spTgt>
                                        </p:tgtEl>
                                        <p:attrNameLst>
                                          <p:attrName>style.visibility</p:attrName>
                                        </p:attrNameLst>
                                      </p:cBhvr>
                                      <p:to>
                                        <p:strVal val="visible"/>
                                      </p:to>
                                    </p:set>
                                    <p:anim calcmode="lin" valueType="num">
                                      <p:cBhvr additive="base">
                                        <p:cTn id="17" dur="500" fill="hold"/>
                                        <p:tgtEl>
                                          <p:spTgt spid="3379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3796">
                                            <p:txEl>
                                              <p:pRg st="1" end="1"/>
                                            </p:txEl>
                                          </p:spTgt>
                                        </p:tgtEl>
                                        <p:attrNameLst>
                                          <p:attrName>ppt_y</p:attrName>
                                        </p:attrNameLst>
                                      </p:cBhvr>
                                      <p:tavLst>
                                        <p:tav tm="0">
                                          <p:val>
                                            <p:strVal val="1+#ppt_h/2"/>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1"/>
          <p:cNvSpPr>
            <a:spLocks noGrp="1"/>
          </p:cNvSpPr>
          <p:nvPr>
            <p:ph type="title"/>
          </p:nvPr>
        </p:nvSpPr>
        <p:spPr/>
        <p:txBody>
          <a:bodyPr/>
          <a:lstStyle/>
          <a:p>
            <a:pPr algn="ctr"/>
            <a:r>
              <a:rPr lang="en-US" altLang="pt-BR" sz="2800" smtClean="0">
                <a:solidFill>
                  <a:srgbClr val="FF0000"/>
                </a:solidFill>
              </a:rPr>
              <a:t>4. Alteração do Cadastro</a:t>
            </a:r>
            <a:r>
              <a:rPr lang="en-US" altLang="pt-BR" sz="2400" smtClean="0">
                <a:solidFill>
                  <a:srgbClr val="FF0000"/>
                </a:solidFill>
              </a:rPr>
              <a:t/>
            </a:r>
            <a:br>
              <a:rPr lang="en-US" altLang="pt-BR" sz="2400" smtClean="0">
                <a:solidFill>
                  <a:srgbClr val="FF0000"/>
                </a:solidFill>
              </a:rPr>
            </a:br>
            <a:r>
              <a:rPr lang="en-US" altLang="pt-BR" sz="2000" smtClean="0">
                <a:solidFill>
                  <a:srgbClr val="FF0000"/>
                </a:solidFill>
              </a:rPr>
              <a:t>Pelo Concedente</a:t>
            </a:r>
            <a:endParaRPr lang="pt-BR" altLang="pt-BR" sz="2000" smtClean="0">
              <a:solidFill>
                <a:schemeClr val="accent2"/>
              </a:solidFill>
            </a:endParaRPr>
          </a:p>
        </p:txBody>
      </p:sp>
      <p:sp>
        <p:nvSpPr>
          <p:cNvPr id="3" name="Espaço Reservado para Conteúdo 2"/>
          <p:cNvSpPr>
            <a:spLocks noGrp="1"/>
          </p:cNvSpPr>
          <p:nvPr>
            <p:ph idx="1"/>
          </p:nvPr>
        </p:nvSpPr>
        <p:spPr>
          <a:xfrm>
            <a:off x="244475" y="1057275"/>
            <a:ext cx="8650288" cy="5214938"/>
          </a:xfrm>
        </p:spPr>
        <p:txBody>
          <a:bodyPr/>
          <a:lstStyle/>
          <a:p>
            <a:pPr marL="342900" indent="-342900" algn="just" eaLnBrk="1" hangingPunct="1">
              <a:spcBef>
                <a:spcPct val="0"/>
              </a:spcBef>
              <a:buFont typeface="Wingdings" panose="05000000000000000000" pitchFamily="2" charset="2"/>
              <a:buChar char="ü"/>
              <a:defRPr/>
            </a:pPr>
            <a:endParaRPr lang="pt-BR" altLang="pt-BR" b="0" dirty="0" smtClean="0"/>
          </a:p>
          <a:p>
            <a:pPr marL="342900" indent="-342900" algn="just" eaLnBrk="1" hangingPunct="1">
              <a:spcBef>
                <a:spcPct val="0"/>
              </a:spcBef>
              <a:buFont typeface="Wingdings" panose="05000000000000000000" pitchFamily="2" charset="2"/>
              <a:buChar char="ü"/>
              <a:defRPr/>
            </a:pPr>
            <a:r>
              <a:rPr lang="pt-BR" altLang="pt-BR" b="0" dirty="0" smtClean="0">
                <a:solidFill>
                  <a:schemeClr val="accent5">
                    <a:lumMod val="50000"/>
                  </a:schemeClr>
                </a:solidFill>
              </a:rPr>
              <a:t>O Validador (ADR) poderá alterar alguns campos do cadastro, desde que sejam apresentados documentos que respaldem a alteração. </a:t>
            </a:r>
          </a:p>
          <a:p>
            <a:pPr marL="342900" indent="-342900" algn="just" eaLnBrk="1" hangingPunct="1">
              <a:spcBef>
                <a:spcPct val="0"/>
              </a:spcBef>
              <a:buFont typeface="Wingdings" panose="05000000000000000000" pitchFamily="2" charset="2"/>
              <a:buChar char="ü"/>
              <a:defRPr/>
            </a:pPr>
            <a:endParaRPr lang="pt-BR" altLang="pt-BR" b="0" dirty="0" smtClean="0"/>
          </a:p>
          <a:p>
            <a:pPr marL="342900" indent="-342900" algn="just" eaLnBrk="1" hangingPunct="1">
              <a:spcBef>
                <a:spcPct val="0"/>
              </a:spcBef>
              <a:buFont typeface="Wingdings" panose="05000000000000000000" pitchFamily="2" charset="2"/>
              <a:buChar char="ü"/>
              <a:defRPr/>
            </a:pPr>
            <a:r>
              <a:rPr lang="pt-BR" altLang="pt-BR" b="0" dirty="0" smtClean="0">
                <a:solidFill>
                  <a:schemeClr val="tx1"/>
                </a:solidFill>
              </a:rPr>
              <a:t>Há campos que NÃO PODEM ser alterados pelo validador, pois são oriundos da base de dados da RFB. São eles:</a:t>
            </a:r>
          </a:p>
          <a:p>
            <a:pPr marL="0" indent="0" algn="just" eaLnBrk="1" hangingPunct="1">
              <a:spcBef>
                <a:spcPct val="0"/>
              </a:spcBef>
              <a:buFontTx/>
              <a:buNone/>
              <a:defRPr/>
            </a:pPr>
            <a:endParaRPr lang="pt-BR" altLang="pt-BR" b="0" dirty="0">
              <a:solidFill>
                <a:schemeClr val="accent5">
                  <a:lumMod val="50000"/>
                </a:schemeClr>
              </a:solidFill>
            </a:endParaRPr>
          </a:p>
          <a:p>
            <a:pPr marL="342900" indent="-342900" algn="just" eaLnBrk="1" hangingPunct="1">
              <a:spcBef>
                <a:spcPct val="0"/>
              </a:spcBef>
              <a:buFont typeface="Wingdings" panose="05000000000000000000" pitchFamily="2" charset="2"/>
              <a:buChar char="v"/>
              <a:defRPr/>
            </a:pPr>
            <a:r>
              <a:rPr lang="pt-BR" altLang="pt-BR" dirty="0" err="1" smtClean="0">
                <a:solidFill>
                  <a:schemeClr val="accent5">
                    <a:lumMod val="50000"/>
                  </a:schemeClr>
                </a:solidFill>
              </a:rPr>
              <a:t>aba“Identificação</a:t>
            </a:r>
            <a:r>
              <a:rPr lang="pt-BR" altLang="pt-BR" dirty="0" smtClean="0">
                <a:solidFill>
                  <a:schemeClr val="accent5">
                    <a:lumMod val="50000"/>
                  </a:schemeClr>
                </a:solidFill>
              </a:rPr>
              <a:t>” </a:t>
            </a:r>
            <a:r>
              <a:rPr lang="pt-BR" altLang="pt-BR" b="0" dirty="0" smtClean="0">
                <a:solidFill>
                  <a:schemeClr val="accent5">
                    <a:lumMod val="50000"/>
                  </a:schemeClr>
                </a:solidFill>
              </a:rPr>
              <a:t>- Natureza Jurídica e Nome</a:t>
            </a:r>
            <a:endParaRPr lang="pt-BR" altLang="pt-BR" dirty="0" smtClean="0">
              <a:solidFill>
                <a:schemeClr val="accent5">
                  <a:lumMod val="50000"/>
                </a:schemeClr>
              </a:solidFill>
            </a:endParaRPr>
          </a:p>
          <a:p>
            <a:pPr marL="342900" indent="-342900" algn="just" eaLnBrk="1" hangingPunct="1">
              <a:spcBef>
                <a:spcPct val="0"/>
              </a:spcBef>
              <a:buFont typeface="Wingdings" panose="05000000000000000000" pitchFamily="2" charset="2"/>
              <a:buChar char="v"/>
              <a:defRPr/>
            </a:pPr>
            <a:r>
              <a:rPr lang="pt-BR" altLang="pt-BR" dirty="0" smtClean="0">
                <a:solidFill>
                  <a:schemeClr val="accent5">
                    <a:lumMod val="50000"/>
                  </a:schemeClr>
                </a:solidFill>
              </a:rPr>
              <a:t>aba “Localização” </a:t>
            </a:r>
            <a:r>
              <a:rPr lang="pt-BR" altLang="pt-BR" b="0" dirty="0">
                <a:solidFill>
                  <a:schemeClr val="accent5">
                    <a:lumMod val="50000"/>
                  </a:schemeClr>
                </a:solidFill>
              </a:rPr>
              <a:t>-</a:t>
            </a:r>
            <a:r>
              <a:rPr lang="pt-BR" altLang="pt-BR" b="0" dirty="0" smtClean="0">
                <a:solidFill>
                  <a:schemeClr val="accent5">
                    <a:lumMod val="50000"/>
                  </a:schemeClr>
                </a:solidFill>
              </a:rPr>
              <a:t> todos os campos  </a:t>
            </a:r>
          </a:p>
          <a:p>
            <a:pPr marL="342900" indent="-342900" algn="just" eaLnBrk="1" hangingPunct="1">
              <a:spcBef>
                <a:spcPct val="0"/>
              </a:spcBef>
              <a:buFont typeface="Wingdings" panose="05000000000000000000" pitchFamily="2" charset="2"/>
              <a:buChar char="v"/>
              <a:defRPr/>
            </a:pPr>
            <a:r>
              <a:rPr lang="pt-BR" altLang="pt-BR" dirty="0" smtClean="0">
                <a:solidFill>
                  <a:schemeClr val="accent5">
                    <a:lumMod val="50000"/>
                  </a:schemeClr>
                </a:solidFill>
              </a:rPr>
              <a:t>aba “Representante” </a:t>
            </a:r>
            <a:r>
              <a:rPr lang="pt-BR" altLang="pt-BR" b="0" dirty="0" smtClean="0">
                <a:solidFill>
                  <a:schemeClr val="accent5">
                    <a:lumMod val="50000"/>
                  </a:schemeClr>
                </a:solidFill>
              </a:rPr>
              <a:t>- nº do CPF e Nome.</a:t>
            </a:r>
          </a:p>
          <a:p>
            <a:pPr marL="0" indent="0" algn="just" eaLnBrk="1" hangingPunct="1">
              <a:spcBef>
                <a:spcPct val="0"/>
              </a:spcBef>
              <a:buFontTx/>
              <a:buNone/>
              <a:defRPr/>
            </a:pPr>
            <a:endParaRPr lang="pt-BR" altLang="pt-BR" b="0" dirty="0">
              <a:solidFill>
                <a:schemeClr val="accent2"/>
              </a:solidFill>
            </a:endParaRPr>
          </a:p>
        </p:txBody>
      </p:sp>
      <p:sp>
        <p:nvSpPr>
          <p:cNvPr id="60420" name="Espaço Reservado para Número de Slide 1"/>
          <p:cNvSpPr>
            <a:spLocks noGrp="1"/>
          </p:cNvSpPr>
          <p:nvPr>
            <p:ph type="sldNum" sz="quarter" idx="10"/>
          </p:nvPr>
        </p:nvSpPr>
        <p:spPr/>
        <p:txBody>
          <a:bodyPr/>
          <a:lstStyle>
            <a:lvl1pPr algn="l" eaLnBrk="0" hangingPunct="0">
              <a:spcBef>
                <a:spcPct val="20000"/>
              </a:spcBef>
              <a:defRPr sz="2400" b="1">
                <a:solidFill>
                  <a:schemeClr val="tx2"/>
                </a:solidFill>
                <a:latin typeface="Arial" charset="0"/>
              </a:defRPr>
            </a:lvl1pPr>
            <a:lvl2pPr marL="742950" indent="-285750" algn="l" eaLnBrk="0" hangingPunct="0">
              <a:lnSpc>
                <a:spcPct val="90000"/>
              </a:lnSpc>
              <a:spcBef>
                <a:spcPct val="20000"/>
              </a:spcBef>
              <a:buSzPct val="60000"/>
              <a:buBlip>
                <a:blip r:embed="rId2"/>
              </a:buBlip>
              <a:defRPr sz="2400" b="1">
                <a:solidFill>
                  <a:schemeClr val="tx1"/>
                </a:solidFill>
                <a:latin typeface="Arial" charset="0"/>
              </a:defRPr>
            </a:lvl2pPr>
            <a:lvl3pPr marL="1143000" indent="-228600" algn="l"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algn="l" eaLnBrk="0" hangingPunct="0">
              <a:lnSpc>
                <a:spcPct val="90000"/>
              </a:lnSpc>
              <a:spcBef>
                <a:spcPct val="20000"/>
              </a:spcBef>
              <a:buSzPct val="70000"/>
              <a:buChar char="•"/>
              <a:defRPr sz="2000">
                <a:solidFill>
                  <a:schemeClr val="tx1"/>
                </a:solidFill>
                <a:latin typeface="Times New Roman" pitchFamily="18" charset="0"/>
              </a:defRPr>
            </a:lvl4pPr>
            <a:lvl5pPr marL="2057400" indent="-228600" algn="l"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r" eaLnBrk="1" hangingPunct="1">
              <a:spcBef>
                <a:spcPct val="0"/>
              </a:spcBef>
              <a:defRPr/>
            </a:pPr>
            <a:r>
              <a:rPr lang="pt-BR" altLang="pt-BR" sz="1200" b="0" smtClean="0">
                <a:solidFill>
                  <a:srgbClr val="0F4C0E"/>
                </a:solidFill>
                <a:latin typeface="Arial Black" pitchFamily="34" charset="0"/>
              </a:rPr>
              <a:t>Página </a:t>
            </a:r>
            <a:fld id="{0B937144-2D8F-442D-81E7-D5BADE17FA2F}" type="slidenum">
              <a:rPr altLang="pt-BR" sz="1200" b="0" noProof="1" smtClean="0">
                <a:solidFill>
                  <a:srgbClr val="0F4C0E"/>
                </a:solidFill>
                <a:latin typeface="Arial Black" pitchFamily="34" charset="0"/>
              </a:rPr>
              <a:pPr algn="r" eaLnBrk="1" hangingPunct="1">
                <a:spcBef>
                  <a:spcPct val="0"/>
                </a:spcBef>
                <a:defRPr/>
              </a:pPr>
              <a:t>18</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1"/>
          <p:cNvSpPr>
            <a:spLocks noGrp="1"/>
          </p:cNvSpPr>
          <p:nvPr>
            <p:ph type="title"/>
          </p:nvPr>
        </p:nvSpPr>
        <p:spPr/>
        <p:txBody>
          <a:bodyPr/>
          <a:lstStyle/>
          <a:p>
            <a:pPr algn="ctr"/>
            <a:r>
              <a:rPr lang="en-US" altLang="pt-BR" sz="2400" dirty="0" smtClean="0">
                <a:solidFill>
                  <a:srgbClr val="FF0000"/>
                </a:solidFill>
              </a:rPr>
              <a:t>4. </a:t>
            </a:r>
            <a:r>
              <a:rPr lang="en-US" altLang="pt-BR" sz="2400" dirty="0" err="1" smtClean="0">
                <a:solidFill>
                  <a:srgbClr val="FF0000"/>
                </a:solidFill>
              </a:rPr>
              <a:t>Alteração</a:t>
            </a:r>
            <a:r>
              <a:rPr lang="en-US" altLang="pt-BR" sz="2400" dirty="0" smtClean="0">
                <a:solidFill>
                  <a:srgbClr val="FF0000"/>
                </a:solidFill>
              </a:rPr>
              <a:t> do </a:t>
            </a:r>
            <a:r>
              <a:rPr lang="en-US" altLang="pt-BR" sz="2400" dirty="0" err="1" smtClean="0">
                <a:solidFill>
                  <a:srgbClr val="FF0000"/>
                </a:solidFill>
              </a:rPr>
              <a:t>Cadastro</a:t>
            </a:r>
            <a:r>
              <a:rPr lang="en-US" altLang="pt-BR" sz="2400" dirty="0" smtClean="0">
                <a:solidFill>
                  <a:srgbClr val="FF0000"/>
                </a:solidFill>
              </a:rPr>
              <a:t/>
            </a:r>
            <a:br>
              <a:rPr lang="en-US" altLang="pt-BR" sz="2400" dirty="0" smtClean="0">
                <a:solidFill>
                  <a:srgbClr val="FF0000"/>
                </a:solidFill>
              </a:rPr>
            </a:br>
            <a:r>
              <a:rPr lang="en-US" altLang="pt-BR" sz="2000" dirty="0" err="1" smtClean="0">
                <a:solidFill>
                  <a:srgbClr val="FF0000"/>
                </a:solidFill>
              </a:rPr>
              <a:t>Pelo</a:t>
            </a:r>
            <a:r>
              <a:rPr lang="en-US" altLang="pt-BR" sz="2000" dirty="0" smtClean="0">
                <a:solidFill>
                  <a:srgbClr val="FF0000"/>
                </a:solidFill>
              </a:rPr>
              <a:t> </a:t>
            </a:r>
            <a:r>
              <a:rPr lang="en-US" altLang="pt-BR" sz="2000" dirty="0" err="1" smtClean="0">
                <a:solidFill>
                  <a:srgbClr val="FF0000"/>
                </a:solidFill>
              </a:rPr>
              <a:t>Concedente</a:t>
            </a:r>
            <a:endParaRPr lang="pt-BR" altLang="pt-BR" sz="2000" dirty="0" smtClean="0">
              <a:solidFill>
                <a:schemeClr val="accent2"/>
              </a:solidFill>
            </a:endParaRPr>
          </a:p>
        </p:txBody>
      </p:sp>
      <p:sp>
        <p:nvSpPr>
          <p:cNvPr id="60420" name="Espaço Reservado para Número de Slide 1"/>
          <p:cNvSpPr>
            <a:spLocks noGrp="1"/>
          </p:cNvSpPr>
          <p:nvPr>
            <p:ph type="sldNum" sz="quarter" idx="10"/>
          </p:nvPr>
        </p:nvSpPr>
        <p:spPr/>
        <p:txBody>
          <a:bodyPr/>
          <a:lstStyle>
            <a:lvl1pPr algn="l" eaLnBrk="0" hangingPunct="0">
              <a:spcBef>
                <a:spcPct val="20000"/>
              </a:spcBef>
              <a:defRPr sz="2400" b="1">
                <a:solidFill>
                  <a:schemeClr val="tx2"/>
                </a:solidFill>
                <a:latin typeface="Arial" charset="0"/>
              </a:defRPr>
            </a:lvl1pPr>
            <a:lvl2pPr marL="742950" indent="-285750" algn="l" eaLnBrk="0" hangingPunct="0">
              <a:lnSpc>
                <a:spcPct val="90000"/>
              </a:lnSpc>
              <a:spcBef>
                <a:spcPct val="20000"/>
              </a:spcBef>
              <a:buSzPct val="60000"/>
              <a:buBlip>
                <a:blip r:embed="rId2"/>
              </a:buBlip>
              <a:defRPr sz="2400" b="1">
                <a:solidFill>
                  <a:schemeClr val="tx1"/>
                </a:solidFill>
                <a:latin typeface="Arial" charset="0"/>
              </a:defRPr>
            </a:lvl2pPr>
            <a:lvl3pPr marL="1143000" indent="-228600" algn="l"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algn="l" eaLnBrk="0" hangingPunct="0">
              <a:lnSpc>
                <a:spcPct val="90000"/>
              </a:lnSpc>
              <a:spcBef>
                <a:spcPct val="20000"/>
              </a:spcBef>
              <a:buSzPct val="70000"/>
              <a:buChar char="•"/>
              <a:defRPr sz="2000">
                <a:solidFill>
                  <a:schemeClr val="tx1"/>
                </a:solidFill>
                <a:latin typeface="Times New Roman" pitchFamily="18" charset="0"/>
              </a:defRPr>
            </a:lvl4pPr>
            <a:lvl5pPr marL="2057400" indent="-228600" algn="l"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r" eaLnBrk="1" hangingPunct="1">
              <a:spcBef>
                <a:spcPct val="0"/>
              </a:spcBef>
              <a:defRPr/>
            </a:pPr>
            <a:r>
              <a:rPr lang="pt-BR" altLang="pt-BR" sz="1200" b="0" smtClean="0">
                <a:solidFill>
                  <a:srgbClr val="0F4C0E"/>
                </a:solidFill>
                <a:latin typeface="Arial Black" pitchFamily="34" charset="0"/>
              </a:rPr>
              <a:t>Página </a:t>
            </a:r>
            <a:fld id="{0B937144-2D8F-442D-81E7-D5BADE17FA2F}" type="slidenum">
              <a:rPr altLang="pt-BR" sz="1200" b="0" noProof="1" smtClean="0">
                <a:solidFill>
                  <a:srgbClr val="0F4C0E"/>
                </a:solidFill>
                <a:latin typeface="Arial Black" pitchFamily="34" charset="0"/>
              </a:rPr>
              <a:pPr algn="r" eaLnBrk="1" hangingPunct="1">
                <a:spcBef>
                  <a:spcPct val="0"/>
                </a:spcBef>
                <a:defRPr/>
              </a:pPr>
              <a:t>19</a:t>
            </a:fld>
            <a:endParaRPr lang="pt-BR" altLang="pt-BR" sz="1200" b="0" noProof="1" smtClean="0">
              <a:solidFill>
                <a:srgbClr val="0F4C0E"/>
              </a:solidFill>
              <a:latin typeface="Arial Black" pitchFamily="34" charset="0"/>
            </a:endParaRPr>
          </a:p>
        </p:txBody>
      </p:sp>
      <p:sp>
        <p:nvSpPr>
          <p:cNvPr id="2" name="Espaço Reservado para Conteúdo 1"/>
          <p:cNvSpPr>
            <a:spLocks noGrp="1"/>
          </p:cNvSpPr>
          <p:nvPr>
            <p:ph idx="1"/>
          </p:nvPr>
        </p:nvSpPr>
        <p:spPr>
          <a:xfrm>
            <a:off x="789709" y="1413163"/>
            <a:ext cx="7797338" cy="3981797"/>
          </a:xfrm>
        </p:spPr>
        <p:txBody>
          <a:bodyPr/>
          <a:lstStyle/>
          <a:p>
            <a:pPr algn="just">
              <a:spcAft>
                <a:spcPts val="1200"/>
              </a:spcAft>
            </a:pPr>
            <a:r>
              <a:rPr lang="pt-BR" sz="2000" dirty="0" smtClean="0"/>
              <a:t> Cadastro do Proponente na situação Reprovado, Vencido ou Inativo, somente terá acesso as Funcionalidade de Imprimir, Consultas e as Funcionalidades de P/C. Também, não poderá receber nenhuma parcela de recursos;</a:t>
            </a:r>
          </a:p>
          <a:p>
            <a:pPr algn="just">
              <a:spcAft>
                <a:spcPts val="1200"/>
              </a:spcAft>
            </a:pPr>
            <a:r>
              <a:rPr lang="pt-BR" sz="2000" dirty="0"/>
              <a:t> </a:t>
            </a:r>
            <a:r>
              <a:rPr lang="pt-BR" sz="2000" dirty="0" smtClean="0"/>
              <a:t>Proponente e Usuários receberão e-mail 10 dias antes do vencimento do cadastro. Caso a “data fim do mandato/data fim acesso” não sejam atualizadas, não poderão  mais acessar as funcionalidades do sistema;</a:t>
            </a:r>
          </a:p>
          <a:p>
            <a:pPr algn="just">
              <a:spcAft>
                <a:spcPts val="1200"/>
              </a:spcAft>
            </a:pPr>
            <a:r>
              <a:rPr lang="pt-BR" sz="2000" dirty="0"/>
              <a:t> </a:t>
            </a:r>
            <a:r>
              <a:rPr lang="pt-BR" sz="2000" dirty="0">
                <a:latin typeface="+mj-lt"/>
              </a:rPr>
              <a:t>Ao realizar o cadastro pela primeira vez o usuário já receberá o </a:t>
            </a:r>
            <a:r>
              <a:rPr lang="pt-BR" sz="2000" dirty="0" err="1">
                <a:latin typeface="+mj-lt"/>
              </a:rPr>
              <a:t>login</a:t>
            </a:r>
            <a:r>
              <a:rPr lang="pt-BR" sz="2000" dirty="0">
                <a:latin typeface="+mj-lt"/>
              </a:rPr>
              <a:t> e senha de acesso no e-mail informado </a:t>
            </a:r>
            <a:r>
              <a:rPr lang="pt-BR" sz="2000" dirty="0" smtClean="0">
                <a:latin typeface="+mj-lt"/>
              </a:rPr>
              <a:t>no cadastro, não precisando da aprovação da ADR para receber a senha;</a:t>
            </a:r>
            <a:endParaRPr lang="pt-BR" sz="2000" dirty="0"/>
          </a:p>
        </p:txBody>
      </p:sp>
      <p:sp>
        <p:nvSpPr>
          <p:cNvPr id="6" name="Elipse 5"/>
          <p:cNvSpPr/>
          <p:nvPr/>
        </p:nvSpPr>
        <p:spPr bwMode="auto">
          <a:xfrm>
            <a:off x="6591993" y="89866"/>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extLst>
      <p:ext uri="{BB962C8B-B14F-4D97-AF65-F5344CB8AC3E}">
        <p14:creationId xmlns:p14="http://schemas.microsoft.com/office/powerpoint/2010/main" val="149243684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endParaRPr lang="pt-BR" altLang="pt-BR" smtClean="0"/>
          </a:p>
        </p:txBody>
      </p:sp>
      <p:sp>
        <p:nvSpPr>
          <p:cNvPr id="32771" name="Rectangle 3"/>
          <p:cNvSpPr>
            <a:spLocks noGrp="1" noChangeArrowheads="1"/>
          </p:cNvSpPr>
          <p:nvPr>
            <p:ph type="body" idx="4294967295"/>
          </p:nvPr>
        </p:nvSpPr>
        <p:spPr/>
        <p:txBody>
          <a:bodyPr/>
          <a:lstStyle/>
          <a:p>
            <a:pPr>
              <a:buFontTx/>
              <a:buNone/>
            </a:pPr>
            <a:endParaRPr lang="pt-BR" altLang="pt-BR" dirty="0" smtClean="0"/>
          </a:p>
          <a:p>
            <a:pPr>
              <a:buFontTx/>
              <a:buNone/>
            </a:pPr>
            <a:endParaRPr lang="pt-BR" altLang="pt-BR" dirty="0" smtClean="0"/>
          </a:p>
          <a:p>
            <a:pPr>
              <a:buFontTx/>
              <a:buNone/>
            </a:pPr>
            <a:endParaRPr lang="pt-BR" altLang="pt-BR" dirty="0" smtClean="0"/>
          </a:p>
          <a:p>
            <a:pPr>
              <a:buFontTx/>
              <a:buNone/>
            </a:pPr>
            <a:endParaRPr lang="pt-BR" altLang="pt-BR" dirty="0" smtClean="0"/>
          </a:p>
          <a:p>
            <a:pPr algn="ctr">
              <a:buFontTx/>
              <a:buNone/>
            </a:pPr>
            <a:r>
              <a:rPr lang="pt-BR" altLang="pt-BR" sz="4400" dirty="0" smtClean="0">
                <a:solidFill>
                  <a:srgbClr val="FF0000"/>
                </a:solidFill>
              </a:rPr>
              <a:t>5. Confecção e Envio de Proposta</a:t>
            </a:r>
          </a:p>
          <a:p>
            <a:pPr algn="ctr">
              <a:buNone/>
            </a:pPr>
            <a:r>
              <a:rPr lang="pt-BR" altLang="pt-BR" sz="3200" dirty="0">
                <a:solidFill>
                  <a:schemeClr val="accent6"/>
                </a:solidFill>
              </a:rPr>
              <a:t>(Ver Manual n° </a:t>
            </a:r>
            <a:r>
              <a:rPr lang="pt-BR" altLang="pt-BR" sz="3200" dirty="0" smtClean="0">
                <a:solidFill>
                  <a:schemeClr val="accent6"/>
                </a:solidFill>
              </a:rPr>
              <a:t>15)</a:t>
            </a:r>
            <a:endParaRPr lang="pt-BR" altLang="pt-BR" sz="3200" dirty="0">
              <a:solidFill>
                <a:schemeClr val="accent6"/>
              </a:solidFill>
            </a:endParaRPr>
          </a:p>
          <a:p>
            <a:pPr algn="ctr">
              <a:buFontTx/>
              <a:buNone/>
            </a:pPr>
            <a:endParaRPr lang="pt-BR" altLang="pt-BR" sz="4400" dirty="0" smtClean="0">
              <a:solidFill>
                <a:srgbClr val="FF0000"/>
              </a:solidFill>
            </a:endParaRP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algn="ctr"/>
            <a:r>
              <a:rPr lang="en-US" altLang="pt-BR" sz="2400" dirty="0" smtClean="0">
                <a:solidFill>
                  <a:srgbClr val="FF0000"/>
                </a:solidFill>
              </a:rPr>
              <a:t>5.1 </a:t>
            </a:r>
            <a:r>
              <a:rPr lang="en-US" altLang="pt-BR" sz="2400" dirty="0" err="1" smtClean="0">
                <a:solidFill>
                  <a:srgbClr val="FF0000"/>
                </a:solidFill>
              </a:rPr>
              <a:t>Consultar</a:t>
            </a:r>
            <a:r>
              <a:rPr lang="en-US" altLang="pt-BR" sz="2400" dirty="0" smtClean="0">
                <a:solidFill>
                  <a:srgbClr val="FF0000"/>
                </a:solidFill>
              </a:rPr>
              <a:t> </a:t>
            </a:r>
            <a:r>
              <a:rPr lang="en-US" altLang="pt-BR" sz="2400" dirty="0" err="1" smtClean="0">
                <a:solidFill>
                  <a:srgbClr val="FF0000"/>
                </a:solidFill>
              </a:rPr>
              <a:t>Programas</a:t>
            </a:r>
            <a:r>
              <a:rPr lang="en-US" altLang="pt-BR" sz="2400" dirty="0" smtClean="0">
                <a:solidFill>
                  <a:srgbClr val="FF0000"/>
                </a:solidFill>
              </a:rPr>
              <a:t> de </a:t>
            </a:r>
            <a:r>
              <a:rPr lang="en-US" altLang="pt-BR" sz="2400" dirty="0" err="1" smtClean="0">
                <a:solidFill>
                  <a:srgbClr val="FF0000"/>
                </a:solidFill>
              </a:rPr>
              <a:t>Transferência</a:t>
            </a:r>
            <a:r>
              <a:rPr lang="en-US" altLang="pt-BR" sz="2400" dirty="0" smtClean="0">
                <a:solidFill>
                  <a:srgbClr val="FF0000"/>
                </a:solidFill>
              </a:rPr>
              <a:t/>
            </a:r>
            <a:br>
              <a:rPr lang="en-US" altLang="pt-BR" sz="2400" dirty="0" smtClean="0">
                <a:solidFill>
                  <a:srgbClr val="FF0000"/>
                </a:solidFill>
              </a:rPr>
            </a:br>
            <a:r>
              <a:rPr lang="pt-BR" altLang="pt-BR" sz="2000" dirty="0">
                <a:solidFill>
                  <a:schemeClr val="accent6"/>
                </a:solidFill>
              </a:rPr>
              <a:t>(Ver Manual n° </a:t>
            </a:r>
            <a:r>
              <a:rPr lang="pt-BR" altLang="pt-BR" sz="2000" dirty="0" smtClean="0">
                <a:solidFill>
                  <a:schemeClr val="accent6"/>
                </a:solidFill>
              </a:rPr>
              <a:t>14)</a:t>
            </a:r>
            <a:endParaRPr lang="pt-BR" altLang="pt-BR" sz="2000" dirty="0" smtClean="0">
              <a:solidFill>
                <a:srgbClr val="FF0000"/>
              </a:solidFill>
            </a:endParaRPr>
          </a:p>
        </p:txBody>
      </p:sp>
      <p:pic>
        <p:nvPicPr>
          <p:cNvPr id="6" name="Imagem 5"/>
          <p:cNvPicPr>
            <a:picLocks noChangeAspect="1"/>
          </p:cNvPicPr>
          <p:nvPr/>
        </p:nvPicPr>
        <p:blipFill>
          <a:blip r:embed="rId3"/>
          <a:stretch>
            <a:fillRect/>
          </a:stretch>
        </p:blipFill>
        <p:spPr>
          <a:xfrm>
            <a:off x="413658" y="1303713"/>
            <a:ext cx="8392886" cy="4038599"/>
          </a:xfrm>
          <a:prstGeom prst="rect">
            <a:avLst/>
          </a:prstGeom>
          <a:ln>
            <a:solidFill>
              <a:srgbClr val="FF0000"/>
            </a:solidFill>
          </a:ln>
        </p:spPr>
      </p:pic>
      <p:sp>
        <p:nvSpPr>
          <p:cNvPr id="9" name="Retângulo de cantos arredondados 8"/>
          <p:cNvSpPr/>
          <p:nvPr/>
        </p:nvSpPr>
        <p:spPr bwMode="auto">
          <a:xfrm>
            <a:off x="7467600" y="2002971"/>
            <a:ext cx="653143" cy="511629"/>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0" name="Retângulo de cantos arredondados 9"/>
          <p:cNvSpPr/>
          <p:nvPr/>
        </p:nvSpPr>
        <p:spPr bwMode="auto">
          <a:xfrm>
            <a:off x="3559629" y="2906486"/>
            <a:ext cx="990600" cy="478971"/>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1" name="Retângulo de cantos arredondados 10"/>
          <p:cNvSpPr/>
          <p:nvPr/>
        </p:nvSpPr>
        <p:spPr bwMode="auto">
          <a:xfrm>
            <a:off x="5148943" y="2906486"/>
            <a:ext cx="3124200" cy="446314"/>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2" name="Retângulo de cantos arredondados 11"/>
          <p:cNvSpPr/>
          <p:nvPr/>
        </p:nvSpPr>
        <p:spPr bwMode="auto">
          <a:xfrm>
            <a:off x="8371114" y="1915886"/>
            <a:ext cx="522515" cy="598714"/>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 name="CaixaDeTexto 1"/>
          <p:cNvSpPr txBox="1"/>
          <p:nvPr/>
        </p:nvSpPr>
        <p:spPr>
          <a:xfrm>
            <a:off x="2925929" y="5628242"/>
            <a:ext cx="3847528" cy="461665"/>
          </a:xfrm>
          <a:prstGeom prst="rect">
            <a:avLst/>
          </a:prstGeom>
          <a:solidFill>
            <a:schemeClr val="bg1">
              <a:lumMod val="85000"/>
            </a:schemeClr>
          </a:solidFill>
          <a:ln>
            <a:solidFill>
              <a:srgbClr val="FF0000"/>
            </a:solidFill>
          </a:ln>
        </p:spPr>
        <p:txBody>
          <a:bodyPr wrap="none" rtlCol="0">
            <a:spAutoFit/>
          </a:bodyPr>
          <a:lstStyle/>
          <a:p>
            <a:r>
              <a:rPr lang="pt-BR" sz="2400" dirty="0" smtClean="0">
                <a:solidFill>
                  <a:srgbClr val="FF0000"/>
                </a:solidFill>
              </a:rPr>
              <a:t>Várias formas de consultar</a:t>
            </a:r>
            <a:endParaRPr lang="pt-BR" sz="2400" dirty="0">
              <a:solidFill>
                <a:srgbClr val="FF0000"/>
              </a:solidFill>
            </a:endParaRPr>
          </a:p>
        </p:txBody>
      </p:sp>
      <p:sp>
        <p:nvSpPr>
          <p:cNvPr id="3" name="Retângulo de cantos arredondados 2"/>
          <p:cNvSpPr/>
          <p:nvPr/>
        </p:nvSpPr>
        <p:spPr bwMode="auto">
          <a:xfrm>
            <a:off x="587829" y="2438399"/>
            <a:ext cx="1390600" cy="2155371"/>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780993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algn="ctr"/>
            <a:r>
              <a:rPr lang="en-US" altLang="pt-BR" sz="2400" dirty="0">
                <a:solidFill>
                  <a:srgbClr val="FF0000"/>
                </a:solidFill>
              </a:rPr>
              <a:t>5.2 </a:t>
            </a:r>
            <a:r>
              <a:rPr lang="en-US" altLang="pt-BR" sz="2400" dirty="0" err="1" smtClean="0">
                <a:solidFill>
                  <a:srgbClr val="FF0000"/>
                </a:solidFill>
              </a:rPr>
              <a:t>Funcionalidade</a:t>
            </a:r>
            <a:r>
              <a:rPr lang="en-US" altLang="pt-BR" sz="2400" dirty="0" smtClean="0">
                <a:solidFill>
                  <a:srgbClr val="FF0000"/>
                </a:solidFill>
              </a:rPr>
              <a:t>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a:solidFill>
                  <a:srgbClr val="FF0000"/>
                </a:solidFill>
              </a:rPr>
              <a:t>Proposta</a:t>
            </a:r>
            <a:endParaRPr lang="pt-BR" altLang="pt-BR" sz="2400" dirty="0" smtClean="0">
              <a:solidFill>
                <a:srgbClr val="FF0000"/>
              </a:solidFill>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228600" y="998483"/>
            <a:ext cx="8763000" cy="4856155"/>
          </a:xfrm>
          <a:prstGeom prst="rect">
            <a:avLst/>
          </a:prstGeom>
          <a:ln>
            <a:solidFill>
              <a:srgbClr val="FF0000"/>
            </a:solidFill>
          </a:ln>
        </p:spPr>
      </p:pic>
      <p:sp>
        <p:nvSpPr>
          <p:cNvPr id="4" name="Retângulo de cantos arredondados 3"/>
          <p:cNvSpPr/>
          <p:nvPr/>
        </p:nvSpPr>
        <p:spPr bwMode="auto">
          <a:xfrm>
            <a:off x="1713186" y="3016469"/>
            <a:ext cx="1250731" cy="346841"/>
          </a:xfrm>
          <a:prstGeom prst="round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1"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311545092"/>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89647" y="0"/>
            <a:ext cx="7530353"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Identificação</a:t>
            </a:r>
            <a:endParaRPr lang="pt-BR" altLang="pt-BR" sz="2400" dirty="0" smtClean="0">
              <a:solidFill>
                <a:schemeClr val="accent6"/>
              </a:solidFill>
            </a:endParaRPr>
          </a:p>
        </p:txBody>
      </p:sp>
      <p:pic>
        <p:nvPicPr>
          <p:cNvPr id="16" name="Imagem 15"/>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91116" y="1105786"/>
            <a:ext cx="8038213" cy="4380614"/>
          </a:xfrm>
          <a:prstGeom prst="rect">
            <a:avLst/>
          </a:prstGeom>
          <a:noFill/>
          <a:ln>
            <a:solidFill>
              <a:srgbClr val="FF0000"/>
            </a:solidFill>
          </a:ln>
          <a:effectLst>
            <a:outerShdw blurRad="50800" dist="50800" dir="5400000" algn="ctr" rotWithShape="0">
              <a:schemeClr val="bg1"/>
            </a:outerShdw>
          </a:effectLst>
        </p:spPr>
      </p:pic>
      <p:sp>
        <p:nvSpPr>
          <p:cNvPr id="17" name="Text Box 7"/>
          <p:cNvSpPr txBox="1">
            <a:spLocks noChangeArrowheads="1"/>
          </p:cNvSpPr>
          <p:nvPr/>
        </p:nvSpPr>
        <p:spPr bwMode="auto">
          <a:xfrm>
            <a:off x="931529" y="5581964"/>
            <a:ext cx="7797800" cy="646331"/>
          </a:xfrm>
          <a:prstGeom prst="rect">
            <a:avLst/>
          </a:prstGeom>
          <a:solidFill>
            <a:schemeClr val="bg1">
              <a:lumMod val="85000"/>
            </a:schemeClr>
          </a:solidFill>
          <a:ln w="38100" cap="rnd" algn="ctr">
            <a:solidFill>
              <a:srgbClr val="FF0000"/>
            </a:solidFill>
            <a:prstDash val="sysDot"/>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800" dirty="0">
                <a:solidFill>
                  <a:srgbClr val="FF0000"/>
                </a:solidFill>
              </a:rPr>
              <a:t>Proponente deverá ter em mãos o N° do </a:t>
            </a:r>
            <a:r>
              <a:rPr lang="pt-BR" altLang="pt-BR" sz="1800" dirty="0" smtClean="0">
                <a:solidFill>
                  <a:srgbClr val="FF0000"/>
                </a:solidFill>
              </a:rPr>
              <a:t>Programa</a:t>
            </a:r>
            <a:r>
              <a:rPr lang="pt-BR" altLang="pt-BR" sz="1800" dirty="0" smtClean="0">
                <a:solidFill>
                  <a:schemeClr val="tx1"/>
                </a:solidFill>
              </a:rPr>
              <a:t>, pois deve </a:t>
            </a:r>
            <a:r>
              <a:rPr lang="pt-BR" altLang="pt-BR" sz="1800" dirty="0"/>
              <a:t>ser vinculada a um Programa </a:t>
            </a:r>
            <a:r>
              <a:rPr lang="pt-BR" altLang="pt-BR" sz="1800" dirty="0" smtClean="0"/>
              <a:t>de Transferência</a:t>
            </a:r>
            <a:endParaRPr lang="pt-BR" altLang="pt-BR" sz="1800" dirty="0">
              <a:solidFill>
                <a:srgbClr val="FF0000"/>
              </a:solidFill>
            </a:endParaRPr>
          </a:p>
        </p:txBody>
      </p:sp>
      <p:cxnSp>
        <p:nvCxnSpPr>
          <p:cNvPr id="6" name="Conector de seta reta 5"/>
          <p:cNvCxnSpPr/>
          <p:nvPr/>
        </p:nvCxnSpPr>
        <p:spPr bwMode="auto">
          <a:xfrm flipH="1" flipV="1">
            <a:off x="2430826" y="2456497"/>
            <a:ext cx="1315105" cy="316677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0" name="CaixaDeTexto 19"/>
          <p:cNvSpPr txBox="1"/>
          <p:nvPr/>
        </p:nvSpPr>
        <p:spPr>
          <a:xfrm>
            <a:off x="4118054" y="3992526"/>
            <a:ext cx="1439818" cy="400110"/>
          </a:xfrm>
          <a:prstGeom prst="rect">
            <a:avLst/>
          </a:prstGeom>
          <a:noFill/>
          <a:ln>
            <a:solidFill>
              <a:srgbClr val="FF0000"/>
            </a:solidFill>
            <a:prstDash val="lgDash"/>
          </a:ln>
        </p:spPr>
        <p:txBody>
          <a:bodyPr wrap="none" rtlCol="0">
            <a:spAutoFit/>
          </a:bodyPr>
          <a:lstStyle/>
          <a:p>
            <a:r>
              <a:rPr lang="pt-BR" b="1" dirty="0" smtClean="0"/>
              <a:t>Preencher</a:t>
            </a:r>
            <a:endParaRPr lang="pt-BR" b="1" dirty="0"/>
          </a:p>
        </p:txBody>
      </p:sp>
      <p:cxnSp>
        <p:nvCxnSpPr>
          <p:cNvPr id="14" name="Conector de seta reta 13"/>
          <p:cNvCxnSpPr/>
          <p:nvPr/>
        </p:nvCxnSpPr>
        <p:spPr bwMode="auto">
          <a:xfrm flipH="1" flipV="1">
            <a:off x="3359888" y="3992527"/>
            <a:ext cx="758166" cy="10100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8" name="Conector de seta reta 17"/>
          <p:cNvCxnSpPr>
            <a:stCxn id="20" idx="1"/>
          </p:cNvCxnSpPr>
          <p:nvPr/>
        </p:nvCxnSpPr>
        <p:spPr bwMode="auto">
          <a:xfrm flipH="1">
            <a:off x="3327991" y="4192581"/>
            <a:ext cx="790063" cy="34752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 name="Conector de seta reta 22"/>
          <p:cNvCxnSpPr/>
          <p:nvPr/>
        </p:nvCxnSpPr>
        <p:spPr bwMode="auto">
          <a:xfrm flipH="1">
            <a:off x="3359888" y="4318960"/>
            <a:ext cx="758166" cy="55075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7" name="Conector de seta reta 26"/>
          <p:cNvCxnSpPr/>
          <p:nvPr/>
        </p:nvCxnSpPr>
        <p:spPr bwMode="auto">
          <a:xfrm>
            <a:off x="5507664" y="4438520"/>
            <a:ext cx="244550" cy="43119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 name="Conector de seta reta 3"/>
          <p:cNvCxnSpPr/>
          <p:nvPr/>
        </p:nvCxnSpPr>
        <p:spPr bwMode="auto">
          <a:xfrm>
            <a:off x="5557872" y="3992526"/>
            <a:ext cx="407499" cy="40011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3" name="Imagem 12"/>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95937" y="1701209"/>
            <a:ext cx="8027581" cy="4582633"/>
          </a:xfrm>
          <a:prstGeom prst="rect">
            <a:avLst/>
          </a:prstGeom>
          <a:solidFill>
            <a:schemeClr val="accent2"/>
          </a:solidFill>
          <a:ln>
            <a:solidFill>
              <a:srgbClr val="FF0000"/>
            </a:solidFill>
          </a:ln>
        </p:spPr>
      </p:pic>
      <p:sp>
        <p:nvSpPr>
          <p:cNvPr id="2" name="Retângulo 1"/>
          <p:cNvSpPr/>
          <p:nvPr/>
        </p:nvSpPr>
        <p:spPr bwMode="auto">
          <a:xfrm>
            <a:off x="5212080" y="5095702"/>
            <a:ext cx="1554480" cy="31588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5" name="CaixaDeTexto 14"/>
          <p:cNvSpPr txBox="1"/>
          <p:nvPr/>
        </p:nvSpPr>
        <p:spPr>
          <a:xfrm>
            <a:off x="3359888" y="5788385"/>
            <a:ext cx="4880503"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Data vigência do Termo que será gerado.</a:t>
            </a:r>
            <a:endParaRPr lang="pt-BR" dirty="0">
              <a:solidFill>
                <a:srgbClr val="FF0000"/>
              </a:solidFill>
            </a:endParaRPr>
          </a:p>
        </p:txBody>
      </p:sp>
      <p:cxnSp>
        <p:nvCxnSpPr>
          <p:cNvPr id="5" name="Conector de Seta Reta 4"/>
          <p:cNvCxnSpPr/>
          <p:nvPr/>
        </p:nvCxnSpPr>
        <p:spPr bwMode="auto">
          <a:xfrm flipV="1">
            <a:off x="4727879" y="5248938"/>
            <a:ext cx="392761" cy="49964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 name="Retângulo 2"/>
          <p:cNvSpPr/>
          <p:nvPr/>
        </p:nvSpPr>
        <p:spPr bwMode="auto">
          <a:xfrm>
            <a:off x="691116" y="2892829"/>
            <a:ext cx="2318091" cy="37407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7" name="Retângulo 6"/>
          <p:cNvSpPr/>
          <p:nvPr/>
        </p:nvSpPr>
        <p:spPr bwMode="auto">
          <a:xfrm>
            <a:off x="1172095" y="5710844"/>
            <a:ext cx="1837112" cy="35744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8" name="CaixaDeTexto 7"/>
          <p:cNvSpPr txBox="1"/>
          <p:nvPr/>
        </p:nvSpPr>
        <p:spPr>
          <a:xfrm>
            <a:off x="4720339" y="4036795"/>
            <a:ext cx="3075708" cy="707886"/>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No final o sistema informa automaticamente</a:t>
            </a:r>
            <a:endParaRPr lang="pt-BR" dirty="0">
              <a:solidFill>
                <a:srgbClr val="FF0000"/>
              </a:solidFill>
            </a:endParaRPr>
          </a:p>
        </p:txBody>
      </p:sp>
      <p:cxnSp>
        <p:nvCxnSpPr>
          <p:cNvPr id="10" name="Conector de Seta Reta 9"/>
          <p:cNvCxnSpPr>
            <a:stCxn id="8" idx="1"/>
          </p:cNvCxnSpPr>
          <p:nvPr/>
        </p:nvCxnSpPr>
        <p:spPr bwMode="auto">
          <a:xfrm flipH="1" flipV="1">
            <a:off x="3041105" y="3125585"/>
            <a:ext cx="1679234" cy="126515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 name="Conector de Seta Reta 18"/>
          <p:cNvCxnSpPr>
            <a:stCxn id="8" idx="1"/>
          </p:cNvCxnSpPr>
          <p:nvPr/>
        </p:nvCxnSpPr>
        <p:spPr bwMode="auto">
          <a:xfrm flipH="1">
            <a:off x="3041105" y="4390738"/>
            <a:ext cx="1679234" cy="156117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9769289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P spid="2" grpId="0" animBg="1"/>
      <p:bldP spid="15" grpId="0" animBg="1"/>
      <p:bldP spid="3"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Descrição</a:t>
            </a:r>
            <a:endParaRPr lang="pt-BR" altLang="pt-BR" sz="2400" dirty="0" smtClean="0">
              <a:solidFill>
                <a:schemeClr val="accent6"/>
              </a:solidFill>
            </a:endParaRPr>
          </a:p>
        </p:txBody>
      </p:sp>
      <p:sp>
        <p:nvSpPr>
          <p:cNvPr id="10" name="CaixaDeTexto 9"/>
          <p:cNvSpPr txBox="1"/>
          <p:nvPr/>
        </p:nvSpPr>
        <p:spPr>
          <a:xfrm>
            <a:off x="1139635" y="5824121"/>
            <a:ext cx="6923710" cy="369332"/>
          </a:xfrm>
          <a:prstGeom prst="rect">
            <a:avLst/>
          </a:prstGeom>
          <a:solidFill>
            <a:schemeClr val="bg1">
              <a:lumMod val="85000"/>
            </a:schemeClr>
          </a:solidFill>
          <a:ln>
            <a:solidFill>
              <a:srgbClr val="FF0000"/>
            </a:solidFill>
            <a:prstDash val="lgDash"/>
          </a:ln>
        </p:spPr>
        <p:txBody>
          <a:bodyPr wrap="square" rtlCol="0">
            <a:spAutoFit/>
          </a:bodyPr>
          <a:lstStyle/>
          <a:p>
            <a:r>
              <a:rPr lang="pt-BR" sz="1800" b="1" dirty="0" smtClean="0">
                <a:solidFill>
                  <a:srgbClr val="FF0000"/>
                </a:solidFill>
              </a:rPr>
              <a:t>Ver Informação DIAG n° 059/2018 no Portal </a:t>
            </a:r>
            <a:r>
              <a:rPr lang="pt-BR" sz="1800" b="1" dirty="0" err="1" smtClean="0">
                <a:solidFill>
                  <a:srgbClr val="FF0000"/>
                </a:solidFill>
              </a:rPr>
              <a:t>SCTransferências</a:t>
            </a:r>
            <a:r>
              <a:rPr lang="pt-BR" sz="1800" b="1" dirty="0" smtClean="0">
                <a:solidFill>
                  <a:srgbClr val="FF0000"/>
                </a:solidFill>
              </a:rPr>
              <a:t>.</a:t>
            </a:r>
            <a:endParaRPr lang="pt-BR" sz="1800" b="1" dirty="0">
              <a:solidFill>
                <a:srgbClr val="FF0000"/>
              </a:solidFill>
            </a:endParaRP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690880" y="999103"/>
            <a:ext cx="8264388" cy="4241764"/>
          </a:xfrm>
          <a:prstGeom prst="rect">
            <a:avLst/>
          </a:prstGeom>
          <a:ln>
            <a:solidFill>
              <a:srgbClr val="FF0000"/>
            </a:solidFill>
          </a:ln>
        </p:spPr>
      </p:pic>
      <p:sp>
        <p:nvSpPr>
          <p:cNvPr id="7" name="CaixaDeTexto 6"/>
          <p:cNvSpPr txBox="1"/>
          <p:nvPr/>
        </p:nvSpPr>
        <p:spPr>
          <a:xfrm>
            <a:off x="4297085" y="3061795"/>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pic>
        <p:nvPicPr>
          <p:cNvPr id="11" name="Imagem 10"/>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302820" y="1460809"/>
            <a:ext cx="8370916" cy="4169561"/>
          </a:xfrm>
          <a:prstGeom prst="rect">
            <a:avLst/>
          </a:prstGeom>
          <a:noFill/>
          <a:ln>
            <a:solidFill>
              <a:srgbClr val="FF0000"/>
            </a:solidFill>
          </a:ln>
        </p:spPr>
      </p:pic>
    </p:spTree>
    <p:extLst>
      <p:ext uri="{BB962C8B-B14F-4D97-AF65-F5344CB8AC3E}">
        <p14:creationId xmlns:p14="http://schemas.microsoft.com/office/powerpoint/2010/main" val="6250314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Descrição</a:t>
            </a:r>
            <a:endParaRPr lang="pt-BR" altLang="pt-BR" sz="2400" dirty="0" smtClean="0">
              <a:solidFill>
                <a:schemeClr val="accent6"/>
              </a:solidFill>
            </a:endParaRPr>
          </a:p>
        </p:txBody>
      </p:sp>
      <p:sp>
        <p:nvSpPr>
          <p:cNvPr id="4" name="CaixaDeTexto 3"/>
          <p:cNvSpPr txBox="1"/>
          <p:nvPr/>
        </p:nvSpPr>
        <p:spPr>
          <a:xfrm>
            <a:off x="587483" y="1232985"/>
            <a:ext cx="7969032" cy="707886"/>
          </a:xfrm>
          <a:prstGeom prst="rect">
            <a:avLst/>
          </a:prstGeom>
          <a:solidFill>
            <a:schemeClr val="bg1">
              <a:lumMod val="85000"/>
            </a:schemeClr>
          </a:solidFill>
          <a:ln>
            <a:solidFill>
              <a:srgbClr val="FF0000"/>
            </a:solidFill>
          </a:ln>
        </p:spPr>
        <p:txBody>
          <a:bodyPr wrap="square" rtlCol="0">
            <a:spAutoFit/>
          </a:bodyPr>
          <a:lstStyle/>
          <a:p>
            <a:pPr algn="just"/>
            <a:r>
              <a:rPr lang="pt-BR" dirty="0" smtClean="0"/>
              <a:t>Exemplos de preenchimento do campo </a:t>
            </a:r>
            <a:r>
              <a:rPr lang="pt-BR" dirty="0" smtClean="0">
                <a:solidFill>
                  <a:srgbClr val="FF0000"/>
                </a:solidFill>
              </a:rPr>
              <a:t>Objeto/Finalidade </a:t>
            </a:r>
            <a:r>
              <a:rPr lang="pt-BR" dirty="0" smtClean="0"/>
              <a:t>na confecção de uma Proposta:</a:t>
            </a:r>
            <a:endParaRPr lang="pt-BR" dirty="0"/>
          </a:p>
        </p:txBody>
      </p:sp>
      <p:pic>
        <p:nvPicPr>
          <p:cNvPr id="2" name="Imagem 1"/>
          <p:cNvPicPr>
            <a:picLocks noChangeAspect="1"/>
          </p:cNvPicPr>
          <p:nvPr/>
        </p:nvPicPr>
        <p:blipFill>
          <a:blip r:embed="rId3"/>
          <a:stretch>
            <a:fillRect/>
          </a:stretch>
        </p:blipFill>
        <p:spPr>
          <a:xfrm>
            <a:off x="587483" y="2354815"/>
            <a:ext cx="7969032" cy="3372653"/>
          </a:xfrm>
          <a:prstGeom prst="rect">
            <a:avLst/>
          </a:prstGeom>
          <a:ln>
            <a:solidFill>
              <a:srgbClr val="FF0000"/>
            </a:solidFill>
          </a:ln>
        </p:spPr>
      </p:pic>
    </p:spTree>
    <p:extLst>
      <p:ext uri="{BB962C8B-B14F-4D97-AF65-F5344CB8AC3E}">
        <p14:creationId xmlns:p14="http://schemas.microsoft.com/office/powerpoint/2010/main" val="39276737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Interveniente</a:t>
            </a:r>
            <a:endParaRPr lang="pt-BR" altLang="pt-BR" sz="2400" dirty="0" smtClean="0">
              <a:solidFill>
                <a:schemeClr val="accent6"/>
              </a:solidFill>
            </a:endParaRPr>
          </a:p>
        </p:txBody>
      </p:sp>
      <p:pic>
        <p:nvPicPr>
          <p:cNvPr id="8" name="Imagem 7"/>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12382" y="1052623"/>
            <a:ext cx="7857460" cy="4625163"/>
          </a:xfrm>
          <a:prstGeom prst="rect">
            <a:avLst/>
          </a:prstGeom>
          <a:noFill/>
          <a:ln>
            <a:solidFill>
              <a:srgbClr val="FF0000"/>
            </a:solidFill>
          </a:ln>
        </p:spPr>
      </p:pic>
      <p:sp>
        <p:nvSpPr>
          <p:cNvPr id="3" name="CaixaDeTexto 2"/>
          <p:cNvSpPr txBox="1"/>
          <p:nvPr/>
        </p:nvSpPr>
        <p:spPr>
          <a:xfrm>
            <a:off x="1444304" y="3216432"/>
            <a:ext cx="6486038" cy="1323439"/>
          </a:xfrm>
          <a:prstGeom prst="rect">
            <a:avLst/>
          </a:prstGeom>
          <a:solidFill>
            <a:schemeClr val="bg1">
              <a:lumMod val="85000"/>
            </a:schemeClr>
          </a:solidFill>
          <a:ln>
            <a:solidFill>
              <a:srgbClr val="FF0000"/>
            </a:solidFill>
          </a:ln>
        </p:spPr>
        <p:txBody>
          <a:bodyPr wrap="square" rtlCol="0">
            <a:spAutoFit/>
          </a:bodyPr>
          <a:lstStyle/>
          <a:p>
            <a:pPr algn="just"/>
            <a:r>
              <a:rPr lang="pt-BR" dirty="0">
                <a:solidFill>
                  <a:srgbClr val="FF0000"/>
                </a:solidFill>
              </a:rPr>
              <a:t>Essa aba não deve ser preenchida pelo proponente. </a:t>
            </a:r>
            <a:r>
              <a:rPr lang="pt-BR" dirty="0" smtClean="0">
                <a:solidFill>
                  <a:srgbClr val="FF0000"/>
                </a:solidFill>
              </a:rPr>
              <a:t>Se </a:t>
            </a:r>
            <a:r>
              <a:rPr lang="pt-BR" dirty="0">
                <a:solidFill>
                  <a:srgbClr val="FF0000"/>
                </a:solidFill>
              </a:rPr>
              <a:t>o </a:t>
            </a:r>
            <a:r>
              <a:rPr lang="pt-BR" dirty="0" smtClean="0">
                <a:solidFill>
                  <a:srgbClr val="FF0000"/>
                </a:solidFill>
              </a:rPr>
              <a:t>concedente entender </a:t>
            </a:r>
            <a:r>
              <a:rPr lang="pt-BR" dirty="0">
                <a:solidFill>
                  <a:srgbClr val="FF0000"/>
                </a:solidFill>
              </a:rPr>
              <a:t>que deve haver </a:t>
            </a:r>
            <a:r>
              <a:rPr lang="pt-BR" dirty="0" smtClean="0">
                <a:solidFill>
                  <a:srgbClr val="FF0000"/>
                </a:solidFill>
              </a:rPr>
              <a:t>interveniente </a:t>
            </a:r>
            <a:r>
              <a:rPr lang="pt-BR" dirty="0">
                <a:solidFill>
                  <a:srgbClr val="FF0000"/>
                </a:solidFill>
              </a:rPr>
              <a:t>colocará </a:t>
            </a:r>
            <a:r>
              <a:rPr lang="pt-BR" dirty="0" smtClean="0">
                <a:solidFill>
                  <a:srgbClr val="FF0000"/>
                </a:solidFill>
              </a:rPr>
              <a:t>a proposta </a:t>
            </a:r>
            <a:r>
              <a:rPr lang="pt-BR" dirty="0">
                <a:solidFill>
                  <a:srgbClr val="FF0000"/>
                </a:solidFill>
              </a:rPr>
              <a:t>em readequação </a:t>
            </a:r>
            <a:r>
              <a:rPr lang="pt-BR" dirty="0" smtClean="0">
                <a:solidFill>
                  <a:srgbClr val="FF0000"/>
                </a:solidFill>
              </a:rPr>
              <a:t>informando </a:t>
            </a:r>
            <a:r>
              <a:rPr lang="pt-BR" dirty="0">
                <a:solidFill>
                  <a:srgbClr val="FF0000"/>
                </a:solidFill>
              </a:rPr>
              <a:t>os dados para preenchimento pelo </a:t>
            </a:r>
            <a:r>
              <a:rPr lang="pt-BR" dirty="0" smtClean="0">
                <a:solidFill>
                  <a:srgbClr val="FF0000"/>
                </a:solidFill>
              </a:rPr>
              <a:t>proponente</a:t>
            </a:r>
            <a:r>
              <a:rPr lang="pt-BR" dirty="0">
                <a:solidFill>
                  <a:srgbClr val="FF0000"/>
                </a:solidFill>
              </a:rPr>
              <a:t>.</a:t>
            </a:r>
          </a:p>
        </p:txBody>
      </p:sp>
    </p:spTree>
    <p:extLst>
      <p:ext uri="{BB962C8B-B14F-4D97-AF65-F5344CB8AC3E}">
        <p14:creationId xmlns:p14="http://schemas.microsoft.com/office/powerpoint/2010/main" val="42138233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Recursos</a:t>
            </a:r>
            <a:endParaRPr lang="pt-BR" altLang="pt-BR" sz="2400" dirty="0" smtClean="0">
              <a:solidFill>
                <a:schemeClr val="accent6"/>
              </a:solidFill>
            </a:endParaRP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255222" y="883267"/>
            <a:ext cx="7665441" cy="4395316"/>
          </a:xfrm>
          <a:prstGeom prst="rect">
            <a:avLst/>
          </a:prstGeom>
          <a:ln>
            <a:solidFill>
              <a:srgbClr val="FF0000"/>
            </a:solidFill>
          </a:ln>
        </p:spPr>
      </p:pic>
      <p:pic>
        <p:nvPicPr>
          <p:cNvPr id="19" name="Imagem 18"/>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255222" y="840934"/>
            <a:ext cx="7665441" cy="4395316"/>
          </a:xfrm>
          <a:prstGeom prst="rect">
            <a:avLst/>
          </a:prstGeom>
          <a:ln>
            <a:solidFill>
              <a:srgbClr val="FF0000"/>
            </a:solidFill>
          </a:ln>
        </p:spPr>
      </p:pic>
      <p:sp>
        <p:nvSpPr>
          <p:cNvPr id="20" name="CaixaDeTexto 11"/>
          <p:cNvSpPr txBox="1">
            <a:spLocks noChangeArrowheads="1"/>
          </p:cNvSpPr>
          <p:nvPr/>
        </p:nvSpPr>
        <p:spPr bwMode="auto">
          <a:xfrm>
            <a:off x="5539463" y="1689895"/>
            <a:ext cx="3136247" cy="10156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smtClean="0">
                <a:solidFill>
                  <a:srgbClr val="FF0000"/>
                </a:solidFill>
              </a:rPr>
              <a:t>Escolher </a:t>
            </a:r>
            <a:r>
              <a:rPr lang="pt-BR" altLang="pt-BR" sz="2000" b="0" dirty="0">
                <a:solidFill>
                  <a:srgbClr val="FF0000"/>
                </a:solidFill>
              </a:rPr>
              <a:t>o preenchimento de dois campos e após clicar na </a:t>
            </a:r>
            <a:r>
              <a:rPr lang="pt-BR" altLang="pt-BR" sz="2000" b="0" dirty="0" smtClean="0">
                <a:solidFill>
                  <a:srgbClr val="FF0000"/>
                </a:solidFill>
              </a:rPr>
              <a:t>calculadora.</a:t>
            </a:r>
            <a:endParaRPr lang="pt-BR" altLang="pt-BR" sz="2000" b="0" dirty="0">
              <a:solidFill>
                <a:srgbClr val="FF0000"/>
              </a:solidFill>
            </a:endParaRPr>
          </a:p>
        </p:txBody>
      </p:sp>
      <p:cxnSp>
        <p:nvCxnSpPr>
          <p:cNvPr id="15" name="Conector de Seta Reta 14"/>
          <p:cNvCxnSpPr>
            <a:stCxn id="20" idx="1"/>
          </p:cNvCxnSpPr>
          <p:nvPr/>
        </p:nvCxnSpPr>
        <p:spPr bwMode="auto">
          <a:xfrm flipH="1" flipV="1">
            <a:off x="4555067" y="1854200"/>
            <a:ext cx="984396" cy="34352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ector de Seta Reta 20"/>
          <p:cNvCxnSpPr/>
          <p:nvPr/>
        </p:nvCxnSpPr>
        <p:spPr bwMode="auto">
          <a:xfrm flipH="1" flipV="1">
            <a:off x="3894667" y="2082800"/>
            <a:ext cx="1644796" cy="11492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 name="Conector de Seta Reta 22"/>
          <p:cNvCxnSpPr>
            <a:stCxn id="20" idx="1"/>
          </p:cNvCxnSpPr>
          <p:nvPr/>
        </p:nvCxnSpPr>
        <p:spPr bwMode="auto">
          <a:xfrm flipH="1">
            <a:off x="5087942" y="2197727"/>
            <a:ext cx="451521" cy="19645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5" name="Conector de Seta Reta 24"/>
          <p:cNvCxnSpPr>
            <a:stCxn id="20" idx="1"/>
          </p:cNvCxnSpPr>
          <p:nvPr/>
        </p:nvCxnSpPr>
        <p:spPr bwMode="auto">
          <a:xfrm flipH="1">
            <a:off x="5087942" y="2197727"/>
            <a:ext cx="451521" cy="43077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7" name="Imagem 26"/>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97466" y="1149149"/>
            <a:ext cx="7806807" cy="4430383"/>
          </a:xfrm>
          <a:prstGeom prst="rect">
            <a:avLst/>
          </a:prstGeom>
          <a:noFill/>
          <a:ln>
            <a:solidFill>
              <a:srgbClr val="FF0000"/>
            </a:solidFill>
          </a:ln>
        </p:spPr>
      </p:pic>
      <p:sp>
        <p:nvSpPr>
          <p:cNvPr id="26" name="Retângulo 25"/>
          <p:cNvSpPr/>
          <p:nvPr/>
        </p:nvSpPr>
        <p:spPr bwMode="auto">
          <a:xfrm>
            <a:off x="1490133" y="2023534"/>
            <a:ext cx="4665134" cy="176953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8" name="Retângulo 27"/>
          <p:cNvSpPr/>
          <p:nvPr/>
        </p:nvSpPr>
        <p:spPr bwMode="auto">
          <a:xfrm>
            <a:off x="7890934" y="3903133"/>
            <a:ext cx="330200" cy="36406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0" name="Imagem 29"/>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24933" y="1530325"/>
            <a:ext cx="7871532" cy="4357422"/>
          </a:xfrm>
          <a:prstGeom prst="rect">
            <a:avLst/>
          </a:prstGeom>
          <a:noFill/>
          <a:ln>
            <a:solidFill>
              <a:srgbClr val="FF0000"/>
            </a:solidFill>
          </a:ln>
        </p:spPr>
      </p:pic>
      <p:sp>
        <p:nvSpPr>
          <p:cNvPr id="31" name="CaixaDeTexto 30"/>
          <p:cNvSpPr txBox="1"/>
          <p:nvPr/>
        </p:nvSpPr>
        <p:spPr>
          <a:xfrm>
            <a:off x="5058563" y="3236348"/>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sp>
        <p:nvSpPr>
          <p:cNvPr id="29" name="Retângulo 28"/>
          <p:cNvSpPr/>
          <p:nvPr/>
        </p:nvSpPr>
        <p:spPr bwMode="auto">
          <a:xfrm>
            <a:off x="7366000" y="1530325"/>
            <a:ext cx="640316" cy="49320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3" name="Imagem 32"/>
          <p:cNvPicPr/>
          <p:nvPr/>
        </p:nvPicPr>
        <p:blipFill>
          <a:blip r:embed="rId10" cstate="print">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3133" y="1992099"/>
            <a:ext cx="8019707" cy="4207209"/>
          </a:xfrm>
          <a:prstGeom prst="rect">
            <a:avLst/>
          </a:prstGeom>
          <a:noFill/>
          <a:ln>
            <a:solidFill>
              <a:srgbClr val="FF0000"/>
            </a:solidFill>
          </a:ln>
        </p:spPr>
      </p:pic>
      <p:sp>
        <p:nvSpPr>
          <p:cNvPr id="32" name="Retângulo 31"/>
          <p:cNvSpPr/>
          <p:nvPr/>
        </p:nvSpPr>
        <p:spPr bwMode="auto">
          <a:xfrm>
            <a:off x="93133" y="5096933"/>
            <a:ext cx="7797801" cy="48986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099805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P spid="28" grpId="0" animBg="1"/>
      <p:bldP spid="31" grpId="0" animBg="1"/>
      <p:bldP spid="29" grpId="0" animBg="1"/>
      <p:bldP spid="3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Metas</a:t>
            </a:r>
            <a:endParaRPr lang="pt-BR" altLang="pt-BR" sz="2400" dirty="0" smtClean="0">
              <a:solidFill>
                <a:schemeClr val="accent6"/>
              </a:solidFill>
            </a:endParaRPr>
          </a:p>
        </p:txBody>
      </p:sp>
      <p:pic>
        <p:nvPicPr>
          <p:cNvPr id="3" name="Imagem 2"/>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471353" y="994047"/>
            <a:ext cx="7432738" cy="4459102"/>
          </a:xfrm>
          <a:prstGeom prst="rect">
            <a:avLst/>
          </a:prstGeom>
          <a:noFill/>
          <a:ln>
            <a:solidFill>
              <a:srgbClr val="FF0000"/>
            </a:solidFill>
          </a:ln>
        </p:spPr>
      </p:pic>
      <p:sp>
        <p:nvSpPr>
          <p:cNvPr id="2" name="Retângulo de cantos arredondados 1"/>
          <p:cNvSpPr/>
          <p:nvPr/>
        </p:nvSpPr>
        <p:spPr bwMode="auto">
          <a:xfrm>
            <a:off x="3408218" y="1687485"/>
            <a:ext cx="407324" cy="507075"/>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4" name="Retângulo de cantos arredondados 3"/>
          <p:cNvSpPr/>
          <p:nvPr/>
        </p:nvSpPr>
        <p:spPr bwMode="auto">
          <a:xfrm>
            <a:off x="8229599" y="2086496"/>
            <a:ext cx="332509" cy="374072"/>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7" name="Imagem 6"/>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79494" y="1375260"/>
            <a:ext cx="7549116" cy="4460719"/>
          </a:xfrm>
          <a:prstGeom prst="rect">
            <a:avLst/>
          </a:prstGeom>
          <a:noFill/>
          <a:ln>
            <a:solidFill>
              <a:srgbClr val="FF0000"/>
            </a:solidFill>
          </a:ln>
        </p:spPr>
      </p:pic>
      <p:sp>
        <p:nvSpPr>
          <p:cNvPr id="8" name="CaixaDeTexto 7"/>
          <p:cNvSpPr txBox="1"/>
          <p:nvPr/>
        </p:nvSpPr>
        <p:spPr>
          <a:xfrm>
            <a:off x="4117458" y="2370316"/>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sp>
        <p:nvSpPr>
          <p:cNvPr id="9" name="Retângulo 8"/>
          <p:cNvSpPr/>
          <p:nvPr/>
        </p:nvSpPr>
        <p:spPr bwMode="auto">
          <a:xfrm>
            <a:off x="1188720" y="3223598"/>
            <a:ext cx="798022" cy="31762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0" name="Retângulo 9"/>
          <p:cNvSpPr/>
          <p:nvPr/>
        </p:nvSpPr>
        <p:spPr bwMode="auto">
          <a:xfrm>
            <a:off x="7897091" y="3223598"/>
            <a:ext cx="332508" cy="38363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3" name="Imagem 12"/>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06828" y="1931590"/>
            <a:ext cx="7622771" cy="4086826"/>
          </a:xfrm>
          <a:prstGeom prst="rect">
            <a:avLst/>
          </a:prstGeom>
          <a:noFill/>
          <a:ln>
            <a:solidFill>
              <a:srgbClr val="FF0000"/>
            </a:solidFill>
          </a:ln>
        </p:spPr>
      </p:pic>
      <p:sp>
        <p:nvSpPr>
          <p:cNvPr id="16" name="CaixaDeTexto 15"/>
          <p:cNvSpPr txBox="1"/>
          <p:nvPr/>
        </p:nvSpPr>
        <p:spPr>
          <a:xfrm>
            <a:off x="3611880" y="3911732"/>
            <a:ext cx="2420856" cy="400110"/>
          </a:xfrm>
          <a:prstGeom prst="rect">
            <a:avLst/>
          </a:prstGeom>
          <a:noFill/>
          <a:ln>
            <a:solidFill>
              <a:srgbClr val="FF0000"/>
            </a:solidFill>
          </a:ln>
        </p:spPr>
        <p:txBody>
          <a:bodyPr wrap="none" rtlCol="0">
            <a:spAutoFit/>
          </a:bodyPr>
          <a:lstStyle/>
          <a:p>
            <a:r>
              <a:rPr lang="pt-BR" dirty="0" smtClean="0">
                <a:solidFill>
                  <a:srgbClr val="FF0000"/>
                </a:solidFill>
              </a:rPr>
              <a:t>Preencher o campo</a:t>
            </a:r>
            <a:endParaRPr lang="pt-BR" dirty="0">
              <a:solidFill>
                <a:srgbClr val="FF0000"/>
              </a:solidFill>
            </a:endParaRPr>
          </a:p>
        </p:txBody>
      </p:sp>
      <p:sp>
        <p:nvSpPr>
          <p:cNvPr id="17" name="Retângulo 16"/>
          <p:cNvSpPr/>
          <p:nvPr/>
        </p:nvSpPr>
        <p:spPr bwMode="auto">
          <a:xfrm>
            <a:off x="7366000" y="1931590"/>
            <a:ext cx="464588" cy="83883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0" name="Imagem 19"/>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6411" y="2239888"/>
            <a:ext cx="7634177" cy="4022633"/>
          </a:xfrm>
          <a:prstGeom prst="rect">
            <a:avLst/>
          </a:prstGeom>
          <a:noFill/>
          <a:ln>
            <a:solidFill>
              <a:srgbClr val="FF0000"/>
            </a:solidFill>
          </a:ln>
        </p:spPr>
      </p:pic>
      <p:sp>
        <p:nvSpPr>
          <p:cNvPr id="22" name="Retângulo 21"/>
          <p:cNvSpPr/>
          <p:nvPr/>
        </p:nvSpPr>
        <p:spPr>
          <a:xfrm>
            <a:off x="1958854" y="3873485"/>
            <a:ext cx="3936657" cy="1323439"/>
          </a:xfrm>
          <a:prstGeom prst="rect">
            <a:avLst/>
          </a:prstGeom>
          <a:solidFill>
            <a:schemeClr val="bg1"/>
          </a:solidFill>
          <a:ln>
            <a:solidFill>
              <a:srgbClr val="FF0000"/>
            </a:solidFill>
          </a:ln>
        </p:spPr>
        <p:txBody>
          <a:bodyPr wrap="square">
            <a:spAutoFit/>
          </a:bodyPr>
          <a:lstStyle/>
          <a:p>
            <a:r>
              <a:rPr lang="pt-BR" altLang="pt-BR" dirty="0">
                <a:solidFill>
                  <a:srgbClr val="FF0000"/>
                </a:solidFill>
              </a:rPr>
              <a:t>As datas das </a:t>
            </a:r>
            <a:r>
              <a:rPr lang="pt-BR" altLang="pt-BR" dirty="0" smtClean="0">
                <a:solidFill>
                  <a:srgbClr val="FF0000"/>
                </a:solidFill>
              </a:rPr>
              <a:t>Metas e Etapas </a:t>
            </a:r>
            <a:r>
              <a:rPr lang="pt-BR" altLang="pt-BR" dirty="0">
                <a:solidFill>
                  <a:srgbClr val="FF0000"/>
                </a:solidFill>
              </a:rPr>
              <a:t>deverão estar dentro do prazo de</a:t>
            </a:r>
          </a:p>
          <a:p>
            <a:r>
              <a:rPr lang="pt-BR" altLang="pt-BR" dirty="0">
                <a:solidFill>
                  <a:srgbClr val="FF0000"/>
                </a:solidFill>
              </a:rPr>
              <a:t> execução do objeto, constante na Aba Identificação</a:t>
            </a:r>
            <a:r>
              <a:rPr lang="pt-BR" altLang="pt-BR" dirty="0"/>
              <a:t>.</a:t>
            </a:r>
          </a:p>
        </p:txBody>
      </p:sp>
    </p:spTree>
    <p:extLst>
      <p:ext uri="{BB962C8B-B14F-4D97-AF65-F5344CB8AC3E}">
        <p14:creationId xmlns:p14="http://schemas.microsoft.com/office/powerpoint/2010/main" val="1859170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8" grpId="0" animBg="1"/>
      <p:bldP spid="9" grpId="0" animBg="1"/>
      <p:bldP spid="10" grpId="0" animBg="1"/>
      <p:bldP spid="16" grpId="0" animBg="1"/>
      <p:bldP spid="17"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Despesa</a:t>
            </a:r>
            <a:endParaRPr lang="pt-BR" altLang="pt-BR" sz="2400" dirty="0" smtClean="0">
              <a:solidFill>
                <a:schemeClr val="accent6"/>
              </a:solidFill>
            </a:endParaRPr>
          </a:p>
        </p:txBody>
      </p:sp>
      <p:pic>
        <p:nvPicPr>
          <p:cNvPr id="14" name="Imagem 13"/>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354975" y="1030778"/>
            <a:ext cx="7564581" cy="4056611"/>
          </a:xfrm>
          <a:prstGeom prst="rect">
            <a:avLst/>
          </a:prstGeom>
          <a:ln>
            <a:solidFill>
              <a:srgbClr val="FF0000"/>
            </a:solidFill>
          </a:ln>
        </p:spPr>
      </p:pic>
      <p:sp>
        <p:nvSpPr>
          <p:cNvPr id="15" name="Retângulo 14"/>
          <p:cNvSpPr/>
          <p:nvPr/>
        </p:nvSpPr>
        <p:spPr bwMode="auto">
          <a:xfrm>
            <a:off x="8420793" y="1729047"/>
            <a:ext cx="182880" cy="27432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6" name="Imagem 15"/>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1072342" y="1371600"/>
            <a:ext cx="7531331" cy="4136967"/>
          </a:xfrm>
          <a:prstGeom prst="rect">
            <a:avLst/>
          </a:prstGeom>
          <a:ln>
            <a:solidFill>
              <a:srgbClr val="FF0000"/>
            </a:solidFill>
          </a:ln>
        </p:spPr>
      </p:pic>
      <p:sp>
        <p:nvSpPr>
          <p:cNvPr id="17" name="CaixaDeTexto 16"/>
          <p:cNvSpPr txBox="1"/>
          <p:nvPr/>
        </p:nvSpPr>
        <p:spPr>
          <a:xfrm>
            <a:off x="4338734" y="2044656"/>
            <a:ext cx="2677336"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pic>
        <p:nvPicPr>
          <p:cNvPr id="18" name="Imagem 17"/>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733599" y="1799705"/>
            <a:ext cx="7523017" cy="3978624"/>
          </a:xfrm>
          <a:prstGeom prst="rect">
            <a:avLst/>
          </a:prstGeom>
          <a:ln>
            <a:solidFill>
              <a:srgbClr val="FF0000"/>
            </a:solidFill>
          </a:ln>
        </p:spPr>
      </p:pic>
      <p:sp>
        <p:nvSpPr>
          <p:cNvPr id="19" name="Retângulo 18"/>
          <p:cNvSpPr/>
          <p:nvPr/>
        </p:nvSpPr>
        <p:spPr bwMode="auto">
          <a:xfrm>
            <a:off x="7689273" y="1803862"/>
            <a:ext cx="317043" cy="46551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0" name="Imagem 19"/>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417716" y="2179320"/>
            <a:ext cx="7461933" cy="4098174"/>
          </a:xfrm>
          <a:prstGeom prst="rect">
            <a:avLst/>
          </a:prstGeom>
          <a:ln>
            <a:solidFill>
              <a:srgbClr val="FF0000"/>
            </a:solidFill>
          </a:ln>
        </p:spPr>
      </p:pic>
      <p:sp>
        <p:nvSpPr>
          <p:cNvPr id="21" name="CaixaDeTexto 20"/>
          <p:cNvSpPr txBox="1"/>
          <p:nvPr/>
        </p:nvSpPr>
        <p:spPr>
          <a:xfrm>
            <a:off x="4498976" y="4371945"/>
            <a:ext cx="3190297"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Para inserir outra despesa</a:t>
            </a:r>
            <a:endParaRPr lang="pt-BR" dirty="0">
              <a:solidFill>
                <a:srgbClr val="FF0000"/>
              </a:solidFill>
            </a:endParaRPr>
          </a:p>
        </p:txBody>
      </p:sp>
      <p:cxnSp>
        <p:nvCxnSpPr>
          <p:cNvPr id="23" name="Conector de Seta Reta 22"/>
          <p:cNvCxnSpPr>
            <a:stCxn id="21" idx="0"/>
          </p:cNvCxnSpPr>
          <p:nvPr/>
        </p:nvCxnSpPr>
        <p:spPr bwMode="auto">
          <a:xfrm flipV="1">
            <a:off x="6094125" y="2951019"/>
            <a:ext cx="1270951" cy="142092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 name="Retângulo 2"/>
          <p:cNvSpPr/>
          <p:nvPr/>
        </p:nvSpPr>
        <p:spPr bwMode="auto">
          <a:xfrm>
            <a:off x="536172" y="3108959"/>
            <a:ext cx="7265770" cy="39901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252803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9" grpId="0" animBg="1"/>
      <p:bldP spid="21"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Despesa</a:t>
            </a:r>
            <a:endParaRPr lang="pt-BR" altLang="pt-BR" sz="2400" dirty="0" smtClean="0">
              <a:solidFill>
                <a:schemeClr val="accent6"/>
              </a:solidFill>
            </a:endParaRPr>
          </a:p>
        </p:txBody>
      </p:sp>
      <p:pic>
        <p:nvPicPr>
          <p:cNvPr id="11" name="Imagem 10"/>
          <p:cNvPicPr>
            <a:picLocks noChangeAspect="1"/>
          </p:cNvPicPr>
          <p:nvPr/>
        </p:nvPicPr>
        <p:blipFill>
          <a:blip r:embed="rId3"/>
          <a:stretch>
            <a:fillRect/>
          </a:stretch>
        </p:blipFill>
        <p:spPr>
          <a:xfrm>
            <a:off x="725868" y="889463"/>
            <a:ext cx="7692263" cy="5278582"/>
          </a:xfrm>
          <a:prstGeom prst="rect">
            <a:avLst/>
          </a:prstGeom>
        </p:spPr>
      </p:pic>
    </p:spTree>
    <p:extLst>
      <p:ext uri="{BB962C8B-B14F-4D97-AF65-F5344CB8AC3E}">
        <p14:creationId xmlns:p14="http://schemas.microsoft.com/office/powerpoint/2010/main" val="926336274"/>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Despesa</a:t>
            </a:r>
            <a:endParaRPr lang="pt-BR" altLang="pt-BR" sz="2400" dirty="0" smtClean="0">
              <a:solidFill>
                <a:schemeClr val="accent6"/>
              </a:solidFill>
            </a:endParaRPr>
          </a:p>
        </p:txBody>
      </p:sp>
      <p:pic>
        <p:nvPicPr>
          <p:cNvPr id="3" name="Imagem 2"/>
          <p:cNvPicPr>
            <a:picLocks noChangeAspect="1"/>
          </p:cNvPicPr>
          <p:nvPr/>
        </p:nvPicPr>
        <p:blipFill>
          <a:blip r:embed="rId3"/>
          <a:stretch>
            <a:fillRect/>
          </a:stretch>
        </p:blipFill>
        <p:spPr>
          <a:xfrm>
            <a:off x="734181" y="789709"/>
            <a:ext cx="7692263" cy="5012575"/>
          </a:xfrm>
          <a:prstGeom prst="rect">
            <a:avLst/>
          </a:prstGeom>
        </p:spPr>
      </p:pic>
      <p:sp>
        <p:nvSpPr>
          <p:cNvPr id="2" name="CaixaDeTexto 1"/>
          <p:cNvSpPr txBox="1"/>
          <p:nvPr/>
        </p:nvSpPr>
        <p:spPr>
          <a:xfrm>
            <a:off x="2236124" y="5869239"/>
            <a:ext cx="4299831" cy="400110"/>
          </a:xfrm>
          <a:prstGeom prst="rect">
            <a:avLst/>
          </a:prstGeom>
          <a:solidFill>
            <a:schemeClr val="bg1">
              <a:lumMod val="85000"/>
            </a:schemeClr>
          </a:solidFill>
          <a:ln>
            <a:solidFill>
              <a:srgbClr val="FF0000"/>
            </a:solidFill>
          </a:ln>
        </p:spPr>
        <p:txBody>
          <a:bodyPr wrap="none" rtlCol="0">
            <a:spAutoFit/>
          </a:bodyPr>
          <a:lstStyle/>
          <a:p>
            <a:r>
              <a:rPr lang="pt-BR" dirty="0" smtClean="0">
                <a:solidFill>
                  <a:srgbClr val="FF0000"/>
                </a:solidFill>
              </a:rPr>
              <a:t>Verificar Informação DIAG 059/2018</a:t>
            </a:r>
            <a:endParaRPr lang="pt-BR" dirty="0">
              <a:solidFill>
                <a:srgbClr val="FF0000"/>
              </a:solidFill>
            </a:endParaRPr>
          </a:p>
        </p:txBody>
      </p:sp>
    </p:spTree>
    <p:extLst>
      <p:ext uri="{BB962C8B-B14F-4D97-AF65-F5344CB8AC3E}">
        <p14:creationId xmlns:p14="http://schemas.microsoft.com/office/powerpoint/2010/main" val="367386995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Doação</a:t>
            </a:r>
            <a:endParaRPr lang="pt-BR" altLang="pt-BR" sz="2400" dirty="0" smtClean="0">
              <a:solidFill>
                <a:schemeClr val="accent6"/>
              </a:solidFill>
            </a:endParaRPr>
          </a:p>
        </p:txBody>
      </p:sp>
      <p:pic>
        <p:nvPicPr>
          <p:cNvPr id="7" name="Imagem 6"/>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454726" y="1050072"/>
            <a:ext cx="7373389" cy="4319950"/>
          </a:xfrm>
          <a:prstGeom prst="rect">
            <a:avLst/>
          </a:prstGeom>
          <a:ln>
            <a:solidFill>
              <a:srgbClr val="FF0000"/>
            </a:solidFill>
          </a:ln>
        </p:spPr>
      </p:pic>
      <p:sp>
        <p:nvSpPr>
          <p:cNvPr id="9" name="Retângulo 8"/>
          <p:cNvSpPr/>
          <p:nvPr/>
        </p:nvSpPr>
        <p:spPr bwMode="auto">
          <a:xfrm>
            <a:off x="8312727" y="2011680"/>
            <a:ext cx="257695" cy="28263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4" name="Imagem 13"/>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1088967" y="1454727"/>
            <a:ext cx="7260222" cy="4181302"/>
          </a:xfrm>
          <a:prstGeom prst="rect">
            <a:avLst/>
          </a:prstGeom>
          <a:ln>
            <a:solidFill>
              <a:srgbClr val="FF0000"/>
            </a:solidFill>
          </a:ln>
        </p:spPr>
      </p:pic>
      <p:sp>
        <p:nvSpPr>
          <p:cNvPr id="15" name="CaixaDeTexto 14"/>
          <p:cNvSpPr txBox="1"/>
          <p:nvPr/>
        </p:nvSpPr>
        <p:spPr>
          <a:xfrm>
            <a:off x="5318045" y="4148051"/>
            <a:ext cx="2180405" cy="400110"/>
          </a:xfrm>
          <a:prstGeom prst="rect">
            <a:avLst/>
          </a:prstGeom>
          <a:noFill/>
          <a:ln>
            <a:solidFill>
              <a:srgbClr val="FF0000"/>
            </a:solidFill>
          </a:ln>
        </p:spPr>
        <p:txBody>
          <a:bodyPr wrap="none" rtlCol="0">
            <a:spAutoFit/>
          </a:bodyPr>
          <a:lstStyle/>
          <a:p>
            <a:r>
              <a:rPr lang="pt-BR" dirty="0" smtClean="0">
                <a:solidFill>
                  <a:srgbClr val="FF0000"/>
                </a:solidFill>
              </a:rPr>
              <a:t>Preencher Dados</a:t>
            </a:r>
            <a:endParaRPr lang="pt-BR" dirty="0">
              <a:solidFill>
                <a:srgbClr val="FF0000"/>
              </a:solidFill>
            </a:endParaRPr>
          </a:p>
        </p:txBody>
      </p:sp>
      <p:pic>
        <p:nvPicPr>
          <p:cNvPr id="16" name="Imagem 15"/>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698269" y="2011680"/>
            <a:ext cx="7308047" cy="3906982"/>
          </a:xfrm>
          <a:prstGeom prst="rect">
            <a:avLst/>
          </a:prstGeom>
          <a:ln>
            <a:solidFill>
              <a:srgbClr val="FF0000"/>
            </a:solidFill>
          </a:ln>
        </p:spPr>
      </p:pic>
      <p:sp>
        <p:nvSpPr>
          <p:cNvPr id="17" name="Retângulo 16"/>
          <p:cNvSpPr/>
          <p:nvPr/>
        </p:nvSpPr>
        <p:spPr bwMode="auto">
          <a:xfrm>
            <a:off x="7032567" y="2011680"/>
            <a:ext cx="532015" cy="54864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8" name="Imagem 17"/>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355395" y="2394065"/>
            <a:ext cx="7383753" cy="3798918"/>
          </a:xfrm>
          <a:prstGeom prst="rect">
            <a:avLst/>
          </a:prstGeom>
          <a:ln>
            <a:solidFill>
              <a:srgbClr val="FF0000"/>
            </a:solidFill>
          </a:ln>
        </p:spPr>
      </p:pic>
      <p:sp>
        <p:nvSpPr>
          <p:cNvPr id="19" name="CaixaDeTexto 18"/>
          <p:cNvSpPr txBox="1"/>
          <p:nvPr/>
        </p:nvSpPr>
        <p:spPr>
          <a:xfrm>
            <a:off x="4486495" y="4936661"/>
            <a:ext cx="3078087"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Para inserir nova Doação</a:t>
            </a:r>
            <a:endParaRPr lang="pt-BR" dirty="0">
              <a:solidFill>
                <a:srgbClr val="FF0000"/>
              </a:solidFill>
            </a:endParaRPr>
          </a:p>
        </p:txBody>
      </p:sp>
      <p:cxnSp>
        <p:nvCxnSpPr>
          <p:cNvPr id="21" name="Conector de Seta Reta 20"/>
          <p:cNvCxnSpPr>
            <a:stCxn id="19" idx="0"/>
          </p:cNvCxnSpPr>
          <p:nvPr/>
        </p:nvCxnSpPr>
        <p:spPr bwMode="auto">
          <a:xfrm flipV="1">
            <a:off x="6025539" y="3405447"/>
            <a:ext cx="1234848" cy="153121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 name="Retângulo 3"/>
          <p:cNvSpPr/>
          <p:nvPr/>
        </p:nvSpPr>
        <p:spPr bwMode="auto">
          <a:xfrm>
            <a:off x="391858" y="3545378"/>
            <a:ext cx="7084317" cy="41702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8689576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7" grpId="0" animBg="1"/>
      <p:bldP spid="19"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Cronograma</a:t>
            </a:r>
            <a:endParaRPr lang="pt-BR" altLang="pt-BR" sz="2400" dirty="0" smtClean="0">
              <a:solidFill>
                <a:schemeClr val="accent6"/>
              </a:solidFill>
            </a:endParaRPr>
          </a:p>
        </p:txBody>
      </p:sp>
      <p:pic>
        <p:nvPicPr>
          <p:cNvPr id="12" name="Imagem 1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113905" y="1011565"/>
            <a:ext cx="7699974" cy="4050885"/>
          </a:xfrm>
          <a:prstGeom prst="rect">
            <a:avLst/>
          </a:prstGeom>
          <a:noFill/>
          <a:ln>
            <a:solidFill>
              <a:srgbClr val="FF0000"/>
            </a:solidFill>
          </a:ln>
        </p:spPr>
      </p:pic>
      <p:pic>
        <p:nvPicPr>
          <p:cNvPr id="6" name="Imagem 5"/>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06335" y="1613676"/>
            <a:ext cx="7321888" cy="4059851"/>
          </a:xfrm>
          <a:prstGeom prst="rect">
            <a:avLst/>
          </a:prstGeom>
          <a:noFill/>
          <a:ln>
            <a:solidFill>
              <a:srgbClr val="FF0000"/>
            </a:solidFill>
          </a:ln>
        </p:spPr>
      </p:pic>
      <p:cxnSp>
        <p:nvCxnSpPr>
          <p:cNvPr id="3" name="Conector de Seta Reta 2"/>
          <p:cNvCxnSpPr/>
          <p:nvPr/>
        </p:nvCxnSpPr>
        <p:spPr bwMode="auto">
          <a:xfrm flipH="1" flipV="1">
            <a:off x="4467279" y="2083423"/>
            <a:ext cx="606829" cy="6650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Conector de Seta Reta 7"/>
          <p:cNvCxnSpPr/>
          <p:nvPr/>
        </p:nvCxnSpPr>
        <p:spPr bwMode="auto">
          <a:xfrm flipH="1" flipV="1">
            <a:off x="3250277" y="2298494"/>
            <a:ext cx="473825" cy="7481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1" name="CaixaDeTexto 10"/>
          <p:cNvSpPr txBox="1">
            <a:spLocks noChangeArrowheads="1"/>
          </p:cNvSpPr>
          <p:nvPr/>
        </p:nvSpPr>
        <p:spPr bwMode="auto">
          <a:xfrm>
            <a:off x="2964637" y="2636957"/>
            <a:ext cx="2676525" cy="400050"/>
          </a:xfrm>
          <a:prstGeom prst="rect">
            <a:avLst/>
          </a:prstGeom>
          <a:solidFill>
            <a:schemeClr val="bg1"/>
          </a:solidFill>
          <a:ln w="9525">
            <a:solidFill>
              <a:srgbClr val="FF0000"/>
            </a:solidFill>
            <a:miter lim="800000"/>
            <a:headEnd/>
            <a:tailEnd/>
          </a:ln>
          <a:extLst/>
        </p:spPr>
        <p:txBody>
          <a:bodyPr wrap="non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7"/>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Preencher os campos</a:t>
            </a:r>
          </a:p>
        </p:txBody>
      </p:sp>
      <p:cxnSp>
        <p:nvCxnSpPr>
          <p:cNvPr id="10" name="Conector de Seta Reta 9"/>
          <p:cNvCxnSpPr/>
          <p:nvPr/>
        </p:nvCxnSpPr>
        <p:spPr bwMode="auto">
          <a:xfrm>
            <a:off x="1180407" y="3455735"/>
            <a:ext cx="515389" cy="12469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4" name="Conector de Seta Reta 13"/>
          <p:cNvCxnSpPr/>
          <p:nvPr/>
        </p:nvCxnSpPr>
        <p:spPr bwMode="auto">
          <a:xfrm>
            <a:off x="1213658" y="3943827"/>
            <a:ext cx="482138" cy="8312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 name="Conector de Seta Reta 15"/>
          <p:cNvCxnSpPr/>
          <p:nvPr/>
        </p:nvCxnSpPr>
        <p:spPr bwMode="auto">
          <a:xfrm>
            <a:off x="1113905" y="4384402"/>
            <a:ext cx="415636" cy="8312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 name="Retângulo 17"/>
          <p:cNvSpPr/>
          <p:nvPr/>
        </p:nvSpPr>
        <p:spPr bwMode="auto">
          <a:xfrm>
            <a:off x="7647709" y="5137265"/>
            <a:ext cx="590204" cy="43226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9" name="Retângulo 18"/>
          <p:cNvSpPr/>
          <p:nvPr/>
        </p:nvSpPr>
        <p:spPr bwMode="auto">
          <a:xfrm>
            <a:off x="8128223" y="1626379"/>
            <a:ext cx="289321" cy="33380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1" name="Imagem 20"/>
          <p:cNvPicPr/>
          <p:nvPr/>
        </p:nvPicPr>
        <p:blipFill>
          <a:blip r:embed="rId8" cstate="print">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47635" y="1978961"/>
            <a:ext cx="7539645" cy="4122671"/>
          </a:xfrm>
          <a:prstGeom prst="rect">
            <a:avLst/>
          </a:prstGeom>
          <a:noFill/>
          <a:ln>
            <a:solidFill>
              <a:srgbClr val="FF0000"/>
            </a:solidFill>
          </a:ln>
        </p:spPr>
      </p:pic>
      <p:sp>
        <p:nvSpPr>
          <p:cNvPr id="20" name="Retângulo 19"/>
          <p:cNvSpPr/>
          <p:nvPr/>
        </p:nvSpPr>
        <p:spPr bwMode="auto">
          <a:xfrm>
            <a:off x="457200" y="2892829"/>
            <a:ext cx="7257011" cy="39901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2" name="CaixaDeTexto 21"/>
          <p:cNvSpPr txBox="1"/>
          <p:nvPr/>
        </p:nvSpPr>
        <p:spPr>
          <a:xfrm>
            <a:off x="2964637" y="3943827"/>
            <a:ext cx="3018775"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Inserir novo Cronograma</a:t>
            </a:r>
            <a:endParaRPr lang="pt-BR" dirty="0">
              <a:solidFill>
                <a:srgbClr val="FF0000"/>
              </a:solidFill>
            </a:endParaRPr>
          </a:p>
        </p:txBody>
      </p:sp>
      <p:cxnSp>
        <p:nvCxnSpPr>
          <p:cNvPr id="24" name="Conector de Seta Reta 23"/>
          <p:cNvCxnSpPr/>
          <p:nvPr/>
        </p:nvCxnSpPr>
        <p:spPr bwMode="auto">
          <a:xfrm flipV="1">
            <a:off x="4467279" y="2743200"/>
            <a:ext cx="2831296" cy="120062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 name="Retângulo 1"/>
          <p:cNvSpPr/>
          <p:nvPr/>
        </p:nvSpPr>
        <p:spPr bwMode="auto">
          <a:xfrm>
            <a:off x="7298575" y="1626379"/>
            <a:ext cx="473825" cy="26061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6244523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19" grpId="0" animBg="1"/>
      <p:bldP spid="20" grpId="0" animBg="1"/>
      <p:bldP spid="22"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a:xfrm>
            <a:off x="228600" y="0"/>
            <a:ext cx="7777716" cy="609600"/>
          </a:xfrm>
        </p:spPr>
        <p:txBody>
          <a:bodyPr/>
          <a:lstStyle/>
          <a:p>
            <a:pPr algn="ctr"/>
            <a:r>
              <a:rPr lang="en-US" altLang="pt-BR" sz="2400" dirty="0" smtClean="0">
                <a:solidFill>
                  <a:srgbClr val="FF0000"/>
                </a:solidFill>
              </a:rPr>
              <a:t>5.2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a:t>
            </a:r>
            <a:r>
              <a:rPr lang="en-US" altLang="pt-BR" sz="2400" dirty="0" err="1" smtClean="0">
                <a:solidFill>
                  <a:srgbClr val="FF0000"/>
                </a:solidFill>
              </a:rPr>
              <a:t>Proposta</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Observações</a:t>
            </a:r>
            <a:endParaRPr lang="pt-BR" altLang="pt-BR" sz="2400" dirty="0" smtClean="0">
              <a:solidFill>
                <a:schemeClr val="accent6"/>
              </a:solidFill>
            </a:endParaRPr>
          </a:p>
        </p:txBody>
      </p:sp>
      <p:pic>
        <p:nvPicPr>
          <p:cNvPr id="6" name="Imagem 5"/>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03890" y="1040906"/>
            <a:ext cx="7890975" cy="4179487"/>
          </a:xfrm>
          <a:prstGeom prst="rect">
            <a:avLst/>
          </a:prstGeom>
          <a:noFill/>
          <a:ln>
            <a:solidFill>
              <a:srgbClr val="FF0000"/>
            </a:solidFill>
          </a:ln>
        </p:spPr>
      </p:pic>
      <p:sp>
        <p:nvSpPr>
          <p:cNvPr id="2" name="Retângulo de cantos arredondados 1"/>
          <p:cNvSpPr/>
          <p:nvPr/>
        </p:nvSpPr>
        <p:spPr bwMode="auto">
          <a:xfrm>
            <a:off x="4779818" y="1371602"/>
            <a:ext cx="540327" cy="302789"/>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7" name="CaixaDeTexto 6"/>
          <p:cNvSpPr txBox="1">
            <a:spLocks noChangeArrowheads="1"/>
          </p:cNvSpPr>
          <p:nvPr/>
        </p:nvSpPr>
        <p:spPr bwMode="auto">
          <a:xfrm>
            <a:off x="3081017" y="2895887"/>
            <a:ext cx="4344459" cy="40011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Preencher </a:t>
            </a:r>
            <a:r>
              <a:rPr lang="pt-BR" altLang="pt-BR" sz="2000" b="0" dirty="0" smtClean="0">
                <a:solidFill>
                  <a:srgbClr val="FF0000"/>
                </a:solidFill>
              </a:rPr>
              <a:t>o campo caso necessário</a:t>
            </a:r>
            <a:endParaRPr lang="pt-BR" altLang="pt-BR" sz="2000" b="0" dirty="0">
              <a:solidFill>
                <a:srgbClr val="FF0000"/>
              </a:solidFill>
            </a:endParaRPr>
          </a:p>
        </p:txBody>
      </p:sp>
      <p:sp>
        <p:nvSpPr>
          <p:cNvPr id="3" name="Retângulo de cantos arredondados 2"/>
          <p:cNvSpPr/>
          <p:nvPr/>
        </p:nvSpPr>
        <p:spPr bwMode="auto">
          <a:xfrm>
            <a:off x="6749935" y="964277"/>
            <a:ext cx="349134" cy="407324"/>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0" name="Imagem 9"/>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20040" y="1371601"/>
            <a:ext cx="8247082" cy="4596937"/>
          </a:xfrm>
          <a:prstGeom prst="rect">
            <a:avLst/>
          </a:prstGeom>
          <a:noFill/>
          <a:ln>
            <a:solidFill>
              <a:srgbClr val="FF0000"/>
            </a:solidFill>
          </a:ln>
        </p:spPr>
      </p:pic>
      <p:sp>
        <p:nvSpPr>
          <p:cNvPr id="4" name="Retângulo 3"/>
          <p:cNvSpPr/>
          <p:nvPr/>
        </p:nvSpPr>
        <p:spPr bwMode="auto">
          <a:xfrm>
            <a:off x="2934393" y="1402795"/>
            <a:ext cx="3050771" cy="87489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1" name="CaixaDeTexto 10"/>
          <p:cNvSpPr txBox="1"/>
          <p:nvPr/>
        </p:nvSpPr>
        <p:spPr>
          <a:xfrm>
            <a:off x="4631121" y="3327193"/>
            <a:ext cx="2794355"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N° da Proposta gerada</a:t>
            </a:r>
            <a:endParaRPr lang="pt-BR" dirty="0">
              <a:solidFill>
                <a:srgbClr val="FF0000"/>
              </a:solidFill>
            </a:endParaRPr>
          </a:p>
        </p:txBody>
      </p:sp>
      <p:cxnSp>
        <p:nvCxnSpPr>
          <p:cNvPr id="12" name="Conector de Seta Reta 11"/>
          <p:cNvCxnSpPr/>
          <p:nvPr/>
        </p:nvCxnSpPr>
        <p:spPr bwMode="auto">
          <a:xfrm flipH="1" flipV="1">
            <a:off x="3081017" y="2895886"/>
            <a:ext cx="1524234" cy="68995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 name="Retângulo 12"/>
          <p:cNvSpPr/>
          <p:nvPr/>
        </p:nvSpPr>
        <p:spPr bwMode="auto">
          <a:xfrm>
            <a:off x="382385" y="2061556"/>
            <a:ext cx="606830" cy="34082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4" name="Retângulo 13"/>
          <p:cNvSpPr/>
          <p:nvPr/>
        </p:nvSpPr>
        <p:spPr bwMode="auto">
          <a:xfrm>
            <a:off x="1263535" y="5278582"/>
            <a:ext cx="1321723" cy="31588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092205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11" grpId="0" animBg="1"/>
      <p:bldP spid="13" grpId="0" animBg="1"/>
      <p:bldP spid="1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algn="ctr"/>
            <a:r>
              <a:rPr lang="en-US" altLang="pt-BR" sz="2400" smtClean="0">
                <a:solidFill>
                  <a:srgbClr val="FF0000"/>
                </a:solidFill>
              </a:rPr>
              <a:t>5.3 Funcionalidade Enviar Proposta/Alteração</a:t>
            </a:r>
            <a:endParaRPr lang="pt-BR" altLang="pt-BR" sz="2400" smtClean="0">
              <a:solidFill>
                <a:srgbClr val="FF0000"/>
              </a:solidFill>
            </a:endParaRPr>
          </a:p>
        </p:txBody>
      </p:sp>
      <p:sp>
        <p:nvSpPr>
          <p:cNvPr id="3" name="Retângulo 2"/>
          <p:cNvSpPr/>
          <p:nvPr/>
        </p:nvSpPr>
        <p:spPr>
          <a:xfrm>
            <a:off x="390104" y="5667150"/>
            <a:ext cx="8439991" cy="584775"/>
          </a:xfrm>
          <a:prstGeom prst="rect">
            <a:avLst/>
          </a:prstGeom>
          <a:solidFill>
            <a:schemeClr val="bg1">
              <a:lumMod val="85000"/>
            </a:schemeClr>
          </a:solidFill>
          <a:ln>
            <a:solidFill>
              <a:srgbClr val="FF0000"/>
            </a:solidFill>
          </a:ln>
        </p:spPr>
        <p:txBody>
          <a:bodyPr wrap="square">
            <a:spAutoFit/>
          </a:bodyPr>
          <a:lstStyle/>
          <a:p>
            <a:pPr marL="342900" indent="-342900" algn="just">
              <a:lnSpc>
                <a:spcPct val="80000"/>
              </a:lnSpc>
              <a:buFont typeface="Arial" panose="020B0604020202020204" pitchFamily="34" charset="0"/>
              <a:buChar char="•"/>
              <a:defRPr/>
            </a:pPr>
            <a:r>
              <a:rPr lang="pt-BR" altLang="pt-BR" dirty="0">
                <a:solidFill>
                  <a:srgbClr val="FF0000"/>
                </a:solidFill>
              </a:rPr>
              <a:t>Envio da proposta via sistema, os documentos complementares,      devem ser encaminhados ao concedente.</a:t>
            </a: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390105" y="872836"/>
            <a:ext cx="8439990" cy="4655127"/>
          </a:xfrm>
          <a:prstGeom prst="rect">
            <a:avLst/>
          </a:prstGeom>
          <a:ln>
            <a:solidFill>
              <a:srgbClr val="FF0000"/>
            </a:solidFill>
          </a:ln>
        </p:spPr>
      </p:pic>
      <p:sp>
        <p:nvSpPr>
          <p:cNvPr id="4" name="Retângulo 3"/>
          <p:cNvSpPr/>
          <p:nvPr/>
        </p:nvSpPr>
        <p:spPr bwMode="auto">
          <a:xfrm>
            <a:off x="1704110" y="3557847"/>
            <a:ext cx="1113906" cy="390698"/>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algn="ctr"/>
            <a:r>
              <a:rPr lang="en-US" altLang="pt-BR" sz="2400" smtClean="0">
                <a:solidFill>
                  <a:srgbClr val="FF0000"/>
                </a:solidFill>
              </a:rPr>
              <a:t>5.3 Funcionalidade Enviar Proposta/Alteração</a:t>
            </a:r>
            <a:endParaRPr lang="pt-BR" altLang="pt-BR" sz="2400" smtClean="0">
              <a:solidFill>
                <a:srgbClr val="FF0000"/>
              </a:solidFill>
            </a:endParaRP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211348" y="895798"/>
            <a:ext cx="7658331" cy="4224842"/>
          </a:xfrm>
          <a:prstGeom prst="rect">
            <a:avLst/>
          </a:prstGeom>
          <a:ln>
            <a:solidFill>
              <a:srgbClr val="FF0000"/>
            </a:solidFill>
          </a:ln>
        </p:spPr>
      </p:pic>
      <p:sp>
        <p:nvSpPr>
          <p:cNvPr id="7" name="Retângulo 6"/>
          <p:cNvSpPr/>
          <p:nvPr/>
        </p:nvSpPr>
        <p:spPr bwMode="auto">
          <a:xfrm>
            <a:off x="8478982" y="1762298"/>
            <a:ext cx="315883" cy="36576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5" name="Imagem 14"/>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64524" y="1645920"/>
            <a:ext cx="7816917" cy="3760918"/>
          </a:xfrm>
          <a:prstGeom prst="rect">
            <a:avLst/>
          </a:prstGeom>
          <a:noFill/>
          <a:ln>
            <a:solidFill>
              <a:srgbClr val="FF0000"/>
            </a:solidFill>
          </a:ln>
        </p:spPr>
      </p:pic>
      <p:sp>
        <p:nvSpPr>
          <p:cNvPr id="10" name="Retângulo 9"/>
          <p:cNvSpPr/>
          <p:nvPr/>
        </p:nvSpPr>
        <p:spPr bwMode="auto">
          <a:xfrm>
            <a:off x="881149" y="3906982"/>
            <a:ext cx="590204" cy="29094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7" name="Imagem 16"/>
          <p:cNvPicPr/>
          <p:nvPr/>
        </p:nvPicPr>
        <p:blipFill>
          <a:blip r:embed="rId7" cstate="print">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58004" y="2128058"/>
            <a:ext cx="7920978" cy="3657601"/>
          </a:xfrm>
          <a:prstGeom prst="rect">
            <a:avLst/>
          </a:prstGeom>
          <a:noFill/>
          <a:ln>
            <a:solidFill>
              <a:srgbClr val="FF0000"/>
            </a:solidFill>
          </a:ln>
        </p:spPr>
      </p:pic>
      <p:sp>
        <p:nvSpPr>
          <p:cNvPr id="12" name="Retângulo 11"/>
          <p:cNvSpPr/>
          <p:nvPr/>
        </p:nvSpPr>
        <p:spPr bwMode="auto">
          <a:xfrm>
            <a:off x="1853738" y="5406838"/>
            <a:ext cx="922713" cy="35388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3" name="Retângulo 12"/>
          <p:cNvSpPr/>
          <p:nvPr/>
        </p:nvSpPr>
        <p:spPr bwMode="auto">
          <a:xfrm>
            <a:off x="676286" y="2452255"/>
            <a:ext cx="6780230" cy="29925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8" name="Retângulo 17"/>
          <p:cNvSpPr/>
          <p:nvPr/>
        </p:nvSpPr>
        <p:spPr bwMode="auto">
          <a:xfrm>
            <a:off x="7722524" y="2069869"/>
            <a:ext cx="490451" cy="30757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0" name="Imagem 19"/>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42793" y="2452255"/>
            <a:ext cx="8070182" cy="3710021"/>
          </a:xfrm>
          <a:prstGeom prst="rect">
            <a:avLst/>
          </a:prstGeom>
          <a:noFill/>
          <a:ln>
            <a:solidFill>
              <a:srgbClr val="FF0000"/>
            </a:solidFill>
          </a:ln>
        </p:spPr>
      </p:pic>
      <p:sp>
        <p:nvSpPr>
          <p:cNvPr id="19" name="Retângulo 18"/>
          <p:cNvSpPr/>
          <p:nvPr/>
        </p:nvSpPr>
        <p:spPr bwMode="auto">
          <a:xfrm>
            <a:off x="2776451" y="2984269"/>
            <a:ext cx="2601884" cy="79802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1" name="Retângulo 20"/>
          <p:cNvSpPr/>
          <p:nvPr/>
        </p:nvSpPr>
        <p:spPr bwMode="auto">
          <a:xfrm>
            <a:off x="945341" y="5178828"/>
            <a:ext cx="1664855" cy="33250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34691824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3" grpId="0" animBg="1"/>
      <p:bldP spid="18" grpId="0" animBg="1"/>
      <p:bldP spid="19"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algn="ctr"/>
            <a:r>
              <a:rPr lang="en-US" altLang="pt-BR" sz="2800" smtClean="0">
                <a:solidFill>
                  <a:srgbClr val="FF0000"/>
                </a:solidFill>
              </a:rPr>
              <a:t>5.4 Envio Documentos para o Concedente</a:t>
            </a:r>
            <a:endParaRPr lang="pt-BR" altLang="pt-BR" sz="2800" smtClean="0">
              <a:solidFill>
                <a:srgbClr val="FF0000"/>
              </a:solidFill>
            </a:endParaRPr>
          </a:p>
        </p:txBody>
      </p:sp>
      <p:sp>
        <p:nvSpPr>
          <p:cNvPr id="3" name="CaixaDeTexto 2"/>
          <p:cNvSpPr txBox="1"/>
          <p:nvPr/>
        </p:nvSpPr>
        <p:spPr>
          <a:xfrm>
            <a:off x="361949" y="721041"/>
            <a:ext cx="8239126" cy="6032421"/>
          </a:xfrm>
          <a:prstGeom prst="rect">
            <a:avLst/>
          </a:prstGeom>
          <a:noFill/>
        </p:spPr>
        <p:txBody>
          <a:bodyPr>
            <a:spAutoFit/>
          </a:bodyPr>
          <a:lstStyle/>
          <a:p>
            <a:pPr>
              <a:defRPr/>
            </a:pPr>
            <a:r>
              <a:rPr lang="pt-BR" sz="1600" b="1" dirty="0">
                <a:cs typeface="+mn-cs"/>
              </a:rPr>
              <a:t>Nas obras ou serviços de engenharia, encaminhar</a:t>
            </a:r>
            <a:r>
              <a:rPr lang="pt-BR" sz="1400" b="1" dirty="0">
                <a:cs typeface="+mn-cs"/>
              </a:rPr>
              <a:t>:</a:t>
            </a:r>
          </a:p>
          <a:p>
            <a:pPr marL="342900" indent="-342900">
              <a:buFont typeface="Arial" panose="020B0604020202020204" pitchFamily="34" charset="0"/>
              <a:buChar char="•"/>
              <a:defRPr/>
            </a:pPr>
            <a:endParaRPr lang="pt-BR" sz="600" b="1" dirty="0">
              <a:cs typeface="+mn-cs"/>
            </a:endParaRPr>
          </a:p>
          <a:p>
            <a:pPr marL="171450" indent="-171450">
              <a:buFont typeface="Arial" panose="020B0604020202020204" pitchFamily="34" charset="0"/>
              <a:buChar char="•"/>
              <a:defRPr/>
            </a:pPr>
            <a:r>
              <a:rPr lang="pt-BR" sz="1400" dirty="0">
                <a:cs typeface="+mn-cs"/>
              </a:rPr>
              <a:t>Projeto Básico, que poderá ser dispensado pela autoridade competente no caso de objeto padronizado, deverá conter o orçamento detalhado do custo global da obra ou do serviço de engenharia, fundamentado em quantitativos de serviços e fornecimentos propriamente avaliados,.</a:t>
            </a:r>
          </a:p>
          <a:p>
            <a:pPr marL="171450" indent="-171450">
              <a:buFont typeface="Arial" panose="020B0604020202020204" pitchFamily="34" charset="0"/>
              <a:buChar char="•"/>
              <a:defRPr/>
            </a:pPr>
            <a:r>
              <a:rPr lang="pt-BR" sz="1400" dirty="0">
                <a:cs typeface="+mn-cs"/>
              </a:rPr>
              <a:t>Licenças ambientais expedidas pelos órgãos competentes, quando o convênio envolver obras, instalações ou serviços que exijam estudos ambientais;</a:t>
            </a:r>
          </a:p>
          <a:p>
            <a:pPr marL="171450" indent="-171450">
              <a:buFont typeface="Arial" panose="020B0604020202020204" pitchFamily="34" charset="0"/>
              <a:buChar char="•"/>
              <a:defRPr/>
            </a:pPr>
            <a:r>
              <a:rPr lang="pt-BR" sz="1400" dirty="0">
                <a:cs typeface="+mn-cs"/>
              </a:rPr>
              <a:t>Registro fotográfico das condições atuais, caso de reformas;</a:t>
            </a:r>
          </a:p>
          <a:p>
            <a:pPr marL="171450" indent="-171450">
              <a:buFontTx/>
              <a:buChar char="-"/>
              <a:defRPr/>
            </a:pPr>
            <a:r>
              <a:rPr lang="pt-BR" sz="1400" dirty="0">
                <a:cs typeface="+mn-cs"/>
              </a:rPr>
              <a:t>Cópia autenticada da Anotação de Responsabilidade Técnica – ART ou Registro de Responsabilidade Técnica - RRT expedida pelo conselho profissional competente;</a:t>
            </a:r>
          </a:p>
          <a:p>
            <a:pPr marL="171450" indent="-171450">
              <a:buFontTx/>
              <a:buChar char="-"/>
              <a:defRPr/>
            </a:pPr>
            <a:r>
              <a:rPr lang="pt-BR" sz="1400" dirty="0">
                <a:cs typeface="+mn-cs"/>
              </a:rPr>
              <a:t>Alvarás e licenças municipais necessárias à realização de obras, expedidas pelos órgãos competentes;</a:t>
            </a:r>
          </a:p>
          <a:p>
            <a:pPr marL="171450" indent="-171450">
              <a:buFontTx/>
              <a:buChar char="-"/>
              <a:defRPr/>
            </a:pPr>
            <a:r>
              <a:rPr lang="pt-BR" sz="1400" dirty="0">
                <a:cs typeface="+mn-cs"/>
              </a:rPr>
              <a:t>Projeto de captação de águas pluviais, conforme o Decreto n</a:t>
            </a:r>
            <a:r>
              <a:rPr lang="pt-BR" sz="1400" strike="sngStrike" dirty="0">
                <a:cs typeface="+mn-cs"/>
              </a:rPr>
              <a:t>º</a:t>
            </a:r>
            <a:r>
              <a:rPr lang="pt-BR" sz="1400" dirty="0">
                <a:cs typeface="+mn-cs"/>
              </a:rPr>
              <a:t> 99/2007, em caso de construção nova;</a:t>
            </a:r>
          </a:p>
          <a:p>
            <a:pPr marL="171450" indent="-171450">
              <a:buFontTx/>
              <a:buChar char="-"/>
              <a:defRPr/>
            </a:pPr>
            <a:r>
              <a:rPr lang="pt-BR" sz="1400" dirty="0">
                <a:cs typeface="+mn-cs"/>
              </a:rPr>
              <a:t>Projeto aprovado pelos órgãos sanitários estaduais competentes, quando se tratar de obras em estabelecimentos de saúde, conforme na Lei n</a:t>
            </a:r>
            <a:r>
              <a:rPr lang="pt-BR" sz="1400" strike="sngStrike" dirty="0">
                <a:cs typeface="+mn-cs"/>
              </a:rPr>
              <a:t>º</a:t>
            </a:r>
            <a:r>
              <a:rPr lang="pt-BR" sz="1400" dirty="0">
                <a:cs typeface="+mn-cs"/>
              </a:rPr>
              <a:t> 6.320/83; </a:t>
            </a:r>
          </a:p>
          <a:p>
            <a:pPr marL="171450" indent="-171450">
              <a:buFontTx/>
              <a:buChar char="-"/>
              <a:defRPr/>
            </a:pPr>
            <a:r>
              <a:rPr lang="pt-BR" sz="1400" dirty="0">
                <a:cs typeface="+mn-cs"/>
              </a:rPr>
              <a:t>Certidão emitida pelo Cartório de Registro de Imóveis comprovando a propriedade plena do imóvel com data não superior a 30 dias.</a:t>
            </a:r>
          </a:p>
          <a:p>
            <a:pPr marL="171450" indent="-171450">
              <a:buFont typeface="Arial" panose="020B0604020202020204" pitchFamily="34" charset="0"/>
              <a:buChar char="•"/>
              <a:defRPr/>
            </a:pPr>
            <a:r>
              <a:rPr lang="pt-BR" sz="1400" dirty="0">
                <a:cs typeface="+mn-cs"/>
              </a:rPr>
              <a:t>Previsão Orçamentária referente à contrapartida, no caso de haver contrapartida e o proponente ser ente da federação;</a:t>
            </a:r>
          </a:p>
          <a:p>
            <a:pPr marL="171450" indent="-171450">
              <a:buFont typeface="Arial" panose="020B0604020202020204" pitchFamily="34" charset="0"/>
              <a:buChar char="•"/>
              <a:defRPr/>
            </a:pPr>
            <a:endParaRPr lang="pt-BR" sz="800" dirty="0">
              <a:cs typeface="+mn-cs"/>
            </a:endParaRPr>
          </a:p>
          <a:p>
            <a:pPr>
              <a:defRPr/>
            </a:pPr>
            <a:r>
              <a:rPr lang="pt-BR" sz="1600" b="1" dirty="0">
                <a:cs typeface="+mn-cs"/>
              </a:rPr>
              <a:t>Na aquisição de bens e prestação de serviços:</a:t>
            </a:r>
          </a:p>
          <a:p>
            <a:pPr marL="342900" indent="-342900">
              <a:buFont typeface="Arial" panose="020B0604020202020204" pitchFamily="34" charset="0"/>
              <a:buChar char="•"/>
              <a:defRPr/>
            </a:pPr>
            <a:endParaRPr lang="pt-BR" sz="600" b="1" dirty="0">
              <a:cs typeface="+mn-cs"/>
            </a:endParaRPr>
          </a:p>
          <a:p>
            <a:pPr marL="171450" indent="-171450">
              <a:buFont typeface="Arial" panose="020B0604020202020204" pitchFamily="34" charset="0"/>
              <a:buChar char="•"/>
              <a:defRPr/>
            </a:pPr>
            <a:r>
              <a:rPr lang="pt-BR" sz="1400" dirty="0">
                <a:cs typeface="+mn-cs"/>
              </a:rPr>
              <a:t> encaminhar Orçamento Prévio apresentado por, no mínimo, três fornecedores pesquisados, acompanhados da indicação do nome ou razão social, registro no CPF ou no CNPJ, telefone de contato, data da pesquisa, detalhamento do bem ou serviço, incluindo quantidade, valor unitário e valor total. </a:t>
            </a:r>
          </a:p>
          <a:p>
            <a:pPr marL="342900" indent="-342900" algn="ctr">
              <a:buFont typeface="Arial" panose="020B0604020202020204" pitchFamily="34" charset="0"/>
              <a:buChar char="•"/>
              <a:defRPr/>
            </a:pPr>
            <a:endParaRPr lang="pt-BR" dirty="0">
              <a:cs typeface="+mn-cs"/>
            </a:endParaRPr>
          </a:p>
        </p:txBody>
      </p:sp>
      <p:cxnSp>
        <p:nvCxnSpPr>
          <p:cNvPr id="5" name="Conector reto 4"/>
          <p:cNvCxnSpPr/>
          <p:nvPr/>
        </p:nvCxnSpPr>
        <p:spPr bwMode="auto">
          <a:xfrm flipH="1">
            <a:off x="130630" y="4637314"/>
            <a:ext cx="361949" cy="10886"/>
          </a:xfrm>
          <a:prstGeom prst="line">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Conector reto 7"/>
          <p:cNvCxnSpPr/>
          <p:nvPr/>
        </p:nvCxnSpPr>
        <p:spPr bwMode="auto">
          <a:xfrm>
            <a:off x="130629" y="4648200"/>
            <a:ext cx="0" cy="1317171"/>
          </a:xfrm>
          <a:prstGeom prst="line">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ector de seta reta 9"/>
          <p:cNvCxnSpPr/>
          <p:nvPr/>
        </p:nvCxnSpPr>
        <p:spPr bwMode="auto">
          <a:xfrm>
            <a:off x="130629" y="5965371"/>
            <a:ext cx="326571"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2" end="12"/>
                                            </p:txEl>
                                          </p:spTgt>
                                        </p:tgtEl>
                                        <p:attrNameLst>
                                          <p:attrName>style.visibility</p:attrName>
                                        </p:attrNameLst>
                                      </p:cBhvr>
                                      <p:to>
                                        <p:strVal val="visible"/>
                                      </p:to>
                                    </p:set>
                                    <p:anim calcmode="lin" valueType="num">
                                      <p:cBhvr additive="base">
                                        <p:cTn id="1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4" end="14"/>
                                            </p:txEl>
                                          </p:spTgt>
                                        </p:tgtEl>
                                        <p:attrNameLst>
                                          <p:attrName>style.visibility</p:attrName>
                                        </p:attrNameLst>
                                      </p:cBhvr>
                                      <p:to>
                                        <p:strVal val="visible"/>
                                      </p:to>
                                    </p:set>
                                    <p:anim calcmode="lin" valueType="num">
                                      <p:cBhvr additive="base">
                                        <p:cTn id="73"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algn="ctr"/>
            <a:r>
              <a:rPr lang="pt-BR" altLang="pt-BR" sz="2400" dirty="0" smtClean="0">
                <a:solidFill>
                  <a:srgbClr val="FF0000"/>
                </a:solidFill>
              </a:rPr>
              <a:t>5.5 </a:t>
            </a:r>
            <a:r>
              <a:rPr lang="pt-BR" altLang="pt-BR" sz="2400" dirty="0">
                <a:solidFill>
                  <a:srgbClr val="FF0000"/>
                </a:solidFill>
              </a:rPr>
              <a:t>Consultar Proposta</a:t>
            </a:r>
            <a:endParaRPr lang="pt-BR" altLang="pt-BR" sz="2400" dirty="0" smtClean="0">
              <a:solidFill>
                <a:srgbClr val="FF0000"/>
              </a:solidFill>
            </a:endParaRP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1097280"/>
            <a:ext cx="8439990" cy="4655127"/>
          </a:xfrm>
          <a:prstGeom prst="rect">
            <a:avLst/>
          </a:prstGeom>
          <a:ln>
            <a:solidFill>
              <a:srgbClr val="FF0000"/>
            </a:solidFill>
          </a:ln>
        </p:spPr>
      </p:pic>
      <p:sp>
        <p:nvSpPr>
          <p:cNvPr id="2" name="Retângulo 1"/>
          <p:cNvSpPr/>
          <p:nvPr/>
        </p:nvSpPr>
        <p:spPr bwMode="auto">
          <a:xfrm>
            <a:off x="1862051" y="3507971"/>
            <a:ext cx="1172094" cy="29094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638910429"/>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5.5 Consultar Proposta</a:t>
            </a:r>
            <a:endParaRPr lang="pt-BR" altLang="pt-BR" dirty="0" smtClean="0">
              <a:solidFill>
                <a:schemeClr val="accent6"/>
              </a:solidFill>
            </a:endParaRP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072342" y="928112"/>
            <a:ext cx="7783566" cy="4682979"/>
          </a:xfrm>
          <a:prstGeom prst="rect">
            <a:avLst/>
          </a:prstGeom>
          <a:ln>
            <a:solidFill>
              <a:srgbClr val="FF0000"/>
            </a:solidFill>
          </a:ln>
        </p:spPr>
      </p:pic>
      <p:sp>
        <p:nvSpPr>
          <p:cNvPr id="7" name="Retângulo 6"/>
          <p:cNvSpPr/>
          <p:nvPr/>
        </p:nvSpPr>
        <p:spPr bwMode="auto">
          <a:xfrm>
            <a:off x="8520545" y="1770611"/>
            <a:ext cx="374073" cy="37407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4" name="Imagem 13"/>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98269" y="1247866"/>
            <a:ext cx="8009312" cy="4681737"/>
          </a:xfrm>
          <a:prstGeom prst="rect">
            <a:avLst/>
          </a:prstGeom>
          <a:noFill/>
          <a:ln>
            <a:solidFill>
              <a:srgbClr val="FF0000"/>
            </a:solidFill>
          </a:ln>
        </p:spPr>
      </p:pic>
      <p:sp>
        <p:nvSpPr>
          <p:cNvPr id="13" name="Retângulo 12"/>
          <p:cNvSpPr/>
          <p:nvPr/>
        </p:nvSpPr>
        <p:spPr bwMode="auto">
          <a:xfrm>
            <a:off x="773084" y="4788131"/>
            <a:ext cx="565265" cy="26600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5" name="Retângulo 14"/>
          <p:cNvSpPr/>
          <p:nvPr/>
        </p:nvSpPr>
        <p:spPr bwMode="auto">
          <a:xfrm>
            <a:off x="8163098" y="3017520"/>
            <a:ext cx="357447" cy="208649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7" name="Imagem 16"/>
          <p:cNvPicPr/>
          <p:nvPr/>
        </p:nvPicPr>
        <p:blipFill>
          <a:blip r:embed="rId7" cstate="print">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9319" y="1512152"/>
            <a:ext cx="8222516" cy="4737205"/>
          </a:xfrm>
          <a:prstGeom prst="rect">
            <a:avLst/>
          </a:prstGeom>
          <a:noFill/>
          <a:ln>
            <a:solidFill>
              <a:srgbClr val="FF0000"/>
            </a:solidFill>
          </a:ln>
        </p:spPr>
      </p:pic>
      <p:sp>
        <p:nvSpPr>
          <p:cNvPr id="16" name="Retângulo 15"/>
          <p:cNvSpPr/>
          <p:nvPr/>
        </p:nvSpPr>
        <p:spPr bwMode="auto">
          <a:xfrm>
            <a:off x="259319" y="1953491"/>
            <a:ext cx="6648557" cy="53201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87014434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5"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5.5 Consultar Proposta - </a:t>
            </a:r>
            <a:r>
              <a:rPr lang="pt-BR" altLang="pt-BR" dirty="0" smtClean="0">
                <a:solidFill>
                  <a:schemeClr val="accent6"/>
                </a:solidFill>
              </a:rPr>
              <a:t>Situações no Sistema</a:t>
            </a:r>
          </a:p>
        </p:txBody>
      </p:sp>
      <p:graphicFrame>
        <p:nvGraphicFramePr>
          <p:cNvPr id="4" name="Tabela 3"/>
          <p:cNvGraphicFramePr>
            <a:graphicFrameLocks noGrp="1"/>
          </p:cNvGraphicFramePr>
          <p:nvPr>
            <p:extLst>
              <p:ext uri="{D42A27DB-BD31-4B8C-83A1-F6EECF244321}">
                <p14:modId xmlns:p14="http://schemas.microsoft.com/office/powerpoint/2010/main" val="684450139"/>
              </p:ext>
            </p:extLst>
          </p:nvPr>
        </p:nvGraphicFramePr>
        <p:xfrm>
          <a:off x="293914" y="903512"/>
          <a:ext cx="8588829" cy="5116284"/>
        </p:xfrm>
        <a:graphic>
          <a:graphicData uri="http://schemas.openxmlformats.org/drawingml/2006/table">
            <a:tbl>
              <a:tblPr>
                <a:effectLst>
                  <a:outerShdw blurRad="50800" dist="38100" dir="5400000" algn="t" rotWithShape="0">
                    <a:prstClr val="black">
                      <a:alpha val="40000"/>
                    </a:prstClr>
                  </a:outerShdw>
                </a:effectLst>
                <a:tableStyleId>{5C22544A-7EE6-4342-B048-85BDC9FD1C3A}</a:tableStyleId>
              </a:tblPr>
              <a:tblGrid>
                <a:gridCol w="540853">
                  <a:extLst>
                    <a:ext uri="{9D8B030D-6E8A-4147-A177-3AD203B41FA5}">
                      <a16:colId xmlns:a16="http://schemas.microsoft.com/office/drawing/2014/main" xmlns="" val="20000"/>
                    </a:ext>
                  </a:extLst>
                </a:gridCol>
                <a:gridCol w="3725712">
                  <a:extLst>
                    <a:ext uri="{9D8B030D-6E8A-4147-A177-3AD203B41FA5}">
                      <a16:colId xmlns:a16="http://schemas.microsoft.com/office/drawing/2014/main" xmlns="" val="20001"/>
                    </a:ext>
                  </a:extLst>
                </a:gridCol>
                <a:gridCol w="4322264">
                  <a:extLst>
                    <a:ext uri="{9D8B030D-6E8A-4147-A177-3AD203B41FA5}">
                      <a16:colId xmlns:a16="http://schemas.microsoft.com/office/drawing/2014/main" xmlns="" val="20002"/>
                    </a:ext>
                  </a:extLst>
                </a:gridCol>
              </a:tblGrid>
              <a:tr h="339352">
                <a:tc gridSpan="2">
                  <a:txBody>
                    <a:bodyPr/>
                    <a:lstStyle/>
                    <a:p>
                      <a:pPr algn="ctr" fontAlgn="b"/>
                      <a:r>
                        <a:rPr lang="pt-BR" sz="2000" u="none" strike="noStrike" dirty="0">
                          <a:effectLst/>
                        </a:rPr>
                        <a:t>Situação da Proposta</a:t>
                      </a:r>
                      <a:endParaRPr lang="pt-BR" sz="2000" b="1" i="0" u="none" strike="noStrike" dirty="0">
                        <a:solidFill>
                          <a:srgbClr val="000000"/>
                        </a:solidFill>
                        <a:effectLst/>
                        <a:latin typeface="Calibri" panose="020F0502020204030204" pitchFamily="34" charset="0"/>
                      </a:endParaRPr>
                    </a:p>
                  </a:txBody>
                  <a:tcPr marL="7620" marR="7620" marT="7620" marB="0" anchor="b">
                    <a:solidFill>
                      <a:schemeClr val="bg1">
                        <a:lumMod val="75000"/>
                      </a:schemeClr>
                    </a:solidFill>
                  </a:tcPr>
                </a:tc>
                <a:tc hMerge="1">
                  <a:txBody>
                    <a:bodyPr/>
                    <a:lstStyle/>
                    <a:p>
                      <a:endParaRPr lang="pt-BR"/>
                    </a:p>
                  </a:txBody>
                  <a:tcPr/>
                </a:tc>
                <a:tc>
                  <a:txBody>
                    <a:bodyPr/>
                    <a:lstStyle/>
                    <a:p>
                      <a:pPr algn="ctr" fontAlgn="b"/>
                      <a:r>
                        <a:rPr lang="pt-BR" sz="2000" u="none" strike="noStrike" dirty="0">
                          <a:effectLst/>
                        </a:rPr>
                        <a:t>Próximo Passo</a:t>
                      </a:r>
                      <a:endParaRPr lang="pt-BR" sz="2000" b="1" i="0" u="none" strike="noStrike" dirty="0">
                        <a:solidFill>
                          <a:srgbClr val="000000"/>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00"/>
                  </a:ext>
                </a:extLst>
              </a:tr>
              <a:tr h="279666">
                <a:tc>
                  <a:txBody>
                    <a:bodyPr/>
                    <a:lstStyle/>
                    <a:p>
                      <a:pPr algn="ctr" fontAlgn="b"/>
                      <a:r>
                        <a:rPr lang="pt-BR" sz="1400" b="1" u="none" strike="noStrike" dirty="0">
                          <a:solidFill>
                            <a:schemeClr val="tx1"/>
                          </a:solidFill>
                          <a:effectLst/>
                        </a:rPr>
                        <a:t>ED</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Edição</a:t>
                      </a:r>
                      <a:endParaRPr lang="pt-BR" sz="1400" b="0" i="0" u="none" strike="noStrike" dirty="0">
                        <a:solidFill>
                          <a:schemeClr val="tx1"/>
                        </a:solidFill>
                        <a:effectLst/>
                        <a:latin typeface="Calibri" panose="020F0502020204030204" pitchFamily="34" charset="0"/>
                      </a:endParaRPr>
                    </a:p>
                  </a:txBody>
                  <a:tcPr marL="7620" marR="7620" marT="7620" marB="0" anchor="b"/>
                </a:tc>
                <a:tc rowSpan="2">
                  <a:txBody>
                    <a:bodyPr/>
                    <a:lstStyle/>
                    <a:p>
                      <a:pPr algn="l" fontAlgn="ctr"/>
                      <a:r>
                        <a:rPr lang="pt-BR" sz="1400" u="none" strike="noStrike" dirty="0">
                          <a:solidFill>
                            <a:schemeClr val="tx1"/>
                          </a:solidFill>
                          <a:effectLst/>
                        </a:rPr>
                        <a:t>Falta uma ação do Proponente</a:t>
                      </a:r>
                      <a:endParaRPr lang="pt-BR" sz="1400" b="0"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xmlns="" val="10001"/>
                  </a:ext>
                </a:extLst>
              </a:tr>
              <a:tr h="279666">
                <a:tc>
                  <a:txBody>
                    <a:bodyPr/>
                    <a:lstStyle/>
                    <a:p>
                      <a:pPr algn="ctr" fontAlgn="b"/>
                      <a:r>
                        <a:rPr lang="pt-BR" sz="1400" b="1" u="none" strike="noStrike" dirty="0">
                          <a:solidFill>
                            <a:schemeClr val="tx1"/>
                          </a:solidFill>
                          <a:effectLst/>
                        </a:rPr>
                        <a:t>RD</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Readequação</a:t>
                      </a:r>
                      <a:endParaRPr lang="pt-BR" sz="1400" b="0" i="0" u="none" strike="noStrike" dirty="0">
                        <a:solidFill>
                          <a:schemeClr val="tx1"/>
                        </a:solidFill>
                        <a:effectLst/>
                        <a:latin typeface="Calibri" panose="020F0502020204030204" pitchFamily="34" charset="0"/>
                      </a:endParaRPr>
                    </a:p>
                  </a:txBody>
                  <a:tcPr marL="7620" marR="7620" marT="7620" marB="0" anchor="b"/>
                </a:tc>
                <a:tc vMerge="1">
                  <a:txBody>
                    <a:bodyPr/>
                    <a:lstStyle/>
                    <a:p>
                      <a:endParaRPr lang="pt-BR"/>
                    </a:p>
                  </a:txBody>
                  <a:tcPr/>
                </a:tc>
                <a:extLst>
                  <a:ext uri="{0D108BD9-81ED-4DB2-BD59-A6C34878D82A}">
                    <a16:rowId xmlns:a16="http://schemas.microsoft.com/office/drawing/2014/main" xmlns="" val="10002"/>
                  </a:ext>
                </a:extLst>
              </a:tr>
              <a:tr h="279666">
                <a:tc>
                  <a:txBody>
                    <a:bodyPr/>
                    <a:lstStyle/>
                    <a:p>
                      <a:pPr algn="ctr" fontAlgn="b"/>
                      <a:r>
                        <a:rPr lang="pt-BR" sz="1400" b="1" u="none" strike="noStrike" dirty="0">
                          <a:solidFill>
                            <a:schemeClr val="tx1"/>
                          </a:solidFill>
                          <a:effectLst/>
                        </a:rPr>
                        <a:t>VT</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Em Análise - Técnico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rowSpan="2">
                  <a:txBody>
                    <a:bodyPr/>
                    <a:lstStyle/>
                    <a:p>
                      <a:pPr algn="l" fontAlgn="ctr"/>
                      <a:r>
                        <a:rPr lang="pt-BR" sz="1400" u="none" strike="noStrike" dirty="0">
                          <a:solidFill>
                            <a:schemeClr val="tx1"/>
                          </a:solidFill>
                          <a:effectLst/>
                        </a:rPr>
                        <a:t>Falta análise do técnico do concedente </a:t>
                      </a:r>
                      <a:endParaRPr lang="pt-BR" sz="1400" b="0" i="0" u="none" strike="noStrike" dirty="0">
                        <a:solidFill>
                          <a:schemeClr val="tx1"/>
                        </a:solidFill>
                        <a:effectLst/>
                        <a:latin typeface="Calibri" panose="020F0502020204030204" pitchFamily="34" charset="0"/>
                      </a:endParaRPr>
                    </a:p>
                  </a:txBody>
                  <a:tcPr marL="7620" marR="7620" marT="7620" marB="0" anchor="ctr">
                    <a:solidFill>
                      <a:schemeClr val="bg1">
                        <a:lumMod val="75000"/>
                      </a:schemeClr>
                    </a:solidFill>
                  </a:tcPr>
                </a:tc>
                <a:extLst>
                  <a:ext uri="{0D108BD9-81ED-4DB2-BD59-A6C34878D82A}">
                    <a16:rowId xmlns:a16="http://schemas.microsoft.com/office/drawing/2014/main" xmlns="" val="10003"/>
                  </a:ext>
                </a:extLst>
              </a:tr>
              <a:tr h="309977">
                <a:tc>
                  <a:txBody>
                    <a:bodyPr/>
                    <a:lstStyle/>
                    <a:p>
                      <a:pPr algn="ctr" fontAlgn="b"/>
                      <a:r>
                        <a:rPr lang="pt-BR" sz="1400" b="1" u="none" strike="noStrike" dirty="0">
                          <a:solidFill>
                            <a:schemeClr val="tx1"/>
                          </a:solidFill>
                          <a:effectLst/>
                        </a:rPr>
                        <a:t>VR</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Em Reanálise - Técnico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vMerge="1">
                  <a:txBody>
                    <a:bodyPr/>
                    <a:lstStyle/>
                    <a:p>
                      <a:endParaRPr lang="pt-BR"/>
                    </a:p>
                  </a:txBody>
                  <a:tcPr/>
                </a:tc>
                <a:extLst>
                  <a:ext uri="{0D108BD9-81ED-4DB2-BD59-A6C34878D82A}">
                    <a16:rowId xmlns:a16="http://schemas.microsoft.com/office/drawing/2014/main" xmlns="" val="10004"/>
                  </a:ext>
                </a:extLst>
              </a:tr>
              <a:tr h="279666">
                <a:tc>
                  <a:txBody>
                    <a:bodyPr/>
                    <a:lstStyle/>
                    <a:p>
                      <a:pPr algn="ctr" fontAlgn="b"/>
                      <a:r>
                        <a:rPr lang="pt-BR" sz="1400" b="1" u="none" strike="noStrike" dirty="0">
                          <a:solidFill>
                            <a:schemeClr val="tx1"/>
                          </a:solidFill>
                          <a:effectLst/>
                        </a:rPr>
                        <a:t>EJ</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Análise - Jurídico</a:t>
                      </a:r>
                      <a:endParaRPr lang="pt-BR" sz="1400" b="0"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ctr"/>
                      <a:r>
                        <a:rPr lang="pt-BR" sz="1400" u="none" strike="noStrike" dirty="0">
                          <a:solidFill>
                            <a:schemeClr val="tx1"/>
                          </a:solidFill>
                          <a:effectLst/>
                        </a:rPr>
                        <a:t>Falta análise do jurídico do concedente</a:t>
                      </a:r>
                      <a:endParaRPr lang="pt-BR" sz="1400" b="0" i="0" u="none" strike="noStrike" dirty="0">
                        <a:solidFill>
                          <a:schemeClr val="tx1"/>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xmlns="" val="10005"/>
                  </a:ext>
                </a:extLst>
              </a:tr>
              <a:tr h="279666">
                <a:tc>
                  <a:txBody>
                    <a:bodyPr/>
                    <a:lstStyle/>
                    <a:p>
                      <a:pPr algn="ctr" fontAlgn="b"/>
                      <a:r>
                        <a:rPr lang="pt-BR" sz="1400" b="1" u="none" strike="noStrike" dirty="0">
                          <a:solidFill>
                            <a:schemeClr val="tx1"/>
                          </a:solidFill>
                          <a:effectLst/>
                        </a:rPr>
                        <a:t>VP</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Em Análise - PDIL</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Falta análise do PDIL (Contrato Apoio Financeiro)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06"/>
                  </a:ext>
                </a:extLst>
              </a:tr>
              <a:tr h="279666">
                <a:tc>
                  <a:txBody>
                    <a:bodyPr/>
                    <a:lstStyle/>
                    <a:p>
                      <a:pPr algn="ctr" fontAlgn="b"/>
                      <a:r>
                        <a:rPr lang="pt-BR" sz="1400" b="1" u="none" strike="noStrike" dirty="0">
                          <a:solidFill>
                            <a:schemeClr val="tx1"/>
                          </a:solidFill>
                          <a:effectLst/>
                        </a:rPr>
                        <a:t>VO</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Análise - CECTE</a:t>
                      </a:r>
                      <a:endParaRPr lang="pt-BR" sz="1400" b="0"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Falta análise do CECTE (Contrato Apoio Financeiro)</a:t>
                      </a:r>
                      <a:endParaRPr lang="pt-BR" sz="1400" b="0" i="0" u="none" strike="noStrike" dirty="0">
                        <a:solidFill>
                          <a:schemeClr val="tx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0007"/>
                  </a:ext>
                </a:extLst>
              </a:tr>
              <a:tr h="279666">
                <a:tc>
                  <a:txBody>
                    <a:bodyPr/>
                    <a:lstStyle/>
                    <a:p>
                      <a:pPr algn="ctr" fontAlgn="b"/>
                      <a:r>
                        <a:rPr lang="pt-BR" sz="1400" b="1" u="none" strike="noStrike" dirty="0">
                          <a:solidFill>
                            <a:schemeClr val="tx1"/>
                          </a:solidFill>
                          <a:effectLst/>
                        </a:rPr>
                        <a:t>VG</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Em Análise - Comitê Gestor</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Falta análise do Comitê (Contrato Apoio Financeiro)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08"/>
                  </a:ext>
                </a:extLst>
              </a:tr>
              <a:tr h="279666">
                <a:tc>
                  <a:txBody>
                    <a:bodyPr/>
                    <a:lstStyle/>
                    <a:p>
                      <a:pPr algn="ctr" fontAlgn="b"/>
                      <a:r>
                        <a:rPr lang="pt-BR" sz="1400" b="1" u="none" strike="noStrike" dirty="0">
                          <a:solidFill>
                            <a:schemeClr val="tx1"/>
                          </a:solidFill>
                          <a:effectLst/>
                        </a:rPr>
                        <a:t>VS</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Análise do Secretário/Dirigente</a:t>
                      </a:r>
                      <a:endParaRPr lang="pt-BR" sz="1400" b="0"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Falta o dirigente do concedente homologar</a:t>
                      </a:r>
                      <a:endParaRPr lang="pt-BR" sz="1400" b="0" i="0" u="none" strike="noStrike" dirty="0">
                        <a:solidFill>
                          <a:schemeClr val="tx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0009"/>
                  </a:ext>
                </a:extLst>
              </a:tr>
              <a:tr h="279666">
                <a:tc>
                  <a:txBody>
                    <a:bodyPr/>
                    <a:lstStyle/>
                    <a:p>
                      <a:pPr algn="ctr" fontAlgn="b"/>
                      <a:r>
                        <a:rPr lang="pt-BR" sz="1400" b="1" u="none" strike="noStrike" dirty="0">
                          <a:solidFill>
                            <a:schemeClr val="tx1"/>
                          </a:solidFill>
                          <a:effectLst/>
                        </a:rPr>
                        <a:t>RS</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Não homologada pelo dirigente</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fim</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10"/>
                  </a:ext>
                </a:extLst>
              </a:tr>
              <a:tr h="279666">
                <a:tc>
                  <a:txBody>
                    <a:bodyPr/>
                    <a:lstStyle/>
                    <a:p>
                      <a:pPr algn="ctr" fontAlgn="b"/>
                      <a:r>
                        <a:rPr lang="pt-BR" sz="1400" b="1" u="none" strike="noStrike" dirty="0">
                          <a:solidFill>
                            <a:schemeClr val="tx1"/>
                          </a:solidFill>
                          <a:effectLst/>
                        </a:rPr>
                        <a:t>EU</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Autorização</a:t>
                      </a:r>
                      <a:endParaRPr lang="pt-BR" sz="1400" b="0"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Falta Casa Civil ou </a:t>
                      </a:r>
                      <a:r>
                        <a:rPr lang="pt-BR" sz="1400" u="none" strike="noStrike" dirty="0" err="1">
                          <a:solidFill>
                            <a:schemeClr val="tx1"/>
                          </a:solidFill>
                          <a:effectLst/>
                        </a:rPr>
                        <a:t>Fundosocial</a:t>
                      </a:r>
                      <a:r>
                        <a:rPr lang="pt-BR" sz="1400" u="none" strike="noStrike" dirty="0">
                          <a:solidFill>
                            <a:schemeClr val="tx1"/>
                          </a:solidFill>
                          <a:effectLst/>
                        </a:rPr>
                        <a:t> autorizar</a:t>
                      </a:r>
                      <a:endParaRPr lang="pt-BR" sz="1400" b="0" i="0" u="none" strike="noStrike" dirty="0">
                        <a:solidFill>
                          <a:schemeClr val="tx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0011"/>
                  </a:ext>
                </a:extLst>
              </a:tr>
              <a:tr h="279666">
                <a:tc>
                  <a:txBody>
                    <a:bodyPr/>
                    <a:lstStyle/>
                    <a:p>
                      <a:pPr algn="ctr" fontAlgn="b"/>
                      <a:r>
                        <a:rPr lang="pt-BR" sz="1400" b="1" u="none" strike="noStrike" dirty="0">
                          <a:solidFill>
                            <a:schemeClr val="tx1"/>
                          </a:solidFill>
                          <a:effectLst/>
                        </a:rPr>
                        <a:t>DC</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Em Descentralização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Falta o órgão descentralizador associar a DC</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12"/>
                  </a:ext>
                </a:extLst>
              </a:tr>
              <a:tr h="279666">
                <a:tc>
                  <a:txBody>
                    <a:bodyPr/>
                    <a:lstStyle/>
                    <a:p>
                      <a:pPr algn="ctr" fontAlgn="b"/>
                      <a:r>
                        <a:rPr lang="pt-BR" sz="1400" b="1" u="none" strike="noStrike" dirty="0">
                          <a:solidFill>
                            <a:schemeClr val="tx1"/>
                          </a:solidFill>
                          <a:effectLst/>
                        </a:rPr>
                        <a:t>PE</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Em </a:t>
                      </a:r>
                      <a:r>
                        <a:rPr lang="pt-BR" sz="1400" u="none" strike="noStrike" dirty="0" err="1">
                          <a:solidFill>
                            <a:schemeClr val="tx1"/>
                          </a:solidFill>
                          <a:effectLst/>
                        </a:rPr>
                        <a:t>Pré</a:t>
                      </a:r>
                      <a:r>
                        <a:rPr lang="pt-BR" sz="1400" u="none" strike="noStrike" dirty="0">
                          <a:solidFill>
                            <a:schemeClr val="tx1"/>
                          </a:solidFill>
                          <a:effectLst/>
                        </a:rPr>
                        <a:t>-Empenho</a:t>
                      </a:r>
                      <a:endParaRPr lang="pt-BR" sz="1400" b="0"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Falta o concedente </a:t>
                      </a:r>
                      <a:r>
                        <a:rPr lang="pt-BR" sz="1400" u="none" strike="noStrike" dirty="0" err="1">
                          <a:solidFill>
                            <a:schemeClr val="tx1"/>
                          </a:solidFill>
                          <a:effectLst/>
                        </a:rPr>
                        <a:t>pré</a:t>
                      </a:r>
                      <a:r>
                        <a:rPr lang="pt-BR" sz="1400" u="none" strike="noStrike" dirty="0">
                          <a:solidFill>
                            <a:schemeClr val="tx1"/>
                          </a:solidFill>
                          <a:effectLst/>
                        </a:rPr>
                        <a:t>-empenhar</a:t>
                      </a:r>
                      <a:endParaRPr lang="pt-BR" sz="1400" b="0" i="0" u="none" strike="noStrike" dirty="0">
                        <a:solidFill>
                          <a:schemeClr val="tx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0013"/>
                  </a:ext>
                </a:extLst>
              </a:tr>
              <a:tr h="279666">
                <a:tc>
                  <a:txBody>
                    <a:bodyPr/>
                    <a:lstStyle/>
                    <a:p>
                      <a:pPr algn="ctr" fontAlgn="b"/>
                      <a:r>
                        <a:rPr lang="pt-BR" sz="1400" b="1" u="none" strike="noStrike" dirty="0">
                          <a:solidFill>
                            <a:schemeClr val="tx1"/>
                          </a:solidFill>
                          <a:effectLst/>
                        </a:rPr>
                        <a:t>GR</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Em Geração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Falta o concedente geral a TR</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14"/>
                  </a:ext>
                </a:extLst>
              </a:tr>
              <a:tr h="279666">
                <a:tc>
                  <a:txBody>
                    <a:bodyPr/>
                    <a:lstStyle/>
                    <a:p>
                      <a:pPr algn="ctr" fontAlgn="b"/>
                      <a:r>
                        <a:rPr lang="pt-BR" sz="1400" b="1" u="none" strike="noStrike" dirty="0">
                          <a:solidFill>
                            <a:schemeClr val="tx1"/>
                          </a:solidFill>
                          <a:effectLst/>
                        </a:rPr>
                        <a:t>TG</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b="1" u="none" strike="noStrike" dirty="0">
                          <a:solidFill>
                            <a:schemeClr val="tx1"/>
                          </a:solidFill>
                          <a:effectLst/>
                        </a:rPr>
                        <a:t>Transferência Gerada</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b="1" u="none" strike="noStrike" dirty="0">
                          <a:solidFill>
                            <a:schemeClr val="tx1"/>
                          </a:solidFill>
                          <a:effectLst/>
                        </a:rPr>
                        <a:t>Situação final da proposta, virou TR</a:t>
                      </a:r>
                      <a:endParaRPr lang="pt-BR" sz="1400" b="1" i="0" u="none" strike="noStrike" dirty="0">
                        <a:solidFill>
                          <a:schemeClr val="tx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0015"/>
                  </a:ext>
                </a:extLst>
              </a:tr>
              <a:tr h="271965">
                <a:tc>
                  <a:txBody>
                    <a:bodyPr/>
                    <a:lstStyle/>
                    <a:p>
                      <a:pPr algn="ctr" fontAlgn="b"/>
                      <a:r>
                        <a:rPr lang="pt-BR" sz="1400" b="1" u="none" strike="noStrike" dirty="0">
                          <a:solidFill>
                            <a:schemeClr val="tx1"/>
                          </a:solidFill>
                          <a:effectLst/>
                        </a:rPr>
                        <a:t>CR</a:t>
                      </a:r>
                      <a:endParaRPr lang="pt-BR" sz="1400" b="1"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Cancelada Programa retirado da publicação</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tc>
                  <a:txBody>
                    <a:bodyPr/>
                    <a:lstStyle/>
                    <a:p>
                      <a:pPr algn="l" fontAlgn="b"/>
                      <a:r>
                        <a:rPr lang="pt-BR" sz="1400" u="none" strike="noStrike" dirty="0">
                          <a:solidFill>
                            <a:schemeClr val="tx1"/>
                          </a:solidFill>
                          <a:effectLst/>
                        </a:rPr>
                        <a:t>fim</a:t>
                      </a:r>
                      <a:endParaRPr lang="pt-BR" sz="1400" b="0" i="0" u="none" strike="noStrike" dirty="0">
                        <a:solidFill>
                          <a:schemeClr val="tx1"/>
                        </a:solidFill>
                        <a:effectLst/>
                        <a:latin typeface="Calibri" panose="020F0502020204030204" pitchFamily="34" charset="0"/>
                      </a:endParaRPr>
                    </a:p>
                  </a:txBody>
                  <a:tcPr marL="7620" marR="7620" marT="7620" marB="0" anchor="b">
                    <a:solidFill>
                      <a:schemeClr val="bg1">
                        <a:lumMod val="75000"/>
                      </a:schemeClr>
                    </a:solidFill>
                  </a:tcPr>
                </a:tc>
                <a:extLst>
                  <a:ext uri="{0D108BD9-81ED-4DB2-BD59-A6C34878D82A}">
                    <a16:rowId xmlns:a16="http://schemas.microsoft.com/office/drawing/2014/main" xmlns="" val="10016"/>
                  </a:ext>
                </a:extLst>
              </a:tr>
              <a:tr h="279666">
                <a:tc>
                  <a:txBody>
                    <a:bodyPr/>
                    <a:lstStyle/>
                    <a:p>
                      <a:pPr algn="ctr" fontAlgn="b"/>
                      <a:r>
                        <a:rPr lang="pt-BR" sz="1400" b="1" u="none" strike="noStrike" dirty="0">
                          <a:solidFill>
                            <a:schemeClr val="tx1"/>
                          </a:solidFill>
                          <a:effectLst/>
                        </a:rPr>
                        <a:t>CP</a:t>
                      </a:r>
                      <a:endParaRPr lang="pt-BR" sz="1400" b="1"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Cancelada pelo Proponente</a:t>
                      </a:r>
                      <a:endParaRPr lang="pt-BR" sz="1400" b="0" i="0" u="none" strike="noStrike" dirty="0">
                        <a:solidFill>
                          <a:schemeClr val="tx1"/>
                        </a:solidFill>
                        <a:effectLst/>
                        <a:latin typeface="Calibri" panose="020F0502020204030204" pitchFamily="34" charset="0"/>
                      </a:endParaRPr>
                    </a:p>
                  </a:txBody>
                  <a:tcPr marL="7620" marR="7620" marT="7620" marB="0" anchor="b"/>
                </a:tc>
                <a:tc>
                  <a:txBody>
                    <a:bodyPr/>
                    <a:lstStyle/>
                    <a:p>
                      <a:pPr algn="l" fontAlgn="b"/>
                      <a:r>
                        <a:rPr lang="pt-BR" sz="1400" u="none" strike="noStrike" dirty="0">
                          <a:solidFill>
                            <a:schemeClr val="tx1"/>
                          </a:solidFill>
                          <a:effectLst/>
                        </a:rPr>
                        <a:t>fim</a:t>
                      </a:r>
                      <a:endParaRPr lang="pt-BR" sz="1400" b="0" i="0" u="none" strike="noStrike" dirty="0">
                        <a:solidFill>
                          <a:schemeClr val="tx1"/>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xmlns="" val="10017"/>
                  </a:ext>
                </a:extLst>
              </a:tr>
            </a:tbl>
          </a:graphicData>
        </a:graphic>
      </p:graphicFrame>
    </p:spTree>
    <p:extLst>
      <p:ext uri="{BB962C8B-B14F-4D97-AF65-F5344CB8AC3E}">
        <p14:creationId xmlns:p14="http://schemas.microsoft.com/office/powerpoint/2010/main" val="25287010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body" idx="4294967295"/>
          </p:nvPr>
        </p:nvSpPr>
        <p:spPr>
          <a:xfrm>
            <a:off x="244475" y="609600"/>
            <a:ext cx="8643938" cy="5007429"/>
          </a:xfrm>
        </p:spPr>
        <p:txBody>
          <a:bodyPr/>
          <a:lstStyle/>
          <a:p>
            <a:pPr>
              <a:buFontTx/>
              <a:buNone/>
            </a:pPr>
            <a:endParaRPr lang="pt-BR" altLang="pt-BR" dirty="0" smtClean="0"/>
          </a:p>
          <a:p>
            <a:pPr>
              <a:buFontTx/>
              <a:buNone/>
            </a:pPr>
            <a:endParaRPr lang="pt-BR" altLang="pt-BR" dirty="0" smtClean="0"/>
          </a:p>
          <a:p>
            <a:pPr>
              <a:buFontTx/>
              <a:buNone/>
            </a:pPr>
            <a:endParaRPr lang="pt-BR" altLang="pt-BR" dirty="0" smtClean="0"/>
          </a:p>
          <a:p>
            <a:pPr>
              <a:buFontTx/>
              <a:buNone/>
            </a:pPr>
            <a:endParaRPr lang="pt-BR" altLang="pt-BR" dirty="0" smtClean="0"/>
          </a:p>
          <a:p>
            <a:pPr algn="ctr">
              <a:buFontTx/>
              <a:buNone/>
            </a:pPr>
            <a:r>
              <a:rPr lang="pt-BR" altLang="pt-BR" sz="4400" dirty="0" smtClean="0">
                <a:solidFill>
                  <a:schemeClr val="tx1"/>
                </a:solidFill>
              </a:rPr>
              <a:t>6. Trâmite de Aprovação e Geração da </a:t>
            </a:r>
            <a:r>
              <a:rPr lang="pt-BR" altLang="pt-BR" sz="4400" dirty="0" smtClean="0">
                <a:solidFill>
                  <a:schemeClr val="accent6"/>
                </a:solidFill>
              </a:rPr>
              <a:t>Transferência</a:t>
            </a:r>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228600" y="0"/>
            <a:ext cx="7816850" cy="609600"/>
          </a:xfrm>
        </p:spPr>
        <p:txBody>
          <a:bodyPr/>
          <a:lstStyle/>
          <a:p>
            <a:pPr algn="ctr"/>
            <a:r>
              <a:rPr lang="en-US" altLang="pt-BR" sz="2800" dirty="0" smtClean="0">
                <a:solidFill>
                  <a:srgbClr val="660066"/>
                </a:solidFill>
              </a:rPr>
              <a:t> </a:t>
            </a:r>
            <a:r>
              <a:rPr lang="pt-BR" altLang="pt-BR" sz="2800" dirty="0" smtClean="0">
                <a:solidFill>
                  <a:schemeClr val="tx1"/>
                </a:solidFill>
              </a:rPr>
              <a:t>6. TRÂMITE DO CONVÊNIO</a:t>
            </a:r>
            <a:endParaRPr lang="pt-BR" altLang="pt-BR" sz="2800" b="0" dirty="0" smtClean="0">
              <a:solidFill>
                <a:schemeClr val="tx1"/>
              </a:solidFill>
            </a:endParaRPr>
          </a:p>
        </p:txBody>
      </p:sp>
      <p:sp>
        <p:nvSpPr>
          <p:cNvPr id="23556"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BD3BF49D-8E10-4C00-81E5-A3F7BB6E0CB9}" type="slidenum">
              <a:rPr altLang="pt-BR" sz="1200" b="0" noProof="1" smtClean="0">
                <a:solidFill>
                  <a:srgbClr val="0F4C0E"/>
                </a:solidFill>
                <a:latin typeface="Arial Black" pitchFamily="34" charset="0"/>
              </a:rPr>
              <a:pPr eaLnBrk="1" hangingPunct="1">
                <a:spcBef>
                  <a:spcPct val="0"/>
                </a:spcBef>
                <a:defRPr/>
              </a:pPr>
              <a:t>42</a:t>
            </a:fld>
            <a:endParaRPr lang="pt-BR" altLang="pt-BR" sz="1200" b="0" noProof="1" smtClean="0">
              <a:solidFill>
                <a:srgbClr val="0F4C0E"/>
              </a:solidFill>
              <a:latin typeface="Arial Black" pitchFamily="34" charset="0"/>
            </a:endParaRPr>
          </a:p>
        </p:txBody>
      </p:sp>
      <p:pic>
        <p:nvPicPr>
          <p:cNvPr id="1229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18" y="887592"/>
            <a:ext cx="9098682" cy="5295206"/>
          </a:xfrm>
          <a:prstGeom prst="rect">
            <a:avLst/>
          </a:prstGeom>
          <a:ln w="57150">
            <a:solidFill>
              <a:schemeClr val="tx1"/>
            </a:solidFill>
          </a:ln>
          <a:extLst/>
        </p:spPr>
        <p:style>
          <a:lnRef idx="2">
            <a:schemeClr val="dk1"/>
          </a:lnRef>
          <a:fillRef idx="1">
            <a:schemeClr val="lt1"/>
          </a:fillRef>
          <a:effectRef idx="0">
            <a:schemeClr val="dk1"/>
          </a:effectRef>
          <a:fontRef idx="minor">
            <a:schemeClr val="dk1"/>
          </a:fontRef>
        </p:style>
      </p:pic>
      <p:sp>
        <p:nvSpPr>
          <p:cNvPr id="23557" name="CaixaDeTexto 23556"/>
          <p:cNvSpPr txBox="1"/>
          <p:nvPr/>
        </p:nvSpPr>
        <p:spPr>
          <a:xfrm>
            <a:off x="3100016" y="3919053"/>
            <a:ext cx="2190396" cy="1815882"/>
          </a:xfrm>
          <a:prstGeom prst="rect">
            <a:avLst/>
          </a:prstGeom>
          <a:solidFill>
            <a:schemeClr val="accent3">
              <a:lumMod val="85000"/>
            </a:schemeClr>
          </a:solidFill>
          <a:ln>
            <a:solidFill>
              <a:schemeClr val="accent1"/>
            </a:solidFill>
          </a:ln>
        </p:spPr>
        <p:txBody>
          <a:bodyPr wrap="square" rtlCol="0">
            <a:spAutoFit/>
          </a:bodyPr>
          <a:lstStyle/>
          <a:p>
            <a:r>
              <a:rPr lang="pt-BR" sz="1600" dirty="0" smtClean="0"/>
              <a:t>1 – Concedente</a:t>
            </a:r>
          </a:p>
          <a:p>
            <a:r>
              <a:rPr lang="pt-BR" sz="1600" dirty="0" smtClean="0"/>
              <a:t>2 – Município</a:t>
            </a:r>
          </a:p>
          <a:p>
            <a:r>
              <a:rPr lang="pt-BR" sz="1600" dirty="0" smtClean="0"/>
              <a:t>3 – Descentralizador</a:t>
            </a:r>
          </a:p>
          <a:p>
            <a:r>
              <a:rPr lang="pt-BR" sz="1600" dirty="0" smtClean="0"/>
              <a:t>4 – Governador</a:t>
            </a:r>
          </a:p>
          <a:p>
            <a:r>
              <a:rPr lang="pt-BR" sz="1600" dirty="0" smtClean="0"/>
              <a:t>5 – BRDE (FUNDAM)</a:t>
            </a:r>
          </a:p>
          <a:p>
            <a:r>
              <a:rPr lang="pt-BR" sz="1600" dirty="0" smtClean="0"/>
              <a:t>6 – Entre outros (TCE, BB, RFB)</a:t>
            </a:r>
          </a:p>
        </p:txBody>
      </p:sp>
      <p:sp>
        <p:nvSpPr>
          <p:cNvPr id="6" name="CaixaDeTexto 5"/>
          <p:cNvSpPr txBox="1"/>
          <p:nvPr/>
        </p:nvSpPr>
        <p:spPr>
          <a:xfrm>
            <a:off x="3041827" y="1527096"/>
            <a:ext cx="1305729" cy="677108"/>
          </a:xfrm>
          <a:prstGeom prst="rect">
            <a:avLst/>
          </a:prstGeom>
          <a:solidFill>
            <a:schemeClr val="bg1"/>
          </a:solidFill>
        </p:spPr>
        <p:txBody>
          <a:bodyPr wrap="square" rtlCol="0">
            <a:spAutoFit/>
          </a:bodyPr>
          <a:lstStyle/>
          <a:p>
            <a:pPr algn="ctr"/>
            <a:r>
              <a:rPr lang="pt-BR" sz="1400" dirty="0" smtClean="0"/>
              <a:t>Consultoria Jurídica</a:t>
            </a:r>
          </a:p>
          <a:p>
            <a:pPr algn="ctr"/>
            <a:endParaRPr lang="pt-BR" sz="1000" dirty="0"/>
          </a:p>
        </p:txBody>
      </p:sp>
      <p:cxnSp>
        <p:nvCxnSpPr>
          <p:cNvPr id="3" name="Conector reto 2"/>
          <p:cNvCxnSpPr/>
          <p:nvPr/>
        </p:nvCxnSpPr>
        <p:spPr bwMode="auto">
          <a:xfrm>
            <a:off x="6342611" y="2310937"/>
            <a:ext cx="980902" cy="33251"/>
          </a:xfrm>
          <a:prstGeom prst="line">
            <a:avLst/>
          </a:prstGeom>
          <a:ln>
            <a:headEnd type="none" w="med" len="med"/>
            <a:tailEnd type="none" w="med" len="med"/>
          </a:ln>
          <a:extLst/>
        </p:spPr>
        <p:style>
          <a:lnRef idx="3">
            <a:schemeClr val="accent4"/>
          </a:lnRef>
          <a:fillRef idx="0">
            <a:schemeClr val="accent4"/>
          </a:fillRef>
          <a:effectRef idx="2">
            <a:schemeClr val="accent4"/>
          </a:effectRef>
          <a:fontRef idx="minor">
            <a:schemeClr val="tx1"/>
          </a:fontRef>
        </p:style>
      </p:cxnSp>
      <p:cxnSp>
        <p:nvCxnSpPr>
          <p:cNvPr id="5" name="Conector reto 4"/>
          <p:cNvCxnSpPr/>
          <p:nvPr/>
        </p:nvCxnSpPr>
        <p:spPr bwMode="auto">
          <a:xfrm flipV="1">
            <a:off x="6542117" y="2531182"/>
            <a:ext cx="581890" cy="8313"/>
          </a:xfrm>
          <a:prstGeom prst="line">
            <a:avLst/>
          </a:prstGeom>
          <a:ln>
            <a:headEnd type="none" w="med" len="med"/>
            <a:tailEnd type="none" w="med" len="med"/>
          </a:ln>
          <a:ex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659992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35496" y="0"/>
            <a:ext cx="8064896" cy="764704"/>
          </a:xfrm>
        </p:spPr>
        <p:txBody>
          <a:bodyPr>
            <a:normAutofit/>
          </a:bodyPr>
          <a:lstStyle/>
          <a:p>
            <a:pPr algn="ctr"/>
            <a:r>
              <a:rPr lang="pt-BR" altLang="pt-BR" sz="2400" dirty="0">
                <a:solidFill>
                  <a:schemeClr val="tx1"/>
                </a:solidFill>
              </a:rPr>
              <a:t>6</a:t>
            </a:r>
            <a:r>
              <a:rPr lang="pt-BR" altLang="pt-BR" sz="2400" dirty="0" smtClean="0">
                <a:solidFill>
                  <a:schemeClr val="tx1"/>
                </a:solidFill>
              </a:rPr>
              <a:t>. TRÂMITE DO CONTRATO DE APOIO FINANCEIRO</a:t>
            </a:r>
            <a:endParaRPr lang="pt-BR" altLang="pt-BR" sz="2400" b="0" dirty="0" smtClean="0">
              <a:solidFill>
                <a:schemeClr val="tx1"/>
              </a:solidFill>
            </a:endParaRPr>
          </a:p>
        </p:txBody>
      </p:sp>
      <p:sp>
        <p:nvSpPr>
          <p:cNvPr id="23556"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BD3BF49D-8E10-4C00-81E5-A3F7BB6E0CB9}" type="slidenum">
              <a:rPr altLang="pt-BR" sz="1200" b="0" noProof="1" smtClean="0">
                <a:solidFill>
                  <a:srgbClr val="0F4C0E"/>
                </a:solidFill>
                <a:latin typeface="Arial Black" pitchFamily="34" charset="0"/>
              </a:rPr>
              <a:pPr eaLnBrk="1" hangingPunct="1">
                <a:spcBef>
                  <a:spcPct val="0"/>
                </a:spcBef>
                <a:defRPr/>
              </a:pPr>
              <a:t>43</a:t>
            </a:fld>
            <a:endParaRPr lang="pt-BR" altLang="pt-BR" sz="1200" b="0" noProof="1" smtClean="0">
              <a:solidFill>
                <a:srgbClr val="0F4C0E"/>
              </a:solidFill>
              <a:latin typeface="Arial Black" pitchFamily="34" charset="0"/>
            </a:endParaRPr>
          </a:p>
        </p:txBody>
      </p:sp>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906570"/>
            <a:ext cx="9001000" cy="518672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aixaDeTexto 4"/>
          <p:cNvSpPr txBox="1"/>
          <p:nvPr/>
        </p:nvSpPr>
        <p:spPr>
          <a:xfrm>
            <a:off x="3690850" y="4772735"/>
            <a:ext cx="2276170" cy="2062103"/>
          </a:xfrm>
          <a:prstGeom prst="rect">
            <a:avLst/>
          </a:prstGeom>
          <a:solidFill>
            <a:schemeClr val="bg2">
              <a:lumMod val="40000"/>
              <a:lumOff val="60000"/>
            </a:schemeClr>
          </a:solidFill>
          <a:ln>
            <a:solidFill>
              <a:schemeClr val="accent1"/>
            </a:solidFill>
          </a:ln>
        </p:spPr>
        <p:txBody>
          <a:bodyPr wrap="square" rtlCol="0">
            <a:spAutoFit/>
          </a:bodyPr>
          <a:lstStyle/>
          <a:p>
            <a:r>
              <a:rPr lang="pt-BR" sz="1600" dirty="0" smtClean="0"/>
              <a:t>1 – Concedente</a:t>
            </a:r>
          </a:p>
          <a:p>
            <a:r>
              <a:rPr lang="pt-BR" sz="1600" dirty="0" smtClean="0"/>
              <a:t>2 – Município</a:t>
            </a:r>
          </a:p>
          <a:p>
            <a:r>
              <a:rPr lang="pt-BR" sz="1600" dirty="0" smtClean="0"/>
              <a:t>3 – Descentralizador</a:t>
            </a:r>
          </a:p>
          <a:p>
            <a:r>
              <a:rPr lang="pt-BR" sz="1600" dirty="0" smtClean="0"/>
              <a:t>4 – SCC (Governador)</a:t>
            </a:r>
          </a:p>
          <a:p>
            <a:r>
              <a:rPr lang="pt-BR" sz="1600" dirty="0" smtClean="0"/>
              <a:t>5 – Conselho TEC</a:t>
            </a:r>
          </a:p>
          <a:p>
            <a:r>
              <a:rPr lang="pt-BR" sz="1600" dirty="0"/>
              <a:t>6</a:t>
            </a:r>
            <a:r>
              <a:rPr lang="pt-BR" sz="1600" dirty="0" smtClean="0"/>
              <a:t> – Comitê Gestor</a:t>
            </a:r>
          </a:p>
          <a:p>
            <a:r>
              <a:rPr lang="pt-BR" sz="1600" dirty="0"/>
              <a:t>7</a:t>
            </a:r>
            <a:r>
              <a:rPr lang="pt-BR" sz="1600" dirty="0" smtClean="0"/>
              <a:t> – Entre outros (TCE, BB, RFB)</a:t>
            </a:r>
          </a:p>
        </p:txBody>
      </p:sp>
      <p:sp>
        <p:nvSpPr>
          <p:cNvPr id="2" name="CaixaDeTexto 1"/>
          <p:cNvSpPr txBox="1"/>
          <p:nvPr/>
        </p:nvSpPr>
        <p:spPr>
          <a:xfrm>
            <a:off x="3100647" y="2660072"/>
            <a:ext cx="1180407" cy="415498"/>
          </a:xfrm>
          <a:prstGeom prst="rect">
            <a:avLst/>
          </a:prstGeom>
          <a:solidFill>
            <a:schemeClr val="bg1"/>
          </a:solidFill>
          <a:ln>
            <a:solidFill>
              <a:schemeClr val="tx1"/>
            </a:solidFill>
          </a:ln>
        </p:spPr>
        <p:txBody>
          <a:bodyPr wrap="square" rtlCol="0">
            <a:spAutoFit/>
          </a:bodyPr>
          <a:lstStyle/>
          <a:p>
            <a:pPr algn="ctr"/>
            <a:r>
              <a:rPr lang="pt-BR" sz="1050" dirty="0" smtClean="0"/>
              <a:t>Consultoria</a:t>
            </a:r>
          </a:p>
          <a:p>
            <a:pPr algn="ctr"/>
            <a:r>
              <a:rPr lang="pt-BR" sz="1050" dirty="0" smtClean="0"/>
              <a:t>Jurídica</a:t>
            </a:r>
            <a:endParaRPr lang="pt-BR" sz="1050" dirty="0"/>
          </a:p>
        </p:txBody>
      </p:sp>
      <p:cxnSp>
        <p:nvCxnSpPr>
          <p:cNvPr id="4" name="Conector reto 3"/>
          <p:cNvCxnSpPr/>
          <p:nvPr/>
        </p:nvCxnSpPr>
        <p:spPr bwMode="auto">
          <a:xfrm>
            <a:off x="6301047" y="2310938"/>
            <a:ext cx="947651" cy="16626"/>
          </a:xfrm>
          <a:prstGeom prst="line">
            <a:avLst/>
          </a:prstGeom>
          <a:ln>
            <a:headEnd type="none" w="med" len="med"/>
            <a:tailEnd type="none" w="med" len="med"/>
          </a:ln>
          <a:extLst/>
        </p:spPr>
        <p:style>
          <a:lnRef idx="3">
            <a:schemeClr val="dk1"/>
          </a:lnRef>
          <a:fillRef idx="0">
            <a:schemeClr val="dk1"/>
          </a:fillRef>
          <a:effectRef idx="2">
            <a:schemeClr val="dk1"/>
          </a:effectRef>
          <a:fontRef idx="minor">
            <a:schemeClr val="tx1"/>
          </a:fontRef>
        </p:style>
      </p:cxnSp>
      <p:cxnSp>
        <p:nvCxnSpPr>
          <p:cNvPr id="7" name="Conector reto 6"/>
          <p:cNvCxnSpPr/>
          <p:nvPr/>
        </p:nvCxnSpPr>
        <p:spPr bwMode="auto">
          <a:xfrm>
            <a:off x="6483927" y="2510444"/>
            <a:ext cx="523702" cy="16625"/>
          </a:xfrm>
          <a:prstGeom prst="line">
            <a:avLst/>
          </a:prstGeom>
          <a:ln>
            <a:headEnd type="none" w="med" len="med"/>
            <a:tailEnd type="none" w="med" len="med"/>
          </a:ln>
          <a:extLst/>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495276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6.1 Funcionalidade Consultar Transferência</a:t>
            </a: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1097280"/>
            <a:ext cx="8439990" cy="4655127"/>
          </a:xfrm>
          <a:prstGeom prst="rect">
            <a:avLst/>
          </a:prstGeom>
          <a:ln>
            <a:solidFill>
              <a:srgbClr val="FF0000"/>
            </a:solidFill>
          </a:ln>
        </p:spPr>
      </p:pic>
      <p:sp>
        <p:nvSpPr>
          <p:cNvPr id="3" name="Retângulo 2"/>
          <p:cNvSpPr/>
          <p:nvPr/>
        </p:nvSpPr>
        <p:spPr bwMode="auto">
          <a:xfrm>
            <a:off x="1729047" y="5170517"/>
            <a:ext cx="1055717" cy="382386"/>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0" y="0"/>
            <a:ext cx="8229600" cy="609600"/>
          </a:xfrm>
        </p:spPr>
        <p:txBody>
          <a:bodyPr/>
          <a:lstStyle/>
          <a:p>
            <a:pPr algn="ctr"/>
            <a:r>
              <a:rPr lang="pt-BR" altLang="pt-BR" dirty="0">
                <a:solidFill>
                  <a:srgbClr val="FF0000"/>
                </a:solidFill>
              </a:rPr>
              <a:t>6.1 Funcionalidade Consultar Transferência</a:t>
            </a:r>
            <a:endParaRPr lang="pt-BR" altLang="pt-BR" dirty="0" smtClean="0">
              <a:solidFill>
                <a:srgbClr val="FF0000"/>
              </a:solidFill>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354667" y="929441"/>
            <a:ext cx="7617465" cy="4257701"/>
          </a:xfrm>
          <a:prstGeom prst="rect">
            <a:avLst/>
          </a:prstGeom>
          <a:ln>
            <a:solidFill>
              <a:srgbClr val="FF0000"/>
            </a:solidFill>
          </a:ln>
        </p:spPr>
      </p:pic>
      <p:sp>
        <p:nvSpPr>
          <p:cNvPr id="5" name="Retângulo 4"/>
          <p:cNvSpPr/>
          <p:nvPr/>
        </p:nvSpPr>
        <p:spPr bwMode="auto">
          <a:xfrm>
            <a:off x="8678487" y="1745673"/>
            <a:ext cx="315884" cy="35744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6" name="Imagem 5"/>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847898" y="1267603"/>
            <a:ext cx="7988531" cy="4385051"/>
          </a:xfrm>
          <a:prstGeom prst="rect">
            <a:avLst/>
          </a:prstGeom>
          <a:ln>
            <a:solidFill>
              <a:srgbClr val="FF0000"/>
            </a:solidFill>
          </a:ln>
        </p:spPr>
      </p:pic>
      <p:sp>
        <p:nvSpPr>
          <p:cNvPr id="7" name="Retângulo 6"/>
          <p:cNvSpPr/>
          <p:nvPr/>
        </p:nvSpPr>
        <p:spPr bwMode="auto">
          <a:xfrm>
            <a:off x="847898" y="4887884"/>
            <a:ext cx="764771" cy="24106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8" name="Imagem 7"/>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499533" y="1606270"/>
            <a:ext cx="8147059" cy="4320397"/>
          </a:xfrm>
          <a:prstGeom prst="rect">
            <a:avLst/>
          </a:prstGeom>
          <a:ln>
            <a:solidFill>
              <a:srgbClr val="FF0000"/>
            </a:solidFill>
          </a:ln>
        </p:spPr>
      </p:pic>
      <p:pic>
        <p:nvPicPr>
          <p:cNvPr id="16" name="Imagem 15"/>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237068" y="1924396"/>
            <a:ext cx="8224694" cy="4386261"/>
          </a:xfrm>
          <a:prstGeom prst="rect">
            <a:avLst/>
          </a:prstGeom>
          <a:ln>
            <a:solidFill>
              <a:srgbClr val="FF0000"/>
            </a:solidFill>
          </a:ln>
        </p:spPr>
      </p:pic>
    </p:spTree>
    <p:extLst>
      <p:ext uri="{BB962C8B-B14F-4D97-AF65-F5344CB8AC3E}">
        <p14:creationId xmlns:p14="http://schemas.microsoft.com/office/powerpoint/2010/main" val="55088232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0" y="0"/>
            <a:ext cx="8229600" cy="609600"/>
          </a:xfrm>
        </p:spPr>
        <p:txBody>
          <a:bodyPr/>
          <a:lstStyle/>
          <a:p>
            <a:r>
              <a:rPr lang="pt-BR" altLang="pt-BR" sz="2400" dirty="0">
                <a:solidFill>
                  <a:srgbClr val="FF0000"/>
                </a:solidFill>
              </a:rPr>
              <a:t>6.1 Funcionalidade Consultar Transferência</a:t>
            </a:r>
            <a:endParaRPr lang="pt-BR" altLang="pt-BR" sz="2400" dirty="0" smtClean="0">
              <a:solidFill>
                <a:srgbClr val="FF0000"/>
              </a:solidFill>
            </a:endParaRPr>
          </a:p>
        </p:txBody>
      </p:sp>
      <p:pic>
        <p:nvPicPr>
          <p:cNvPr id="9" name="Imagem 8"/>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476951" y="811734"/>
            <a:ext cx="7498933" cy="3908455"/>
          </a:xfrm>
          <a:prstGeom prst="rect">
            <a:avLst/>
          </a:prstGeom>
          <a:ln>
            <a:solidFill>
              <a:srgbClr val="FF0000"/>
            </a:solidFill>
          </a:ln>
        </p:spPr>
      </p:pic>
      <p:pic>
        <p:nvPicPr>
          <p:cNvPr id="12" name="Imagem 1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1122217" y="969537"/>
            <a:ext cx="7669533" cy="4151103"/>
          </a:xfrm>
          <a:prstGeom prst="rect">
            <a:avLst/>
          </a:prstGeom>
          <a:ln>
            <a:solidFill>
              <a:srgbClr val="FF0000"/>
            </a:solidFill>
          </a:ln>
        </p:spPr>
      </p:pic>
      <p:pic>
        <p:nvPicPr>
          <p:cNvPr id="17" name="Imagem 16"/>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822960" y="1194913"/>
            <a:ext cx="7804161" cy="4285664"/>
          </a:xfrm>
          <a:prstGeom prst="rect">
            <a:avLst/>
          </a:prstGeom>
          <a:ln>
            <a:solidFill>
              <a:srgbClr val="FF0000"/>
            </a:solidFill>
          </a:ln>
        </p:spPr>
      </p:pic>
      <p:sp>
        <p:nvSpPr>
          <p:cNvPr id="8" name="Elipse 7"/>
          <p:cNvSpPr/>
          <p:nvPr/>
        </p:nvSpPr>
        <p:spPr bwMode="auto">
          <a:xfrm>
            <a:off x="6515265" y="98340"/>
            <a:ext cx="1454726" cy="461353"/>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pic>
        <p:nvPicPr>
          <p:cNvPr id="10" name="Imagem 9"/>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507076" y="1479121"/>
            <a:ext cx="7940057" cy="4306537"/>
          </a:xfrm>
          <a:prstGeom prst="rect">
            <a:avLst/>
          </a:prstGeom>
          <a:ln>
            <a:solidFill>
              <a:srgbClr val="FF0000"/>
            </a:solidFill>
          </a:ln>
        </p:spPr>
      </p:pic>
      <p:pic>
        <p:nvPicPr>
          <p:cNvPr id="2" name="Imagem 1"/>
          <p:cNvPicPr>
            <a:picLocks noChangeAspect="1"/>
          </p:cNvPicPr>
          <p:nvPr/>
        </p:nvPicPr>
        <p:blipFill>
          <a:blip r:embed="rId11">
            <a:extLst>
              <a:ext uri="{BEBA8EAE-BF5A-486C-A8C5-ECC9F3942E4B}">
                <a14:imgProps xmlns:a14="http://schemas.microsoft.com/office/drawing/2010/main">
                  <a14:imgLayer r:embed="rId12">
                    <a14:imgEffect>
                      <a14:sharpenSoften amount="25000"/>
                    </a14:imgEffect>
                  </a14:imgLayer>
                </a14:imgProps>
              </a:ext>
            </a:extLst>
          </a:blip>
          <a:stretch>
            <a:fillRect/>
          </a:stretch>
        </p:blipFill>
        <p:spPr>
          <a:xfrm>
            <a:off x="322942" y="1670858"/>
            <a:ext cx="7971905" cy="4319303"/>
          </a:xfrm>
          <a:prstGeom prst="rect">
            <a:avLst/>
          </a:prstGeom>
          <a:ln>
            <a:solidFill>
              <a:srgbClr val="FF0000"/>
            </a:solidFill>
          </a:ln>
        </p:spPr>
      </p:pic>
      <p:pic>
        <p:nvPicPr>
          <p:cNvPr id="15" name="Imagem 14"/>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Lst>
          </a:blip>
          <a:stretch>
            <a:fillRect/>
          </a:stretch>
        </p:blipFill>
        <p:spPr>
          <a:xfrm>
            <a:off x="88900" y="1954365"/>
            <a:ext cx="8051800" cy="4296806"/>
          </a:xfrm>
          <a:prstGeom prst="rect">
            <a:avLst/>
          </a:prstGeom>
          <a:ln>
            <a:solidFill>
              <a:srgbClr val="FF0000"/>
            </a:solidFill>
          </a:ln>
        </p:spPr>
      </p:pic>
    </p:spTree>
    <p:extLst>
      <p:ext uri="{BB962C8B-B14F-4D97-AF65-F5344CB8AC3E}">
        <p14:creationId xmlns:p14="http://schemas.microsoft.com/office/powerpoint/2010/main" val="8284655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6.1 Consultar Transferência -  </a:t>
            </a:r>
            <a:r>
              <a:rPr lang="pt-BR" altLang="pt-BR" dirty="0" smtClean="0">
                <a:solidFill>
                  <a:schemeClr val="accent6"/>
                </a:solidFill>
              </a:rPr>
              <a:t>Situações Sistema</a:t>
            </a:r>
          </a:p>
        </p:txBody>
      </p:sp>
      <p:graphicFrame>
        <p:nvGraphicFramePr>
          <p:cNvPr id="3" name="Objeto 2"/>
          <p:cNvGraphicFramePr>
            <a:graphicFrameLocks noChangeAspect="1"/>
          </p:cNvGraphicFramePr>
          <p:nvPr>
            <p:extLst>
              <p:ext uri="{D42A27DB-BD31-4B8C-83A1-F6EECF244321}">
                <p14:modId xmlns:p14="http://schemas.microsoft.com/office/powerpoint/2010/main" val="1647637484"/>
              </p:ext>
            </p:extLst>
          </p:nvPr>
        </p:nvGraphicFramePr>
        <p:xfrm>
          <a:off x="883226" y="1371600"/>
          <a:ext cx="7533409" cy="4081549"/>
        </p:xfrm>
        <a:graphic>
          <a:graphicData uri="http://schemas.openxmlformats.org/presentationml/2006/ole">
            <mc:AlternateContent xmlns:mc="http://schemas.openxmlformats.org/markup-compatibility/2006">
              <mc:Choice xmlns:v="urn:schemas-microsoft-com:vml" Requires="v">
                <p:oleObj spid="_x0000_s62758" name="Planilha" r:id="rId5" imgW="5867400" imgH="2162265" progId="Excel.Sheet.12">
                  <p:embed/>
                </p:oleObj>
              </mc:Choice>
              <mc:Fallback>
                <p:oleObj name="Planilha" r:id="rId5" imgW="5867400" imgH="2162265" progId="Excel.Sheet.12">
                  <p:embed/>
                  <p:pic>
                    <p:nvPicPr>
                      <p:cNvPr id="0" name=""/>
                      <p:cNvPicPr/>
                      <p:nvPr/>
                    </p:nvPicPr>
                    <p:blipFill>
                      <a:blip r:embed="rId6"/>
                      <a:stretch>
                        <a:fillRect/>
                      </a:stretch>
                    </p:blipFill>
                    <p:spPr>
                      <a:xfrm>
                        <a:off x="883226" y="1371600"/>
                        <a:ext cx="7533409" cy="4081549"/>
                      </a:xfrm>
                      <a:prstGeom prst="rect">
                        <a:avLst/>
                      </a:prstGeom>
                    </p:spPr>
                  </p:pic>
                </p:oleObj>
              </mc:Fallback>
            </mc:AlternateContent>
          </a:graphicData>
        </a:graphic>
      </p:graphicFrame>
      <p:sp>
        <p:nvSpPr>
          <p:cNvPr id="2" name="CaixaDeTexto 1"/>
          <p:cNvSpPr txBox="1"/>
          <p:nvPr/>
        </p:nvSpPr>
        <p:spPr>
          <a:xfrm>
            <a:off x="1043223" y="5074337"/>
            <a:ext cx="477612" cy="307777"/>
          </a:xfrm>
          <a:prstGeom prst="rect">
            <a:avLst/>
          </a:prstGeom>
          <a:solidFill>
            <a:schemeClr val="tx1">
              <a:lumMod val="50000"/>
              <a:lumOff val="50000"/>
            </a:schemeClr>
          </a:solidFill>
          <a:ln>
            <a:solidFill>
              <a:schemeClr val="bg1"/>
            </a:solidFill>
          </a:ln>
        </p:spPr>
        <p:txBody>
          <a:bodyPr wrap="square" rtlCol="0">
            <a:spAutoFit/>
          </a:bodyPr>
          <a:lstStyle/>
          <a:p>
            <a:r>
              <a:rPr lang="pt-BR" sz="1400" b="1" dirty="0" smtClean="0"/>
              <a:t>ET</a:t>
            </a:r>
            <a:endParaRPr lang="pt-BR" sz="1400" b="1" dirty="0"/>
          </a:p>
        </p:txBody>
      </p:sp>
    </p:spTree>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0" y="-15154"/>
            <a:ext cx="8121535" cy="609600"/>
          </a:xfrm>
        </p:spPr>
        <p:txBody>
          <a:bodyPr/>
          <a:lstStyle/>
          <a:p>
            <a:pPr algn="ctr"/>
            <a:r>
              <a:rPr lang="pt-BR" altLang="pt-BR" sz="2000" dirty="0" smtClean="0">
                <a:solidFill>
                  <a:srgbClr val="FF0000"/>
                </a:solidFill>
              </a:rPr>
              <a:t> </a:t>
            </a:r>
            <a:r>
              <a:rPr lang="pt-BR" altLang="pt-BR" sz="2200" dirty="0" smtClean="0">
                <a:solidFill>
                  <a:srgbClr val="FF0000"/>
                </a:solidFill>
              </a:rPr>
              <a:t>6.2 Funcionalidade Associar Contrapartida Transferência</a:t>
            </a:r>
            <a:r>
              <a:rPr lang="pt-BR" altLang="pt-BR" sz="2000" dirty="0" smtClean="0">
                <a:solidFill>
                  <a:srgbClr val="FF0000"/>
                </a:solidFill>
              </a:rPr>
              <a:t/>
            </a:r>
            <a:br>
              <a:rPr lang="pt-BR" altLang="pt-BR" sz="2000" dirty="0" smtClean="0">
                <a:solidFill>
                  <a:srgbClr val="FF0000"/>
                </a:solidFill>
              </a:rPr>
            </a:br>
            <a:r>
              <a:rPr lang="pt-BR" altLang="pt-BR" sz="2000" dirty="0">
                <a:solidFill>
                  <a:schemeClr val="accent6"/>
                </a:solidFill>
              </a:rPr>
              <a:t>(Ver Manual n° </a:t>
            </a:r>
            <a:r>
              <a:rPr lang="pt-BR" altLang="pt-BR" sz="2000" dirty="0" smtClean="0">
                <a:solidFill>
                  <a:schemeClr val="accent6"/>
                </a:solidFill>
              </a:rPr>
              <a:t>16)</a:t>
            </a:r>
            <a:endParaRPr lang="pt-BR" altLang="pt-BR" sz="2000" dirty="0" smtClean="0">
              <a:solidFill>
                <a:schemeClr val="accent2"/>
              </a:solidFill>
            </a:endParaRPr>
          </a:p>
        </p:txBody>
      </p:sp>
      <p:sp>
        <p:nvSpPr>
          <p:cNvPr id="54277"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72E46D44-CA53-44B5-B691-BDF01B3E3E83}" type="slidenum">
              <a:rPr altLang="pt-BR" sz="1200" b="0" noProof="1" smtClean="0">
                <a:solidFill>
                  <a:srgbClr val="0F4C0E"/>
                </a:solidFill>
                <a:latin typeface="Arial Black" pitchFamily="34" charset="0"/>
              </a:rPr>
              <a:pPr eaLnBrk="1" hangingPunct="1">
                <a:spcBef>
                  <a:spcPct val="0"/>
                </a:spcBef>
                <a:defRPr/>
              </a:pPr>
              <a:t>48</a:t>
            </a:fld>
            <a:endParaRPr lang="pt-BR" altLang="pt-BR" sz="1200" b="0" noProof="1" smtClean="0">
              <a:solidFill>
                <a:srgbClr val="0F4C0E"/>
              </a:solidFill>
              <a:latin typeface="Arial Black" pitchFamily="34" charset="0"/>
            </a:endParaRPr>
          </a:p>
        </p:txBody>
      </p:sp>
      <p:sp>
        <p:nvSpPr>
          <p:cNvPr id="54278" name="CaixaDeTexto 1"/>
          <p:cNvSpPr txBox="1">
            <a:spLocks noChangeArrowheads="1"/>
          </p:cNvSpPr>
          <p:nvPr/>
        </p:nvSpPr>
        <p:spPr bwMode="auto">
          <a:xfrm>
            <a:off x="706438" y="5491944"/>
            <a:ext cx="7969476" cy="707886"/>
          </a:xfrm>
          <a:prstGeom prst="rect">
            <a:avLst/>
          </a:prstGeom>
          <a:solidFill>
            <a:schemeClr val="bg1">
              <a:lumMod val="85000"/>
            </a:schemeClr>
          </a:solidFill>
          <a:ln w="9525">
            <a:solidFill>
              <a:srgbClr val="00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chemeClr val="tx1"/>
                </a:solidFill>
              </a:rPr>
              <a:t>Somente associar a contrapartida depois de efetuar todos os depósitos </a:t>
            </a:r>
            <a:r>
              <a:rPr lang="pt-BR" altLang="pt-BR" sz="2000" b="0" dirty="0" smtClean="0">
                <a:solidFill>
                  <a:schemeClr val="tx1"/>
                </a:solidFill>
              </a:rPr>
              <a:t>bancários referente à parcela a ser associada.</a:t>
            </a:r>
            <a:endParaRPr lang="pt-BR" altLang="pt-BR" sz="2000" b="0" dirty="0">
              <a:solidFill>
                <a:schemeClr val="tx1"/>
              </a:solidFill>
            </a:endParaRPr>
          </a:p>
        </p:txBody>
      </p:sp>
      <p:pic>
        <p:nvPicPr>
          <p:cNvPr id="7" name="Imagem 6"/>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394755" y="822960"/>
            <a:ext cx="8439990" cy="4596937"/>
          </a:xfrm>
          <a:prstGeom prst="rect">
            <a:avLst/>
          </a:prstGeom>
          <a:ln>
            <a:solidFill>
              <a:srgbClr val="FF0000"/>
            </a:solidFill>
          </a:ln>
        </p:spPr>
      </p:pic>
      <p:sp>
        <p:nvSpPr>
          <p:cNvPr id="3" name="Retângulo 2"/>
          <p:cNvSpPr/>
          <p:nvPr/>
        </p:nvSpPr>
        <p:spPr bwMode="auto">
          <a:xfrm>
            <a:off x="1679171" y="4538750"/>
            <a:ext cx="1487978" cy="315884"/>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4278"/>
                                        </p:tgtEl>
                                        <p:attrNameLst>
                                          <p:attrName>style.visibility</p:attrName>
                                        </p:attrNameLst>
                                      </p:cBhvr>
                                      <p:to>
                                        <p:strVal val="visible"/>
                                      </p:to>
                                    </p:set>
                                    <p:anim calcmode="lin" valueType="num">
                                      <p:cBhvr additive="base">
                                        <p:cTn id="7" dur="500" fill="hold"/>
                                        <p:tgtEl>
                                          <p:spTgt spid="54278"/>
                                        </p:tgtEl>
                                        <p:attrNameLst>
                                          <p:attrName>ppt_x</p:attrName>
                                        </p:attrNameLst>
                                      </p:cBhvr>
                                      <p:tavLst>
                                        <p:tav tm="0">
                                          <p:val>
                                            <p:strVal val="#ppt_x"/>
                                          </p:val>
                                        </p:tav>
                                        <p:tav tm="100000">
                                          <p:val>
                                            <p:strVal val="#ppt_x"/>
                                          </p:val>
                                        </p:tav>
                                      </p:tavLst>
                                    </p:anim>
                                    <p:anim calcmode="lin" valueType="num">
                                      <p:cBhvr additive="base">
                                        <p:cTn id="8" dur="500" fill="hold"/>
                                        <p:tgtEl>
                                          <p:spTgt spid="542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706438" y="0"/>
            <a:ext cx="7893050" cy="609600"/>
          </a:xfrm>
        </p:spPr>
        <p:txBody>
          <a:bodyPr/>
          <a:lstStyle/>
          <a:p>
            <a:r>
              <a:rPr lang="pt-BR" altLang="pt-BR" sz="2000" dirty="0" smtClean="0">
                <a:solidFill>
                  <a:srgbClr val="FF0000"/>
                </a:solidFill>
              </a:rPr>
              <a:t> 6.2 Funcionalidade Associar Contrapartida Transferência</a:t>
            </a:r>
            <a:endParaRPr lang="pt-BR" altLang="pt-BR" sz="2000" dirty="0" smtClean="0">
              <a:solidFill>
                <a:schemeClr val="accent2"/>
              </a:solidFill>
            </a:endParaRPr>
          </a:p>
        </p:txBody>
      </p:sp>
      <p:sp>
        <p:nvSpPr>
          <p:cNvPr id="54277"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72E46D44-CA53-44B5-B691-BDF01B3E3E83}" type="slidenum">
              <a:rPr altLang="pt-BR" sz="1200" b="0" noProof="1" smtClean="0">
                <a:solidFill>
                  <a:srgbClr val="0F4C0E"/>
                </a:solidFill>
                <a:latin typeface="Arial Black" pitchFamily="34" charset="0"/>
              </a:rPr>
              <a:pPr eaLnBrk="1" hangingPunct="1">
                <a:spcBef>
                  <a:spcPct val="0"/>
                </a:spcBef>
                <a:defRPr/>
              </a:pPr>
              <a:t>49</a:t>
            </a:fld>
            <a:endParaRPr lang="pt-BR" altLang="pt-BR" sz="1200" b="0" noProof="1" smtClean="0">
              <a:solidFill>
                <a:srgbClr val="0F4C0E"/>
              </a:solidFill>
              <a:latin typeface="Arial Black" pitchFamily="34" charset="0"/>
            </a:endParaRPr>
          </a:p>
        </p:txBody>
      </p:sp>
      <p:pic>
        <p:nvPicPr>
          <p:cNvPr id="6" name="Imagem 5"/>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1413164" y="900106"/>
            <a:ext cx="7502717" cy="4129094"/>
          </a:xfrm>
          <a:prstGeom prst="rect">
            <a:avLst/>
          </a:prstGeom>
          <a:ln>
            <a:solidFill>
              <a:srgbClr val="FF0000"/>
            </a:solidFill>
          </a:ln>
        </p:spPr>
      </p:pic>
      <p:sp>
        <p:nvSpPr>
          <p:cNvPr id="9" name="Retângulo 8"/>
          <p:cNvSpPr/>
          <p:nvPr/>
        </p:nvSpPr>
        <p:spPr bwMode="auto">
          <a:xfrm>
            <a:off x="3516284" y="1371600"/>
            <a:ext cx="399011" cy="29925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3" name="Imagem 12"/>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22465" y="1172095"/>
            <a:ext cx="7685088" cy="4206240"/>
          </a:xfrm>
          <a:prstGeom prst="rect">
            <a:avLst/>
          </a:prstGeom>
          <a:noFill/>
          <a:ln>
            <a:solidFill>
              <a:srgbClr val="FF0000"/>
            </a:solidFill>
          </a:ln>
        </p:spPr>
      </p:pic>
      <p:sp>
        <p:nvSpPr>
          <p:cNvPr id="11" name="Retângulo 10"/>
          <p:cNvSpPr/>
          <p:nvPr/>
        </p:nvSpPr>
        <p:spPr bwMode="auto">
          <a:xfrm>
            <a:off x="1022465" y="4971012"/>
            <a:ext cx="698270" cy="27432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5" name="Imagem 14"/>
          <p:cNvPicPr/>
          <p:nvPr/>
        </p:nvPicPr>
        <p:blipFill>
          <a:blip r:embed="rId8" cstate="print">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06438" y="1521229"/>
            <a:ext cx="7805795" cy="4197927"/>
          </a:xfrm>
          <a:prstGeom prst="rect">
            <a:avLst/>
          </a:prstGeom>
          <a:noFill/>
          <a:ln>
            <a:solidFill>
              <a:srgbClr val="FF0000"/>
            </a:solidFill>
          </a:ln>
        </p:spPr>
      </p:pic>
      <p:sp>
        <p:nvSpPr>
          <p:cNvPr id="12" name="Retângulo 11"/>
          <p:cNvSpPr/>
          <p:nvPr/>
        </p:nvSpPr>
        <p:spPr bwMode="auto">
          <a:xfrm>
            <a:off x="706438" y="4580313"/>
            <a:ext cx="407467" cy="33250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4" name="Retângulo 13"/>
          <p:cNvSpPr/>
          <p:nvPr/>
        </p:nvSpPr>
        <p:spPr bwMode="auto">
          <a:xfrm>
            <a:off x="7805651" y="3965171"/>
            <a:ext cx="706582" cy="46551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8" name="CaixaDeTexto 17"/>
          <p:cNvSpPr txBox="1"/>
          <p:nvPr/>
        </p:nvSpPr>
        <p:spPr>
          <a:xfrm>
            <a:off x="1207933" y="4289655"/>
            <a:ext cx="327334" cy="400110"/>
          </a:xfrm>
          <a:prstGeom prst="rect">
            <a:avLst/>
          </a:prstGeom>
          <a:noFill/>
          <a:ln>
            <a:solidFill>
              <a:srgbClr val="FF0000"/>
            </a:solidFill>
          </a:ln>
        </p:spPr>
        <p:txBody>
          <a:bodyPr wrap="none" rtlCol="0">
            <a:spAutoFit/>
          </a:bodyPr>
          <a:lstStyle/>
          <a:p>
            <a:r>
              <a:rPr lang="pt-BR" dirty="0" smtClean="0">
                <a:solidFill>
                  <a:srgbClr val="FF0000"/>
                </a:solidFill>
              </a:rPr>
              <a:t>1</a:t>
            </a:r>
            <a:endParaRPr lang="pt-BR" dirty="0">
              <a:solidFill>
                <a:srgbClr val="FF0000"/>
              </a:solidFill>
            </a:endParaRPr>
          </a:p>
        </p:txBody>
      </p:sp>
      <p:sp>
        <p:nvSpPr>
          <p:cNvPr id="19" name="CaixaDeTexto 18"/>
          <p:cNvSpPr txBox="1"/>
          <p:nvPr/>
        </p:nvSpPr>
        <p:spPr>
          <a:xfrm>
            <a:off x="7995275" y="3491632"/>
            <a:ext cx="327334" cy="400110"/>
          </a:xfrm>
          <a:prstGeom prst="rect">
            <a:avLst/>
          </a:prstGeom>
          <a:noFill/>
          <a:ln>
            <a:solidFill>
              <a:srgbClr val="FF0000"/>
            </a:solidFill>
          </a:ln>
        </p:spPr>
        <p:txBody>
          <a:bodyPr wrap="none" rtlCol="0">
            <a:spAutoFit/>
          </a:bodyPr>
          <a:lstStyle/>
          <a:p>
            <a:r>
              <a:rPr lang="pt-BR" dirty="0" smtClean="0">
                <a:solidFill>
                  <a:srgbClr val="FF0000"/>
                </a:solidFill>
              </a:rPr>
              <a:t>2</a:t>
            </a:r>
            <a:endParaRPr lang="pt-BR" dirty="0">
              <a:solidFill>
                <a:srgbClr val="FF0000"/>
              </a:solidFill>
            </a:endParaRPr>
          </a:p>
        </p:txBody>
      </p:sp>
      <p:pic>
        <p:nvPicPr>
          <p:cNvPr id="20" name="Imagem 19"/>
          <p:cNvPicPr/>
          <p:nvPr/>
        </p:nvPicPr>
        <p:blipFill>
          <a:blip r:embed="rId10" cstate="print">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65892" y="1878863"/>
            <a:ext cx="7893050" cy="4189427"/>
          </a:xfrm>
          <a:prstGeom prst="rect">
            <a:avLst/>
          </a:prstGeom>
          <a:noFill/>
          <a:ln>
            <a:solidFill>
              <a:srgbClr val="FF0000"/>
            </a:solidFill>
          </a:ln>
        </p:spPr>
      </p:pic>
      <p:sp>
        <p:nvSpPr>
          <p:cNvPr id="16" name="Retângulo 15"/>
          <p:cNvSpPr/>
          <p:nvPr/>
        </p:nvSpPr>
        <p:spPr bwMode="auto">
          <a:xfrm>
            <a:off x="7290262" y="3765666"/>
            <a:ext cx="320069" cy="43226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2" name="CaixaDeTexto 21"/>
          <p:cNvSpPr txBox="1"/>
          <p:nvPr/>
        </p:nvSpPr>
        <p:spPr>
          <a:xfrm>
            <a:off x="7201990" y="3261554"/>
            <a:ext cx="327334" cy="400110"/>
          </a:xfrm>
          <a:prstGeom prst="rect">
            <a:avLst/>
          </a:prstGeom>
          <a:noFill/>
          <a:ln>
            <a:solidFill>
              <a:srgbClr val="FF0000"/>
            </a:solidFill>
          </a:ln>
        </p:spPr>
        <p:txBody>
          <a:bodyPr wrap="none" rtlCol="0">
            <a:spAutoFit/>
          </a:bodyPr>
          <a:lstStyle/>
          <a:p>
            <a:r>
              <a:rPr lang="pt-BR" dirty="0" smtClean="0">
                <a:solidFill>
                  <a:srgbClr val="FF0000"/>
                </a:solidFill>
              </a:rPr>
              <a:t>3</a:t>
            </a:r>
            <a:endParaRPr lang="pt-BR" dirty="0">
              <a:solidFill>
                <a:srgbClr val="FF0000"/>
              </a:solidFill>
            </a:endParaRPr>
          </a:p>
        </p:txBody>
      </p:sp>
    </p:spTree>
    <p:extLst>
      <p:ext uri="{BB962C8B-B14F-4D97-AF65-F5344CB8AC3E}">
        <p14:creationId xmlns:p14="http://schemas.microsoft.com/office/powerpoint/2010/main" val="281432620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4" grpId="0" animBg="1"/>
      <p:bldP spid="18" grpId="0" animBg="1"/>
      <p:bldP spid="19" grpId="0" animBg="1"/>
      <p:bldP spid="16" grpId="0" animBg="1"/>
      <p:bldP spid="2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706438" y="0"/>
            <a:ext cx="7893050" cy="609600"/>
          </a:xfrm>
        </p:spPr>
        <p:txBody>
          <a:bodyPr/>
          <a:lstStyle/>
          <a:p>
            <a:r>
              <a:rPr lang="pt-BR" altLang="pt-BR" sz="2000" dirty="0" smtClean="0">
                <a:solidFill>
                  <a:srgbClr val="FF0000"/>
                </a:solidFill>
              </a:rPr>
              <a:t> 6.2 Funcionalidade Associar Contrapartida Transferência</a:t>
            </a:r>
            <a:endParaRPr lang="pt-BR" altLang="pt-BR" sz="2000" dirty="0" smtClean="0">
              <a:solidFill>
                <a:schemeClr val="accent2"/>
              </a:solidFill>
            </a:endParaRPr>
          </a:p>
        </p:txBody>
      </p:sp>
      <p:sp>
        <p:nvSpPr>
          <p:cNvPr id="54277"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72E46D44-CA53-44B5-B691-BDF01B3E3E83}" type="slidenum">
              <a:rPr altLang="pt-BR" sz="1200" b="0" noProof="1" smtClean="0">
                <a:solidFill>
                  <a:srgbClr val="0F4C0E"/>
                </a:solidFill>
                <a:latin typeface="Arial Black" pitchFamily="34" charset="0"/>
              </a:rPr>
              <a:pPr eaLnBrk="1" hangingPunct="1">
                <a:spcBef>
                  <a:spcPct val="0"/>
                </a:spcBef>
                <a:defRPr/>
              </a:pPr>
              <a:t>50</a:t>
            </a:fld>
            <a:endParaRPr lang="pt-BR" altLang="pt-BR" sz="1200" b="0" noProof="1" smtClean="0">
              <a:solidFill>
                <a:srgbClr val="0F4C0E"/>
              </a:solidFill>
              <a:latin typeface="Arial Black" pitchFamily="34" charset="0"/>
            </a:endParaRPr>
          </a:p>
        </p:txBody>
      </p:sp>
      <p:pic>
        <p:nvPicPr>
          <p:cNvPr id="6" name="Imagem 5"/>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288473" y="1073340"/>
            <a:ext cx="7385829" cy="2418005"/>
          </a:xfrm>
          <a:prstGeom prst="rect">
            <a:avLst/>
          </a:prstGeom>
          <a:noFill/>
          <a:ln>
            <a:solidFill>
              <a:srgbClr val="FF0000"/>
            </a:solidFill>
          </a:ln>
        </p:spPr>
      </p:pic>
      <p:sp>
        <p:nvSpPr>
          <p:cNvPr id="9" name="CaixaDeTexto 8"/>
          <p:cNvSpPr txBox="1"/>
          <p:nvPr/>
        </p:nvSpPr>
        <p:spPr>
          <a:xfrm>
            <a:off x="7019956" y="2177398"/>
            <a:ext cx="1367682" cy="400110"/>
          </a:xfrm>
          <a:prstGeom prst="rect">
            <a:avLst/>
          </a:prstGeom>
          <a:noFill/>
          <a:ln>
            <a:solidFill>
              <a:srgbClr val="FF0000"/>
            </a:solidFill>
          </a:ln>
        </p:spPr>
        <p:txBody>
          <a:bodyPr wrap="none" rtlCol="0">
            <a:spAutoFit/>
          </a:bodyPr>
          <a:lstStyle/>
          <a:p>
            <a:r>
              <a:rPr lang="pt-BR" dirty="0" smtClean="0">
                <a:solidFill>
                  <a:srgbClr val="FF0000"/>
                </a:solidFill>
              </a:rPr>
              <a:t>Preencher</a:t>
            </a:r>
            <a:endParaRPr lang="pt-BR" dirty="0">
              <a:solidFill>
                <a:srgbClr val="FF0000"/>
              </a:solidFill>
            </a:endParaRPr>
          </a:p>
        </p:txBody>
      </p:sp>
      <p:sp>
        <p:nvSpPr>
          <p:cNvPr id="15" name="CaixaDeTexto 14"/>
          <p:cNvSpPr txBox="1"/>
          <p:nvPr/>
        </p:nvSpPr>
        <p:spPr>
          <a:xfrm>
            <a:off x="7603054" y="2814073"/>
            <a:ext cx="327334" cy="400110"/>
          </a:xfrm>
          <a:prstGeom prst="rect">
            <a:avLst/>
          </a:prstGeom>
          <a:noFill/>
          <a:ln>
            <a:solidFill>
              <a:srgbClr val="FF0000"/>
            </a:solidFill>
          </a:ln>
        </p:spPr>
        <p:txBody>
          <a:bodyPr wrap="none" rtlCol="0">
            <a:spAutoFit/>
          </a:bodyPr>
          <a:lstStyle/>
          <a:p>
            <a:r>
              <a:rPr lang="pt-BR" dirty="0" smtClean="0">
                <a:solidFill>
                  <a:srgbClr val="FF0000"/>
                </a:solidFill>
              </a:rPr>
              <a:t>4</a:t>
            </a:r>
            <a:endParaRPr lang="pt-BR" dirty="0">
              <a:solidFill>
                <a:srgbClr val="FF0000"/>
              </a:solidFill>
            </a:endParaRPr>
          </a:p>
        </p:txBody>
      </p:sp>
      <p:sp>
        <p:nvSpPr>
          <p:cNvPr id="11" name="Retângulo de cantos arredondados 10"/>
          <p:cNvSpPr/>
          <p:nvPr/>
        </p:nvSpPr>
        <p:spPr bwMode="auto">
          <a:xfrm>
            <a:off x="7703797" y="1073340"/>
            <a:ext cx="542428" cy="516765"/>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7" name="CaixaDeTexto 16"/>
          <p:cNvSpPr txBox="1"/>
          <p:nvPr/>
        </p:nvSpPr>
        <p:spPr>
          <a:xfrm>
            <a:off x="7275720" y="1116428"/>
            <a:ext cx="327334" cy="400110"/>
          </a:xfrm>
          <a:prstGeom prst="rect">
            <a:avLst/>
          </a:prstGeom>
          <a:noFill/>
          <a:ln>
            <a:solidFill>
              <a:srgbClr val="FF0000"/>
            </a:solidFill>
          </a:ln>
        </p:spPr>
        <p:txBody>
          <a:bodyPr wrap="none" rtlCol="0">
            <a:spAutoFit/>
          </a:bodyPr>
          <a:lstStyle/>
          <a:p>
            <a:r>
              <a:rPr lang="pt-BR" dirty="0" smtClean="0">
                <a:solidFill>
                  <a:srgbClr val="FF0000"/>
                </a:solidFill>
              </a:rPr>
              <a:t>5</a:t>
            </a:r>
            <a:endParaRPr lang="pt-BR" dirty="0">
              <a:solidFill>
                <a:srgbClr val="FF0000"/>
              </a:solidFill>
            </a:endParaRPr>
          </a:p>
        </p:txBody>
      </p:sp>
      <p:cxnSp>
        <p:nvCxnSpPr>
          <p:cNvPr id="12" name="Conector de Seta Reta 11"/>
          <p:cNvCxnSpPr>
            <a:stCxn id="9" idx="1"/>
          </p:cNvCxnSpPr>
          <p:nvPr/>
        </p:nvCxnSpPr>
        <p:spPr bwMode="auto">
          <a:xfrm flipH="1" flipV="1">
            <a:off x="4364182" y="1940833"/>
            <a:ext cx="2655774" cy="43662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6" name="Conector de Seta Reta 15"/>
          <p:cNvCxnSpPr/>
          <p:nvPr/>
        </p:nvCxnSpPr>
        <p:spPr bwMode="auto">
          <a:xfrm flipH="1">
            <a:off x="5602778" y="2377453"/>
            <a:ext cx="1392430" cy="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Conector de Seta Reta 20"/>
          <p:cNvCxnSpPr>
            <a:stCxn id="9" idx="1"/>
          </p:cNvCxnSpPr>
          <p:nvPr/>
        </p:nvCxnSpPr>
        <p:spPr bwMode="auto">
          <a:xfrm flipH="1">
            <a:off x="5536276" y="2377453"/>
            <a:ext cx="1483680" cy="36574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4" name="Imagem 23"/>
          <p:cNvPicPr/>
          <p:nvPr/>
        </p:nvPicPr>
        <p:blipFill>
          <a:blip r:embed="rId6" cstate="print">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86174" y="1609501"/>
            <a:ext cx="7992808" cy="3477887"/>
          </a:xfrm>
          <a:prstGeom prst="rect">
            <a:avLst/>
          </a:prstGeom>
          <a:noFill/>
          <a:ln>
            <a:solidFill>
              <a:srgbClr val="FF0000"/>
            </a:solidFill>
          </a:ln>
        </p:spPr>
      </p:pic>
      <p:sp>
        <p:nvSpPr>
          <p:cNvPr id="25" name="CaixaDeTexto 24"/>
          <p:cNvSpPr txBox="1"/>
          <p:nvPr/>
        </p:nvSpPr>
        <p:spPr>
          <a:xfrm>
            <a:off x="5971659" y="1985724"/>
            <a:ext cx="327334" cy="400110"/>
          </a:xfrm>
          <a:prstGeom prst="rect">
            <a:avLst/>
          </a:prstGeom>
          <a:noFill/>
          <a:ln>
            <a:solidFill>
              <a:srgbClr val="FF0000"/>
            </a:solidFill>
          </a:ln>
        </p:spPr>
        <p:txBody>
          <a:bodyPr wrap="none" rtlCol="0">
            <a:spAutoFit/>
          </a:bodyPr>
          <a:lstStyle/>
          <a:p>
            <a:r>
              <a:rPr lang="pt-BR" dirty="0" smtClean="0">
                <a:solidFill>
                  <a:srgbClr val="FF0000"/>
                </a:solidFill>
              </a:rPr>
              <a:t>6</a:t>
            </a:r>
            <a:endParaRPr lang="pt-BR" dirty="0">
              <a:solidFill>
                <a:srgbClr val="FF0000"/>
              </a:solidFill>
            </a:endParaRPr>
          </a:p>
        </p:txBody>
      </p:sp>
      <p:sp>
        <p:nvSpPr>
          <p:cNvPr id="26" name="CaixaDeTexto 25"/>
          <p:cNvSpPr txBox="1"/>
          <p:nvPr/>
        </p:nvSpPr>
        <p:spPr>
          <a:xfrm>
            <a:off x="6551997" y="1577083"/>
            <a:ext cx="327334" cy="400110"/>
          </a:xfrm>
          <a:prstGeom prst="rect">
            <a:avLst/>
          </a:prstGeom>
          <a:noFill/>
          <a:ln>
            <a:solidFill>
              <a:srgbClr val="FF0000"/>
            </a:solidFill>
          </a:ln>
        </p:spPr>
        <p:txBody>
          <a:bodyPr wrap="none" rtlCol="0">
            <a:spAutoFit/>
          </a:bodyPr>
          <a:lstStyle/>
          <a:p>
            <a:r>
              <a:rPr lang="pt-BR" dirty="0" smtClean="0">
                <a:solidFill>
                  <a:srgbClr val="FF0000"/>
                </a:solidFill>
              </a:rPr>
              <a:t>7</a:t>
            </a:r>
            <a:endParaRPr lang="pt-BR" dirty="0">
              <a:solidFill>
                <a:srgbClr val="FF0000"/>
              </a:solidFill>
            </a:endParaRPr>
          </a:p>
        </p:txBody>
      </p:sp>
      <p:sp>
        <p:nvSpPr>
          <p:cNvPr id="22" name="Retângulo 21"/>
          <p:cNvSpPr/>
          <p:nvPr/>
        </p:nvSpPr>
        <p:spPr bwMode="auto">
          <a:xfrm>
            <a:off x="7398327" y="1609501"/>
            <a:ext cx="368394" cy="33133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27" name="Conector de Seta Reta 26"/>
          <p:cNvCxnSpPr>
            <a:stCxn id="25" idx="3"/>
          </p:cNvCxnSpPr>
          <p:nvPr/>
        </p:nvCxnSpPr>
        <p:spPr bwMode="auto">
          <a:xfrm flipV="1">
            <a:off x="6298993" y="2177398"/>
            <a:ext cx="449590" cy="838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9" name="Conector de Seta Reta 28"/>
          <p:cNvCxnSpPr/>
          <p:nvPr/>
        </p:nvCxnSpPr>
        <p:spPr bwMode="auto">
          <a:xfrm>
            <a:off x="6924080" y="1777138"/>
            <a:ext cx="464757"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0" name="Retângulo 29"/>
          <p:cNvSpPr/>
          <p:nvPr/>
        </p:nvSpPr>
        <p:spPr bwMode="auto">
          <a:xfrm>
            <a:off x="556954" y="3616240"/>
            <a:ext cx="7689272" cy="39901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3" name="Imagem 32"/>
          <p:cNvPicPr/>
          <p:nvPr/>
        </p:nvPicPr>
        <p:blipFill>
          <a:blip r:embed="rId8" cstate="print">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74568" y="2033796"/>
            <a:ext cx="8039080" cy="4053493"/>
          </a:xfrm>
          <a:prstGeom prst="rect">
            <a:avLst/>
          </a:prstGeom>
          <a:noFill/>
          <a:ln>
            <a:solidFill>
              <a:srgbClr val="FF0000"/>
            </a:solidFill>
          </a:ln>
        </p:spPr>
      </p:pic>
      <p:sp>
        <p:nvSpPr>
          <p:cNvPr id="31" name="Retângulo 30"/>
          <p:cNvSpPr/>
          <p:nvPr/>
        </p:nvSpPr>
        <p:spPr bwMode="auto">
          <a:xfrm>
            <a:off x="2901142" y="2708785"/>
            <a:ext cx="2439814" cy="66856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2624568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1" grpId="0" animBg="1"/>
      <p:bldP spid="17" grpId="0" animBg="1"/>
      <p:bldP spid="25" grpId="0" animBg="1"/>
      <p:bldP spid="26" grpId="0" animBg="1"/>
      <p:bldP spid="22" grpId="0" animBg="1"/>
      <p:bldP spid="30" grpId="0" animBg="1"/>
      <p:bldP spid="3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endParaRPr lang="pt-BR" altLang="pt-BR" smtClean="0"/>
          </a:p>
        </p:txBody>
      </p:sp>
      <p:sp>
        <p:nvSpPr>
          <p:cNvPr id="67587" name="Rectangle 3"/>
          <p:cNvSpPr>
            <a:spLocks noGrp="1" noChangeArrowheads="1"/>
          </p:cNvSpPr>
          <p:nvPr>
            <p:ph type="body" idx="4294967295"/>
          </p:nvPr>
        </p:nvSpPr>
        <p:spPr>
          <a:xfrm>
            <a:off x="244475" y="820738"/>
            <a:ext cx="8643938" cy="5168900"/>
          </a:xfrm>
        </p:spPr>
        <p:txBody>
          <a:bodyPr/>
          <a:lstStyle/>
          <a:p>
            <a:pPr algn="ctr">
              <a:buFontTx/>
              <a:buNone/>
            </a:pPr>
            <a:endParaRPr lang="en-US" altLang="pt-BR" sz="4400" dirty="0" smtClean="0">
              <a:solidFill>
                <a:srgbClr val="FF0000"/>
              </a:solidFill>
            </a:endParaRPr>
          </a:p>
          <a:p>
            <a:pPr algn="ctr">
              <a:buFontTx/>
              <a:buNone/>
            </a:pPr>
            <a:endParaRPr lang="en-US" altLang="pt-BR" sz="4400" dirty="0" smtClean="0">
              <a:solidFill>
                <a:srgbClr val="FF0000"/>
              </a:solidFill>
            </a:endParaRPr>
          </a:p>
          <a:p>
            <a:pPr algn="ctr">
              <a:buFontTx/>
              <a:buNone/>
            </a:pPr>
            <a:r>
              <a:rPr lang="en-US" altLang="pt-BR" sz="4400" dirty="0" smtClean="0">
                <a:solidFill>
                  <a:srgbClr val="FF0000"/>
                </a:solidFill>
              </a:rPr>
              <a:t>7. </a:t>
            </a:r>
            <a:r>
              <a:rPr lang="en-US" altLang="pt-BR" sz="4400" dirty="0" err="1" smtClean="0">
                <a:solidFill>
                  <a:srgbClr val="FF0000"/>
                </a:solidFill>
              </a:rPr>
              <a:t>Prestação</a:t>
            </a:r>
            <a:r>
              <a:rPr lang="en-US" altLang="pt-BR" sz="4400" dirty="0" smtClean="0">
                <a:solidFill>
                  <a:srgbClr val="FF0000"/>
                </a:solidFill>
              </a:rPr>
              <a:t> de </a:t>
            </a:r>
            <a:r>
              <a:rPr lang="en-US" altLang="pt-BR" sz="4400" dirty="0" err="1" smtClean="0">
                <a:solidFill>
                  <a:srgbClr val="FF0000"/>
                </a:solidFill>
              </a:rPr>
              <a:t>Contas</a:t>
            </a:r>
            <a:r>
              <a:rPr lang="en-US" altLang="pt-BR" sz="4400" dirty="0" smtClean="0">
                <a:solidFill>
                  <a:srgbClr val="FF0000"/>
                </a:solidFill>
              </a:rPr>
              <a:t> </a:t>
            </a:r>
            <a:r>
              <a:rPr lang="en-US" altLang="pt-BR" sz="4400" dirty="0" err="1" smtClean="0">
                <a:solidFill>
                  <a:srgbClr val="FF0000"/>
                </a:solidFill>
              </a:rPr>
              <a:t>Parcial</a:t>
            </a:r>
            <a:endParaRPr lang="en-US" altLang="pt-BR" sz="4400" dirty="0" smtClean="0">
              <a:solidFill>
                <a:srgbClr val="FF0000"/>
              </a:solidFill>
            </a:endParaRPr>
          </a:p>
          <a:p>
            <a:pPr algn="ctr">
              <a:buNone/>
            </a:pPr>
            <a:r>
              <a:rPr lang="pt-BR" altLang="pt-BR" sz="3200" dirty="0">
                <a:solidFill>
                  <a:schemeClr val="accent6"/>
                </a:solidFill>
              </a:rPr>
              <a:t>(Ver Manual n° </a:t>
            </a:r>
            <a:r>
              <a:rPr lang="pt-BR" altLang="pt-BR" sz="3200" dirty="0" smtClean="0">
                <a:solidFill>
                  <a:schemeClr val="accent6"/>
                </a:solidFill>
              </a:rPr>
              <a:t>17)</a:t>
            </a:r>
            <a:endParaRPr lang="pt-BR" altLang="pt-BR" sz="3200" dirty="0">
              <a:solidFill>
                <a:schemeClr val="accent6"/>
              </a:solidFill>
            </a:endParaRPr>
          </a:p>
          <a:p>
            <a:pPr algn="ctr">
              <a:buFontTx/>
              <a:buNone/>
            </a:pPr>
            <a:endParaRPr lang="en-US" altLang="pt-BR" sz="4400" dirty="0" smtClean="0">
              <a:solidFill>
                <a:srgbClr val="FF0000"/>
              </a:solidFill>
            </a:endParaRPr>
          </a:p>
        </p:txBody>
      </p:sp>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p:txBody>
          <a:bodyPr/>
          <a:lstStyle/>
          <a:p>
            <a:pPr algn="ctr"/>
            <a:r>
              <a:rPr lang="pt-BR" altLang="pt-BR" dirty="0" smtClean="0">
                <a:solidFill>
                  <a:srgbClr val="FF0000"/>
                </a:solidFill>
              </a:rPr>
              <a:t>7. Prestação de Contas Parcial</a:t>
            </a: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391367" y="985491"/>
            <a:ext cx="8504140" cy="5035897"/>
          </a:xfrm>
          <a:prstGeom prst="rect">
            <a:avLst/>
          </a:prstGeom>
          <a:ln>
            <a:solidFill>
              <a:srgbClr val="FF0000"/>
            </a:solidFill>
          </a:ln>
        </p:spPr>
      </p:pic>
      <p:sp>
        <p:nvSpPr>
          <p:cNvPr id="2" name="Retângulo Arredondado 1"/>
          <p:cNvSpPr/>
          <p:nvPr/>
        </p:nvSpPr>
        <p:spPr bwMode="auto">
          <a:xfrm>
            <a:off x="4538749" y="2543695"/>
            <a:ext cx="1487978" cy="2751512"/>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08727452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a:xfrm>
            <a:off x="228599" y="0"/>
            <a:ext cx="7870371" cy="609600"/>
          </a:xfrm>
        </p:spPr>
        <p:txBody>
          <a:bodyPr/>
          <a:lstStyle/>
          <a:p>
            <a:pPr algn="ctr"/>
            <a:r>
              <a:rPr lang="en-US" altLang="pt-BR" sz="2400" dirty="0">
                <a:solidFill>
                  <a:srgbClr val="FF0000"/>
                </a:solidFill>
              </a:rPr>
              <a:t>7.</a:t>
            </a:r>
            <a:r>
              <a:rPr lang="en-US" altLang="pt-BR" sz="2400" dirty="0">
                <a:solidFill>
                  <a:schemeClr val="tx1"/>
                </a:solidFill>
              </a:rPr>
              <a:t> </a:t>
            </a:r>
            <a:r>
              <a:rPr lang="en-US" altLang="pt-BR" sz="2400" dirty="0">
                <a:solidFill>
                  <a:srgbClr val="FF0000"/>
                </a:solidFill>
              </a:rPr>
              <a:t>P/C </a:t>
            </a:r>
            <a:r>
              <a:rPr lang="en-US" altLang="pt-BR" sz="2400" dirty="0" err="1">
                <a:solidFill>
                  <a:srgbClr val="FF0000"/>
                </a:solidFill>
              </a:rPr>
              <a:t>Parcial</a:t>
            </a:r>
            <a:r>
              <a:rPr lang="en-US" altLang="pt-BR" sz="2400" dirty="0">
                <a:solidFill>
                  <a:srgbClr val="FF0000"/>
                </a:solidFill>
              </a:rPr>
              <a:t> – </a:t>
            </a:r>
            <a:r>
              <a:rPr lang="en-US" altLang="pt-BR" sz="2400" dirty="0" err="1">
                <a:solidFill>
                  <a:schemeClr val="tx1"/>
                </a:solidFill>
              </a:rPr>
              <a:t>Prazo</a:t>
            </a:r>
            <a:r>
              <a:rPr lang="en-US" altLang="pt-BR" sz="2400" dirty="0">
                <a:solidFill>
                  <a:schemeClr val="tx1"/>
                </a:solidFill>
              </a:rPr>
              <a:t> (art. 65)</a:t>
            </a:r>
            <a:endParaRPr lang="pt-BR" altLang="pt-BR" sz="2400" dirty="0" smtClean="0">
              <a:solidFill>
                <a:srgbClr val="FF0000"/>
              </a:solidFill>
            </a:endParaRPr>
          </a:p>
        </p:txBody>
      </p:sp>
      <p:sp>
        <p:nvSpPr>
          <p:cNvPr id="15363" name="Rectangle 4"/>
          <p:cNvSpPr>
            <a:spLocks noGrp="1" noChangeArrowheads="1"/>
          </p:cNvSpPr>
          <p:nvPr>
            <p:ph idx="4294967295"/>
          </p:nvPr>
        </p:nvSpPr>
        <p:spPr>
          <a:xfrm>
            <a:off x="276067" y="1159621"/>
            <a:ext cx="8470106" cy="901935"/>
          </a:xfrm>
          <a:solidFill>
            <a:schemeClr val="bg1">
              <a:lumMod val="85000"/>
            </a:schemeClr>
          </a:solidFill>
          <a:ln>
            <a:solidFill>
              <a:srgbClr val="FF0000"/>
            </a:solidFill>
          </a:ln>
        </p:spPr>
        <p:txBody>
          <a:bodyPr/>
          <a:lstStyle/>
          <a:p>
            <a:pPr marL="0" indent="0" algn="ctr">
              <a:buNone/>
              <a:defRPr/>
            </a:pPr>
            <a:r>
              <a:rPr lang="pt-BR" altLang="pt-BR" sz="2200" dirty="0" smtClean="0"/>
              <a:t>Prazo de Prestação de Contas </a:t>
            </a:r>
            <a:r>
              <a:rPr lang="pt-BR" altLang="pt-BR" sz="2200" dirty="0" smtClean="0">
                <a:solidFill>
                  <a:schemeClr val="tx1"/>
                </a:solidFill>
              </a:rPr>
              <a:t>Parcial p</a:t>
            </a:r>
            <a:r>
              <a:rPr lang="pt-BR" altLang="pt-BR" sz="2200" dirty="0" smtClean="0"/>
              <a:t>ara os Instrumentos Convênios e Contrato de Apoio Financeiro:</a:t>
            </a:r>
          </a:p>
          <a:p>
            <a:pPr marL="457200" indent="-457200">
              <a:defRPr/>
            </a:pPr>
            <a:endParaRPr lang="pt-BR" altLang="pt-BR" dirty="0" smtClean="0"/>
          </a:p>
          <a:p>
            <a:pPr marL="0" indent="0">
              <a:buFontTx/>
              <a:buNone/>
              <a:defRPr/>
            </a:pPr>
            <a:endParaRPr lang="pt-BR" altLang="pt-BR" dirty="0" smtClean="0"/>
          </a:p>
          <a:p>
            <a:pPr marL="0" indent="0">
              <a:buFontTx/>
              <a:buNone/>
              <a:defRPr/>
            </a:pPr>
            <a:endParaRPr lang="pt-BR" altLang="pt-BR" dirty="0" smtClean="0"/>
          </a:p>
          <a:p>
            <a:pPr marL="0" indent="0" algn="ctr">
              <a:buFontTx/>
              <a:buNone/>
              <a:defRPr/>
            </a:pPr>
            <a:r>
              <a:rPr lang="pt-BR" altLang="pt-BR" sz="2800" dirty="0" smtClean="0">
                <a:solidFill>
                  <a:srgbClr val="FF0000"/>
                </a:solidFill>
              </a:rPr>
              <a:t>Até 30 dias após o término do prazo de vigência </a:t>
            </a:r>
            <a:r>
              <a:rPr lang="pt-BR" altLang="pt-BR" sz="1800" dirty="0" smtClean="0">
                <a:solidFill>
                  <a:schemeClr val="tx1"/>
                </a:solidFill>
              </a:rPr>
              <a:t>(art.65 do Decreto n° 127/2011 e art. 100 do Decreto n° 1.309/2012)</a:t>
            </a:r>
          </a:p>
        </p:txBody>
      </p:sp>
      <p:sp>
        <p:nvSpPr>
          <p:cNvPr id="5" name="CaixaDeTexto 1"/>
          <p:cNvSpPr txBox="1">
            <a:spLocks noChangeArrowheads="1"/>
          </p:cNvSpPr>
          <p:nvPr/>
        </p:nvSpPr>
        <p:spPr bwMode="auto">
          <a:xfrm>
            <a:off x="440372" y="4831348"/>
            <a:ext cx="8305801" cy="1015663"/>
          </a:xfrm>
          <a:prstGeom prst="rect">
            <a:avLst/>
          </a:prstGeom>
          <a:solidFill>
            <a:schemeClr val="bg1">
              <a:lumMod val="85000"/>
            </a:schemeClr>
          </a:solidFill>
          <a:ln>
            <a:solidFill>
              <a:srgbClr val="FF0000"/>
            </a:solidFill>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buFontTx/>
              <a:buNone/>
            </a:pPr>
            <a:r>
              <a:rPr lang="pt-BR" altLang="pt-BR" sz="2000" b="0" dirty="0">
                <a:solidFill>
                  <a:schemeClr val="tx1"/>
                </a:solidFill>
              </a:rPr>
              <a:t>Quando a liberação dos recursos ocorrer em 3 ou mais parcelas, a 3ª ficará condicionada à aprovação da prestação de contas referente à 1ª parcela liberada, e assim sucessivamente</a:t>
            </a:r>
            <a:r>
              <a:rPr lang="pt-BR" altLang="pt-BR" sz="2000" b="0" dirty="0" smtClean="0">
                <a:solidFill>
                  <a:schemeClr val="tx1"/>
                </a:solidFill>
              </a:rPr>
              <a:t>.</a:t>
            </a:r>
            <a:endParaRPr lang="pt-BR" altLang="pt-BR" sz="2000" b="0" dirty="0">
              <a:solidFill>
                <a:schemeClr val="tx1"/>
              </a:solidFill>
            </a:endParaRPr>
          </a:p>
        </p:txBody>
      </p:sp>
    </p:spTree>
    <p:extLst>
      <p:ext uri="{BB962C8B-B14F-4D97-AF65-F5344CB8AC3E}">
        <p14:creationId xmlns:p14="http://schemas.microsoft.com/office/powerpoint/2010/main" val="20856594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4" end="4"/>
                                            </p:txEl>
                                          </p:spTgt>
                                        </p:tgtEl>
                                        <p:attrNameLst>
                                          <p:attrName>style.visibility</p:attrName>
                                        </p:attrNameLst>
                                      </p:cBhvr>
                                      <p:to>
                                        <p:strVal val="visible"/>
                                      </p:to>
                                    </p:set>
                                    <p:anim calcmode="lin" valueType="num">
                                      <p:cBhvr additive="base">
                                        <p:cTn id="7"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a:xfrm>
            <a:off x="228600" y="0"/>
            <a:ext cx="7905750" cy="609600"/>
          </a:xfrm>
        </p:spPr>
        <p:txBody>
          <a:bodyPr/>
          <a:lstStyle/>
          <a:p>
            <a:pPr algn="ctr"/>
            <a:r>
              <a:rPr lang="en-US" altLang="pt-BR" sz="2400" dirty="0" smtClean="0">
                <a:solidFill>
                  <a:srgbClr val="FF0000"/>
                </a:solidFill>
              </a:rPr>
              <a:t>7.</a:t>
            </a:r>
            <a:r>
              <a:rPr lang="en-US" altLang="pt-BR" sz="2400" dirty="0" smtClean="0">
                <a:solidFill>
                  <a:schemeClr val="tx1"/>
                </a:solidFill>
              </a:rPr>
              <a:t> </a:t>
            </a:r>
            <a:r>
              <a:rPr lang="en-US" altLang="pt-BR" sz="2400" dirty="0" smtClean="0">
                <a:solidFill>
                  <a:srgbClr val="FF0000"/>
                </a:solidFill>
              </a:rPr>
              <a:t>P/C  </a:t>
            </a:r>
            <a:r>
              <a:rPr lang="en-US" altLang="pt-BR" sz="2400" dirty="0" err="1" smtClean="0">
                <a:solidFill>
                  <a:srgbClr val="FF0000"/>
                </a:solidFill>
              </a:rPr>
              <a:t>Parcial</a:t>
            </a:r>
            <a:r>
              <a:rPr lang="en-US" altLang="pt-BR" sz="2400" dirty="0" smtClean="0">
                <a:solidFill>
                  <a:srgbClr val="FF0000"/>
                </a:solidFill>
              </a:rPr>
              <a:t> – </a:t>
            </a:r>
            <a:r>
              <a:rPr lang="en-US" altLang="pt-BR" sz="2400" dirty="0" err="1" smtClean="0">
                <a:solidFill>
                  <a:schemeClr val="tx1"/>
                </a:solidFill>
              </a:rPr>
              <a:t>Vedações</a:t>
            </a:r>
            <a:r>
              <a:rPr lang="en-US" altLang="pt-BR" sz="2400" dirty="0" smtClean="0">
                <a:solidFill>
                  <a:schemeClr val="tx1"/>
                </a:solidFill>
              </a:rPr>
              <a:t> (art. 35 Dec. 127/11)</a:t>
            </a:r>
            <a:endParaRPr lang="pt-BR" altLang="pt-BR" sz="2400" dirty="0" smtClean="0">
              <a:solidFill>
                <a:schemeClr val="tx1"/>
              </a:solidFill>
            </a:endParaRPr>
          </a:p>
        </p:txBody>
      </p:sp>
      <p:sp>
        <p:nvSpPr>
          <p:cNvPr id="65539" name="Retângulo 1"/>
          <p:cNvSpPr>
            <a:spLocks noChangeArrowheads="1"/>
          </p:cNvSpPr>
          <p:nvPr/>
        </p:nvSpPr>
        <p:spPr bwMode="auto">
          <a:xfrm>
            <a:off x="542925" y="889000"/>
            <a:ext cx="8067675"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pPr>
            <a:r>
              <a:rPr lang="pt-BR" altLang="pt-BR">
                <a:solidFill>
                  <a:schemeClr val="tx1"/>
                </a:solidFill>
              </a:rPr>
              <a:t>Alteração do objeto </a:t>
            </a:r>
            <a:r>
              <a:rPr lang="pt-BR" altLang="pt-BR" b="0">
                <a:solidFill>
                  <a:schemeClr val="tx1"/>
                </a:solidFill>
              </a:rPr>
              <a:t>do convênio; </a:t>
            </a:r>
          </a:p>
          <a:p>
            <a:pPr eaLnBrk="1" hangingPunct="1">
              <a:spcBef>
                <a:spcPct val="0"/>
              </a:spcBef>
            </a:pPr>
            <a:r>
              <a:rPr lang="pt-BR" altLang="pt-BR" b="0">
                <a:solidFill>
                  <a:srgbClr val="FF0000"/>
                </a:solidFill>
              </a:rPr>
              <a:t>Realização de </a:t>
            </a:r>
            <a:r>
              <a:rPr lang="pt-BR" altLang="pt-BR">
                <a:solidFill>
                  <a:srgbClr val="FF0000"/>
                </a:solidFill>
              </a:rPr>
              <a:t>despesas a título de taxa de administração</a:t>
            </a:r>
            <a:r>
              <a:rPr lang="pt-BR" altLang="pt-BR" b="0">
                <a:solidFill>
                  <a:srgbClr val="FF0000"/>
                </a:solidFill>
              </a:rPr>
              <a:t>, de gerência ou similar; </a:t>
            </a:r>
          </a:p>
          <a:p>
            <a:pPr eaLnBrk="1" hangingPunct="1">
              <a:spcBef>
                <a:spcPct val="0"/>
              </a:spcBef>
            </a:pPr>
            <a:r>
              <a:rPr lang="pt-BR" altLang="pt-BR" b="0">
                <a:solidFill>
                  <a:schemeClr val="tx1"/>
                </a:solidFill>
              </a:rPr>
              <a:t>Pagamento, inclusive com os recursos da contrapartida, de </a:t>
            </a:r>
            <a:r>
              <a:rPr lang="pt-BR" altLang="pt-BR">
                <a:solidFill>
                  <a:schemeClr val="tx1"/>
                </a:solidFill>
              </a:rPr>
              <a:t>gratificação, serviços de consultoria, assistência técnica </a:t>
            </a:r>
            <a:r>
              <a:rPr lang="pt-BR" altLang="pt-BR" b="0">
                <a:solidFill>
                  <a:schemeClr val="tx1"/>
                </a:solidFill>
              </a:rPr>
              <a:t>e congêneres a servidor ou empregado que pertença aos quadros de pessoal do concedente, do convenente e do interveniente; </a:t>
            </a:r>
          </a:p>
          <a:p>
            <a:pPr eaLnBrk="1" hangingPunct="1">
              <a:spcBef>
                <a:spcPct val="0"/>
              </a:spcBef>
            </a:pPr>
            <a:r>
              <a:rPr lang="pt-BR" altLang="pt-BR">
                <a:solidFill>
                  <a:srgbClr val="FF0000"/>
                </a:solidFill>
              </a:rPr>
              <a:t>Utilização dos recursos em desacordo ao previsto no plano de trabalho</a:t>
            </a:r>
            <a:r>
              <a:rPr lang="pt-BR" altLang="pt-BR" b="0">
                <a:solidFill>
                  <a:srgbClr val="FF0000"/>
                </a:solidFill>
              </a:rPr>
              <a:t>, ainda que em caráter de emergência; </a:t>
            </a:r>
          </a:p>
          <a:p>
            <a:pPr eaLnBrk="1" hangingPunct="1">
              <a:spcBef>
                <a:spcPct val="0"/>
              </a:spcBef>
            </a:pPr>
            <a:r>
              <a:rPr lang="pt-BR" altLang="pt-BR" b="0">
                <a:solidFill>
                  <a:schemeClr val="tx1"/>
                </a:solidFill>
              </a:rPr>
              <a:t>Realização de </a:t>
            </a:r>
            <a:r>
              <a:rPr lang="pt-BR" altLang="pt-BR">
                <a:solidFill>
                  <a:schemeClr val="tx1"/>
                </a:solidFill>
              </a:rPr>
              <a:t>despesas em data anterior ou posterior à vigência </a:t>
            </a:r>
            <a:r>
              <a:rPr lang="pt-BR" altLang="pt-BR" b="0">
                <a:solidFill>
                  <a:schemeClr val="tx1"/>
                </a:solidFill>
              </a:rPr>
              <a:t>do convênio;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 calcmode="lin" valueType="num">
                                      <p:cBhvr additive="base">
                                        <p:cTn id="7" dur="500" fill="hold"/>
                                        <p:tgtEl>
                                          <p:spTgt spid="655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5539">
                                            <p:txEl>
                                              <p:pRg st="1" end="1"/>
                                            </p:txEl>
                                          </p:spTgt>
                                        </p:tgtEl>
                                        <p:attrNameLst>
                                          <p:attrName>style.visibility</p:attrName>
                                        </p:attrNameLst>
                                      </p:cBhvr>
                                      <p:to>
                                        <p:strVal val="visible"/>
                                      </p:to>
                                    </p:set>
                                    <p:anim calcmode="lin" valueType="num">
                                      <p:cBhvr additive="base">
                                        <p:cTn id="13" dur="500" fill="hold"/>
                                        <p:tgtEl>
                                          <p:spTgt spid="655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55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5539">
                                            <p:txEl>
                                              <p:pRg st="2" end="2"/>
                                            </p:txEl>
                                          </p:spTgt>
                                        </p:tgtEl>
                                        <p:attrNameLst>
                                          <p:attrName>style.visibility</p:attrName>
                                        </p:attrNameLst>
                                      </p:cBhvr>
                                      <p:to>
                                        <p:strVal val="visible"/>
                                      </p:to>
                                    </p:set>
                                    <p:anim calcmode="lin" valueType="num">
                                      <p:cBhvr additive="base">
                                        <p:cTn id="19" dur="500" fill="hold"/>
                                        <p:tgtEl>
                                          <p:spTgt spid="655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55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5539">
                                            <p:txEl>
                                              <p:pRg st="3" end="3"/>
                                            </p:txEl>
                                          </p:spTgt>
                                        </p:tgtEl>
                                        <p:attrNameLst>
                                          <p:attrName>style.visibility</p:attrName>
                                        </p:attrNameLst>
                                      </p:cBhvr>
                                      <p:to>
                                        <p:strVal val="visible"/>
                                      </p:to>
                                    </p:set>
                                    <p:anim calcmode="lin" valueType="num">
                                      <p:cBhvr additive="base">
                                        <p:cTn id="25" dur="500" fill="hold"/>
                                        <p:tgtEl>
                                          <p:spTgt spid="655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55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5539">
                                            <p:txEl>
                                              <p:pRg st="4" end="4"/>
                                            </p:txEl>
                                          </p:spTgt>
                                        </p:tgtEl>
                                        <p:attrNameLst>
                                          <p:attrName>style.visibility</p:attrName>
                                        </p:attrNameLst>
                                      </p:cBhvr>
                                      <p:to>
                                        <p:strVal val="visible"/>
                                      </p:to>
                                    </p:set>
                                    <p:anim calcmode="lin" valueType="num">
                                      <p:cBhvr additive="base">
                                        <p:cTn id="31" dur="500" fill="hold"/>
                                        <p:tgtEl>
                                          <p:spTgt spid="655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553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228600" y="0"/>
            <a:ext cx="7905750" cy="609600"/>
          </a:xfrm>
        </p:spPr>
        <p:txBody>
          <a:bodyPr/>
          <a:lstStyle/>
          <a:p>
            <a:pPr algn="ctr"/>
            <a:r>
              <a:rPr lang="en-US" altLang="pt-BR" sz="2400" smtClean="0">
                <a:solidFill>
                  <a:srgbClr val="FF0000"/>
                </a:solidFill>
              </a:rPr>
              <a:t>7.</a:t>
            </a:r>
            <a:r>
              <a:rPr lang="en-US" altLang="pt-BR" sz="2400" smtClean="0">
                <a:solidFill>
                  <a:schemeClr val="tx1"/>
                </a:solidFill>
              </a:rPr>
              <a:t> </a:t>
            </a:r>
            <a:r>
              <a:rPr lang="en-US" altLang="pt-BR" sz="2400" smtClean="0">
                <a:solidFill>
                  <a:srgbClr val="FF0000"/>
                </a:solidFill>
              </a:rPr>
              <a:t>P/C  Parcial – </a:t>
            </a:r>
            <a:r>
              <a:rPr lang="en-US" altLang="pt-BR" sz="2400" smtClean="0">
                <a:solidFill>
                  <a:schemeClr val="tx1"/>
                </a:solidFill>
              </a:rPr>
              <a:t>Vedações (art. 35 Dec. 127/11)</a:t>
            </a:r>
            <a:endParaRPr lang="pt-BR" altLang="pt-BR" sz="2400" smtClean="0">
              <a:solidFill>
                <a:schemeClr val="tx1"/>
              </a:solidFill>
            </a:endParaRPr>
          </a:p>
        </p:txBody>
      </p:sp>
      <p:sp>
        <p:nvSpPr>
          <p:cNvPr id="66563" name="Retângulo 1"/>
          <p:cNvSpPr>
            <a:spLocks noChangeArrowheads="1"/>
          </p:cNvSpPr>
          <p:nvPr/>
        </p:nvSpPr>
        <p:spPr bwMode="auto">
          <a:xfrm>
            <a:off x="542925" y="889000"/>
            <a:ext cx="8067675" cy="4647426"/>
          </a:xfrm>
          <a:prstGeom prst="rect">
            <a:avLst/>
          </a:prstGeom>
          <a:noFill/>
          <a:ln>
            <a:noFill/>
          </a:ln>
          <a:extLst/>
        </p:spPr>
        <p:txBody>
          <a:bodyPr>
            <a:spAutoFit/>
          </a:bodyPr>
          <a:lstStyle>
            <a:lvl1pPr marL="285750" indent="-285750"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Char char="•"/>
              <a:defRPr/>
            </a:pPr>
            <a:r>
              <a:rPr lang="pt-BR" altLang="pt-BR" sz="2000" dirty="0" smtClean="0">
                <a:solidFill>
                  <a:srgbClr val="FF0000"/>
                </a:solidFill>
              </a:rPr>
              <a:t>Pagamento a fornecedor em data posterior à vigência </a:t>
            </a:r>
            <a:r>
              <a:rPr lang="pt-BR" altLang="pt-BR" sz="2000" b="0" dirty="0" smtClean="0">
                <a:solidFill>
                  <a:srgbClr val="FF0000"/>
                </a:solidFill>
              </a:rPr>
              <a:t>do instrumento, salvo se expressamente autorizado pelo concedente e desde que o fato gerador da despesa tenha ocorrido durante a vigência do instrumento; </a:t>
            </a:r>
          </a:p>
          <a:p>
            <a:pPr marL="0" indent="0" eaLnBrk="1" hangingPunct="1">
              <a:spcBef>
                <a:spcPct val="0"/>
              </a:spcBef>
              <a:defRPr/>
            </a:pPr>
            <a:endParaRPr lang="pt-BR" altLang="pt-BR" sz="1200" b="0" dirty="0" smtClean="0">
              <a:solidFill>
                <a:srgbClr val="FF0000"/>
              </a:solidFill>
            </a:endParaRPr>
          </a:p>
          <a:p>
            <a:pPr eaLnBrk="1" hangingPunct="1">
              <a:spcBef>
                <a:spcPct val="0"/>
              </a:spcBef>
              <a:buFontTx/>
              <a:buChar char="•"/>
              <a:defRPr/>
            </a:pPr>
            <a:r>
              <a:rPr lang="pt-BR" altLang="pt-BR" sz="2000" b="0" dirty="0" smtClean="0">
                <a:solidFill>
                  <a:schemeClr val="tx1"/>
                </a:solidFill>
              </a:rPr>
              <a:t>Realização de despesas com</a:t>
            </a:r>
            <a:r>
              <a:rPr lang="pt-BR" altLang="pt-BR" sz="2000" dirty="0" smtClean="0">
                <a:solidFill>
                  <a:schemeClr val="tx1"/>
                </a:solidFill>
              </a:rPr>
              <a:t> multas, juros</a:t>
            </a:r>
            <a:r>
              <a:rPr lang="pt-BR" altLang="pt-BR" sz="2000" b="0" dirty="0" smtClean="0">
                <a:solidFill>
                  <a:schemeClr val="tx1"/>
                </a:solidFill>
              </a:rPr>
              <a:t>, inclusive referentes a pagamentos ou recolhimentos fora dos prazos; </a:t>
            </a:r>
          </a:p>
          <a:p>
            <a:pPr eaLnBrk="1" hangingPunct="1">
              <a:spcBef>
                <a:spcPct val="0"/>
              </a:spcBef>
              <a:buFontTx/>
              <a:buChar char="•"/>
              <a:defRPr/>
            </a:pPr>
            <a:endParaRPr lang="pt-BR" altLang="pt-BR" sz="1200" b="0" dirty="0" smtClean="0">
              <a:solidFill>
                <a:schemeClr val="tx1"/>
              </a:solidFill>
            </a:endParaRPr>
          </a:p>
          <a:p>
            <a:pPr eaLnBrk="1" hangingPunct="1">
              <a:spcBef>
                <a:spcPct val="0"/>
              </a:spcBef>
              <a:buFontTx/>
              <a:buChar char="•"/>
              <a:defRPr/>
            </a:pPr>
            <a:r>
              <a:rPr lang="pt-BR" altLang="pt-BR" sz="2000" b="0" dirty="0" smtClean="0">
                <a:solidFill>
                  <a:srgbClr val="FF0000"/>
                </a:solidFill>
              </a:rPr>
              <a:t>Realização de </a:t>
            </a:r>
            <a:r>
              <a:rPr lang="pt-BR" altLang="pt-BR" sz="2000" dirty="0" smtClean="0">
                <a:solidFill>
                  <a:srgbClr val="FF0000"/>
                </a:solidFill>
              </a:rPr>
              <a:t>despesas com publicidade</a:t>
            </a:r>
            <a:r>
              <a:rPr lang="pt-BR" altLang="pt-BR" sz="2000" b="0" dirty="0" smtClean="0">
                <a:solidFill>
                  <a:srgbClr val="FF0000"/>
                </a:solidFill>
              </a:rPr>
              <a:t>, salvo as de caráter educativo, informativo ou de orientação social, da qual não constem nomes, símbolos ou imagens que caracterizem promoção pessoal; e </a:t>
            </a:r>
          </a:p>
          <a:p>
            <a:pPr eaLnBrk="1" hangingPunct="1">
              <a:spcBef>
                <a:spcPct val="0"/>
              </a:spcBef>
              <a:buFontTx/>
              <a:buChar char="•"/>
              <a:defRPr/>
            </a:pPr>
            <a:endParaRPr lang="pt-BR" altLang="pt-BR" sz="1200" b="0" dirty="0" smtClean="0">
              <a:solidFill>
                <a:srgbClr val="FF0000"/>
              </a:solidFill>
            </a:endParaRPr>
          </a:p>
          <a:p>
            <a:pPr eaLnBrk="1" hangingPunct="1">
              <a:spcBef>
                <a:spcPct val="0"/>
              </a:spcBef>
              <a:buFontTx/>
              <a:buChar char="•"/>
              <a:defRPr/>
            </a:pPr>
            <a:r>
              <a:rPr lang="pt-BR" altLang="pt-BR" sz="2000" b="0" dirty="0" smtClean="0">
                <a:solidFill>
                  <a:schemeClr val="tx1"/>
                </a:solidFill>
              </a:rPr>
              <a:t>Pagamento de </a:t>
            </a:r>
            <a:r>
              <a:rPr lang="pt-BR" altLang="pt-BR" sz="2000" dirty="0" smtClean="0">
                <a:solidFill>
                  <a:schemeClr val="tx1"/>
                </a:solidFill>
              </a:rPr>
              <a:t>despesas com pessoal ativo, inativo ou pensionista</a:t>
            </a:r>
            <a:r>
              <a:rPr lang="pt-BR" altLang="pt-BR" sz="2000" b="0" dirty="0" smtClean="0">
                <a:solidFill>
                  <a:schemeClr val="tx1"/>
                </a:solidFill>
              </a:rPr>
              <a:t> do convenente ou do interveniente com os recursos do convênio, quando o convenente for </a:t>
            </a:r>
            <a:r>
              <a:rPr lang="pt-BR" altLang="pt-BR" sz="2000" dirty="0" smtClean="0">
                <a:solidFill>
                  <a:schemeClr val="tx1"/>
                </a:solidFill>
              </a:rPr>
              <a:t>ente da federação</a:t>
            </a:r>
            <a:r>
              <a:rPr lang="pt-BR" altLang="pt-BR" sz="2000" b="0" dirty="0" smtClean="0">
                <a:solidFill>
                  <a:schemeClr val="tx1"/>
                </a:solidFill>
              </a:rPr>
              <a:t>. </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 calcmode="lin" valueType="num">
                                      <p:cBhvr additive="base">
                                        <p:cTn id="7" dur="500" fill="hold"/>
                                        <p:tgtEl>
                                          <p:spTgt spid="665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65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6563">
                                            <p:txEl>
                                              <p:pRg st="2" end="2"/>
                                            </p:txEl>
                                          </p:spTgt>
                                        </p:tgtEl>
                                        <p:attrNameLst>
                                          <p:attrName>style.visibility</p:attrName>
                                        </p:attrNameLst>
                                      </p:cBhvr>
                                      <p:to>
                                        <p:strVal val="visible"/>
                                      </p:to>
                                    </p:set>
                                    <p:anim calcmode="lin" valueType="num">
                                      <p:cBhvr additive="base">
                                        <p:cTn id="13" dur="500" fill="hold"/>
                                        <p:tgtEl>
                                          <p:spTgt spid="6656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65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6563">
                                            <p:txEl>
                                              <p:pRg st="4" end="4"/>
                                            </p:txEl>
                                          </p:spTgt>
                                        </p:tgtEl>
                                        <p:attrNameLst>
                                          <p:attrName>style.visibility</p:attrName>
                                        </p:attrNameLst>
                                      </p:cBhvr>
                                      <p:to>
                                        <p:strVal val="visible"/>
                                      </p:to>
                                    </p:set>
                                    <p:anim calcmode="lin" valueType="num">
                                      <p:cBhvr additive="base">
                                        <p:cTn id="19" dur="500" fill="hold"/>
                                        <p:tgtEl>
                                          <p:spTgt spid="6656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656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6563">
                                            <p:txEl>
                                              <p:pRg st="6" end="6"/>
                                            </p:txEl>
                                          </p:spTgt>
                                        </p:tgtEl>
                                        <p:attrNameLst>
                                          <p:attrName>style.visibility</p:attrName>
                                        </p:attrNameLst>
                                      </p:cBhvr>
                                      <p:to>
                                        <p:strVal val="visible"/>
                                      </p:to>
                                    </p:set>
                                    <p:anim calcmode="lin" valueType="num">
                                      <p:cBhvr additive="base">
                                        <p:cTn id="25" dur="500" fill="hold"/>
                                        <p:tgtEl>
                                          <p:spTgt spid="6656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656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pPr algn="ctr"/>
            <a:r>
              <a:rPr lang="en-US" altLang="pt-BR" sz="2400" smtClean="0">
                <a:solidFill>
                  <a:srgbClr val="FF0000"/>
                </a:solidFill>
              </a:rPr>
              <a:t>7.</a:t>
            </a:r>
            <a:r>
              <a:rPr lang="en-US" altLang="pt-BR" sz="2400" smtClean="0">
                <a:solidFill>
                  <a:schemeClr val="tx1"/>
                </a:solidFill>
              </a:rPr>
              <a:t> </a:t>
            </a:r>
            <a:r>
              <a:rPr lang="en-US" altLang="pt-BR" sz="2400" smtClean="0">
                <a:solidFill>
                  <a:srgbClr val="FF0000"/>
                </a:solidFill>
              </a:rPr>
              <a:t>P/C Parcial – </a:t>
            </a:r>
            <a:r>
              <a:rPr lang="en-US" altLang="pt-BR" sz="2400" smtClean="0">
                <a:solidFill>
                  <a:schemeClr val="tx1"/>
                </a:solidFill>
              </a:rPr>
              <a:t>Conta Bancária do Convênio</a:t>
            </a:r>
            <a:endParaRPr lang="pt-BR" altLang="pt-BR" sz="2400" smtClean="0">
              <a:solidFill>
                <a:schemeClr val="tx1"/>
              </a:solidFill>
            </a:endParaRPr>
          </a:p>
        </p:txBody>
      </p:sp>
      <p:sp>
        <p:nvSpPr>
          <p:cNvPr id="73731" name="CaixaDeTexto 2"/>
          <p:cNvSpPr txBox="1">
            <a:spLocks noChangeArrowheads="1"/>
          </p:cNvSpPr>
          <p:nvPr/>
        </p:nvSpPr>
        <p:spPr bwMode="auto">
          <a:xfrm>
            <a:off x="603250" y="5154613"/>
            <a:ext cx="7164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a:solidFill>
                  <a:schemeClr val="tx1"/>
                </a:solidFill>
              </a:rPr>
              <a:t>.</a:t>
            </a:r>
          </a:p>
        </p:txBody>
      </p:sp>
      <p:sp>
        <p:nvSpPr>
          <p:cNvPr id="4" name="Retângulo 3"/>
          <p:cNvSpPr/>
          <p:nvPr/>
        </p:nvSpPr>
        <p:spPr>
          <a:xfrm>
            <a:off x="603250" y="1017588"/>
            <a:ext cx="7540625" cy="5324535"/>
          </a:xfrm>
          <a:prstGeom prst="rect">
            <a:avLst/>
          </a:prstGeom>
        </p:spPr>
        <p:txBody>
          <a:bodyPr>
            <a:spAutoFit/>
          </a:bodyPr>
          <a:lstStyle/>
          <a:p>
            <a:pPr marL="342900" indent="-342900" algn="just">
              <a:buFont typeface="Arial" panose="020B0604020202020204" pitchFamily="34" charset="0"/>
              <a:buChar char="•"/>
              <a:defRPr/>
            </a:pPr>
            <a:r>
              <a:rPr lang="pt-BR" altLang="pt-BR" dirty="0">
                <a:cs typeface="+mn-cs"/>
              </a:rPr>
              <a:t>Deverá ser movimentada para pagamento de despesas constantes do Plano de Trabalho (Proposta</a:t>
            </a:r>
            <a:r>
              <a:rPr lang="pt-BR" altLang="pt-BR" dirty="0" smtClean="0">
                <a:cs typeface="+mn-cs"/>
              </a:rPr>
              <a:t>);</a:t>
            </a:r>
          </a:p>
          <a:p>
            <a:pPr marL="342900" indent="-342900" algn="just">
              <a:buFont typeface="Arial" panose="020B0604020202020204" pitchFamily="34" charset="0"/>
              <a:buChar char="•"/>
              <a:defRPr/>
            </a:pPr>
            <a:endParaRPr lang="pt-BR" altLang="pt-BR" dirty="0">
              <a:cs typeface="+mn-cs"/>
            </a:endParaRPr>
          </a:p>
          <a:p>
            <a:pPr marL="342900" indent="-342900" algn="just">
              <a:buFont typeface="Arial" panose="020B0604020202020204" pitchFamily="34" charset="0"/>
              <a:buChar char="•"/>
              <a:defRPr/>
            </a:pPr>
            <a:r>
              <a:rPr lang="pt-BR" altLang="pt-BR" dirty="0" smtClean="0">
                <a:solidFill>
                  <a:srgbClr val="FF0000"/>
                </a:solidFill>
                <a:cs typeface="+mn-cs"/>
              </a:rPr>
              <a:t>Somente isenção de tarifas de manutenção de conta corrente;</a:t>
            </a:r>
            <a:endParaRPr lang="pt-BR" altLang="pt-BR" dirty="0">
              <a:solidFill>
                <a:srgbClr val="FF0000"/>
              </a:solidFill>
              <a:cs typeface="+mn-cs"/>
            </a:endParaRPr>
          </a:p>
          <a:p>
            <a:pPr marL="342900" indent="-342900" algn="just">
              <a:buFont typeface="Arial" panose="020B0604020202020204" pitchFamily="34" charset="0"/>
              <a:buChar char="•"/>
              <a:defRPr/>
            </a:pPr>
            <a:endParaRPr lang="pt-BR" altLang="pt-BR" dirty="0">
              <a:cs typeface="+mn-cs"/>
            </a:endParaRPr>
          </a:p>
          <a:p>
            <a:pPr marL="342900" indent="-342900" algn="just">
              <a:buFont typeface="Arial" panose="020B0604020202020204" pitchFamily="34" charset="0"/>
              <a:buChar char="•"/>
              <a:defRPr/>
            </a:pPr>
            <a:r>
              <a:rPr lang="pt-BR" altLang="pt-BR" dirty="0" smtClean="0">
                <a:cs typeface="+mn-cs"/>
              </a:rPr>
              <a:t>Movimentada </a:t>
            </a:r>
            <a:r>
              <a:rPr lang="pt-BR" altLang="pt-BR" dirty="0">
                <a:cs typeface="+mn-cs"/>
              </a:rPr>
              <a:t>por TED ou DOC, exceto: água, energia elétrica, gás, telefone e encargos sociais e tributários;</a:t>
            </a:r>
          </a:p>
          <a:p>
            <a:pPr marL="342900" indent="-342900" algn="just">
              <a:buFont typeface="Arial" panose="020B0604020202020204" pitchFamily="34" charset="0"/>
              <a:buChar char="•"/>
              <a:defRPr/>
            </a:pPr>
            <a:endParaRPr lang="pt-BR" altLang="pt-BR" dirty="0">
              <a:cs typeface="+mn-cs"/>
            </a:endParaRPr>
          </a:p>
          <a:p>
            <a:pPr marL="342900" indent="-342900" algn="just">
              <a:buFont typeface="Arial" panose="020B0604020202020204" pitchFamily="34" charset="0"/>
              <a:buChar char="•"/>
              <a:defRPr/>
            </a:pPr>
            <a:r>
              <a:rPr lang="pt-BR" altLang="pt-BR" dirty="0">
                <a:solidFill>
                  <a:srgbClr val="FF0000"/>
                </a:solidFill>
                <a:cs typeface="+mn-cs"/>
              </a:rPr>
              <a:t>Aplicação financeira e resgate automáticos;</a:t>
            </a:r>
          </a:p>
          <a:p>
            <a:pPr marL="342900" indent="-342900" algn="just">
              <a:buFont typeface="Arial" panose="020B0604020202020204" pitchFamily="34" charset="0"/>
              <a:buChar char="•"/>
              <a:defRPr/>
            </a:pPr>
            <a:endParaRPr lang="pt-BR" altLang="pt-BR" dirty="0">
              <a:solidFill>
                <a:srgbClr val="FF0000"/>
              </a:solidFill>
              <a:cs typeface="+mn-cs"/>
            </a:endParaRPr>
          </a:p>
          <a:p>
            <a:pPr marL="342900" indent="-342900" algn="just">
              <a:buFont typeface="Arial" panose="020B0604020202020204" pitchFamily="34" charset="0"/>
              <a:buChar char="•"/>
              <a:defRPr/>
            </a:pPr>
            <a:r>
              <a:rPr lang="pt-BR" altLang="pt-BR" dirty="0">
                <a:cs typeface="+mn-cs"/>
              </a:rPr>
              <a:t>O Prestador/fornecedor do Convenente não está obrigado a ter c/c no BB, mas é obrigatório ter uma conta bancária; </a:t>
            </a:r>
          </a:p>
          <a:p>
            <a:pPr marL="342900" indent="-342900" algn="just">
              <a:buFont typeface="Arial" panose="020B0604020202020204" pitchFamily="34" charset="0"/>
              <a:buChar char="•"/>
              <a:defRPr/>
            </a:pPr>
            <a:endParaRPr lang="pt-BR" altLang="pt-BR" dirty="0">
              <a:cs typeface="+mn-cs"/>
            </a:endParaRPr>
          </a:p>
          <a:p>
            <a:pPr marL="342900" indent="-342900" algn="just">
              <a:buFont typeface="Arial" panose="020B0604020202020204" pitchFamily="34" charset="0"/>
              <a:buChar char="•"/>
              <a:defRPr/>
            </a:pPr>
            <a:r>
              <a:rPr lang="pt-BR" dirty="0">
                <a:solidFill>
                  <a:srgbClr val="FF0000"/>
                </a:solidFill>
                <a:cs typeface="+mn-cs"/>
              </a:rPr>
              <a:t>O encerramento da conta do convênio é automática após 180 dias da última movimentação, desde que não tenha saldo na conta corrente e na aplicação financeira</a:t>
            </a:r>
            <a:r>
              <a:rPr lang="pt-BR" sz="1800" dirty="0">
                <a:cs typeface="+mn-cs"/>
              </a:rPr>
              <a:t>.</a:t>
            </a:r>
          </a:p>
          <a:p>
            <a:pPr marL="342900" indent="-342900" algn="just">
              <a:buFont typeface="Arial" panose="020B0604020202020204" pitchFamily="34" charset="0"/>
              <a:buChar char="•"/>
              <a:defRPr/>
            </a:pPr>
            <a:endParaRPr lang="pt-BR" altLang="pt-BR" dirty="0">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2" dur="500"/>
                                        <p:tgtEl>
                                          <p:spTgt spid="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randombar(horizontal)">
                                      <p:cBhvr>
                                        <p:cTn id="17" dur="500"/>
                                        <p:tgtEl>
                                          <p:spTgt spid="4">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randombar(horizontal)">
                                      <p:cBhvr>
                                        <p:cTn id="22" dur="500"/>
                                        <p:tgtEl>
                                          <p:spTgt spid="4">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randombar(horizontal)">
                                      <p:cBhvr>
                                        <p:cTn id="27" dur="500"/>
                                        <p:tgtEl>
                                          <p:spTgt spid="4">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
                                            <p:txEl>
                                              <p:pRg st="10" end="10"/>
                                            </p:txEl>
                                          </p:spTgt>
                                        </p:tgtEl>
                                        <p:attrNameLst>
                                          <p:attrName>style.visibility</p:attrName>
                                        </p:attrNameLst>
                                      </p:cBhvr>
                                      <p:to>
                                        <p:strVal val="visible"/>
                                      </p:to>
                                    </p:set>
                                    <p:animEffect transition="in" filter="randombar(horizontal)">
                                      <p:cBhvr>
                                        <p:cTn id="32"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ítulo 1"/>
          <p:cNvSpPr>
            <a:spLocks noGrp="1"/>
          </p:cNvSpPr>
          <p:nvPr>
            <p:ph type="title"/>
          </p:nvPr>
        </p:nvSpPr>
        <p:spPr>
          <a:xfrm>
            <a:off x="228599" y="0"/>
            <a:ext cx="7668491" cy="609600"/>
          </a:xfrm>
        </p:spPr>
        <p:txBody>
          <a:bodyPr/>
          <a:lstStyle/>
          <a:p>
            <a:pPr algn="ctr"/>
            <a:r>
              <a:rPr lang="pt-BR" altLang="pt-BR" dirty="0" smtClean="0">
                <a:solidFill>
                  <a:srgbClr val="FF0000"/>
                </a:solidFill>
              </a:rPr>
              <a:t>7. Prestação de Contas Parcial - </a:t>
            </a:r>
            <a:r>
              <a:rPr lang="pt-BR" altLang="pt-BR" dirty="0" smtClean="0">
                <a:solidFill>
                  <a:schemeClr val="accent6"/>
                </a:solidFill>
              </a:rPr>
              <a:t>Fluxograma</a:t>
            </a:r>
          </a:p>
        </p:txBody>
      </p:sp>
      <p:sp>
        <p:nvSpPr>
          <p:cNvPr id="59396"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14F81390-75C9-4219-8526-67719D61589E}" type="slidenum">
              <a:rPr altLang="pt-BR" sz="1200" b="0" noProof="1" smtClean="0">
                <a:solidFill>
                  <a:srgbClr val="0F4C0E"/>
                </a:solidFill>
                <a:latin typeface="Arial Black" pitchFamily="34" charset="0"/>
              </a:rPr>
              <a:pPr eaLnBrk="1" hangingPunct="1">
                <a:spcBef>
                  <a:spcPct val="0"/>
                </a:spcBef>
                <a:defRPr/>
              </a:pPr>
              <a:t>57</a:t>
            </a:fld>
            <a:endParaRPr lang="pt-BR" altLang="pt-BR" sz="1200" b="0" noProof="1" smtClean="0">
              <a:solidFill>
                <a:srgbClr val="0F4C0E"/>
              </a:solidFill>
              <a:latin typeface="Arial Black" pitchFamily="34" charset="0"/>
            </a:endParaRPr>
          </a:p>
        </p:txBody>
      </p:sp>
      <p:pic>
        <p:nvPicPr>
          <p:cNvPr id="2" name="Imagem 1"/>
          <p:cNvPicPr>
            <a:picLocks noChangeAspect="1"/>
          </p:cNvPicPr>
          <p:nvPr/>
        </p:nvPicPr>
        <p:blipFill>
          <a:blip r:embed="rId3"/>
          <a:stretch>
            <a:fillRect/>
          </a:stretch>
        </p:blipFill>
        <p:spPr>
          <a:xfrm>
            <a:off x="0" y="689956"/>
            <a:ext cx="9144000" cy="5577840"/>
          </a:xfrm>
          <a:prstGeom prst="rect">
            <a:avLst/>
          </a:prstGeom>
        </p:spPr>
      </p:pic>
    </p:spTree>
    <p:extLst>
      <p:ext uri="{BB962C8B-B14F-4D97-AF65-F5344CB8AC3E}">
        <p14:creationId xmlns:p14="http://schemas.microsoft.com/office/powerpoint/2010/main" val="3898802952"/>
      </p:ext>
    </p:extLst>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228600" y="0"/>
            <a:ext cx="7859486" cy="609600"/>
          </a:xfrm>
        </p:spPr>
        <p:txBody>
          <a:bodyPr/>
          <a:lstStyle/>
          <a:p>
            <a:pPr algn="ctr"/>
            <a:r>
              <a:rPr lang="pt-BR" altLang="pt-BR" sz="2000" dirty="0" smtClean="0">
                <a:solidFill>
                  <a:srgbClr val="FF0000"/>
                </a:solidFill>
              </a:rPr>
              <a:t>7.1 Prestação de Contas Parcial </a:t>
            </a:r>
            <a:br>
              <a:rPr lang="pt-BR" altLang="pt-BR" sz="2000" dirty="0" smtClean="0">
                <a:solidFill>
                  <a:srgbClr val="FF0000"/>
                </a:solidFill>
              </a:rPr>
            </a:br>
            <a:r>
              <a:rPr lang="pt-BR" altLang="pt-BR" sz="2000" dirty="0" smtClean="0">
                <a:solidFill>
                  <a:schemeClr val="accent6"/>
                </a:solidFill>
              </a:rPr>
              <a:t>Cadastrar/alterar Comprovante Despesa</a:t>
            </a: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sp>
        <p:nvSpPr>
          <p:cNvPr id="2" name="Retângulo 1"/>
          <p:cNvSpPr/>
          <p:nvPr/>
        </p:nvSpPr>
        <p:spPr>
          <a:xfrm>
            <a:off x="504208" y="5407539"/>
            <a:ext cx="8218714" cy="646331"/>
          </a:xfrm>
          <a:prstGeom prst="rect">
            <a:avLst/>
          </a:prstGeom>
          <a:solidFill>
            <a:schemeClr val="bg1"/>
          </a:solidFill>
          <a:ln>
            <a:solidFill>
              <a:srgbClr val="FF0000"/>
            </a:solidFill>
          </a:ln>
        </p:spPr>
        <p:txBody>
          <a:bodyPr wrap="square">
            <a:spAutoFit/>
          </a:bodyPr>
          <a:lstStyle/>
          <a:p>
            <a:pPr algn="ctr"/>
            <a:r>
              <a:rPr lang="pt-BR" altLang="pt-BR" sz="1800" dirty="0">
                <a:solidFill>
                  <a:srgbClr val="FF0000"/>
                </a:solidFill>
              </a:rPr>
              <a:t>Esta funcionalidade permite </a:t>
            </a:r>
            <a:r>
              <a:rPr lang="pt-BR" altLang="pt-BR" sz="1800" u="sng" dirty="0">
                <a:solidFill>
                  <a:srgbClr val="FF0000"/>
                </a:solidFill>
              </a:rPr>
              <a:t>cadastrar e alterar os </a:t>
            </a:r>
            <a:r>
              <a:rPr lang="pt-BR" altLang="pt-BR" sz="1800" u="sng" dirty="0" smtClean="0">
                <a:solidFill>
                  <a:srgbClr val="FF0000"/>
                </a:solidFill>
              </a:rPr>
              <a:t>comprovantes despesa</a:t>
            </a:r>
            <a:r>
              <a:rPr lang="pt-BR" altLang="pt-BR" sz="1800" dirty="0" smtClean="0">
                <a:solidFill>
                  <a:srgbClr val="FF0000"/>
                </a:solidFill>
              </a:rPr>
              <a:t> </a:t>
            </a:r>
            <a:r>
              <a:rPr lang="pt-BR" altLang="pt-BR" sz="1800" dirty="0">
                <a:solidFill>
                  <a:srgbClr val="FF0000"/>
                </a:solidFill>
              </a:rPr>
              <a:t>que serão posteriormente utilizados para cadastrar a Prestação de Contas Parcial</a:t>
            </a:r>
            <a:r>
              <a:rPr lang="pt-BR" altLang="pt-BR" sz="1800" dirty="0"/>
              <a:t>.</a:t>
            </a: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391367" y="852487"/>
            <a:ext cx="8504140" cy="4312163"/>
          </a:xfrm>
          <a:prstGeom prst="rect">
            <a:avLst/>
          </a:prstGeom>
          <a:ln>
            <a:solidFill>
              <a:srgbClr val="FF0000"/>
            </a:solidFill>
          </a:ln>
        </p:spPr>
      </p:pic>
      <p:sp>
        <p:nvSpPr>
          <p:cNvPr id="8" name="Elipse 7"/>
          <p:cNvSpPr/>
          <p:nvPr/>
        </p:nvSpPr>
        <p:spPr bwMode="auto">
          <a:xfrm>
            <a:off x="5860473" y="4465916"/>
            <a:ext cx="164592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a:p>
            <a:pPr marL="0" marR="0" indent="0" algn="ctr" defTabSz="914400" rtl="0" eaLnBrk="1" fontAlgn="base" latinLnBrk="0" hangingPunct="1">
              <a:lnSpc>
                <a:spcPct val="100000"/>
              </a:lnSpc>
              <a:spcBef>
                <a:spcPct val="0"/>
              </a:spcBef>
              <a:spcAft>
                <a:spcPct val="0"/>
              </a:spcAft>
              <a:buClrTx/>
              <a:buSzTx/>
              <a:buFontTx/>
              <a:buNone/>
              <a:tabLst/>
            </a:pPr>
            <a:r>
              <a:rPr lang="pt-BR" sz="1200" dirty="0" smtClean="0"/>
              <a:t>Nomenclatura</a:t>
            </a:r>
            <a:endParaRPr kumimoji="0" lang="pt-BR" sz="1200" b="0" i="0" u="none" strike="noStrike" cap="none" normalizeH="0" baseline="0" dirty="0" smtClean="0">
              <a:ln>
                <a:noFill/>
              </a:ln>
              <a:effectLst/>
            </a:endParaRPr>
          </a:p>
        </p:txBody>
      </p:sp>
      <p:cxnSp>
        <p:nvCxnSpPr>
          <p:cNvPr id="7" name="Conector de Seta Reta 6"/>
          <p:cNvCxnSpPr>
            <a:stCxn id="8" idx="0"/>
          </p:cNvCxnSpPr>
          <p:nvPr/>
        </p:nvCxnSpPr>
        <p:spPr bwMode="auto">
          <a:xfrm flipH="1" flipV="1">
            <a:off x="5935287" y="3110498"/>
            <a:ext cx="748146" cy="135541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9" name="Retângulo Arredondado 8"/>
          <p:cNvSpPr/>
          <p:nvPr/>
        </p:nvSpPr>
        <p:spPr bwMode="auto">
          <a:xfrm>
            <a:off x="4588625" y="2673927"/>
            <a:ext cx="1471354" cy="436571"/>
          </a:xfrm>
          <a:prstGeom prst="round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7717235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a:xfrm>
            <a:off x="228600" y="0"/>
            <a:ext cx="7829550" cy="609600"/>
          </a:xfrm>
        </p:spPr>
        <p:txBody>
          <a:bodyPr/>
          <a:lstStyle/>
          <a:p>
            <a:pPr algn="ctr"/>
            <a:r>
              <a:rPr lang="pt-BR" altLang="pt-BR" sz="2000" dirty="0">
                <a:solidFill>
                  <a:srgbClr val="FF0000"/>
                </a:solidFill>
              </a:rPr>
              <a:t>7.1 Prestação de Contas Parcial </a:t>
            </a:r>
            <a:br>
              <a:rPr lang="pt-BR" altLang="pt-BR" sz="2000" dirty="0">
                <a:solidFill>
                  <a:srgbClr val="FF0000"/>
                </a:solidFill>
              </a:rPr>
            </a:br>
            <a:r>
              <a:rPr lang="pt-BR" altLang="pt-BR" sz="2000" dirty="0">
                <a:solidFill>
                  <a:schemeClr val="accent6"/>
                </a:solidFill>
              </a:rPr>
              <a:t>Cadastrar/alterar Comprovante Despesa</a:t>
            </a:r>
            <a:endParaRPr lang="pt-BR" altLang="pt-BR" sz="2000" dirty="0" smtClean="0">
              <a:solidFill>
                <a:srgbClr val="FF0000"/>
              </a:solidFill>
            </a:endParaRPr>
          </a:p>
        </p:txBody>
      </p:sp>
      <p:sp>
        <p:nvSpPr>
          <p:cNvPr id="73731" name="CaixaDeTexto 7"/>
          <p:cNvSpPr txBox="1">
            <a:spLocks noChangeArrowheads="1"/>
          </p:cNvSpPr>
          <p:nvPr/>
        </p:nvSpPr>
        <p:spPr bwMode="auto">
          <a:xfrm>
            <a:off x="593465" y="728662"/>
            <a:ext cx="877887" cy="461963"/>
          </a:xfrm>
          <a:prstGeom prst="rect">
            <a:avLst/>
          </a:prstGeom>
          <a:solidFill>
            <a:schemeClr val="bg1">
              <a:lumMod val="85000"/>
            </a:schemeClr>
          </a:solidFill>
          <a:ln w="9525">
            <a:solidFill>
              <a:srgbClr val="FF0000"/>
            </a:solidFill>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200" dirty="0">
                <a:solidFill>
                  <a:srgbClr val="FF0000"/>
                </a:solidFill>
              </a:rPr>
              <a:t>Dados da NF</a:t>
            </a:r>
          </a:p>
        </p:txBody>
      </p:sp>
      <p:sp>
        <p:nvSpPr>
          <p:cNvPr id="73732" name="CaixaDeTexto 10"/>
          <p:cNvSpPr txBox="1">
            <a:spLocks noChangeArrowheads="1"/>
          </p:cNvSpPr>
          <p:nvPr/>
        </p:nvSpPr>
        <p:spPr bwMode="auto">
          <a:xfrm>
            <a:off x="1620982" y="746126"/>
            <a:ext cx="1201737" cy="461962"/>
          </a:xfrm>
          <a:prstGeom prst="rect">
            <a:avLst/>
          </a:prstGeom>
          <a:solidFill>
            <a:schemeClr val="bg1">
              <a:lumMod val="85000"/>
            </a:schemeClr>
          </a:solidFill>
          <a:ln w="9525">
            <a:solidFill>
              <a:srgbClr val="FF0000"/>
            </a:solidFill>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200" dirty="0">
                <a:solidFill>
                  <a:srgbClr val="FF0000"/>
                </a:solidFill>
              </a:rPr>
              <a:t>Dados do Pagamento</a:t>
            </a:r>
            <a:endParaRPr lang="pt-BR" altLang="pt-BR" sz="2000" dirty="0">
              <a:solidFill>
                <a:srgbClr val="FF0000"/>
              </a:solidFill>
            </a:endParaRPr>
          </a:p>
        </p:txBody>
      </p:sp>
      <p:sp>
        <p:nvSpPr>
          <p:cNvPr id="73738" name="CaixaDeTexto 1"/>
          <p:cNvSpPr txBox="1">
            <a:spLocks noChangeArrowheads="1"/>
          </p:cNvSpPr>
          <p:nvPr/>
        </p:nvSpPr>
        <p:spPr bwMode="auto">
          <a:xfrm>
            <a:off x="266700" y="5276850"/>
            <a:ext cx="8534400" cy="954088"/>
          </a:xfrm>
          <a:prstGeom prst="rect">
            <a:avLst/>
          </a:prstGeom>
          <a:solidFill>
            <a:schemeClr val="bg1">
              <a:lumMod val="85000"/>
            </a:schemeClr>
          </a:solidFill>
          <a:ln w="9525">
            <a:solidFill>
              <a:srgbClr val="000000"/>
            </a:solidFill>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800" dirty="0">
                <a:solidFill>
                  <a:schemeClr val="tx1"/>
                </a:solidFill>
              </a:rPr>
              <a:t>O documento comprobatório da despesa deverá ser cadastrado </a:t>
            </a:r>
            <a:r>
              <a:rPr lang="pt-BR" altLang="pt-BR" sz="1800" dirty="0">
                <a:solidFill>
                  <a:srgbClr val="FF0000"/>
                </a:solidFill>
              </a:rPr>
              <a:t>UMA ÚNICA VEZ</a:t>
            </a:r>
            <a:r>
              <a:rPr lang="pt-BR" altLang="pt-BR" sz="1800" dirty="0">
                <a:solidFill>
                  <a:schemeClr val="tx1"/>
                </a:solidFill>
              </a:rPr>
              <a:t>, no seu valor integral. </a:t>
            </a:r>
            <a:endParaRPr lang="pt-BR" altLang="pt-BR" sz="1800" dirty="0" smtClean="0">
              <a:solidFill>
                <a:schemeClr val="tx1"/>
              </a:solidFill>
            </a:endParaRPr>
          </a:p>
          <a:p>
            <a:pPr algn="ctr" eaLnBrk="1" hangingPunct="1">
              <a:spcBef>
                <a:spcPct val="0"/>
              </a:spcBef>
              <a:buFontTx/>
              <a:buNone/>
            </a:pPr>
            <a:r>
              <a:rPr lang="pt-BR" altLang="pt-BR" sz="1800" dirty="0" smtClean="0">
                <a:solidFill>
                  <a:srgbClr val="FF0000"/>
                </a:solidFill>
              </a:rPr>
              <a:t>Cada </a:t>
            </a:r>
            <a:r>
              <a:rPr lang="pt-BR" altLang="pt-BR" sz="1800" dirty="0">
                <a:solidFill>
                  <a:srgbClr val="FF0000"/>
                </a:solidFill>
              </a:rPr>
              <a:t>documento  corresponderá a </a:t>
            </a:r>
            <a:r>
              <a:rPr lang="pt-BR" altLang="pt-BR" sz="1800" dirty="0" smtClean="0">
                <a:solidFill>
                  <a:srgbClr val="FF0000"/>
                </a:solidFill>
              </a:rPr>
              <a:t>um cadastro de comprovante despesa.</a:t>
            </a:r>
            <a:endParaRPr lang="pt-BR" altLang="pt-BR" sz="2000" dirty="0">
              <a:solidFill>
                <a:srgbClr val="FF0000"/>
              </a:solidFill>
            </a:endParaRPr>
          </a:p>
        </p:txBody>
      </p:sp>
      <p:pic>
        <p:nvPicPr>
          <p:cNvPr id="3" name="Imagem 2"/>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263928" y="1281635"/>
            <a:ext cx="8537172" cy="3886742"/>
          </a:xfrm>
          <a:prstGeom prst="rect">
            <a:avLst/>
          </a:prstGeom>
          <a:ln>
            <a:solidFill>
              <a:srgbClr val="FF0000"/>
            </a:solidFill>
          </a:ln>
        </p:spPr>
      </p:pic>
      <p:cxnSp>
        <p:nvCxnSpPr>
          <p:cNvPr id="6" name="Conector de Seta Reta 5"/>
          <p:cNvCxnSpPr/>
          <p:nvPr/>
        </p:nvCxnSpPr>
        <p:spPr bwMode="auto">
          <a:xfrm flipH="1">
            <a:off x="517021" y="1208088"/>
            <a:ext cx="289315" cy="59577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Conector de Seta Reta 7"/>
          <p:cNvCxnSpPr/>
          <p:nvPr/>
        </p:nvCxnSpPr>
        <p:spPr bwMode="auto">
          <a:xfrm flipH="1">
            <a:off x="955966" y="1208088"/>
            <a:ext cx="16623" cy="54589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ector de Seta Reta 9"/>
          <p:cNvCxnSpPr/>
          <p:nvPr/>
        </p:nvCxnSpPr>
        <p:spPr bwMode="auto">
          <a:xfrm>
            <a:off x="1162968" y="1208088"/>
            <a:ext cx="233571" cy="59577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5" name="Conector de Seta Reta 14"/>
          <p:cNvCxnSpPr/>
          <p:nvPr/>
        </p:nvCxnSpPr>
        <p:spPr bwMode="auto">
          <a:xfrm flipH="1">
            <a:off x="1835484" y="1208088"/>
            <a:ext cx="201134" cy="59577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73654469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3738"/>
                                        </p:tgtEl>
                                        <p:attrNameLst>
                                          <p:attrName>style.visibility</p:attrName>
                                        </p:attrNameLst>
                                      </p:cBhvr>
                                      <p:to>
                                        <p:strVal val="visible"/>
                                      </p:to>
                                    </p:set>
                                    <p:anim calcmode="lin" valueType="num">
                                      <p:cBhvr additive="base">
                                        <p:cTn id="11" dur="500" fill="hold"/>
                                        <p:tgtEl>
                                          <p:spTgt spid="73738"/>
                                        </p:tgtEl>
                                        <p:attrNameLst>
                                          <p:attrName>ppt_x</p:attrName>
                                        </p:attrNameLst>
                                      </p:cBhvr>
                                      <p:tavLst>
                                        <p:tav tm="0">
                                          <p:val>
                                            <p:strVal val="#ppt_x"/>
                                          </p:val>
                                        </p:tav>
                                        <p:tav tm="100000">
                                          <p:val>
                                            <p:strVal val="#ppt_x"/>
                                          </p:val>
                                        </p:tav>
                                      </p:tavLst>
                                    </p:anim>
                                    <p:anim calcmode="lin" valueType="num">
                                      <p:cBhvr additive="base">
                                        <p:cTn id="12" dur="500" fill="hold"/>
                                        <p:tgtEl>
                                          <p:spTgt spid="73738"/>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3731"/>
                                        </p:tgtEl>
                                        <p:attrNameLst>
                                          <p:attrName>style.visibility</p:attrName>
                                        </p:attrNameLst>
                                      </p:cBhvr>
                                      <p:to>
                                        <p:strVal val="visible"/>
                                      </p:to>
                                    </p:set>
                                    <p:anim calcmode="lin" valueType="num">
                                      <p:cBhvr additive="base">
                                        <p:cTn id="17" dur="500" fill="hold"/>
                                        <p:tgtEl>
                                          <p:spTgt spid="73731"/>
                                        </p:tgtEl>
                                        <p:attrNameLst>
                                          <p:attrName>ppt_x</p:attrName>
                                        </p:attrNameLst>
                                      </p:cBhvr>
                                      <p:tavLst>
                                        <p:tav tm="0">
                                          <p:val>
                                            <p:strVal val="#ppt_x"/>
                                          </p:val>
                                        </p:tav>
                                        <p:tav tm="100000">
                                          <p:val>
                                            <p:strVal val="#ppt_x"/>
                                          </p:val>
                                        </p:tav>
                                      </p:tavLst>
                                    </p:anim>
                                    <p:anim calcmode="lin" valueType="num">
                                      <p:cBhvr additive="base">
                                        <p:cTn id="18" dur="500" fill="hold"/>
                                        <p:tgtEl>
                                          <p:spTgt spid="73731"/>
                                        </p:tgtEl>
                                        <p:attrNameLst>
                                          <p:attrName>ppt_y</p:attrName>
                                        </p:attrNameLst>
                                      </p:cBhvr>
                                      <p:tavLst>
                                        <p:tav tm="0">
                                          <p:val>
                                            <p:strVal val="1+#ppt_h/2"/>
                                          </p:val>
                                        </p:tav>
                                        <p:tav tm="100000">
                                          <p:val>
                                            <p:strVal val="#ppt_y"/>
                                          </p:val>
                                        </p:tav>
                                      </p:tavLst>
                                    </p:anim>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3732"/>
                                        </p:tgtEl>
                                        <p:attrNameLst>
                                          <p:attrName>style.visibility</p:attrName>
                                        </p:attrNameLst>
                                      </p:cBhvr>
                                      <p:to>
                                        <p:strVal val="visible"/>
                                      </p:to>
                                    </p:set>
                                    <p:anim calcmode="lin" valueType="num">
                                      <p:cBhvr additive="base">
                                        <p:cTn id="29" dur="500" fill="hold"/>
                                        <p:tgtEl>
                                          <p:spTgt spid="73732"/>
                                        </p:tgtEl>
                                        <p:attrNameLst>
                                          <p:attrName>ppt_x</p:attrName>
                                        </p:attrNameLst>
                                      </p:cBhvr>
                                      <p:tavLst>
                                        <p:tav tm="0">
                                          <p:val>
                                            <p:strVal val="#ppt_x"/>
                                          </p:val>
                                        </p:tav>
                                        <p:tav tm="100000">
                                          <p:val>
                                            <p:strVal val="#ppt_x"/>
                                          </p:val>
                                        </p:tav>
                                      </p:tavLst>
                                    </p:anim>
                                    <p:anim calcmode="lin" valueType="num">
                                      <p:cBhvr additive="base">
                                        <p:cTn id="30" dur="500" fill="hold"/>
                                        <p:tgtEl>
                                          <p:spTgt spid="73732"/>
                                        </p:tgtEl>
                                        <p:attrNameLst>
                                          <p:attrName>ppt_y</p:attrName>
                                        </p:attrNameLst>
                                      </p:cBhvr>
                                      <p:tavLst>
                                        <p:tav tm="0">
                                          <p:val>
                                            <p:strVal val="1+#ppt_h/2"/>
                                          </p:val>
                                        </p:tav>
                                        <p:tav tm="100000">
                                          <p:val>
                                            <p:strVal val="#ppt_y"/>
                                          </p:val>
                                        </p:tav>
                                      </p:tavLst>
                                    </p:anim>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1" grpId="0" animBg="1"/>
      <p:bldP spid="73732" grpId="0" animBg="1"/>
      <p:bldP spid="7373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a:xfrm>
            <a:off x="228600" y="0"/>
            <a:ext cx="7829550" cy="609600"/>
          </a:xfrm>
        </p:spPr>
        <p:txBody>
          <a:bodyPr/>
          <a:lstStyle/>
          <a:p>
            <a:pPr algn="ctr"/>
            <a:r>
              <a:rPr lang="pt-BR" altLang="pt-BR" sz="2000" dirty="0">
                <a:solidFill>
                  <a:srgbClr val="FF0000"/>
                </a:solidFill>
              </a:rPr>
              <a:t>7.1 P/C Parcial – </a:t>
            </a:r>
            <a:r>
              <a:rPr lang="pt-BR" altLang="pt-BR" sz="2000" dirty="0">
                <a:solidFill>
                  <a:schemeClr val="accent6"/>
                </a:solidFill>
              </a:rPr>
              <a:t>Cadastrar/alterar </a:t>
            </a:r>
            <a:r>
              <a:rPr lang="pt-BR" altLang="pt-BR" sz="2000" dirty="0" smtClean="0">
                <a:solidFill>
                  <a:schemeClr val="accent6"/>
                </a:solidFill>
              </a:rPr>
              <a:t>Comprovante Despesa </a:t>
            </a:r>
            <a:r>
              <a:rPr lang="pt-BR" altLang="pt-BR" sz="2400" dirty="0" smtClean="0">
                <a:solidFill>
                  <a:schemeClr val="accent6"/>
                </a:solidFill>
              </a:rPr>
              <a:t/>
            </a:r>
            <a:br>
              <a:rPr lang="pt-BR" altLang="pt-BR" sz="2400" dirty="0" smtClean="0">
                <a:solidFill>
                  <a:schemeClr val="accent6"/>
                </a:solidFill>
              </a:rPr>
            </a:br>
            <a:r>
              <a:rPr lang="en-US" altLang="pt-BR" sz="2000" dirty="0" smtClean="0">
                <a:solidFill>
                  <a:srgbClr val="0070C0"/>
                </a:solidFill>
              </a:rPr>
              <a:t>Aba </a:t>
            </a:r>
            <a:r>
              <a:rPr lang="en-US" altLang="pt-BR" sz="2000" dirty="0" err="1" smtClean="0">
                <a:solidFill>
                  <a:srgbClr val="0070C0"/>
                </a:solidFill>
              </a:rPr>
              <a:t>Descrição</a:t>
            </a:r>
            <a:endParaRPr lang="pt-BR" altLang="pt-BR" sz="2000" dirty="0" smtClean="0">
              <a:solidFill>
                <a:srgbClr val="FF0000"/>
              </a:solidFill>
            </a:endParaRPr>
          </a:p>
        </p:txBody>
      </p:sp>
      <p:pic>
        <p:nvPicPr>
          <p:cNvPr id="7" name="Imagem 6"/>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57201" y="1028349"/>
            <a:ext cx="8370916" cy="4216982"/>
          </a:xfrm>
          <a:prstGeom prst="rect">
            <a:avLst/>
          </a:prstGeom>
          <a:ln>
            <a:solidFill>
              <a:srgbClr val="FF0000"/>
            </a:solidFill>
          </a:ln>
        </p:spPr>
      </p:pic>
      <p:pic>
        <p:nvPicPr>
          <p:cNvPr id="16" name="Imagem 15"/>
          <p:cNvPicPr>
            <a:picLocks noChangeAspect="1"/>
          </p:cNvPicPr>
          <p:nvPr/>
        </p:nvPicPr>
        <p:blipFill>
          <a:blip r:embed="rId5"/>
          <a:stretch>
            <a:fillRect/>
          </a:stretch>
        </p:blipFill>
        <p:spPr>
          <a:xfrm>
            <a:off x="3640722" y="3611330"/>
            <a:ext cx="2319501" cy="1279498"/>
          </a:xfrm>
          <a:prstGeom prst="rect">
            <a:avLst/>
          </a:prstGeom>
        </p:spPr>
      </p:pic>
      <p:pic>
        <p:nvPicPr>
          <p:cNvPr id="17" name="Imagem 16"/>
          <p:cNvPicPr>
            <a:picLocks noChangeAspect="1"/>
          </p:cNvPicPr>
          <p:nvPr/>
        </p:nvPicPr>
        <p:blipFill>
          <a:blip r:embed="rId6"/>
          <a:stretch>
            <a:fillRect/>
          </a:stretch>
        </p:blipFill>
        <p:spPr>
          <a:xfrm>
            <a:off x="3640723" y="4890828"/>
            <a:ext cx="2319500" cy="1413476"/>
          </a:xfrm>
          <a:prstGeom prst="rect">
            <a:avLst/>
          </a:prstGeom>
        </p:spPr>
      </p:pic>
      <p:pic>
        <p:nvPicPr>
          <p:cNvPr id="18" name="Imagem 17"/>
          <p:cNvPicPr>
            <a:picLocks noChangeAspect="1"/>
          </p:cNvPicPr>
          <p:nvPr/>
        </p:nvPicPr>
        <p:blipFill>
          <a:blip r:embed="rId7"/>
          <a:stretch>
            <a:fillRect/>
          </a:stretch>
        </p:blipFill>
        <p:spPr>
          <a:xfrm>
            <a:off x="3640722" y="6284422"/>
            <a:ext cx="2319501" cy="573578"/>
          </a:xfrm>
          <a:prstGeom prst="rect">
            <a:avLst/>
          </a:prstGeom>
        </p:spPr>
      </p:pic>
      <p:sp>
        <p:nvSpPr>
          <p:cNvPr id="19" name="Elipse 18"/>
          <p:cNvSpPr/>
          <p:nvPr/>
        </p:nvSpPr>
        <p:spPr bwMode="auto">
          <a:xfrm>
            <a:off x="4262413" y="2902297"/>
            <a:ext cx="436291" cy="349134"/>
          </a:xfrm>
          <a:prstGeom prst="ellipse">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21" name="Conector de Seta Reta 20"/>
          <p:cNvCxnSpPr/>
          <p:nvPr/>
        </p:nvCxnSpPr>
        <p:spPr bwMode="auto">
          <a:xfrm>
            <a:off x="4698704" y="3308971"/>
            <a:ext cx="203535" cy="28573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3" name="Retângulo 22"/>
          <p:cNvSpPr/>
          <p:nvPr/>
        </p:nvSpPr>
        <p:spPr bwMode="auto">
          <a:xfrm>
            <a:off x="3640721" y="3611330"/>
            <a:ext cx="2319502" cy="324667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7" name="CaixaDeTexto 26"/>
          <p:cNvSpPr txBox="1">
            <a:spLocks noChangeArrowheads="1"/>
          </p:cNvSpPr>
          <p:nvPr/>
        </p:nvSpPr>
        <p:spPr bwMode="auto">
          <a:xfrm>
            <a:off x="3563182" y="2049973"/>
            <a:ext cx="2678113" cy="400050"/>
          </a:xfrm>
          <a:prstGeom prst="rect">
            <a:avLst/>
          </a:prstGeom>
          <a:solidFill>
            <a:schemeClr val="bg1"/>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8"/>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Preencher os campos</a:t>
            </a:r>
          </a:p>
        </p:txBody>
      </p:sp>
      <p:sp>
        <p:nvSpPr>
          <p:cNvPr id="28" name="Elipse 27"/>
          <p:cNvSpPr/>
          <p:nvPr/>
        </p:nvSpPr>
        <p:spPr bwMode="auto">
          <a:xfrm>
            <a:off x="6733310" y="5413312"/>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cxnSp>
        <p:nvCxnSpPr>
          <p:cNvPr id="26" name="Conector de Seta Reta 25"/>
          <p:cNvCxnSpPr>
            <a:stCxn id="28" idx="2"/>
          </p:cNvCxnSpPr>
          <p:nvPr/>
        </p:nvCxnSpPr>
        <p:spPr bwMode="auto">
          <a:xfrm flipH="1" flipV="1">
            <a:off x="5328458" y="4655128"/>
            <a:ext cx="1404852" cy="100895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 name="Conector de Seta Reta 3"/>
          <p:cNvCxnSpPr>
            <a:stCxn id="28" idx="2"/>
          </p:cNvCxnSpPr>
          <p:nvPr/>
        </p:nvCxnSpPr>
        <p:spPr bwMode="auto">
          <a:xfrm flipH="1">
            <a:off x="4962698" y="5664080"/>
            <a:ext cx="1770612" cy="111910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29757754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2" presetClass="entr" presetSubtype="4"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anim calcmode="lin" valueType="num">
                                      <p:cBhvr additive="base">
                                        <p:cTn id="9" dur="500" fill="hold"/>
                                        <p:tgtEl>
                                          <p:spTgt spid="27"/>
                                        </p:tgtEl>
                                        <p:attrNameLst>
                                          <p:attrName>ppt_x</p:attrName>
                                        </p:attrNameLst>
                                      </p:cBhvr>
                                      <p:tavLst>
                                        <p:tav tm="0">
                                          <p:val>
                                            <p:strVal val="#ppt_x"/>
                                          </p:val>
                                        </p:tav>
                                        <p:tav tm="100000">
                                          <p:val>
                                            <p:strVal val="#ppt_x"/>
                                          </p:val>
                                        </p:tav>
                                      </p:tavLst>
                                    </p:anim>
                                    <p:anim calcmode="lin" valueType="num">
                                      <p:cBhvr additive="base">
                                        <p:cTn id="1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 presetClass="entr" presetSubtype="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3" grpId="0" animBg="1"/>
      <p:bldP spid="27" grpId="0" animBg="1"/>
      <p:bldP spid="2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a:xfrm>
            <a:off x="228600" y="0"/>
            <a:ext cx="7829550" cy="609600"/>
          </a:xfrm>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a:t>
            </a:r>
            <a:r>
              <a:rPr lang="pt-BR" altLang="pt-BR" sz="2000" dirty="0" smtClean="0">
                <a:solidFill>
                  <a:schemeClr val="accent6"/>
                </a:solidFill>
              </a:rPr>
              <a:t>Despesa</a:t>
            </a:r>
            <a:br>
              <a:rPr lang="pt-BR" altLang="pt-BR" sz="2000" dirty="0" smtClean="0">
                <a:solidFill>
                  <a:schemeClr val="accent6"/>
                </a:solidFill>
              </a:rPr>
            </a:br>
            <a:r>
              <a:rPr lang="pt-BR" altLang="pt-BR" sz="2000" dirty="0" smtClean="0">
                <a:solidFill>
                  <a:schemeClr val="accent6"/>
                </a:solidFill>
              </a:rPr>
              <a:t> </a:t>
            </a:r>
            <a:r>
              <a:rPr lang="en-US" altLang="pt-BR" sz="2000" dirty="0" smtClean="0">
                <a:solidFill>
                  <a:srgbClr val="0070C0"/>
                </a:solidFill>
              </a:rPr>
              <a:t>Aba </a:t>
            </a:r>
            <a:r>
              <a:rPr lang="en-US" altLang="pt-BR" sz="2000" dirty="0" err="1" smtClean="0">
                <a:solidFill>
                  <a:srgbClr val="0070C0"/>
                </a:solidFill>
              </a:rPr>
              <a:t>Despesas</a:t>
            </a:r>
            <a:endParaRPr lang="pt-BR" altLang="pt-BR" sz="2000" dirty="0" smtClean="0">
              <a:solidFill>
                <a:srgbClr val="FF0000"/>
              </a:solidFill>
            </a:endParaRPr>
          </a:p>
        </p:txBody>
      </p:sp>
      <p:pic>
        <p:nvPicPr>
          <p:cNvPr id="3" name="Imagem 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271846" y="932885"/>
            <a:ext cx="7639397" cy="4171130"/>
          </a:xfrm>
          <a:prstGeom prst="rect">
            <a:avLst/>
          </a:prstGeom>
          <a:ln>
            <a:solidFill>
              <a:srgbClr val="FF0000"/>
            </a:solidFill>
          </a:ln>
        </p:spPr>
      </p:pic>
      <p:sp>
        <p:nvSpPr>
          <p:cNvPr id="10" name="Retângulo 1"/>
          <p:cNvSpPr>
            <a:spLocks noChangeArrowheads="1"/>
          </p:cNvSpPr>
          <p:nvPr/>
        </p:nvSpPr>
        <p:spPr bwMode="auto">
          <a:xfrm>
            <a:off x="1695795" y="3266902"/>
            <a:ext cx="4954387" cy="70788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rgbClr val="FF0000"/>
                </a:solidFill>
              </a:rPr>
              <a:t>Para buscar as despesas cadastradas </a:t>
            </a:r>
            <a:r>
              <a:rPr lang="pt-BR" altLang="pt-BR" sz="2000" b="0" dirty="0" smtClean="0">
                <a:solidFill>
                  <a:srgbClr val="FF0000"/>
                </a:solidFill>
              </a:rPr>
              <a:t>na Aba de Despesas da Proposta clicar</a:t>
            </a:r>
            <a:endParaRPr lang="pt-BR" altLang="pt-BR" sz="2000" b="0" dirty="0">
              <a:solidFill>
                <a:srgbClr val="FF0000"/>
              </a:solidFill>
            </a:endParaRPr>
          </a:p>
        </p:txBody>
      </p:sp>
      <p:sp>
        <p:nvSpPr>
          <p:cNvPr id="9" name="Retângulo Arredondado 8"/>
          <p:cNvSpPr/>
          <p:nvPr/>
        </p:nvSpPr>
        <p:spPr bwMode="auto">
          <a:xfrm>
            <a:off x="8354291" y="1803862"/>
            <a:ext cx="282633" cy="390699"/>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12" name="Conector de Seta Reta 11"/>
          <p:cNvCxnSpPr/>
          <p:nvPr/>
        </p:nvCxnSpPr>
        <p:spPr bwMode="auto">
          <a:xfrm flipV="1">
            <a:off x="6650182" y="2194561"/>
            <a:ext cx="1612669" cy="107234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4" name="Imagem 3"/>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1014153" y="1280662"/>
            <a:ext cx="7775036" cy="4056109"/>
          </a:xfrm>
          <a:prstGeom prst="rect">
            <a:avLst/>
          </a:prstGeom>
          <a:ln>
            <a:solidFill>
              <a:srgbClr val="FF0000"/>
            </a:solidFill>
          </a:ln>
        </p:spPr>
      </p:pic>
      <p:sp>
        <p:nvSpPr>
          <p:cNvPr id="17" name="CaixaDeTexto 16"/>
          <p:cNvSpPr txBox="1"/>
          <p:nvPr/>
        </p:nvSpPr>
        <p:spPr>
          <a:xfrm>
            <a:off x="1500128" y="2849048"/>
            <a:ext cx="4008735" cy="1323439"/>
          </a:xfrm>
          <a:prstGeom prst="rect">
            <a:avLst/>
          </a:prstGeom>
          <a:solidFill>
            <a:schemeClr val="bg1"/>
          </a:solidFill>
          <a:ln>
            <a:solidFill>
              <a:srgbClr val="FF0000"/>
            </a:solidFill>
          </a:ln>
        </p:spPr>
        <p:txBody>
          <a:bodyPr wrap="square" rtlCol="0">
            <a:spAutoFit/>
          </a:bodyPr>
          <a:lstStyle/>
          <a:p>
            <a:pPr algn="just"/>
            <a:r>
              <a:rPr lang="pt-BR" sz="1600" b="1" dirty="0">
                <a:solidFill>
                  <a:srgbClr val="FF0000"/>
                </a:solidFill>
              </a:rPr>
              <a:t>O beneficiário agora poderá digitar duas informações: o valor unitário e o valor total ou o valor unitário e a quantidade, o sistema calculará a informação que ficou em </a:t>
            </a:r>
            <a:r>
              <a:rPr lang="pt-BR" sz="1600" b="1" dirty="0" smtClean="0">
                <a:solidFill>
                  <a:srgbClr val="FF0000"/>
                </a:solidFill>
              </a:rPr>
              <a:t>branco.</a:t>
            </a:r>
            <a:endParaRPr lang="pt-BR" sz="1600" b="1" dirty="0">
              <a:solidFill>
                <a:srgbClr val="FF0000"/>
              </a:solidFill>
            </a:endParaRPr>
          </a:p>
        </p:txBody>
      </p:sp>
      <p:sp>
        <p:nvSpPr>
          <p:cNvPr id="19" name="Elipse 18"/>
          <p:cNvSpPr/>
          <p:nvPr/>
        </p:nvSpPr>
        <p:spPr bwMode="auto">
          <a:xfrm>
            <a:off x="5414504" y="2503491"/>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cxnSp>
        <p:nvCxnSpPr>
          <p:cNvPr id="7" name="Conector de Seta Reta 6"/>
          <p:cNvCxnSpPr>
            <a:stCxn id="17" idx="3"/>
          </p:cNvCxnSpPr>
          <p:nvPr/>
        </p:nvCxnSpPr>
        <p:spPr bwMode="auto">
          <a:xfrm flipV="1">
            <a:off x="5508863" y="3499658"/>
            <a:ext cx="725682" cy="1111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0" name="Imagem 19"/>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tretch>
            <a:fillRect/>
          </a:stretch>
        </p:blipFill>
        <p:spPr>
          <a:xfrm>
            <a:off x="638412" y="1587958"/>
            <a:ext cx="7885529" cy="4065773"/>
          </a:xfrm>
          <a:prstGeom prst="rect">
            <a:avLst/>
          </a:prstGeom>
          <a:ln>
            <a:solidFill>
              <a:srgbClr val="FF0000"/>
            </a:solidFill>
          </a:ln>
        </p:spPr>
      </p:pic>
      <p:sp>
        <p:nvSpPr>
          <p:cNvPr id="21" name="Retângulo 20"/>
          <p:cNvSpPr/>
          <p:nvPr/>
        </p:nvSpPr>
        <p:spPr bwMode="auto">
          <a:xfrm>
            <a:off x="756458" y="2261062"/>
            <a:ext cx="257695" cy="24242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2" name="Retângulo 21"/>
          <p:cNvSpPr/>
          <p:nvPr/>
        </p:nvSpPr>
        <p:spPr bwMode="auto">
          <a:xfrm>
            <a:off x="5843847" y="2261062"/>
            <a:ext cx="2510444" cy="31588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3" name="Imagem 22"/>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Lst>
          </a:blip>
          <a:stretch>
            <a:fillRect/>
          </a:stretch>
        </p:blipFill>
        <p:spPr>
          <a:xfrm>
            <a:off x="153266" y="1856093"/>
            <a:ext cx="7980218" cy="4201508"/>
          </a:xfrm>
          <a:prstGeom prst="rect">
            <a:avLst/>
          </a:prstGeom>
          <a:ln>
            <a:solidFill>
              <a:srgbClr val="FF0000"/>
            </a:solidFill>
          </a:ln>
        </p:spPr>
      </p:pic>
      <p:sp>
        <p:nvSpPr>
          <p:cNvPr id="2" name="Retângulo 1"/>
          <p:cNvSpPr/>
          <p:nvPr/>
        </p:nvSpPr>
        <p:spPr bwMode="auto">
          <a:xfrm>
            <a:off x="8179725" y="5403272"/>
            <a:ext cx="457200" cy="27905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 name="Retângulo 4"/>
          <p:cNvSpPr/>
          <p:nvPr/>
        </p:nvSpPr>
        <p:spPr bwMode="auto">
          <a:xfrm>
            <a:off x="7872153" y="1520092"/>
            <a:ext cx="307572" cy="27695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6" name="Retângulo 5"/>
          <p:cNvSpPr/>
          <p:nvPr/>
        </p:nvSpPr>
        <p:spPr bwMode="auto">
          <a:xfrm>
            <a:off x="374073" y="3350583"/>
            <a:ext cx="7684077" cy="31533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4481390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7" grpId="0" animBg="1"/>
      <p:bldP spid="19" grpId="0" animBg="1"/>
      <p:bldP spid="21" grpId="0" animBg="1"/>
      <p:bldP spid="22" grpId="0" animBg="1"/>
      <p:bldP spid="2" grpId="0" animBg="1"/>
      <p:bldP spid="5" grpId="0" animBg="1"/>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a:xfrm>
            <a:off x="228600" y="0"/>
            <a:ext cx="7829550" cy="609600"/>
          </a:xfrm>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Despesa</a:t>
            </a:r>
            <a:r>
              <a:rPr lang="en-US" altLang="pt-BR" sz="2000" dirty="0" smtClean="0">
                <a:solidFill>
                  <a:srgbClr val="FF0000"/>
                </a:solidFill>
              </a:rPr>
              <a:t/>
            </a:r>
            <a:br>
              <a:rPr lang="en-US" altLang="pt-BR" sz="2000" dirty="0" smtClean="0">
                <a:solidFill>
                  <a:srgbClr val="FF0000"/>
                </a:solidFill>
              </a:rPr>
            </a:br>
            <a:r>
              <a:rPr lang="en-US" altLang="pt-BR" sz="2000" dirty="0" smtClean="0">
                <a:solidFill>
                  <a:srgbClr val="0070C0"/>
                </a:solidFill>
              </a:rPr>
              <a:t>Aba </a:t>
            </a:r>
            <a:r>
              <a:rPr lang="en-US" altLang="pt-BR" sz="2000" dirty="0" err="1" smtClean="0">
                <a:solidFill>
                  <a:srgbClr val="0070C0"/>
                </a:solidFill>
              </a:rPr>
              <a:t>Valores</a:t>
            </a:r>
            <a:endParaRPr lang="pt-BR" altLang="pt-BR" sz="2000" dirty="0" smtClean="0">
              <a:solidFill>
                <a:srgbClr val="FF0000"/>
              </a:solidFill>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714895" y="1030778"/>
            <a:ext cx="8235877" cy="3765666"/>
          </a:xfrm>
          <a:prstGeom prst="rect">
            <a:avLst/>
          </a:prstGeom>
          <a:ln>
            <a:solidFill>
              <a:srgbClr val="FF0000"/>
            </a:solidFill>
          </a:ln>
        </p:spPr>
      </p:pic>
      <p:sp>
        <p:nvSpPr>
          <p:cNvPr id="5" name="Retângulo 4"/>
          <p:cNvSpPr/>
          <p:nvPr/>
        </p:nvSpPr>
        <p:spPr>
          <a:xfrm>
            <a:off x="4522123" y="2268311"/>
            <a:ext cx="4339244" cy="1477328"/>
          </a:xfrm>
          <a:prstGeom prst="rect">
            <a:avLst/>
          </a:prstGeom>
          <a:solidFill>
            <a:schemeClr val="bg1"/>
          </a:solidFill>
          <a:ln>
            <a:solidFill>
              <a:srgbClr val="FF0000"/>
            </a:solidFill>
          </a:ln>
        </p:spPr>
        <p:txBody>
          <a:bodyPr wrap="square">
            <a:spAutoFit/>
          </a:bodyPr>
          <a:lstStyle/>
          <a:p>
            <a:pPr algn="just"/>
            <a:r>
              <a:rPr lang="pt-BR" sz="1800" b="1" dirty="0">
                <a:solidFill>
                  <a:srgbClr val="FF0000"/>
                </a:solidFill>
                <a:latin typeface="+mj-lt"/>
                <a:ea typeface="Times New Roman" panose="02020603050405020304" pitchFamily="18" charset="0"/>
                <a:cs typeface="Arial" panose="020B0604020202020204" pitchFamily="34" charset="0"/>
              </a:rPr>
              <a:t>Sem retenção de tributos</a:t>
            </a:r>
            <a:r>
              <a:rPr lang="pt-BR" sz="1800" dirty="0">
                <a:solidFill>
                  <a:srgbClr val="FF0000"/>
                </a:solidFill>
                <a:latin typeface="+mj-lt"/>
                <a:ea typeface="Times New Roman" panose="02020603050405020304" pitchFamily="18" charset="0"/>
                <a:cs typeface="Arial" panose="020B0604020202020204" pitchFamily="34" charset="0"/>
              </a:rPr>
              <a:t>: caso não existam tributos a serem inseridos os campos PIS, COFINS, CSLL, INSS, ISS, IR e Outras Retenções/Descontos deverão ser preenchidos com o </a:t>
            </a:r>
            <a:r>
              <a:rPr lang="pt-BR" sz="1800" dirty="0" smtClean="0">
                <a:solidFill>
                  <a:srgbClr val="FF0000"/>
                </a:solidFill>
                <a:latin typeface="+mj-lt"/>
                <a:ea typeface="Times New Roman" panose="02020603050405020304" pitchFamily="18" charset="0"/>
                <a:cs typeface="Arial" panose="020B0604020202020204" pitchFamily="34" charset="0"/>
              </a:rPr>
              <a:t>N° </a:t>
            </a:r>
            <a:r>
              <a:rPr lang="pt-BR" sz="1800" u="sng" dirty="0">
                <a:solidFill>
                  <a:srgbClr val="FF0000"/>
                </a:solidFill>
                <a:latin typeface="+mj-lt"/>
                <a:ea typeface="Times New Roman" panose="02020603050405020304" pitchFamily="18" charset="0"/>
                <a:cs typeface="Arial" panose="020B0604020202020204" pitchFamily="34" charset="0"/>
              </a:rPr>
              <a:t>zero</a:t>
            </a:r>
            <a:r>
              <a:rPr lang="pt-BR" sz="1800" dirty="0">
                <a:solidFill>
                  <a:srgbClr val="FF0000"/>
                </a:solidFill>
                <a:latin typeface="+mj-lt"/>
                <a:ea typeface="Times New Roman" panose="02020603050405020304" pitchFamily="18" charset="0"/>
                <a:cs typeface="Arial" panose="020B0604020202020204" pitchFamily="34" charset="0"/>
              </a:rPr>
              <a:t>.</a:t>
            </a:r>
            <a:endParaRPr lang="pt-BR" sz="1800" dirty="0">
              <a:solidFill>
                <a:srgbClr val="FF0000"/>
              </a:solidFill>
              <a:latin typeface="+mj-lt"/>
            </a:endParaRPr>
          </a:p>
        </p:txBody>
      </p:sp>
      <p:pic>
        <p:nvPicPr>
          <p:cNvPr id="6" name="Imagem 5"/>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190174" y="1894491"/>
            <a:ext cx="8613003" cy="3942911"/>
          </a:xfrm>
          <a:prstGeom prst="rect">
            <a:avLst/>
          </a:prstGeom>
          <a:ln>
            <a:solidFill>
              <a:srgbClr val="FF0000"/>
            </a:solidFill>
          </a:ln>
        </p:spPr>
      </p:pic>
      <p:sp>
        <p:nvSpPr>
          <p:cNvPr id="15" name="Retângulo 14"/>
          <p:cNvSpPr/>
          <p:nvPr/>
        </p:nvSpPr>
        <p:spPr>
          <a:xfrm>
            <a:off x="4218190" y="3459369"/>
            <a:ext cx="4472247" cy="1754326"/>
          </a:xfrm>
          <a:prstGeom prst="rect">
            <a:avLst/>
          </a:prstGeom>
          <a:solidFill>
            <a:schemeClr val="bg1"/>
          </a:solidFill>
          <a:ln>
            <a:solidFill>
              <a:srgbClr val="FF0000"/>
            </a:solidFill>
          </a:ln>
        </p:spPr>
        <p:txBody>
          <a:bodyPr wrap="square">
            <a:spAutoFit/>
          </a:bodyPr>
          <a:lstStyle/>
          <a:p>
            <a:pPr algn="just"/>
            <a:r>
              <a:rPr lang="pt-BR" sz="1800" b="1" dirty="0" smtClean="0">
                <a:solidFill>
                  <a:srgbClr val="FF0000"/>
                </a:solidFill>
                <a:latin typeface="+mj-lt"/>
                <a:ea typeface="Times New Roman" panose="02020603050405020304" pitchFamily="18" charset="0"/>
                <a:cs typeface="Arial" panose="020B0604020202020204" pitchFamily="34" charset="0"/>
              </a:rPr>
              <a:t>Com </a:t>
            </a:r>
            <a:r>
              <a:rPr lang="pt-BR" sz="1800" b="1" dirty="0">
                <a:solidFill>
                  <a:srgbClr val="FF0000"/>
                </a:solidFill>
                <a:latin typeface="+mj-lt"/>
                <a:ea typeface="Times New Roman" panose="02020603050405020304" pitchFamily="18" charset="0"/>
                <a:cs typeface="Arial" panose="020B0604020202020204" pitchFamily="34" charset="0"/>
              </a:rPr>
              <a:t>retenção de </a:t>
            </a:r>
            <a:r>
              <a:rPr lang="pt-BR" sz="1800" b="1" dirty="0" smtClean="0">
                <a:solidFill>
                  <a:srgbClr val="FF0000"/>
                </a:solidFill>
                <a:latin typeface="+mj-lt"/>
                <a:ea typeface="Times New Roman" panose="02020603050405020304" pitchFamily="18" charset="0"/>
                <a:cs typeface="Arial" panose="020B0604020202020204" pitchFamily="34" charset="0"/>
              </a:rPr>
              <a:t>tributos,</a:t>
            </a:r>
            <a:r>
              <a:rPr lang="pt-BR" sz="1800" dirty="0" smtClean="0">
                <a:solidFill>
                  <a:srgbClr val="FF0000"/>
                </a:solidFill>
                <a:latin typeface="+mj-lt"/>
                <a:ea typeface="Times New Roman" panose="02020603050405020304" pitchFamily="18" charset="0"/>
                <a:cs typeface="Arial" panose="020B0604020202020204" pitchFamily="34" charset="0"/>
              </a:rPr>
              <a:t> caso exista, informar </a:t>
            </a:r>
            <a:r>
              <a:rPr lang="pt-BR" sz="1800" dirty="0">
                <a:solidFill>
                  <a:srgbClr val="FF0000"/>
                </a:solidFill>
                <a:latin typeface="+mj-lt"/>
                <a:ea typeface="Times New Roman" panose="02020603050405020304" pitchFamily="18" charset="0"/>
                <a:cs typeface="Arial" panose="020B0604020202020204" pitchFamily="34" charset="0"/>
              </a:rPr>
              <a:t>o valor respectivo. Ao clicar no </a:t>
            </a:r>
            <a:r>
              <a:rPr lang="pt-BR" sz="1800" dirty="0" smtClean="0">
                <a:solidFill>
                  <a:srgbClr val="FF0000"/>
                </a:solidFill>
                <a:latin typeface="+mj-lt"/>
                <a:ea typeface="Times New Roman" panose="02020603050405020304" pitchFamily="18" charset="0"/>
                <a:cs typeface="Arial" panose="020B0604020202020204" pitchFamily="34" charset="0"/>
              </a:rPr>
              <a:t>botão calculadora </a:t>
            </a:r>
            <a:r>
              <a:rPr lang="pt-BR" sz="1800" dirty="0">
                <a:solidFill>
                  <a:srgbClr val="FF0000"/>
                </a:solidFill>
                <a:latin typeface="+mj-lt"/>
                <a:ea typeface="Times New Roman" panose="02020603050405020304" pitchFamily="18" charset="0"/>
                <a:cs typeface="Arial" panose="020B0604020202020204" pitchFamily="34" charset="0"/>
              </a:rPr>
              <a:t>o sistema informará o valor líquido pago ao fornecedor </a:t>
            </a:r>
            <a:r>
              <a:rPr lang="pt-BR" sz="1800" u="sng" dirty="0">
                <a:solidFill>
                  <a:srgbClr val="FF0000"/>
                </a:solidFill>
                <a:latin typeface="+mj-lt"/>
                <a:ea typeface="Times New Roman" panose="02020603050405020304" pitchFamily="18" charset="0"/>
                <a:cs typeface="Arial" panose="020B0604020202020204" pitchFamily="34" charset="0"/>
              </a:rPr>
              <a:t>e somente esse valor será cadastrado na Aba </a:t>
            </a:r>
            <a:r>
              <a:rPr lang="pt-BR" sz="1800" u="sng" dirty="0" smtClean="0">
                <a:solidFill>
                  <a:srgbClr val="FF0000"/>
                </a:solidFill>
                <a:latin typeface="+mj-lt"/>
                <a:ea typeface="Times New Roman" panose="02020603050405020304" pitchFamily="18" charset="0"/>
                <a:cs typeface="Arial" panose="020B0604020202020204" pitchFamily="34" charset="0"/>
              </a:rPr>
              <a:t>Pagamentos</a:t>
            </a:r>
            <a:r>
              <a:rPr lang="pt-BR" sz="1800" dirty="0" smtClean="0">
                <a:solidFill>
                  <a:srgbClr val="FF0000"/>
                </a:solidFill>
                <a:latin typeface="+mj-lt"/>
                <a:ea typeface="Times New Roman" panose="02020603050405020304" pitchFamily="18" charset="0"/>
                <a:cs typeface="Arial" panose="020B0604020202020204" pitchFamily="34" charset="0"/>
              </a:rPr>
              <a:t>, </a:t>
            </a:r>
            <a:r>
              <a:rPr lang="pt-BR" sz="1800" dirty="0">
                <a:solidFill>
                  <a:srgbClr val="FF0000"/>
                </a:solidFill>
                <a:latin typeface="+mj-lt"/>
                <a:ea typeface="Times New Roman" panose="02020603050405020304" pitchFamily="18" charset="0"/>
                <a:cs typeface="Arial" panose="020B0604020202020204" pitchFamily="34" charset="0"/>
              </a:rPr>
              <a:t>a </a:t>
            </a:r>
            <a:r>
              <a:rPr lang="pt-BR" sz="1800" dirty="0" smtClean="0">
                <a:solidFill>
                  <a:srgbClr val="FF0000"/>
                </a:solidFill>
                <a:latin typeface="+mj-lt"/>
                <a:ea typeface="Times New Roman" panose="02020603050405020304" pitchFamily="18" charset="0"/>
                <a:cs typeface="Arial" panose="020B0604020202020204" pitchFamily="34" charset="0"/>
              </a:rPr>
              <a:t>seguir.</a:t>
            </a:r>
            <a:endParaRPr lang="pt-BR" sz="1800" dirty="0">
              <a:solidFill>
                <a:srgbClr val="FF0000"/>
              </a:solidFill>
              <a:latin typeface="+mj-lt"/>
            </a:endParaRPr>
          </a:p>
        </p:txBody>
      </p:sp>
      <p:sp>
        <p:nvSpPr>
          <p:cNvPr id="19" name="CaixaDeTexto 18"/>
          <p:cNvSpPr txBox="1"/>
          <p:nvPr/>
        </p:nvSpPr>
        <p:spPr>
          <a:xfrm>
            <a:off x="42579" y="3931928"/>
            <a:ext cx="1977414" cy="646331"/>
          </a:xfrm>
          <a:prstGeom prst="rect">
            <a:avLst/>
          </a:prstGeom>
          <a:solidFill>
            <a:schemeClr val="bg1"/>
          </a:solidFill>
          <a:ln>
            <a:solidFill>
              <a:srgbClr val="FF0000"/>
            </a:solidFill>
          </a:ln>
        </p:spPr>
        <p:txBody>
          <a:bodyPr wrap="square" rtlCol="0">
            <a:spAutoFit/>
          </a:bodyPr>
          <a:lstStyle/>
          <a:p>
            <a:r>
              <a:rPr lang="pt-BR" sz="1800" dirty="0" smtClean="0">
                <a:solidFill>
                  <a:srgbClr val="FF0000"/>
                </a:solidFill>
              </a:rPr>
              <a:t>Valor preenchido pelo sistema.</a:t>
            </a:r>
            <a:endParaRPr lang="pt-BR" sz="1800" dirty="0">
              <a:solidFill>
                <a:srgbClr val="FF0000"/>
              </a:solidFill>
            </a:endParaRPr>
          </a:p>
        </p:txBody>
      </p:sp>
      <p:cxnSp>
        <p:nvCxnSpPr>
          <p:cNvPr id="17" name="Conector de Seta Reta 16"/>
          <p:cNvCxnSpPr/>
          <p:nvPr/>
        </p:nvCxnSpPr>
        <p:spPr bwMode="auto">
          <a:xfrm flipV="1">
            <a:off x="1288770" y="3006975"/>
            <a:ext cx="1737360" cy="81554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9" name="Conector de Seta Reta 8"/>
          <p:cNvCxnSpPr>
            <a:stCxn id="15" idx="1"/>
          </p:cNvCxnSpPr>
          <p:nvPr/>
        </p:nvCxnSpPr>
        <p:spPr bwMode="auto">
          <a:xfrm flipH="1">
            <a:off x="3857105" y="4336532"/>
            <a:ext cx="361085" cy="2765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62912185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a:xfrm>
            <a:off x="228600" y="0"/>
            <a:ext cx="7829550" cy="609600"/>
          </a:xfrm>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Despesa </a:t>
            </a:r>
            <a:r>
              <a:rPr lang="pt-BR" altLang="pt-BR" sz="2000" dirty="0" smtClean="0">
                <a:solidFill>
                  <a:schemeClr val="accent6"/>
                </a:solidFill>
              </a:rPr>
              <a:t/>
            </a:r>
            <a:br>
              <a:rPr lang="pt-BR" altLang="pt-BR" sz="2000" dirty="0" smtClean="0">
                <a:solidFill>
                  <a:schemeClr val="accent6"/>
                </a:solidFill>
              </a:rPr>
            </a:br>
            <a:r>
              <a:rPr lang="en-US" altLang="pt-BR" sz="2000" dirty="0" smtClean="0">
                <a:solidFill>
                  <a:srgbClr val="0070C0"/>
                </a:solidFill>
              </a:rPr>
              <a:t>Aba </a:t>
            </a:r>
            <a:r>
              <a:rPr lang="en-US" altLang="pt-BR" sz="2000" dirty="0" err="1" smtClean="0">
                <a:solidFill>
                  <a:srgbClr val="0070C0"/>
                </a:solidFill>
              </a:rPr>
              <a:t>Pagamentos</a:t>
            </a:r>
            <a:endParaRPr lang="pt-BR" altLang="pt-BR" sz="2000" dirty="0" smtClean="0">
              <a:solidFill>
                <a:srgbClr val="FF0000"/>
              </a:solidFill>
            </a:endParaRPr>
          </a:p>
        </p:txBody>
      </p:sp>
      <p:pic>
        <p:nvPicPr>
          <p:cNvPr id="3" name="Imagem 2"/>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42258" y="1262743"/>
            <a:ext cx="7870372" cy="4278086"/>
          </a:xfrm>
          <a:prstGeom prst="rect">
            <a:avLst/>
          </a:prstGeom>
          <a:noFill/>
          <a:ln>
            <a:solidFill>
              <a:srgbClr val="FF0000"/>
            </a:solidFill>
          </a:ln>
        </p:spPr>
      </p:pic>
      <p:sp>
        <p:nvSpPr>
          <p:cNvPr id="4" name="Retângulo de cantos arredondados 3"/>
          <p:cNvSpPr/>
          <p:nvPr/>
        </p:nvSpPr>
        <p:spPr bwMode="auto">
          <a:xfrm>
            <a:off x="7892144" y="2100943"/>
            <a:ext cx="229392" cy="326571"/>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 name="Retângulo de cantos arredondados 4"/>
          <p:cNvSpPr/>
          <p:nvPr/>
        </p:nvSpPr>
        <p:spPr bwMode="auto">
          <a:xfrm>
            <a:off x="6694714" y="5257800"/>
            <a:ext cx="1959429" cy="402771"/>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6" name="CaixaDeTexto 5"/>
          <p:cNvSpPr txBox="1"/>
          <p:nvPr/>
        </p:nvSpPr>
        <p:spPr>
          <a:xfrm>
            <a:off x="2852057" y="3102429"/>
            <a:ext cx="3842657" cy="1015663"/>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Para incluir os pagamentos realizados e a realizar, referente ao documento fiscal cadastrado.</a:t>
            </a:r>
            <a:endParaRPr lang="pt-BR" dirty="0">
              <a:solidFill>
                <a:srgbClr val="FF0000"/>
              </a:solidFill>
            </a:endParaRPr>
          </a:p>
        </p:txBody>
      </p:sp>
      <p:cxnSp>
        <p:nvCxnSpPr>
          <p:cNvPr id="8" name="Conector de seta reta 7"/>
          <p:cNvCxnSpPr/>
          <p:nvPr/>
        </p:nvCxnSpPr>
        <p:spPr bwMode="auto">
          <a:xfrm flipV="1">
            <a:off x="6694714" y="2427514"/>
            <a:ext cx="1197429" cy="67491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7" name="Imagem 6"/>
          <p:cNvPicPr>
            <a:picLocks noChangeAspect="1"/>
          </p:cNvPicPr>
          <p:nvPr/>
        </p:nvPicPr>
        <p:blipFill>
          <a:blip r:embed="rId5"/>
          <a:stretch>
            <a:fillRect/>
          </a:stretch>
        </p:blipFill>
        <p:spPr>
          <a:xfrm>
            <a:off x="691937" y="1259973"/>
            <a:ext cx="1502228" cy="183672"/>
          </a:xfrm>
          <a:prstGeom prst="rect">
            <a:avLst/>
          </a:prstGeom>
        </p:spPr>
      </p:pic>
      <p:sp>
        <p:nvSpPr>
          <p:cNvPr id="9" name="Retângulo 8"/>
          <p:cNvSpPr/>
          <p:nvPr/>
        </p:nvSpPr>
        <p:spPr>
          <a:xfrm>
            <a:off x="1443051" y="4375662"/>
            <a:ext cx="4276402" cy="1015663"/>
          </a:xfrm>
          <a:prstGeom prst="rect">
            <a:avLst/>
          </a:prstGeom>
          <a:solidFill>
            <a:schemeClr val="bg1"/>
          </a:solidFill>
          <a:ln>
            <a:solidFill>
              <a:srgbClr val="FF0000"/>
            </a:solidFill>
          </a:ln>
        </p:spPr>
        <p:txBody>
          <a:bodyPr wrap="square">
            <a:spAutoFit/>
          </a:bodyPr>
          <a:lstStyle/>
          <a:p>
            <a:r>
              <a:rPr lang="pt-BR" dirty="0">
                <a:solidFill>
                  <a:srgbClr val="FF0000"/>
                </a:solidFill>
                <a:latin typeface="Arial" panose="020B0604020202020204" pitchFamily="34" charset="0"/>
                <a:ea typeface="Times New Roman" panose="02020603050405020304" pitchFamily="18" charset="0"/>
                <a:cs typeface="Arial" panose="020B0604020202020204" pitchFamily="34" charset="0"/>
              </a:rPr>
              <a:t>Um comprovante de despesa poderá ter um ou mais </a:t>
            </a:r>
            <a:r>
              <a:rPr lang="pt-BR"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pagamentos (em </a:t>
            </a:r>
            <a:r>
              <a:rPr lang="pt-BR" dirty="0">
                <a:solidFill>
                  <a:srgbClr val="FF0000"/>
                </a:solidFill>
                <a:latin typeface="Arial" panose="020B0604020202020204" pitchFamily="34" charset="0"/>
                <a:ea typeface="Times New Roman" panose="02020603050405020304" pitchFamily="18" charset="0"/>
                <a:cs typeface="Arial" panose="020B0604020202020204" pitchFamily="34" charset="0"/>
              </a:rPr>
              <a:t>caso de pagamento </a:t>
            </a:r>
            <a:r>
              <a:rPr lang="pt-BR" dirty="0" smtClean="0">
                <a:solidFill>
                  <a:srgbClr val="FF0000"/>
                </a:solidFill>
                <a:latin typeface="Arial" panose="020B0604020202020204" pitchFamily="34" charset="0"/>
                <a:ea typeface="Times New Roman" panose="02020603050405020304" pitchFamily="18" charset="0"/>
                <a:cs typeface="Arial" panose="020B0604020202020204" pitchFamily="34" charset="0"/>
              </a:rPr>
              <a:t>parcelado).</a:t>
            </a:r>
            <a:endParaRPr lang="pt-BR"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291941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a:xfrm>
            <a:off x="22072" y="0"/>
            <a:ext cx="8040688" cy="609600"/>
          </a:xfrm>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Despesa </a:t>
            </a:r>
            <a:br>
              <a:rPr lang="pt-BR" altLang="pt-BR" sz="2000" dirty="0">
                <a:solidFill>
                  <a:schemeClr val="accent6"/>
                </a:solidFill>
              </a:rPr>
            </a:br>
            <a:r>
              <a:rPr lang="pt-BR" altLang="pt-BR" sz="1800" dirty="0" smtClean="0">
                <a:solidFill>
                  <a:schemeClr val="accent6"/>
                </a:solidFill>
              </a:rPr>
              <a:t>Ex. 1 - </a:t>
            </a:r>
            <a:r>
              <a:rPr lang="en-US" altLang="pt-BR" sz="1800" dirty="0" smtClean="0">
                <a:solidFill>
                  <a:srgbClr val="0070C0"/>
                </a:solidFill>
              </a:rPr>
              <a:t>Aba </a:t>
            </a:r>
            <a:r>
              <a:rPr lang="en-US" altLang="pt-BR" sz="1800" dirty="0" err="1" smtClean="0">
                <a:solidFill>
                  <a:srgbClr val="0070C0"/>
                </a:solidFill>
              </a:rPr>
              <a:t>Pagamentos</a:t>
            </a:r>
            <a:r>
              <a:rPr lang="en-US" altLang="pt-BR" sz="1800" dirty="0" smtClean="0">
                <a:solidFill>
                  <a:srgbClr val="0070C0"/>
                </a:solidFill>
              </a:rPr>
              <a:t> - </a:t>
            </a:r>
            <a:r>
              <a:rPr lang="en-US" altLang="pt-BR" sz="1800" dirty="0" err="1">
                <a:solidFill>
                  <a:srgbClr val="FF0000"/>
                </a:solidFill>
              </a:rPr>
              <a:t>Pagamento</a:t>
            </a:r>
            <a:r>
              <a:rPr lang="en-US" altLang="pt-BR" sz="1800" dirty="0">
                <a:solidFill>
                  <a:srgbClr val="FF0000"/>
                </a:solidFill>
              </a:rPr>
              <a:t> </a:t>
            </a:r>
            <a:r>
              <a:rPr lang="en-US" altLang="pt-BR" sz="1800" dirty="0" smtClean="0">
                <a:solidFill>
                  <a:srgbClr val="FF0000"/>
                </a:solidFill>
              </a:rPr>
              <a:t>integral do </a:t>
            </a:r>
            <a:r>
              <a:rPr lang="en-US" altLang="pt-BR" sz="1800" dirty="0" err="1" smtClean="0">
                <a:solidFill>
                  <a:srgbClr val="FF0000"/>
                </a:solidFill>
              </a:rPr>
              <a:t>documento</a:t>
            </a:r>
            <a:r>
              <a:rPr lang="en-US" altLang="pt-BR" sz="1800" dirty="0" smtClean="0">
                <a:solidFill>
                  <a:srgbClr val="FF0000"/>
                </a:solidFill>
              </a:rPr>
              <a:t> fiscal</a:t>
            </a:r>
            <a:endParaRPr lang="pt-BR" altLang="pt-BR" sz="1800" dirty="0" smtClean="0">
              <a:solidFill>
                <a:srgbClr val="FF0000"/>
              </a:solidFill>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064029" y="995508"/>
            <a:ext cx="7909638" cy="4266447"/>
          </a:xfrm>
          <a:prstGeom prst="rect">
            <a:avLst/>
          </a:prstGeom>
          <a:ln>
            <a:solidFill>
              <a:srgbClr val="FF0000"/>
            </a:solidFill>
          </a:ln>
        </p:spPr>
      </p:pic>
      <p:pic>
        <p:nvPicPr>
          <p:cNvPr id="4" name="Imagem 3"/>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799041" y="1314005"/>
            <a:ext cx="7961553" cy="4235439"/>
          </a:xfrm>
          <a:prstGeom prst="rect">
            <a:avLst/>
          </a:prstGeom>
          <a:ln>
            <a:solidFill>
              <a:srgbClr val="FF0000"/>
            </a:solidFill>
          </a:ln>
        </p:spPr>
      </p:pic>
      <p:pic>
        <p:nvPicPr>
          <p:cNvPr id="2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76577" y="2811036"/>
            <a:ext cx="2969253" cy="15541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25" name="CaixaDeTexto 24"/>
          <p:cNvSpPr txBox="1"/>
          <p:nvPr/>
        </p:nvSpPr>
        <p:spPr>
          <a:xfrm>
            <a:off x="3850900" y="1980231"/>
            <a:ext cx="2335896" cy="400110"/>
          </a:xfrm>
          <a:prstGeom prst="rect">
            <a:avLst/>
          </a:prstGeom>
          <a:noFill/>
          <a:ln>
            <a:solidFill>
              <a:srgbClr val="FF0000"/>
            </a:solidFill>
          </a:ln>
        </p:spPr>
        <p:txBody>
          <a:bodyPr wrap="none" rtlCol="0">
            <a:spAutoFit/>
          </a:bodyPr>
          <a:lstStyle/>
          <a:p>
            <a:r>
              <a:rPr lang="pt-BR" dirty="0" smtClean="0">
                <a:solidFill>
                  <a:srgbClr val="FF0000"/>
                </a:solidFill>
              </a:rPr>
              <a:t>Preencher campos</a:t>
            </a:r>
            <a:endParaRPr lang="pt-BR" dirty="0">
              <a:solidFill>
                <a:srgbClr val="FF0000"/>
              </a:solidFill>
            </a:endParaRPr>
          </a:p>
        </p:txBody>
      </p:sp>
      <p:cxnSp>
        <p:nvCxnSpPr>
          <p:cNvPr id="11" name="Conector de Seta Reta 10"/>
          <p:cNvCxnSpPr/>
          <p:nvPr/>
        </p:nvCxnSpPr>
        <p:spPr bwMode="auto">
          <a:xfrm flipH="1">
            <a:off x="3740727" y="3557847"/>
            <a:ext cx="1404851"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0" name="Conector de Seta Reta 19"/>
          <p:cNvCxnSpPr/>
          <p:nvPr/>
        </p:nvCxnSpPr>
        <p:spPr bwMode="auto">
          <a:xfrm flipH="1">
            <a:off x="3117147" y="2380341"/>
            <a:ext cx="1670984" cy="58875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7" name="Conector de Seta Reta 26"/>
          <p:cNvCxnSpPr/>
          <p:nvPr/>
        </p:nvCxnSpPr>
        <p:spPr bwMode="auto">
          <a:xfrm flipH="1">
            <a:off x="3013286" y="2394261"/>
            <a:ext cx="1691720" cy="169560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9" name="Conector de Seta Reta 28"/>
          <p:cNvCxnSpPr/>
          <p:nvPr/>
        </p:nvCxnSpPr>
        <p:spPr bwMode="auto">
          <a:xfrm flipH="1">
            <a:off x="3208713" y="2380341"/>
            <a:ext cx="1579418" cy="224984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1" name="Conector de Seta Reta 30"/>
          <p:cNvCxnSpPr/>
          <p:nvPr/>
        </p:nvCxnSpPr>
        <p:spPr bwMode="auto">
          <a:xfrm flipH="1">
            <a:off x="3025833" y="2380341"/>
            <a:ext cx="1753985" cy="117750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1" name="Imagem 20"/>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tretch>
            <a:fillRect/>
          </a:stretch>
        </p:blipFill>
        <p:spPr>
          <a:xfrm>
            <a:off x="505803" y="1651450"/>
            <a:ext cx="7965300" cy="4178861"/>
          </a:xfrm>
          <a:prstGeom prst="rect">
            <a:avLst/>
          </a:prstGeom>
          <a:ln>
            <a:solidFill>
              <a:srgbClr val="FF0000"/>
            </a:solidFill>
          </a:ln>
        </p:spPr>
      </p:pic>
      <p:sp>
        <p:nvSpPr>
          <p:cNvPr id="5" name="Retângulo 4"/>
          <p:cNvSpPr/>
          <p:nvPr/>
        </p:nvSpPr>
        <p:spPr bwMode="auto">
          <a:xfrm>
            <a:off x="7478013" y="1774716"/>
            <a:ext cx="508410" cy="74883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3" name="Imagem 22"/>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Lst>
          </a:blip>
          <a:stretch>
            <a:fillRect/>
          </a:stretch>
        </p:blipFill>
        <p:spPr>
          <a:xfrm>
            <a:off x="298706" y="1911927"/>
            <a:ext cx="7980769" cy="4099503"/>
          </a:xfrm>
          <a:prstGeom prst="rect">
            <a:avLst/>
          </a:prstGeom>
          <a:ln>
            <a:solidFill>
              <a:srgbClr val="FF0000"/>
            </a:solidFill>
          </a:ln>
        </p:spPr>
      </p:pic>
      <p:sp>
        <p:nvSpPr>
          <p:cNvPr id="6" name="Retângulo 5"/>
          <p:cNvSpPr/>
          <p:nvPr/>
        </p:nvSpPr>
        <p:spPr bwMode="auto">
          <a:xfrm>
            <a:off x="390698" y="3084962"/>
            <a:ext cx="7755132" cy="42198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7" name="Retângulo 6"/>
          <p:cNvSpPr/>
          <p:nvPr/>
        </p:nvSpPr>
        <p:spPr bwMode="auto">
          <a:xfrm>
            <a:off x="7581207" y="2684603"/>
            <a:ext cx="245410" cy="34945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9" name="CaixaDeTexto 8"/>
          <p:cNvSpPr txBox="1"/>
          <p:nvPr/>
        </p:nvSpPr>
        <p:spPr>
          <a:xfrm>
            <a:off x="3519878" y="4086737"/>
            <a:ext cx="3958135" cy="400110"/>
          </a:xfrm>
          <a:prstGeom prst="rect">
            <a:avLst/>
          </a:prstGeom>
          <a:noFill/>
          <a:ln>
            <a:solidFill>
              <a:srgbClr val="FF0000"/>
            </a:solidFill>
          </a:ln>
        </p:spPr>
        <p:txBody>
          <a:bodyPr wrap="none" rtlCol="0">
            <a:spAutoFit/>
          </a:bodyPr>
          <a:lstStyle/>
          <a:p>
            <a:r>
              <a:rPr lang="pt-BR" dirty="0" smtClean="0">
                <a:solidFill>
                  <a:srgbClr val="FF0000"/>
                </a:solidFill>
              </a:rPr>
              <a:t>Para cadastrar mais pagamentos</a:t>
            </a:r>
            <a:endParaRPr lang="pt-BR" dirty="0">
              <a:solidFill>
                <a:srgbClr val="FF0000"/>
              </a:solidFill>
            </a:endParaRPr>
          </a:p>
        </p:txBody>
      </p:sp>
      <p:cxnSp>
        <p:nvCxnSpPr>
          <p:cNvPr id="12" name="Conector de Seta Reta 11"/>
          <p:cNvCxnSpPr/>
          <p:nvPr/>
        </p:nvCxnSpPr>
        <p:spPr bwMode="auto">
          <a:xfrm flipV="1">
            <a:off x="5527964" y="2893194"/>
            <a:ext cx="1950049" cy="117525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3" name="Retângulo 12"/>
          <p:cNvSpPr/>
          <p:nvPr/>
        </p:nvSpPr>
        <p:spPr bwMode="auto">
          <a:xfrm>
            <a:off x="6018415" y="1858583"/>
            <a:ext cx="352963" cy="39095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2" name="Imagem 31"/>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Lst>
          </a:blip>
          <a:stretch>
            <a:fillRect/>
          </a:stretch>
        </p:blipFill>
        <p:spPr>
          <a:xfrm>
            <a:off x="22072" y="2220485"/>
            <a:ext cx="8040688" cy="4033364"/>
          </a:xfrm>
          <a:prstGeom prst="rect">
            <a:avLst/>
          </a:prstGeom>
          <a:ln>
            <a:solidFill>
              <a:srgbClr val="FF0000"/>
            </a:solidFill>
          </a:ln>
        </p:spPr>
      </p:pic>
      <p:sp>
        <p:nvSpPr>
          <p:cNvPr id="14" name="Retângulo 13"/>
          <p:cNvSpPr/>
          <p:nvPr/>
        </p:nvSpPr>
        <p:spPr bwMode="auto">
          <a:xfrm>
            <a:off x="2726575" y="2394260"/>
            <a:ext cx="1870363" cy="58875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5" name="Retângulo 14"/>
          <p:cNvSpPr/>
          <p:nvPr/>
        </p:nvSpPr>
        <p:spPr bwMode="auto">
          <a:xfrm>
            <a:off x="415637" y="3374968"/>
            <a:ext cx="1753985" cy="32374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8556842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5" grpId="0" animBg="1"/>
      <p:bldP spid="6" grpId="0" animBg="1"/>
      <p:bldP spid="7" grpId="0" animBg="1"/>
      <p:bldP spid="9" grpId="0" animBg="1"/>
      <p:bldP spid="13" grpId="0" animBg="1"/>
      <p:bldP spid="14" grpId="0" animBg="1"/>
      <p:bldP spid="1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idx="4294967295"/>
          </p:nvPr>
        </p:nvSpPr>
        <p:spPr>
          <a:xfrm>
            <a:off x="0" y="0"/>
            <a:ext cx="8083550" cy="609600"/>
          </a:xfrm>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Despesa </a:t>
            </a:r>
            <a:br>
              <a:rPr lang="pt-BR" altLang="pt-BR" sz="2000" dirty="0">
                <a:solidFill>
                  <a:schemeClr val="accent6"/>
                </a:solidFill>
              </a:rPr>
            </a:br>
            <a:r>
              <a:rPr lang="pt-BR" altLang="pt-BR" sz="1800" dirty="0">
                <a:solidFill>
                  <a:schemeClr val="accent6"/>
                </a:solidFill>
              </a:rPr>
              <a:t>Ex. </a:t>
            </a:r>
            <a:r>
              <a:rPr lang="pt-BR" altLang="pt-BR" sz="1800" dirty="0" smtClean="0">
                <a:solidFill>
                  <a:schemeClr val="accent6"/>
                </a:solidFill>
              </a:rPr>
              <a:t>2 </a:t>
            </a:r>
            <a:r>
              <a:rPr lang="pt-BR" altLang="pt-BR" sz="1800" dirty="0">
                <a:solidFill>
                  <a:schemeClr val="accent6"/>
                </a:solidFill>
              </a:rPr>
              <a:t>- </a:t>
            </a:r>
            <a:r>
              <a:rPr lang="en-US" altLang="pt-BR" sz="1800" dirty="0">
                <a:solidFill>
                  <a:srgbClr val="0070C0"/>
                </a:solidFill>
              </a:rPr>
              <a:t>Aba </a:t>
            </a:r>
            <a:r>
              <a:rPr lang="en-US" altLang="pt-BR" sz="1800" dirty="0" err="1">
                <a:solidFill>
                  <a:srgbClr val="0070C0"/>
                </a:solidFill>
              </a:rPr>
              <a:t>Pagamentos</a:t>
            </a:r>
            <a:r>
              <a:rPr lang="en-US" altLang="pt-BR" sz="1800" dirty="0">
                <a:solidFill>
                  <a:srgbClr val="0070C0"/>
                </a:solidFill>
              </a:rPr>
              <a:t> - </a:t>
            </a:r>
            <a:r>
              <a:rPr lang="en-US" altLang="pt-BR" sz="1800" dirty="0" err="1">
                <a:solidFill>
                  <a:srgbClr val="FF0000"/>
                </a:solidFill>
              </a:rPr>
              <a:t>Pagamento</a:t>
            </a:r>
            <a:r>
              <a:rPr lang="en-US" altLang="pt-BR" sz="1800" dirty="0">
                <a:solidFill>
                  <a:srgbClr val="FF0000"/>
                </a:solidFill>
              </a:rPr>
              <a:t> </a:t>
            </a:r>
            <a:r>
              <a:rPr lang="en-US" altLang="pt-BR" sz="1800" dirty="0" err="1" smtClean="0">
                <a:solidFill>
                  <a:srgbClr val="FF0000"/>
                </a:solidFill>
              </a:rPr>
              <a:t>parcelado</a:t>
            </a:r>
            <a:r>
              <a:rPr lang="en-US" altLang="pt-BR" sz="1800" dirty="0" smtClean="0">
                <a:solidFill>
                  <a:srgbClr val="FF0000"/>
                </a:solidFill>
              </a:rPr>
              <a:t> do </a:t>
            </a:r>
            <a:r>
              <a:rPr lang="en-US" altLang="pt-BR" sz="1800" dirty="0" err="1" smtClean="0">
                <a:solidFill>
                  <a:srgbClr val="FF0000"/>
                </a:solidFill>
              </a:rPr>
              <a:t>documento</a:t>
            </a:r>
            <a:r>
              <a:rPr lang="en-US" altLang="pt-BR" sz="1800" dirty="0" smtClean="0">
                <a:solidFill>
                  <a:srgbClr val="FF0000"/>
                </a:solidFill>
              </a:rPr>
              <a:t> fiscal</a:t>
            </a:r>
            <a:endParaRPr lang="pt-BR" altLang="pt-BR" sz="1800" dirty="0" smtClean="0">
              <a:solidFill>
                <a:srgbClr val="FF0000"/>
              </a:solidFill>
            </a:endParaRPr>
          </a:p>
        </p:txBody>
      </p:sp>
      <p:pic>
        <p:nvPicPr>
          <p:cNvPr id="16" name="Imagem 1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263534" y="970571"/>
            <a:ext cx="7613765" cy="4000440"/>
          </a:xfrm>
          <a:prstGeom prst="rect">
            <a:avLst/>
          </a:prstGeom>
          <a:ln>
            <a:solidFill>
              <a:srgbClr val="FF0000"/>
            </a:solidFill>
          </a:ln>
        </p:spPr>
      </p:pic>
      <p:sp>
        <p:nvSpPr>
          <p:cNvPr id="19" name="CaixaDeTexto 4"/>
          <p:cNvSpPr txBox="1">
            <a:spLocks noChangeArrowheads="1"/>
          </p:cNvSpPr>
          <p:nvPr/>
        </p:nvSpPr>
        <p:spPr bwMode="auto">
          <a:xfrm>
            <a:off x="1627157" y="2404081"/>
            <a:ext cx="6886517" cy="147732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buFontTx/>
              <a:buNone/>
            </a:pPr>
            <a:r>
              <a:rPr lang="pt-BR" sz="1800" b="0" dirty="0">
                <a:solidFill>
                  <a:srgbClr val="FF0000"/>
                </a:solidFill>
              </a:rPr>
              <a:t>Uma despesa pode ser paga de forma parcelada. Nesse caso, o comprovante de despesa é cadastrado apenas uma vez e na Aba Pagamento são inseridos o pagamento já realizado e os </a:t>
            </a:r>
            <a:r>
              <a:rPr lang="pt-BR" sz="1800" b="0" dirty="0" smtClean="0">
                <a:solidFill>
                  <a:srgbClr val="FF0000"/>
                </a:solidFill>
              </a:rPr>
              <a:t>futuros, ou </a:t>
            </a:r>
            <a:r>
              <a:rPr lang="pt-BR" altLang="pt-BR" sz="1800" b="0" dirty="0" smtClean="0">
                <a:solidFill>
                  <a:srgbClr val="FF0000"/>
                </a:solidFill>
              </a:rPr>
              <a:t>saldo insuficiente na conta bancária ou da parcela recebida do convênio, para pagar na íntegra o documento fiscal.</a:t>
            </a:r>
            <a:endParaRPr lang="pt-BR" altLang="pt-BR" sz="1800" b="0" dirty="0">
              <a:solidFill>
                <a:srgbClr val="FF0000"/>
              </a:solidFill>
            </a:endParaRPr>
          </a:p>
        </p:txBody>
      </p:sp>
      <p:sp>
        <p:nvSpPr>
          <p:cNvPr id="2" name="Retângulo 1"/>
          <p:cNvSpPr/>
          <p:nvPr/>
        </p:nvSpPr>
        <p:spPr bwMode="auto">
          <a:xfrm>
            <a:off x="8221287" y="1729047"/>
            <a:ext cx="292387" cy="40732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1" name="Imagem 20"/>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989216" y="1659292"/>
            <a:ext cx="7689272" cy="3527850"/>
          </a:xfrm>
          <a:prstGeom prst="rect">
            <a:avLst/>
          </a:prstGeom>
          <a:ln>
            <a:solidFill>
              <a:srgbClr val="FF0000"/>
            </a:solidFill>
          </a:ln>
        </p:spPr>
      </p:pic>
      <p:sp>
        <p:nvSpPr>
          <p:cNvPr id="22" name="Retângulo 21"/>
          <p:cNvSpPr/>
          <p:nvPr/>
        </p:nvSpPr>
        <p:spPr>
          <a:xfrm>
            <a:off x="5274050" y="3352703"/>
            <a:ext cx="2335896" cy="400110"/>
          </a:xfrm>
          <a:prstGeom prst="rect">
            <a:avLst/>
          </a:prstGeom>
          <a:ln>
            <a:solidFill>
              <a:srgbClr val="FF0000"/>
            </a:solidFill>
          </a:ln>
        </p:spPr>
        <p:txBody>
          <a:bodyPr wrap="none">
            <a:spAutoFit/>
          </a:bodyPr>
          <a:lstStyle/>
          <a:p>
            <a:r>
              <a:rPr lang="pt-BR" dirty="0">
                <a:solidFill>
                  <a:srgbClr val="FF0000"/>
                </a:solidFill>
              </a:rPr>
              <a:t>Preencher campos</a:t>
            </a:r>
          </a:p>
        </p:txBody>
      </p:sp>
      <p:cxnSp>
        <p:nvCxnSpPr>
          <p:cNvPr id="6" name="Conector de Seta Reta 5"/>
          <p:cNvCxnSpPr/>
          <p:nvPr/>
        </p:nvCxnSpPr>
        <p:spPr bwMode="auto">
          <a:xfrm flipH="1" flipV="1">
            <a:off x="4041775" y="2970791"/>
            <a:ext cx="1232275" cy="58196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8" name="Conector de Seta Reta 7"/>
          <p:cNvCxnSpPr>
            <a:stCxn id="22" idx="1"/>
          </p:cNvCxnSpPr>
          <p:nvPr/>
        </p:nvCxnSpPr>
        <p:spPr bwMode="auto">
          <a:xfrm flipH="1">
            <a:off x="4181302" y="3552758"/>
            <a:ext cx="1092748" cy="1713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ector de Seta Reta 9"/>
          <p:cNvCxnSpPr/>
          <p:nvPr/>
        </p:nvCxnSpPr>
        <p:spPr bwMode="auto">
          <a:xfrm flipH="1">
            <a:off x="3483033" y="3552758"/>
            <a:ext cx="1791017" cy="53623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4" name="Conector de Seta Reta 23"/>
          <p:cNvCxnSpPr>
            <a:stCxn id="22" idx="1"/>
          </p:cNvCxnSpPr>
          <p:nvPr/>
        </p:nvCxnSpPr>
        <p:spPr bwMode="auto">
          <a:xfrm flipH="1">
            <a:off x="4239491" y="3552758"/>
            <a:ext cx="1034559" cy="101737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5" name="Imagem 24"/>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tretch>
            <a:fillRect/>
          </a:stretch>
        </p:blipFill>
        <p:spPr>
          <a:xfrm>
            <a:off x="838561" y="1912477"/>
            <a:ext cx="7638701" cy="3515734"/>
          </a:xfrm>
          <a:prstGeom prst="rect">
            <a:avLst/>
          </a:prstGeom>
          <a:ln>
            <a:solidFill>
              <a:srgbClr val="FF0000"/>
            </a:solidFill>
          </a:ln>
        </p:spPr>
      </p:pic>
      <p:sp>
        <p:nvSpPr>
          <p:cNvPr id="26" name="Retângulo 25"/>
          <p:cNvSpPr/>
          <p:nvPr/>
        </p:nvSpPr>
        <p:spPr bwMode="auto">
          <a:xfrm>
            <a:off x="7464829" y="2010803"/>
            <a:ext cx="540327" cy="65317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9" name="Imagem 28"/>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637335" y="2153546"/>
            <a:ext cx="7642141" cy="3527850"/>
          </a:xfrm>
          <a:prstGeom prst="rect">
            <a:avLst/>
          </a:prstGeom>
          <a:ln>
            <a:solidFill>
              <a:srgbClr val="FF0000"/>
            </a:solidFill>
          </a:ln>
        </p:spPr>
      </p:pic>
      <p:sp>
        <p:nvSpPr>
          <p:cNvPr id="30" name="Retângulo 29"/>
          <p:cNvSpPr/>
          <p:nvPr/>
        </p:nvSpPr>
        <p:spPr>
          <a:xfrm>
            <a:off x="5399096" y="3820874"/>
            <a:ext cx="2335896" cy="400110"/>
          </a:xfrm>
          <a:prstGeom prst="rect">
            <a:avLst/>
          </a:prstGeom>
          <a:ln>
            <a:solidFill>
              <a:srgbClr val="FF0000"/>
            </a:solidFill>
          </a:ln>
        </p:spPr>
        <p:txBody>
          <a:bodyPr wrap="none">
            <a:spAutoFit/>
          </a:bodyPr>
          <a:lstStyle/>
          <a:p>
            <a:r>
              <a:rPr lang="pt-BR" dirty="0">
                <a:solidFill>
                  <a:srgbClr val="FF0000"/>
                </a:solidFill>
              </a:rPr>
              <a:t>Preencher campos</a:t>
            </a:r>
          </a:p>
        </p:txBody>
      </p:sp>
      <p:cxnSp>
        <p:nvCxnSpPr>
          <p:cNvPr id="28" name="Conector de Seta Reta 27"/>
          <p:cNvCxnSpPr>
            <a:stCxn id="30" idx="1"/>
          </p:cNvCxnSpPr>
          <p:nvPr/>
        </p:nvCxnSpPr>
        <p:spPr bwMode="auto">
          <a:xfrm flipH="1" flipV="1">
            <a:off x="3582785" y="3423217"/>
            <a:ext cx="1816311" cy="59771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4" name="Conector de Seta Reta 33"/>
          <p:cNvCxnSpPr>
            <a:stCxn id="30" idx="1"/>
          </p:cNvCxnSpPr>
          <p:nvPr/>
        </p:nvCxnSpPr>
        <p:spPr bwMode="auto">
          <a:xfrm flipH="1">
            <a:off x="3117273" y="4020929"/>
            <a:ext cx="2281823" cy="49389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6" name="Conector de Seta Reta 35"/>
          <p:cNvCxnSpPr>
            <a:stCxn id="30" idx="1"/>
          </p:cNvCxnSpPr>
          <p:nvPr/>
        </p:nvCxnSpPr>
        <p:spPr bwMode="auto">
          <a:xfrm flipH="1">
            <a:off x="3848615" y="4020929"/>
            <a:ext cx="1550481" cy="103476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37" name="Imagem 36"/>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Lst>
          </a:blip>
          <a:stretch>
            <a:fillRect/>
          </a:stretch>
        </p:blipFill>
        <p:spPr>
          <a:xfrm>
            <a:off x="436109" y="2387033"/>
            <a:ext cx="7647441" cy="3488830"/>
          </a:xfrm>
          <a:prstGeom prst="rect">
            <a:avLst/>
          </a:prstGeom>
          <a:ln>
            <a:solidFill>
              <a:srgbClr val="FF0000"/>
            </a:solidFill>
          </a:ln>
        </p:spPr>
      </p:pic>
      <p:sp>
        <p:nvSpPr>
          <p:cNvPr id="38" name="Retângulo 37"/>
          <p:cNvSpPr/>
          <p:nvPr/>
        </p:nvSpPr>
        <p:spPr bwMode="auto">
          <a:xfrm>
            <a:off x="7099069" y="2493818"/>
            <a:ext cx="510877" cy="69826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9" name="Imagem 38"/>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Lst>
          </a:blip>
          <a:stretch>
            <a:fillRect/>
          </a:stretch>
        </p:blipFill>
        <p:spPr>
          <a:xfrm>
            <a:off x="187918" y="2493818"/>
            <a:ext cx="7707713" cy="3743016"/>
          </a:xfrm>
          <a:prstGeom prst="rect">
            <a:avLst/>
          </a:prstGeom>
          <a:ln>
            <a:solidFill>
              <a:srgbClr val="FF0000"/>
            </a:solidFill>
          </a:ln>
        </p:spPr>
      </p:pic>
      <p:sp>
        <p:nvSpPr>
          <p:cNvPr id="40" name="Retângulo 39"/>
          <p:cNvSpPr/>
          <p:nvPr/>
        </p:nvSpPr>
        <p:spPr bwMode="auto">
          <a:xfrm>
            <a:off x="5649492" y="2494609"/>
            <a:ext cx="435423" cy="31049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43" name="CaixaDeTexto 42"/>
          <p:cNvSpPr txBox="1"/>
          <p:nvPr/>
        </p:nvSpPr>
        <p:spPr>
          <a:xfrm>
            <a:off x="1058134" y="4191351"/>
            <a:ext cx="4886844" cy="338554"/>
          </a:xfrm>
          <a:prstGeom prst="rect">
            <a:avLst/>
          </a:prstGeom>
          <a:solidFill>
            <a:schemeClr val="bg1"/>
          </a:solidFill>
          <a:ln>
            <a:solidFill>
              <a:srgbClr val="FF0000"/>
            </a:solidFill>
          </a:ln>
        </p:spPr>
        <p:txBody>
          <a:bodyPr wrap="square" rtlCol="0">
            <a:spAutoFit/>
          </a:bodyPr>
          <a:lstStyle/>
          <a:p>
            <a:r>
              <a:rPr lang="pt-BR" sz="1600" dirty="0" smtClean="0">
                <a:solidFill>
                  <a:srgbClr val="FF0000"/>
                </a:solidFill>
              </a:rPr>
              <a:t>O </a:t>
            </a:r>
            <a:r>
              <a:rPr lang="pt-BR" sz="1600" dirty="0">
                <a:solidFill>
                  <a:srgbClr val="FF0000"/>
                </a:solidFill>
              </a:rPr>
              <a:t>sistema vai gerar o N° do </a:t>
            </a:r>
            <a:r>
              <a:rPr lang="pt-BR" sz="1600" dirty="0" smtClean="0">
                <a:solidFill>
                  <a:srgbClr val="FF0000"/>
                </a:solidFill>
              </a:rPr>
              <a:t>Comprovante Despesa.</a:t>
            </a:r>
            <a:endParaRPr lang="pt-BR" sz="1600" dirty="0">
              <a:solidFill>
                <a:srgbClr val="FF0000"/>
              </a:solidFill>
            </a:endParaRPr>
          </a:p>
        </p:txBody>
      </p:sp>
      <p:cxnSp>
        <p:nvCxnSpPr>
          <p:cNvPr id="42" name="Conector de Seta Reta 41"/>
          <p:cNvCxnSpPr/>
          <p:nvPr/>
        </p:nvCxnSpPr>
        <p:spPr bwMode="auto">
          <a:xfrm flipV="1">
            <a:off x="2916047" y="2743200"/>
            <a:ext cx="2733446" cy="139868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48" name="Retângulo 1"/>
          <p:cNvSpPr>
            <a:spLocks noChangeArrowheads="1"/>
          </p:cNvSpPr>
          <p:nvPr/>
        </p:nvSpPr>
        <p:spPr bwMode="auto">
          <a:xfrm>
            <a:off x="458791" y="4666884"/>
            <a:ext cx="7121929" cy="1077218"/>
          </a:xfrm>
          <a:prstGeom prst="rect">
            <a:avLst/>
          </a:prstGeom>
          <a:solidFill>
            <a:schemeClr val="bg1"/>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buFontTx/>
              <a:buNone/>
            </a:pPr>
            <a:r>
              <a:rPr lang="pt-BR" altLang="pt-BR" sz="1600" b="0" dirty="0">
                <a:solidFill>
                  <a:srgbClr val="FF0000"/>
                </a:solidFill>
              </a:rPr>
              <a:t>No momento de cadastrar a p/c parcial o sistema só listará a parcela 001, que foi paga. A parcela 002 só poderá ser associada em uma p/c parcial quando o beneficiário realizar o pagamento dessa parcela e voltar a essa funcionalidade para informar o número da operação bancária e a data.</a:t>
            </a:r>
          </a:p>
        </p:txBody>
      </p:sp>
    </p:spTree>
    <p:extLst>
      <p:ext uri="{BB962C8B-B14F-4D97-AF65-F5344CB8AC3E}">
        <p14:creationId xmlns:p14="http://schemas.microsoft.com/office/powerpoint/2010/main" val="655590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additive="base">
                                        <p:cTn id="71" dur="500" fill="hold"/>
                                        <p:tgtEl>
                                          <p:spTgt spid="48"/>
                                        </p:tgtEl>
                                        <p:attrNameLst>
                                          <p:attrName>ppt_x</p:attrName>
                                        </p:attrNameLst>
                                      </p:cBhvr>
                                      <p:tavLst>
                                        <p:tav tm="0">
                                          <p:val>
                                            <p:strVal val="#ppt_x"/>
                                          </p:val>
                                        </p:tav>
                                        <p:tav tm="100000">
                                          <p:val>
                                            <p:strVal val="#ppt_x"/>
                                          </p:val>
                                        </p:tav>
                                      </p:tavLst>
                                    </p:anim>
                                    <p:anim calcmode="lin" valueType="num">
                                      <p:cBhvr additive="base">
                                        <p:cTn id="7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animBg="1"/>
      <p:bldP spid="22" grpId="0" animBg="1"/>
      <p:bldP spid="26" grpId="0" animBg="1"/>
      <p:bldP spid="30" grpId="0" animBg="1"/>
      <p:bldP spid="38" grpId="0" animBg="1"/>
      <p:bldP spid="40" grpId="0" animBg="1"/>
      <p:bldP spid="43" grpId="0" animBg="1"/>
      <p:bldP spid="4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idx="4294967295"/>
          </p:nvPr>
        </p:nvSpPr>
        <p:spPr>
          <a:xfrm>
            <a:off x="-157942" y="-10886"/>
            <a:ext cx="8278686" cy="679337"/>
          </a:xfrm>
          <a:ln>
            <a:solidFill>
              <a:schemeClr val="bg1"/>
            </a:solidFill>
          </a:ln>
        </p:spPr>
        <p:txBody>
          <a:bodyPr>
            <a:normAutofit fontScale="90000"/>
          </a:bodyPr>
          <a:lstStyle/>
          <a:p>
            <a:pPr algn="ctr">
              <a:spcBef>
                <a:spcPts val="0"/>
              </a:spcBef>
              <a:spcAft>
                <a:spcPts val="0"/>
              </a:spcAft>
            </a:pPr>
            <a:r>
              <a:rPr lang="en-US" altLang="pt-BR" sz="2800" dirty="0">
                <a:solidFill>
                  <a:srgbClr val="FF0000"/>
                </a:solidFill>
              </a:rPr>
              <a:t> </a:t>
            </a:r>
            <a:r>
              <a:rPr lang="pt-BR" altLang="pt-BR" sz="2400" dirty="0">
                <a:solidFill>
                  <a:srgbClr val="FF0000"/>
                </a:solidFill>
              </a:rPr>
              <a:t>7.1 P/C Parcial – </a:t>
            </a:r>
            <a:r>
              <a:rPr lang="pt-BR" altLang="pt-BR" sz="2400" dirty="0">
                <a:solidFill>
                  <a:schemeClr val="accent6"/>
                </a:solidFill>
              </a:rPr>
              <a:t>Cadastrar/alterar Comprovante </a:t>
            </a:r>
            <a:r>
              <a:rPr lang="pt-BR" altLang="pt-BR" sz="2400" dirty="0" smtClean="0">
                <a:solidFill>
                  <a:schemeClr val="accent6"/>
                </a:solidFill>
              </a:rPr>
              <a:t>Despesa</a:t>
            </a:r>
            <a:br>
              <a:rPr lang="pt-BR" altLang="pt-BR" sz="2400" dirty="0" smtClean="0">
                <a:solidFill>
                  <a:schemeClr val="accent6"/>
                </a:solidFill>
              </a:rPr>
            </a:br>
            <a:r>
              <a:rPr lang="en-US" altLang="pt-BR" sz="2400" dirty="0" smtClean="0">
                <a:solidFill>
                  <a:srgbClr val="0070C0"/>
                </a:solidFill>
              </a:rPr>
              <a:t> </a:t>
            </a:r>
            <a:r>
              <a:rPr lang="en-US" altLang="pt-BR" sz="2400" dirty="0" err="1" smtClean="0">
                <a:solidFill>
                  <a:schemeClr val="accent2"/>
                </a:solidFill>
              </a:rPr>
              <a:t>Exemplo</a:t>
            </a:r>
            <a:r>
              <a:rPr lang="en-US" altLang="pt-BR" sz="2400" dirty="0" smtClean="0">
                <a:solidFill>
                  <a:schemeClr val="accent2"/>
                </a:solidFill>
              </a:rPr>
              <a:t> 3 - </a:t>
            </a:r>
            <a:r>
              <a:rPr lang="en-US" altLang="pt-BR" sz="2200" dirty="0" err="1" smtClean="0">
                <a:solidFill>
                  <a:srgbClr val="FF0000"/>
                </a:solidFill>
              </a:rPr>
              <a:t>Depósito</a:t>
            </a:r>
            <a:r>
              <a:rPr lang="en-US" altLang="pt-BR" sz="2200" dirty="0" smtClean="0">
                <a:solidFill>
                  <a:srgbClr val="FF0000"/>
                </a:solidFill>
              </a:rPr>
              <a:t> </a:t>
            </a:r>
            <a:r>
              <a:rPr lang="en-US" altLang="pt-BR" sz="2200" dirty="0" err="1" smtClean="0">
                <a:solidFill>
                  <a:srgbClr val="FF0000"/>
                </a:solidFill>
              </a:rPr>
              <a:t>Saldo</a:t>
            </a:r>
            <a:r>
              <a:rPr lang="en-US" altLang="pt-BR" sz="2200" dirty="0" smtClean="0">
                <a:solidFill>
                  <a:srgbClr val="FF0000"/>
                </a:solidFill>
              </a:rPr>
              <a:t> a </a:t>
            </a:r>
            <a:r>
              <a:rPr lang="en-US" altLang="pt-BR" sz="2200" dirty="0" err="1" smtClean="0">
                <a:solidFill>
                  <a:srgbClr val="FF0000"/>
                </a:solidFill>
              </a:rPr>
              <a:t>Devolver</a:t>
            </a:r>
            <a:r>
              <a:rPr lang="en-US" altLang="pt-BR" sz="2200" dirty="0" smtClean="0">
                <a:solidFill>
                  <a:srgbClr val="FF0000"/>
                </a:solidFill>
              </a:rPr>
              <a:t>/</a:t>
            </a:r>
            <a:r>
              <a:rPr lang="en-US" altLang="pt-BR" sz="2200" dirty="0" err="1" smtClean="0">
                <a:solidFill>
                  <a:srgbClr val="FF0000"/>
                </a:solidFill>
              </a:rPr>
              <a:t>Devolução</a:t>
            </a:r>
            <a:r>
              <a:rPr lang="en-US" altLang="pt-BR" sz="2200" dirty="0" smtClean="0">
                <a:solidFill>
                  <a:srgbClr val="FF0000"/>
                </a:solidFill>
              </a:rPr>
              <a:t> Valor </a:t>
            </a:r>
            <a:r>
              <a:rPr lang="en-US" altLang="pt-BR" sz="2200" dirty="0" err="1" smtClean="0">
                <a:solidFill>
                  <a:srgbClr val="FF0000"/>
                </a:solidFill>
              </a:rPr>
              <a:t>Glosado</a:t>
            </a:r>
            <a:endParaRPr lang="pt-BR" altLang="pt-BR" sz="2200" dirty="0" smtClean="0">
              <a:solidFill>
                <a:srgbClr val="FF0000"/>
              </a:solidFill>
            </a:endParaRPr>
          </a:p>
        </p:txBody>
      </p:sp>
      <p:sp>
        <p:nvSpPr>
          <p:cNvPr id="137219" name="Rectangle 3"/>
          <p:cNvSpPr>
            <a:spLocks noGrp="1" noChangeArrowheads="1"/>
          </p:cNvSpPr>
          <p:nvPr>
            <p:ph type="body" idx="4294967295"/>
          </p:nvPr>
        </p:nvSpPr>
        <p:spPr>
          <a:xfrm>
            <a:off x="739833" y="1088968"/>
            <a:ext cx="7855527" cy="4699664"/>
          </a:xfrm>
          <a:ln>
            <a:solidFill>
              <a:schemeClr val="bg1"/>
            </a:solidFill>
          </a:ln>
        </p:spPr>
        <p:txBody>
          <a:bodyPr/>
          <a:lstStyle/>
          <a:p>
            <a:pPr marL="0" indent="0" algn="just">
              <a:buNone/>
              <a:defRPr/>
            </a:pPr>
            <a:r>
              <a:rPr lang="pt-BR" altLang="pt-BR" sz="2000" dirty="0" smtClean="0">
                <a:solidFill>
                  <a:schemeClr val="accent2"/>
                </a:solidFill>
              </a:rPr>
              <a:t>Quando ocorrer Saldo de recursos não utilizado ou Despesa Glosada, o convenente deve:</a:t>
            </a:r>
          </a:p>
          <a:p>
            <a:pPr marL="0" indent="0" algn="just">
              <a:buNone/>
              <a:defRPr/>
            </a:pPr>
            <a:endParaRPr lang="pt-BR" altLang="pt-BR" sz="2000" dirty="0" smtClean="0">
              <a:solidFill>
                <a:schemeClr val="accent2"/>
              </a:solidFill>
            </a:endParaRPr>
          </a:p>
          <a:p>
            <a:pPr marL="0" indent="0" algn="just">
              <a:spcBef>
                <a:spcPts val="600"/>
              </a:spcBef>
              <a:spcAft>
                <a:spcPts val="1200"/>
              </a:spcAft>
              <a:buNone/>
              <a:defRPr/>
            </a:pPr>
            <a:r>
              <a:rPr lang="pt-BR" altLang="pt-BR" sz="2000" dirty="0" smtClean="0">
                <a:solidFill>
                  <a:schemeClr val="tx1"/>
                </a:solidFill>
              </a:rPr>
              <a:t>1 - realizar </a:t>
            </a:r>
            <a:r>
              <a:rPr lang="pt-BR" altLang="pt-BR" sz="2000" dirty="0">
                <a:solidFill>
                  <a:schemeClr val="tx1"/>
                </a:solidFill>
              </a:rPr>
              <a:t>um </a:t>
            </a:r>
            <a:r>
              <a:rPr lang="pt-BR" altLang="pt-BR" sz="2000" u="sng" dirty="0">
                <a:solidFill>
                  <a:schemeClr val="tx1"/>
                </a:solidFill>
              </a:rPr>
              <a:t>depósito</a:t>
            </a:r>
            <a:r>
              <a:rPr lang="pt-BR" altLang="pt-BR" sz="2000" dirty="0">
                <a:solidFill>
                  <a:schemeClr val="tx1"/>
                </a:solidFill>
              </a:rPr>
              <a:t> </a:t>
            </a:r>
            <a:r>
              <a:rPr lang="pt-BR" altLang="pt-BR" sz="2000" u="sng" dirty="0" smtClean="0">
                <a:solidFill>
                  <a:schemeClr val="tx1"/>
                </a:solidFill>
              </a:rPr>
              <a:t>identificado</a:t>
            </a:r>
            <a:r>
              <a:rPr lang="pt-BR" altLang="pt-BR" sz="2000" dirty="0" smtClean="0">
                <a:solidFill>
                  <a:schemeClr val="tx1"/>
                </a:solidFill>
              </a:rPr>
              <a:t> em favor do concedente (como fazer </a:t>
            </a:r>
            <a:r>
              <a:rPr lang="pt-BR" altLang="pt-BR" sz="2000" b="0" dirty="0">
                <a:solidFill>
                  <a:srgbClr val="FF0000"/>
                </a:solidFill>
                <a:hlinkClick r:id="rId3"/>
              </a:rPr>
              <a:t>http://depositoidentificado.sef.sc.gov.br</a:t>
            </a:r>
            <a:r>
              <a:rPr lang="pt-BR" altLang="pt-BR" sz="2000" b="0" dirty="0" smtClean="0">
                <a:solidFill>
                  <a:srgbClr val="FF0000"/>
                </a:solidFill>
                <a:hlinkClick r:id="rId3"/>
              </a:rPr>
              <a:t>/</a:t>
            </a:r>
            <a:r>
              <a:rPr lang="pt-BR" altLang="pt-BR" sz="2000" b="0" dirty="0" smtClean="0">
                <a:solidFill>
                  <a:schemeClr val="tx1"/>
                </a:solidFill>
              </a:rPr>
              <a:t>);</a:t>
            </a:r>
          </a:p>
          <a:p>
            <a:pPr marL="0" indent="0" algn="just">
              <a:spcBef>
                <a:spcPts val="600"/>
              </a:spcBef>
              <a:spcAft>
                <a:spcPts val="1200"/>
              </a:spcAft>
              <a:buNone/>
              <a:defRPr/>
            </a:pPr>
            <a:r>
              <a:rPr lang="pt-BR" altLang="pt-BR" sz="2000" dirty="0" smtClean="0">
                <a:solidFill>
                  <a:schemeClr val="tx1"/>
                </a:solidFill>
              </a:rPr>
              <a:t>2 - se </a:t>
            </a:r>
            <a:r>
              <a:rPr lang="pt-BR" altLang="pt-BR" sz="2000" dirty="0">
                <a:solidFill>
                  <a:schemeClr val="tx1"/>
                </a:solidFill>
              </a:rPr>
              <a:t>houver </a:t>
            </a:r>
            <a:r>
              <a:rPr lang="pt-BR" altLang="pt-BR" sz="2000" dirty="0" smtClean="0">
                <a:solidFill>
                  <a:schemeClr val="tx1"/>
                </a:solidFill>
              </a:rPr>
              <a:t>contrapartida, no caso de saldo a devolver, realizar uma </a:t>
            </a:r>
            <a:r>
              <a:rPr lang="pt-BR" altLang="pt-BR" sz="2000" dirty="0">
                <a:solidFill>
                  <a:schemeClr val="tx1"/>
                </a:solidFill>
              </a:rPr>
              <a:t>transferência eletrônica do recurso </a:t>
            </a:r>
            <a:r>
              <a:rPr lang="pt-BR" altLang="pt-BR" sz="2000" dirty="0" smtClean="0">
                <a:solidFill>
                  <a:schemeClr val="tx1"/>
                </a:solidFill>
              </a:rPr>
              <a:t>para a outra conta bancária do convenente;</a:t>
            </a:r>
            <a:endParaRPr lang="pt-BR" altLang="pt-BR" sz="2000" b="0" dirty="0">
              <a:solidFill>
                <a:srgbClr val="FF0000"/>
              </a:solidFill>
            </a:endParaRPr>
          </a:p>
          <a:p>
            <a:pPr marL="0" indent="0" algn="just">
              <a:spcBef>
                <a:spcPts val="600"/>
              </a:spcBef>
              <a:spcAft>
                <a:spcPts val="1200"/>
              </a:spcAft>
              <a:buNone/>
              <a:defRPr/>
            </a:pPr>
            <a:r>
              <a:rPr lang="pt-BR" altLang="pt-BR" sz="2000" dirty="0" smtClean="0">
                <a:solidFill>
                  <a:schemeClr val="tx1"/>
                </a:solidFill>
              </a:rPr>
              <a:t> 3 - o valor devolvido, nos casos acima, deve ser cadastrado como um Comprovante Despesa (ver tela a seguir);</a:t>
            </a:r>
          </a:p>
          <a:p>
            <a:pPr marL="0" indent="0" algn="just">
              <a:spcBef>
                <a:spcPts val="600"/>
              </a:spcBef>
              <a:spcAft>
                <a:spcPts val="1200"/>
              </a:spcAft>
              <a:buNone/>
              <a:defRPr/>
            </a:pPr>
            <a:r>
              <a:rPr lang="pt-BR" altLang="pt-BR" sz="2000" dirty="0">
                <a:solidFill>
                  <a:schemeClr val="tx1"/>
                </a:solidFill>
              </a:rPr>
              <a:t> </a:t>
            </a:r>
            <a:r>
              <a:rPr lang="pt-BR" altLang="pt-BR" sz="2000" dirty="0" smtClean="0">
                <a:solidFill>
                  <a:schemeClr val="tx1"/>
                </a:solidFill>
              </a:rPr>
              <a:t>4 – se houver </a:t>
            </a:r>
            <a:r>
              <a:rPr lang="pt-BR" altLang="pt-BR" sz="2000" dirty="0" smtClean="0">
                <a:solidFill>
                  <a:srgbClr val="FF0000"/>
                </a:solidFill>
              </a:rPr>
              <a:t>Devolução Valor Glosado</a:t>
            </a:r>
            <a:r>
              <a:rPr lang="pt-BR" altLang="pt-BR" sz="2000" dirty="0" smtClean="0">
                <a:solidFill>
                  <a:schemeClr val="tx1"/>
                </a:solidFill>
              </a:rPr>
              <a:t>, cadastrar um ingresso na P/C Parcial. </a:t>
            </a:r>
            <a:endParaRPr lang="pt-BR" altLang="pt-BR" dirty="0" smtClean="0">
              <a:solidFill>
                <a:schemeClr val="accent2"/>
              </a:solidFill>
            </a:endParaRPr>
          </a:p>
        </p:txBody>
      </p:sp>
      <p:sp>
        <p:nvSpPr>
          <p:cNvPr id="95236" name="Espaço Reservado para Número de Slide 4"/>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4"/>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34AF1D18-5D5D-4A53-AD89-59CEE0EDFC1E}" type="slidenum">
              <a:rPr altLang="pt-BR" sz="1200" b="0" noProof="1" smtClean="0">
                <a:solidFill>
                  <a:srgbClr val="0F4C0E"/>
                </a:solidFill>
                <a:latin typeface="Arial Black" pitchFamily="34" charset="0"/>
              </a:rPr>
              <a:pPr eaLnBrk="1" hangingPunct="1">
                <a:spcBef>
                  <a:spcPct val="0"/>
                </a:spcBef>
                <a:defRPr/>
              </a:pPr>
              <a:t>66</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anim calcmode="lin" valueType="num">
                                      <p:cBhvr additive="base">
                                        <p:cTn id="7" dur="500" fill="hold"/>
                                        <p:tgtEl>
                                          <p:spTgt spid="137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7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7219">
                                            <p:txEl>
                                              <p:pRg st="2" end="2"/>
                                            </p:txEl>
                                          </p:spTgt>
                                        </p:tgtEl>
                                        <p:attrNameLst>
                                          <p:attrName>style.visibility</p:attrName>
                                        </p:attrNameLst>
                                      </p:cBhvr>
                                      <p:to>
                                        <p:strVal val="visible"/>
                                      </p:to>
                                    </p:set>
                                    <p:anim calcmode="lin" valueType="num">
                                      <p:cBhvr additive="base">
                                        <p:cTn id="13" dur="500" fill="hold"/>
                                        <p:tgtEl>
                                          <p:spTgt spid="1372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7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7219">
                                            <p:txEl>
                                              <p:pRg st="3" end="3"/>
                                            </p:txEl>
                                          </p:spTgt>
                                        </p:tgtEl>
                                        <p:attrNameLst>
                                          <p:attrName>style.visibility</p:attrName>
                                        </p:attrNameLst>
                                      </p:cBhvr>
                                      <p:to>
                                        <p:strVal val="visible"/>
                                      </p:to>
                                    </p:set>
                                    <p:anim calcmode="lin" valueType="num">
                                      <p:cBhvr additive="base">
                                        <p:cTn id="19" dur="500" fill="hold"/>
                                        <p:tgtEl>
                                          <p:spTgt spid="137219">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7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7219">
                                            <p:txEl>
                                              <p:pRg st="4" end="4"/>
                                            </p:txEl>
                                          </p:spTgt>
                                        </p:tgtEl>
                                        <p:attrNameLst>
                                          <p:attrName>style.visibility</p:attrName>
                                        </p:attrNameLst>
                                      </p:cBhvr>
                                      <p:to>
                                        <p:strVal val="visible"/>
                                      </p:to>
                                    </p:set>
                                    <p:anim calcmode="lin" valueType="num">
                                      <p:cBhvr additive="base">
                                        <p:cTn id="25" dur="500" fill="hold"/>
                                        <p:tgtEl>
                                          <p:spTgt spid="137219">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7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7219">
                                            <p:txEl>
                                              <p:pRg st="5" end="5"/>
                                            </p:txEl>
                                          </p:spTgt>
                                        </p:tgtEl>
                                        <p:attrNameLst>
                                          <p:attrName>style.visibility</p:attrName>
                                        </p:attrNameLst>
                                      </p:cBhvr>
                                      <p:to>
                                        <p:strVal val="visible"/>
                                      </p:to>
                                    </p:set>
                                    <p:anim calcmode="lin" valueType="num">
                                      <p:cBhvr additive="base">
                                        <p:cTn id="31" dur="500" fill="hold"/>
                                        <p:tgtEl>
                                          <p:spTgt spid="13721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721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idx="4294967295"/>
          </p:nvPr>
        </p:nvSpPr>
        <p:spPr>
          <a:xfrm>
            <a:off x="-133004" y="1692"/>
            <a:ext cx="8374753" cy="609600"/>
          </a:xfrm>
        </p:spPr>
        <p:txBody>
          <a:bodyPr/>
          <a:lstStyle/>
          <a:p>
            <a:pPr algn="ctr">
              <a:defRPr/>
            </a:pPr>
            <a:r>
              <a:rPr lang="pt-BR" altLang="pt-BR" sz="2000" dirty="0">
                <a:solidFill>
                  <a:srgbClr val="FF0000"/>
                </a:solidFill>
              </a:rPr>
              <a:t>7.1 P/C Parcial – </a:t>
            </a:r>
            <a:r>
              <a:rPr lang="pt-BR" altLang="pt-BR" sz="2000" dirty="0">
                <a:solidFill>
                  <a:schemeClr val="accent6"/>
                </a:solidFill>
              </a:rPr>
              <a:t>Cadastrar/alterar Comprovante Despesa</a:t>
            </a:r>
            <a:br>
              <a:rPr lang="pt-BR" altLang="pt-BR" sz="2000" dirty="0">
                <a:solidFill>
                  <a:schemeClr val="accent6"/>
                </a:solidFill>
              </a:rPr>
            </a:br>
            <a:r>
              <a:rPr lang="en-US" altLang="pt-BR" sz="2000" dirty="0">
                <a:solidFill>
                  <a:srgbClr val="0070C0"/>
                </a:solidFill>
              </a:rPr>
              <a:t> </a:t>
            </a:r>
            <a:r>
              <a:rPr lang="en-US" altLang="pt-BR" sz="2000" dirty="0" err="1" smtClean="0">
                <a:solidFill>
                  <a:schemeClr val="accent2"/>
                </a:solidFill>
              </a:rPr>
              <a:t>Exemplo</a:t>
            </a:r>
            <a:r>
              <a:rPr lang="en-US" altLang="pt-BR" sz="2000" dirty="0" smtClean="0">
                <a:solidFill>
                  <a:schemeClr val="accent2"/>
                </a:solidFill>
              </a:rPr>
              <a:t> </a:t>
            </a:r>
            <a:r>
              <a:rPr lang="en-US" altLang="pt-BR" sz="2000" dirty="0">
                <a:solidFill>
                  <a:schemeClr val="accent2"/>
                </a:solidFill>
              </a:rPr>
              <a:t>3 - </a:t>
            </a:r>
            <a:r>
              <a:rPr lang="en-US" altLang="pt-BR" sz="2000" dirty="0" err="1">
                <a:solidFill>
                  <a:srgbClr val="FF0000"/>
                </a:solidFill>
              </a:rPr>
              <a:t>Depósito</a:t>
            </a:r>
            <a:r>
              <a:rPr lang="en-US" altLang="pt-BR" sz="2000" dirty="0">
                <a:solidFill>
                  <a:srgbClr val="FF0000"/>
                </a:solidFill>
              </a:rPr>
              <a:t> </a:t>
            </a:r>
            <a:r>
              <a:rPr lang="en-US" altLang="pt-BR" sz="2000" dirty="0" err="1">
                <a:solidFill>
                  <a:srgbClr val="FF0000"/>
                </a:solidFill>
              </a:rPr>
              <a:t>Saldo</a:t>
            </a:r>
            <a:r>
              <a:rPr lang="en-US" altLang="pt-BR" sz="2000" dirty="0">
                <a:solidFill>
                  <a:srgbClr val="FF0000"/>
                </a:solidFill>
              </a:rPr>
              <a:t> a </a:t>
            </a:r>
            <a:r>
              <a:rPr lang="en-US" altLang="pt-BR" sz="2000" dirty="0" err="1">
                <a:solidFill>
                  <a:srgbClr val="FF0000"/>
                </a:solidFill>
              </a:rPr>
              <a:t>Devolver</a:t>
            </a:r>
            <a:r>
              <a:rPr lang="en-US" altLang="pt-BR" sz="2000" dirty="0">
                <a:solidFill>
                  <a:srgbClr val="FF0000"/>
                </a:solidFill>
              </a:rPr>
              <a:t>/</a:t>
            </a:r>
            <a:r>
              <a:rPr lang="en-US" altLang="pt-BR" sz="2000" dirty="0" err="1">
                <a:solidFill>
                  <a:srgbClr val="FF0000"/>
                </a:solidFill>
              </a:rPr>
              <a:t>Devolução</a:t>
            </a:r>
            <a:r>
              <a:rPr lang="en-US" altLang="pt-BR" sz="2000" dirty="0">
                <a:solidFill>
                  <a:srgbClr val="FF0000"/>
                </a:solidFill>
              </a:rPr>
              <a:t> Valor </a:t>
            </a:r>
            <a:r>
              <a:rPr lang="en-US" altLang="pt-BR" sz="2000" dirty="0" err="1">
                <a:solidFill>
                  <a:srgbClr val="FF0000"/>
                </a:solidFill>
              </a:rPr>
              <a:t>Glosado</a:t>
            </a:r>
            <a:endParaRPr lang="pt-BR" altLang="pt-BR" sz="2000" dirty="0" smtClean="0">
              <a:solidFill>
                <a:schemeClr val="accent1">
                  <a:lumMod val="50000"/>
                </a:schemeClr>
              </a:solidFill>
            </a:endParaRP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371600" y="923684"/>
            <a:ext cx="7473142" cy="3982006"/>
          </a:xfrm>
          <a:prstGeom prst="rect">
            <a:avLst/>
          </a:prstGeom>
          <a:ln>
            <a:solidFill>
              <a:srgbClr val="FF0000"/>
            </a:solidFill>
          </a:ln>
        </p:spPr>
      </p:pic>
      <p:sp>
        <p:nvSpPr>
          <p:cNvPr id="11" name="CaixaDeTexto 10"/>
          <p:cNvSpPr txBox="1"/>
          <p:nvPr/>
        </p:nvSpPr>
        <p:spPr>
          <a:xfrm>
            <a:off x="5835535" y="2622299"/>
            <a:ext cx="2643447" cy="584775"/>
          </a:xfrm>
          <a:prstGeom prst="rect">
            <a:avLst/>
          </a:prstGeom>
          <a:noFill/>
          <a:ln>
            <a:solidFill>
              <a:srgbClr val="FF0000"/>
            </a:solidFill>
          </a:ln>
        </p:spPr>
        <p:txBody>
          <a:bodyPr wrap="square" rtlCol="0">
            <a:spAutoFit/>
          </a:bodyPr>
          <a:lstStyle/>
          <a:p>
            <a:r>
              <a:rPr lang="pt-BR" sz="1600" dirty="0" smtClean="0">
                <a:solidFill>
                  <a:srgbClr val="FF0000"/>
                </a:solidFill>
              </a:rPr>
              <a:t>Ou escolher a opção Devolução Valor Glosado</a:t>
            </a:r>
          </a:p>
        </p:txBody>
      </p:sp>
      <p:cxnSp>
        <p:nvCxnSpPr>
          <p:cNvPr id="22" name="Conector de Seta Reta 21"/>
          <p:cNvCxnSpPr/>
          <p:nvPr/>
        </p:nvCxnSpPr>
        <p:spPr bwMode="auto">
          <a:xfrm flipH="1" flipV="1">
            <a:off x="5108171" y="2793076"/>
            <a:ext cx="710738" cy="12161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4" name="Imagem 23"/>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1105592" y="1269250"/>
            <a:ext cx="7545966" cy="3948832"/>
          </a:xfrm>
          <a:prstGeom prst="rect">
            <a:avLst/>
          </a:prstGeom>
          <a:ln>
            <a:solidFill>
              <a:srgbClr val="FF0000"/>
            </a:solidFill>
          </a:ln>
        </p:spPr>
      </p:pic>
      <p:sp>
        <p:nvSpPr>
          <p:cNvPr id="23" name="CaixaDeTexto 22"/>
          <p:cNvSpPr txBox="1"/>
          <p:nvPr/>
        </p:nvSpPr>
        <p:spPr>
          <a:xfrm>
            <a:off x="3283527" y="3624349"/>
            <a:ext cx="3006208" cy="400110"/>
          </a:xfrm>
          <a:prstGeom prst="rect">
            <a:avLst/>
          </a:prstGeom>
          <a:noFill/>
          <a:ln>
            <a:solidFill>
              <a:srgbClr val="FF0000"/>
            </a:solidFill>
          </a:ln>
        </p:spPr>
        <p:txBody>
          <a:bodyPr wrap="none" rtlCol="0">
            <a:spAutoFit/>
          </a:bodyPr>
          <a:lstStyle/>
          <a:p>
            <a:r>
              <a:rPr lang="pt-BR" dirty="0" smtClean="0">
                <a:solidFill>
                  <a:srgbClr val="FF0000"/>
                </a:solidFill>
              </a:rPr>
              <a:t>Não preencher essa Aba</a:t>
            </a:r>
            <a:endParaRPr lang="pt-BR" dirty="0">
              <a:solidFill>
                <a:srgbClr val="FF0000"/>
              </a:solidFill>
            </a:endParaRPr>
          </a:p>
        </p:txBody>
      </p:sp>
      <p:pic>
        <p:nvPicPr>
          <p:cNvPr id="26" name="Imagem 25"/>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844914" y="1540765"/>
            <a:ext cx="7619521" cy="3895850"/>
          </a:xfrm>
          <a:prstGeom prst="rect">
            <a:avLst/>
          </a:prstGeom>
          <a:ln>
            <a:solidFill>
              <a:srgbClr val="FF0000"/>
            </a:solidFill>
          </a:ln>
        </p:spPr>
      </p:pic>
      <p:sp>
        <p:nvSpPr>
          <p:cNvPr id="25" name="Retângulo 24"/>
          <p:cNvSpPr/>
          <p:nvPr/>
        </p:nvSpPr>
        <p:spPr bwMode="auto">
          <a:xfrm>
            <a:off x="2119745" y="2518756"/>
            <a:ext cx="1920240" cy="33250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7" name="Retângulo 26"/>
          <p:cNvSpPr/>
          <p:nvPr/>
        </p:nvSpPr>
        <p:spPr bwMode="auto">
          <a:xfrm>
            <a:off x="1787236" y="4953932"/>
            <a:ext cx="2319251" cy="44934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9" name="Imagem 28"/>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626791" y="1900392"/>
            <a:ext cx="7614958" cy="3807738"/>
          </a:xfrm>
          <a:prstGeom prst="rect">
            <a:avLst/>
          </a:prstGeom>
          <a:ln>
            <a:solidFill>
              <a:srgbClr val="FF0000"/>
            </a:solidFill>
          </a:ln>
        </p:spPr>
      </p:pic>
      <p:sp>
        <p:nvSpPr>
          <p:cNvPr id="28" name="Retângulo 27"/>
          <p:cNvSpPr/>
          <p:nvPr/>
        </p:nvSpPr>
        <p:spPr bwMode="auto">
          <a:xfrm>
            <a:off x="7539643" y="2622299"/>
            <a:ext cx="307571" cy="39522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1" name="Imagem 30"/>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brightnessContrast bright="-20000" contrast="40000"/>
                    </a14:imgEffect>
                  </a14:imgLayer>
                </a14:imgProps>
              </a:ext>
            </a:extLst>
          </a:blip>
          <a:stretch>
            <a:fillRect/>
          </a:stretch>
        </p:blipFill>
        <p:spPr>
          <a:xfrm>
            <a:off x="404105" y="2237017"/>
            <a:ext cx="7639397" cy="3739834"/>
          </a:xfrm>
          <a:prstGeom prst="rect">
            <a:avLst/>
          </a:prstGeom>
          <a:ln>
            <a:solidFill>
              <a:srgbClr val="FF0000"/>
            </a:solidFill>
          </a:ln>
        </p:spPr>
      </p:pic>
      <p:sp>
        <p:nvSpPr>
          <p:cNvPr id="30" name="Retângulo 29"/>
          <p:cNvSpPr/>
          <p:nvPr/>
        </p:nvSpPr>
        <p:spPr bwMode="auto">
          <a:xfrm>
            <a:off x="315884" y="3440761"/>
            <a:ext cx="7614458" cy="26169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2" name="Retângulo 31"/>
          <p:cNvSpPr/>
          <p:nvPr/>
        </p:nvSpPr>
        <p:spPr bwMode="auto">
          <a:xfrm>
            <a:off x="5827222" y="2237017"/>
            <a:ext cx="365760" cy="28173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4" name="Imagem 33"/>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Lst>
          </a:blip>
          <a:stretch>
            <a:fillRect/>
          </a:stretch>
        </p:blipFill>
        <p:spPr>
          <a:xfrm>
            <a:off x="143308" y="2563920"/>
            <a:ext cx="7722523" cy="3630869"/>
          </a:xfrm>
          <a:prstGeom prst="rect">
            <a:avLst/>
          </a:prstGeom>
          <a:ln>
            <a:solidFill>
              <a:srgbClr val="FF0000"/>
            </a:solidFill>
          </a:ln>
        </p:spPr>
      </p:pic>
      <p:sp>
        <p:nvSpPr>
          <p:cNvPr id="33" name="Retângulo 32"/>
          <p:cNvSpPr/>
          <p:nvPr/>
        </p:nvSpPr>
        <p:spPr bwMode="auto">
          <a:xfrm>
            <a:off x="2768138" y="2709949"/>
            <a:ext cx="1695797" cy="49712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5" name="Retângulo 34"/>
          <p:cNvSpPr/>
          <p:nvPr/>
        </p:nvSpPr>
        <p:spPr bwMode="auto">
          <a:xfrm>
            <a:off x="404105" y="3576107"/>
            <a:ext cx="1823706" cy="30993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9214478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3" grpId="0" animBg="1"/>
      <p:bldP spid="25" grpId="0" animBg="1"/>
      <p:bldP spid="27" grpId="0" animBg="1"/>
      <p:bldP spid="28" grpId="0" animBg="1"/>
      <p:bldP spid="30" grpId="0" animBg="1"/>
      <p:bldP spid="32" grpId="0" animBg="1"/>
      <p:bldP spid="33" grpId="0" animBg="1"/>
      <p:bldP spid="3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228600" y="0"/>
            <a:ext cx="7729538" cy="609600"/>
          </a:xfrm>
          <a:ln>
            <a:solidFill>
              <a:schemeClr val="accent2">
                <a:lumMod val="75000"/>
              </a:schemeClr>
            </a:solidFill>
          </a:ln>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Despesa</a:t>
            </a:r>
            <a:r>
              <a:rPr lang="en-US" altLang="pt-BR" sz="2000" dirty="0" smtClean="0">
                <a:solidFill>
                  <a:srgbClr val="FF0000"/>
                </a:solidFill>
              </a:rPr>
              <a:t/>
            </a:r>
            <a:br>
              <a:rPr lang="en-US" altLang="pt-BR" sz="2000" dirty="0" smtClean="0">
                <a:solidFill>
                  <a:srgbClr val="FF0000"/>
                </a:solidFill>
              </a:rPr>
            </a:br>
            <a:r>
              <a:rPr lang="en-US" altLang="pt-BR" sz="2000" dirty="0" err="1" smtClean="0">
                <a:solidFill>
                  <a:schemeClr val="accent2"/>
                </a:solidFill>
              </a:rPr>
              <a:t>Exemplo</a:t>
            </a:r>
            <a:r>
              <a:rPr lang="en-US" altLang="pt-BR" sz="2000" dirty="0" smtClean="0">
                <a:solidFill>
                  <a:schemeClr val="accent2"/>
                </a:solidFill>
              </a:rPr>
              <a:t> 4 – </a:t>
            </a:r>
            <a:r>
              <a:rPr lang="en-US" altLang="pt-BR" sz="2000" dirty="0" err="1" smtClean="0">
                <a:solidFill>
                  <a:srgbClr val="FF0000"/>
                </a:solidFill>
              </a:rPr>
              <a:t>Pagamento</a:t>
            </a:r>
            <a:r>
              <a:rPr lang="en-US" altLang="pt-BR" sz="2000" dirty="0" smtClean="0">
                <a:solidFill>
                  <a:srgbClr val="FF0000"/>
                </a:solidFill>
              </a:rPr>
              <a:t> d</a:t>
            </a:r>
            <a:r>
              <a:rPr lang="pt-BR" altLang="pt-BR" sz="2000" dirty="0" smtClean="0">
                <a:solidFill>
                  <a:srgbClr val="FF0000"/>
                </a:solidFill>
              </a:rPr>
              <a:t>e tributo retido </a:t>
            </a:r>
          </a:p>
        </p:txBody>
      </p:sp>
      <p:sp>
        <p:nvSpPr>
          <p:cNvPr id="105486" name="Espaço Reservado para Número de Slide 14"/>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1C46F2B5-A738-4252-BD1F-504030EDAC87}" type="slidenum">
              <a:rPr altLang="pt-BR" sz="1200" b="0" noProof="1" smtClean="0">
                <a:solidFill>
                  <a:srgbClr val="0F4C0E"/>
                </a:solidFill>
                <a:latin typeface="Arial Black" pitchFamily="34" charset="0"/>
              </a:rPr>
              <a:pPr eaLnBrk="1" hangingPunct="1">
                <a:spcBef>
                  <a:spcPct val="0"/>
                </a:spcBef>
                <a:defRPr/>
              </a:pPr>
              <a:t>68</a:t>
            </a:fld>
            <a:endParaRPr lang="pt-BR" altLang="pt-BR" sz="1200" b="0" noProof="1" smtClean="0">
              <a:solidFill>
                <a:srgbClr val="0F4C0E"/>
              </a:solidFill>
              <a:latin typeface="Arial Black" pitchFamily="34" charset="0"/>
            </a:endParaRPr>
          </a:p>
        </p:txBody>
      </p:sp>
      <p:pic>
        <p:nvPicPr>
          <p:cNvPr id="22" name="Imagem 21"/>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1246909" y="936362"/>
            <a:ext cx="7730836" cy="4209216"/>
          </a:xfrm>
          <a:prstGeom prst="rect">
            <a:avLst/>
          </a:prstGeom>
          <a:ln>
            <a:solidFill>
              <a:srgbClr val="FF0000"/>
            </a:solidFill>
          </a:ln>
        </p:spPr>
      </p:pic>
      <p:sp>
        <p:nvSpPr>
          <p:cNvPr id="23" name="Retângulo 22"/>
          <p:cNvSpPr/>
          <p:nvPr/>
        </p:nvSpPr>
        <p:spPr bwMode="auto">
          <a:xfrm>
            <a:off x="1729048" y="2885065"/>
            <a:ext cx="3366654" cy="32419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4" name="Retângulo 23"/>
          <p:cNvSpPr/>
          <p:nvPr/>
        </p:nvSpPr>
        <p:spPr bwMode="auto">
          <a:xfrm>
            <a:off x="1831119" y="4436572"/>
            <a:ext cx="2319251" cy="33250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5" name="Retângulo 24"/>
          <p:cNvSpPr/>
          <p:nvPr/>
        </p:nvSpPr>
        <p:spPr bwMode="auto">
          <a:xfrm>
            <a:off x="1926716" y="2245796"/>
            <a:ext cx="2128058" cy="31588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6" name="Imagem 25"/>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856212" y="1299596"/>
            <a:ext cx="7922056" cy="4172744"/>
          </a:xfrm>
          <a:prstGeom prst="rect">
            <a:avLst/>
          </a:prstGeom>
          <a:ln>
            <a:solidFill>
              <a:srgbClr val="FF0000"/>
            </a:solidFill>
          </a:ln>
        </p:spPr>
      </p:pic>
      <p:sp>
        <p:nvSpPr>
          <p:cNvPr id="27" name="CaixaDeTexto 26"/>
          <p:cNvSpPr txBox="1"/>
          <p:nvPr/>
        </p:nvSpPr>
        <p:spPr>
          <a:xfrm>
            <a:off x="3429000" y="3123224"/>
            <a:ext cx="3405099" cy="400110"/>
          </a:xfrm>
          <a:prstGeom prst="rect">
            <a:avLst/>
          </a:prstGeom>
          <a:noFill/>
          <a:ln>
            <a:solidFill>
              <a:srgbClr val="FF0000"/>
            </a:solidFill>
          </a:ln>
        </p:spPr>
        <p:txBody>
          <a:bodyPr wrap="none" rtlCol="0">
            <a:spAutoFit/>
          </a:bodyPr>
          <a:lstStyle/>
          <a:p>
            <a:r>
              <a:rPr lang="pt-BR" dirty="0" smtClean="0">
                <a:solidFill>
                  <a:srgbClr val="FF0000"/>
                </a:solidFill>
              </a:rPr>
              <a:t>Não é necessário preencher</a:t>
            </a:r>
            <a:endParaRPr lang="pt-BR" dirty="0">
              <a:solidFill>
                <a:srgbClr val="FF0000"/>
              </a:solidFill>
            </a:endParaRPr>
          </a:p>
        </p:txBody>
      </p:sp>
      <p:pic>
        <p:nvPicPr>
          <p:cNvPr id="28" name="Imagem 27"/>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tretch>
            <a:fillRect/>
          </a:stretch>
        </p:blipFill>
        <p:spPr>
          <a:xfrm>
            <a:off x="605914" y="1597841"/>
            <a:ext cx="7964508" cy="4143730"/>
          </a:xfrm>
          <a:prstGeom prst="rect">
            <a:avLst/>
          </a:prstGeom>
          <a:ln>
            <a:solidFill>
              <a:srgbClr val="FF0000"/>
            </a:solidFill>
          </a:ln>
        </p:spPr>
      </p:pic>
      <p:sp>
        <p:nvSpPr>
          <p:cNvPr id="29" name="Retângulo 28"/>
          <p:cNvSpPr/>
          <p:nvPr/>
        </p:nvSpPr>
        <p:spPr bwMode="auto">
          <a:xfrm>
            <a:off x="1983068" y="2610164"/>
            <a:ext cx="2019993" cy="34913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0" name="Retângulo 29"/>
          <p:cNvSpPr/>
          <p:nvPr/>
        </p:nvSpPr>
        <p:spPr bwMode="auto">
          <a:xfrm>
            <a:off x="3507971" y="3387685"/>
            <a:ext cx="556953" cy="175789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1" name="CaixaDeTexto 30"/>
          <p:cNvSpPr txBox="1"/>
          <p:nvPr/>
        </p:nvSpPr>
        <p:spPr>
          <a:xfrm>
            <a:off x="5519651" y="3690851"/>
            <a:ext cx="2335896" cy="400110"/>
          </a:xfrm>
          <a:prstGeom prst="rect">
            <a:avLst/>
          </a:prstGeom>
          <a:noFill/>
          <a:ln>
            <a:solidFill>
              <a:srgbClr val="FF0000"/>
            </a:solidFill>
          </a:ln>
        </p:spPr>
        <p:txBody>
          <a:bodyPr wrap="none" rtlCol="0">
            <a:spAutoFit/>
          </a:bodyPr>
          <a:lstStyle/>
          <a:p>
            <a:r>
              <a:rPr lang="pt-BR" dirty="0" smtClean="0">
                <a:solidFill>
                  <a:srgbClr val="FF0000"/>
                </a:solidFill>
              </a:rPr>
              <a:t>Preencher campos</a:t>
            </a:r>
            <a:endParaRPr lang="pt-BR" dirty="0">
              <a:solidFill>
                <a:srgbClr val="FF0000"/>
              </a:solidFill>
            </a:endParaRPr>
          </a:p>
        </p:txBody>
      </p:sp>
      <p:cxnSp>
        <p:nvCxnSpPr>
          <p:cNvPr id="33" name="Conector de Seta Reta 32"/>
          <p:cNvCxnSpPr>
            <a:stCxn id="31" idx="1"/>
          </p:cNvCxnSpPr>
          <p:nvPr/>
        </p:nvCxnSpPr>
        <p:spPr bwMode="auto">
          <a:xfrm flipH="1" flipV="1">
            <a:off x="4150370" y="2814447"/>
            <a:ext cx="1369281" cy="107645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5" name="Conector de Seta Reta 34"/>
          <p:cNvCxnSpPr/>
          <p:nvPr/>
        </p:nvCxnSpPr>
        <p:spPr bwMode="auto">
          <a:xfrm flipH="1">
            <a:off x="4347512" y="3906982"/>
            <a:ext cx="1172139" cy="48213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36" name="Imagem 35"/>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Lst>
          </a:blip>
          <a:stretch>
            <a:fillRect/>
          </a:stretch>
        </p:blipFill>
        <p:spPr>
          <a:xfrm>
            <a:off x="341567" y="1927289"/>
            <a:ext cx="8001869" cy="4083513"/>
          </a:xfrm>
          <a:prstGeom prst="rect">
            <a:avLst/>
          </a:prstGeom>
          <a:ln>
            <a:solidFill>
              <a:srgbClr val="FF0000"/>
            </a:solidFill>
          </a:ln>
        </p:spPr>
      </p:pic>
      <p:sp>
        <p:nvSpPr>
          <p:cNvPr id="37" name="Retângulo 36"/>
          <p:cNvSpPr/>
          <p:nvPr/>
        </p:nvSpPr>
        <p:spPr bwMode="auto">
          <a:xfrm>
            <a:off x="7722524" y="2713141"/>
            <a:ext cx="235614" cy="43463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8" name="Imagem 37"/>
          <p:cNvPicPr>
            <a:picLocks noChangeAspect="1"/>
          </p:cNvPicPr>
          <p:nvPr/>
        </p:nvPicPr>
        <p:blipFill>
          <a:blip r:embed="rId12">
            <a:extLst>
              <a:ext uri="{BEBA8EAE-BF5A-486C-A8C5-ECC9F3942E4B}">
                <a14:imgProps xmlns:a14="http://schemas.microsoft.com/office/drawing/2010/main">
                  <a14:imgLayer r:embed="rId13">
                    <a14:imgEffect>
                      <a14:sharpenSoften amount="50000"/>
                    </a14:imgEffect>
                    <a14:imgEffect>
                      <a14:brightnessContrast bright="-20000" contrast="40000"/>
                    </a14:imgEffect>
                  </a14:imgLayer>
                </a14:imgProps>
              </a:ext>
            </a:extLst>
          </a:blip>
          <a:stretch>
            <a:fillRect/>
          </a:stretch>
        </p:blipFill>
        <p:spPr>
          <a:xfrm>
            <a:off x="201763" y="2250130"/>
            <a:ext cx="7946531" cy="3883689"/>
          </a:xfrm>
          <a:prstGeom prst="rect">
            <a:avLst/>
          </a:prstGeom>
          <a:ln>
            <a:solidFill>
              <a:srgbClr val="FF0000"/>
            </a:solidFill>
          </a:ln>
        </p:spPr>
      </p:pic>
      <p:sp>
        <p:nvSpPr>
          <p:cNvPr id="39" name="CaixaDeTexto 38"/>
          <p:cNvSpPr txBox="1"/>
          <p:nvPr/>
        </p:nvSpPr>
        <p:spPr>
          <a:xfrm>
            <a:off x="4921135" y="4574361"/>
            <a:ext cx="2335896" cy="400110"/>
          </a:xfrm>
          <a:prstGeom prst="rect">
            <a:avLst/>
          </a:prstGeom>
          <a:noFill/>
          <a:ln>
            <a:solidFill>
              <a:srgbClr val="FF0000"/>
            </a:solidFill>
          </a:ln>
        </p:spPr>
        <p:txBody>
          <a:bodyPr wrap="none" rtlCol="0">
            <a:spAutoFit/>
          </a:bodyPr>
          <a:lstStyle/>
          <a:p>
            <a:r>
              <a:rPr lang="pt-BR" dirty="0" smtClean="0">
                <a:solidFill>
                  <a:srgbClr val="FF0000"/>
                </a:solidFill>
              </a:rPr>
              <a:t>Preencher campos</a:t>
            </a:r>
            <a:endParaRPr lang="pt-BR" dirty="0">
              <a:solidFill>
                <a:srgbClr val="FF0000"/>
              </a:solidFill>
            </a:endParaRPr>
          </a:p>
        </p:txBody>
      </p:sp>
      <p:sp>
        <p:nvSpPr>
          <p:cNvPr id="44" name="Retângulo 43"/>
          <p:cNvSpPr/>
          <p:nvPr/>
        </p:nvSpPr>
        <p:spPr bwMode="auto">
          <a:xfrm>
            <a:off x="7157258" y="2493819"/>
            <a:ext cx="565266" cy="65396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47" name="Imagem 46"/>
          <p:cNvPicPr>
            <a:picLocks noChangeAspect="1"/>
          </p:cNvPicPr>
          <p:nvPr/>
        </p:nvPicPr>
        <p:blipFill>
          <a:blip r:embed="rId14">
            <a:extLst>
              <a:ext uri="{BEBA8EAE-BF5A-486C-A8C5-ECC9F3942E4B}">
                <a14:imgProps xmlns:a14="http://schemas.microsoft.com/office/drawing/2010/main">
                  <a14:imgLayer r:embed="rId15">
                    <a14:imgEffect>
                      <a14:sharpenSoften amount="50000"/>
                    </a14:imgEffect>
                    <a14:imgEffect>
                      <a14:brightnessContrast bright="-20000" contrast="40000"/>
                    </a14:imgEffect>
                  </a14:imgLayer>
                </a14:imgProps>
              </a:ext>
            </a:extLst>
          </a:blip>
          <a:stretch>
            <a:fillRect/>
          </a:stretch>
        </p:blipFill>
        <p:spPr>
          <a:xfrm>
            <a:off x="39746" y="2540444"/>
            <a:ext cx="7918392" cy="3788865"/>
          </a:xfrm>
          <a:prstGeom prst="rect">
            <a:avLst/>
          </a:prstGeom>
          <a:ln>
            <a:solidFill>
              <a:srgbClr val="FF0000"/>
            </a:solidFill>
          </a:ln>
        </p:spPr>
      </p:pic>
      <p:sp>
        <p:nvSpPr>
          <p:cNvPr id="45" name="Retângulo 44"/>
          <p:cNvSpPr/>
          <p:nvPr/>
        </p:nvSpPr>
        <p:spPr bwMode="auto">
          <a:xfrm>
            <a:off x="48820" y="3755623"/>
            <a:ext cx="7806727" cy="34365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46" name="Retângulo 45"/>
          <p:cNvSpPr/>
          <p:nvPr/>
        </p:nvSpPr>
        <p:spPr bwMode="auto">
          <a:xfrm>
            <a:off x="5640668" y="2533572"/>
            <a:ext cx="432262" cy="23473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0" name="CaixaDeTexto 49"/>
          <p:cNvSpPr txBox="1"/>
          <p:nvPr/>
        </p:nvSpPr>
        <p:spPr>
          <a:xfrm>
            <a:off x="2603247" y="4792093"/>
            <a:ext cx="4660668" cy="400110"/>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Vai gerar um N° Comprovante Despesa</a:t>
            </a:r>
            <a:endParaRPr lang="pt-BR" dirty="0">
              <a:solidFill>
                <a:srgbClr val="FF0000"/>
              </a:solidFill>
            </a:endParaRPr>
          </a:p>
        </p:txBody>
      </p:sp>
      <p:cxnSp>
        <p:nvCxnSpPr>
          <p:cNvPr id="3" name="Conector de Seta Reta 2"/>
          <p:cNvCxnSpPr>
            <a:stCxn id="50" idx="0"/>
          </p:cNvCxnSpPr>
          <p:nvPr/>
        </p:nvCxnSpPr>
        <p:spPr bwMode="auto">
          <a:xfrm flipV="1">
            <a:off x="4933581" y="2793159"/>
            <a:ext cx="836368" cy="199893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5826287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animBg="1"/>
      <p:bldP spid="29" grpId="0" animBg="1"/>
      <p:bldP spid="30" grpId="0" animBg="1"/>
      <p:bldP spid="31" grpId="0" animBg="1"/>
      <p:bldP spid="37" grpId="0" animBg="1"/>
      <p:bldP spid="39" grpId="0" animBg="1"/>
      <p:bldP spid="44" grpId="0" animBg="1"/>
      <p:bldP spid="45" grpId="0" animBg="1"/>
      <p:bldP spid="46" grpId="0" animBg="1"/>
      <p:bldP spid="50"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228600" y="0"/>
            <a:ext cx="7729538" cy="609600"/>
          </a:xfrm>
          <a:ln>
            <a:solidFill>
              <a:schemeClr val="accent2">
                <a:lumMod val="75000"/>
              </a:schemeClr>
            </a:solidFill>
          </a:ln>
        </p:spPr>
        <p:txBody>
          <a:bodyPr/>
          <a:lstStyle/>
          <a:p>
            <a:pPr algn="ctr"/>
            <a:r>
              <a:rPr lang="pt-BR" altLang="pt-BR" sz="2000" dirty="0">
                <a:solidFill>
                  <a:srgbClr val="FF0000"/>
                </a:solidFill>
              </a:rPr>
              <a:t>7.1 P/C Parcial – </a:t>
            </a:r>
            <a:r>
              <a:rPr lang="pt-BR" altLang="pt-BR" sz="2000" dirty="0">
                <a:solidFill>
                  <a:schemeClr val="accent6"/>
                </a:solidFill>
              </a:rPr>
              <a:t>Cadastrar/alterar Comprovante Despesa</a:t>
            </a:r>
            <a:r>
              <a:rPr lang="en-US" altLang="pt-BR" sz="2000" dirty="0" smtClean="0">
                <a:solidFill>
                  <a:srgbClr val="FF0000"/>
                </a:solidFill>
              </a:rPr>
              <a:t/>
            </a:r>
            <a:br>
              <a:rPr lang="en-US" altLang="pt-BR" sz="2000" dirty="0" smtClean="0">
                <a:solidFill>
                  <a:srgbClr val="FF0000"/>
                </a:solidFill>
              </a:rPr>
            </a:br>
            <a:r>
              <a:rPr lang="pt-BR" altLang="pt-BR" sz="2000" dirty="0" smtClean="0">
                <a:solidFill>
                  <a:schemeClr val="accent2"/>
                </a:solidFill>
              </a:rPr>
              <a:t>RESUMO</a:t>
            </a:r>
            <a:endParaRPr lang="pt-BR" altLang="pt-BR" sz="2000" dirty="0" smtClean="0">
              <a:solidFill>
                <a:srgbClr val="FF0000"/>
              </a:solidFill>
            </a:endParaRPr>
          </a:p>
        </p:txBody>
      </p:sp>
      <p:sp>
        <p:nvSpPr>
          <p:cNvPr id="105486" name="Espaço Reservado para Número de Slide 14"/>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4"/>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1C46F2B5-A738-4252-BD1F-504030EDAC87}" type="slidenum">
              <a:rPr altLang="pt-BR" sz="1200" b="0" noProof="1" smtClean="0">
                <a:solidFill>
                  <a:srgbClr val="0F4C0E"/>
                </a:solidFill>
                <a:latin typeface="Arial Black" pitchFamily="34" charset="0"/>
              </a:rPr>
              <a:pPr eaLnBrk="1" hangingPunct="1">
                <a:spcBef>
                  <a:spcPct val="0"/>
                </a:spcBef>
                <a:defRPr/>
              </a:pPr>
              <a:t>69</a:t>
            </a:fld>
            <a:endParaRPr lang="pt-BR" altLang="pt-BR" sz="1200" b="0" noProof="1" smtClean="0">
              <a:solidFill>
                <a:srgbClr val="0F4C0E"/>
              </a:solidFill>
              <a:latin typeface="Arial Black" pitchFamily="34" charset="0"/>
            </a:endParaRPr>
          </a:p>
        </p:txBody>
      </p:sp>
      <p:graphicFrame>
        <p:nvGraphicFramePr>
          <p:cNvPr id="2" name="Objeto 1"/>
          <p:cNvGraphicFramePr>
            <a:graphicFrameLocks noChangeAspect="1"/>
          </p:cNvGraphicFramePr>
          <p:nvPr>
            <p:extLst>
              <p:ext uri="{D42A27DB-BD31-4B8C-83A1-F6EECF244321}">
                <p14:modId xmlns:p14="http://schemas.microsoft.com/office/powerpoint/2010/main" val="3344597339"/>
              </p:ext>
            </p:extLst>
          </p:nvPr>
        </p:nvGraphicFramePr>
        <p:xfrm>
          <a:off x="440575" y="1064029"/>
          <a:ext cx="8379229" cy="4729942"/>
        </p:xfrm>
        <a:graphic>
          <a:graphicData uri="http://schemas.openxmlformats.org/presentationml/2006/ole">
            <mc:AlternateContent xmlns:mc="http://schemas.openxmlformats.org/markup-compatibility/2006">
              <mc:Choice xmlns:v="urn:schemas-microsoft-com:vml" Requires="v">
                <p:oleObj spid="_x0000_s397345" name="Planilha" r:id="rId5" imgW="7286457" imgH="3486070" progId="Excel.Sheet.12">
                  <p:embed/>
                </p:oleObj>
              </mc:Choice>
              <mc:Fallback>
                <p:oleObj name="Planilha" r:id="rId5" imgW="7286457" imgH="3486070" progId="Excel.Sheet.12">
                  <p:embed/>
                  <p:pic>
                    <p:nvPicPr>
                      <p:cNvPr id="0" name=""/>
                      <p:cNvPicPr/>
                      <p:nvPr/>
                    </p:nvPicPr>
                    <p:blipFill>
                      <a:blip r:embed="rId6"/>
                      <a:stretch>
                        <a:fillRect/>
                      </a:stretch>
                    </p:blipFill>
                    <p:spPr>
                      <a:xfrm>
                        <a:off x="440575" y="1064029"/>
                        <a:ext cx="8379229" cy="4729942"/>
                      </a:xfrm>
                      <a:prstGeom prst="rect">
                        <a:avLst/>
                      </a:prstGeom>
                      <a:solidFill>
                        <a:schemeClr val="bg1">
                          <a:lumMod val="85000"/>
                        </a:schemeClr>
                      </a:solidFill>
                      <a:ln>
                        <a:solidFill>
                          <a:srgbClr val="FF0000"/>
                        </a:solidFill>
                      </a:ln>
                    </p:spPr>
                  </p:pic>
                </p:oleObj>
              </mc:Fallback>
            </mc:AlternateContent>
          </a:graphicData>
        </a:graphic>
      </p:graphicFrame>
    </p:spTree>
    <p:extLst>
      <p:ext uri="{BB962C8B-B14F-4D97-AF65-F5344CB8AC3E}">
        <p14:creationId xmlns:p14="http://schemas.microsoft.com/office/powerpoint/2010/main" val="1772308420"/>
      </p:ext>
    </p:extLst>
  </p:cSld>
  <p:clrMapOvr>
    <a:masterClrMapping/>
  </p:clrMapOvr>
  <p:transition spd="med"/>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idx="4294967295"/>
          </p:nvPr>
        </p:nvSpPr>
        <p:spPr>
          <a:xfrm>
            <a:off x="0" y="0"/>
            <a:ext cx="8163098" cy="609600"/>
          </a:xfrm>
        </p:spPr>
        <p:txBody>
          <a:bodyPr/>
          <a:lstStyle/>
          <a:p>
            <a:pPr algn="ctr"/>
            <a:r>
              <a:rPr lang="en-US" altLang="pt-BR" dirty="0" smtClean="0">
                <a:solidFill>
                  <a:srgbClr val="FF0000"/>
                </a:solidFill>
              </a:rPr>
              <a:t>7.2 Como </a:t>
            </a:r>
            <a:r>
              <a:rPr lang="en-US" altLang="pt-BR" dirty="0" err="1" smtClean="0">
                <a:solidFill>
                  <a:srgbClr val="FF0000"/>
                </a:solidFill>
              </a:rPr>
              <a:t>alterar</a:t>
            </a:r>
            <a:r>
              <a:rPr lang="en-US" altLang="pt-BR" dirty="0" smtClean="0">
                <a:solidFill>
                  <a:srgbClr val="FF0000"/>
                </a:solidFill>
              </a:rPr>
              <a:t> um </a:t>
            </a:r>
            <a:r>
              <a:rPr lang="en-US" altLang="pt-BR" dirty="0" err="1" smtClean="0">
                <a:solidFill>
                  <a:srgbClr val="FF0000"/>
                </a:solidFill>
              </a:rPr>
              <a:t>Comprovante</a:t>
            </a:r>
            <a:r>
              <a:rPr lang="en-US" altLang="pt-BR" dirty="0" smtClean="0">
                <a:solidFill>
                  <a:srgbClr val="FF0000"/>
                </a:solidFill>
              </a:rPr>
              <a:t> de </a:t>
            </a:r>
            <a:r>
              <a:rPr lang="en-US" altLang="pt-BR" dirty="0" err="1" smtClean="0">
                <a:solidFill>
                  <a:srgbClr val="FF0000"/>
                </a:solidFill>
              </a:rPr>
              <a:t>Despesa</a:t>
            </a:r>
            <a:r>
              <a:rPr lang="en-US" altLang="pt-BR" dirty="0" smtClean="0">
                <a:solidFill>
                  <a:srgbClr val="FF0000"/>
                </a:solidFill>
              </a:rPr>
              <a:t>?</a:t>
            </a:r>
            <a:endParaRPr lang="pt-BR" altLang="pt-BR" dirty="0" smtClean="0">
              <a:solidFill>
                <a:srgbClr val="FF0000"/>
              </a:solidFill>
            </a:endParaRPr>
          </a:p>
        </p:txBody>
      </p:sp>
      <p:sp>
        <p:nvSpPr>
          <p:cNvPr id="111619" name="CaixaDeTexto 1"/>
          <p:cNvSpPr txBox="1">
            <a:spLocks noChangeArrowheads="1"/>
          </p:cNvSpPr>
          <p:nvPr/>
        </p:nvSpPr>
        <p:spPr bwMode="auto">
          <a:xfrm>
            <a:off x="293774" y="808586"/>
            <a:ext cx="8366125" cy="67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buFontTx/>
              <a:buNone/>
            </a:pPr>
            <a:r>
              <a:rPr lang="pt-BR" altLang="pt-BR" sz="2000" u="sng" dirty="0">
                <a:solidFill>
                  <a:schemeClr val="tx1"/>
                </a:solidFill>
              </a:rPr>
              <a:t>COM A P/C PARCIAL NA SITUAÇÃO EM EDIÇÃO - ED</a:t>
            </a:r>
          </a:p>
          <a:p>
            <a:pPr algn="just" eaLnBrk="1" hangingPunct="1">
              <a:spcBef>
                <a:spcPts val="1200"/>
              </a:spcBef>
            </a:pPr>
            <a:r>
              <a:rPr lang="pt-BR" altLang="pt-BR" sz="1800" b="0" dirty="0" smtClean="0">
                <a:solidFill>
                  <a:schemeClr val="tx1"/>
                </a:solidFill>
              </a:rPr>
              <a:t>Para </a:t>
            </a:r>
            <a:r>
              <a:rPr lang="pt-BR" altLang="pt-BR" sz="1800" b="0" dirty="0">
                <a:solidFill>
                  <a:schemeClr val="tx1"/>
                </a:solidFill>
              </a:rPr>
              <a:t>que um </a:t>
            </a:r>
            <a:r>
              <a:rPr lang="pt-BR" altLang="pt-BR" sz="1800" b="0" u="sng" dirty="0" smtClean="0">
                <a:solidFill>
                  <a:schemeClr val="tx1"/>
                </a:solidFill>
              </a:rPr>
              <a:t>Comprovante Despesa</a:t>
            </a:r>
            <a:r>
              <a:rPr lang="pt-BR" altLang="pt-BR" sz="1800" b="0" dirty="0" smtClean="0">
                <a:solidFill>
                  <a:schemeClr val="tx1"/>
                </a:solidFill>
              </a:rPr>
              <a:t> </a:t>
            </a:r>
            <a:r>
              <a:rPr lang="pt-BR" altLang="pt-BR" sz="1800" b="0" dirty="0">
                <a:solidFill>
                  <a:schemeClr val="tx1"/>
                </a:solidFill>
              </a:rPr>
              <a:t>possa ser alterado, ele não deve ter sido adicionado na “Aba Dispêndios” da P/C Parcial, caso tenha sido adicionado, </a:t>
            </a:r>
            <a:r>
              <a:rPr lang="pt-BR" altLang="pt-BR" sz="1800" b="0" dirty="0">
                <a:solidFill>
                  <a:srgbClr val="FF0000"/>
                </a:solidFill>
              </a:rPr>
              <a:t>ele deve ser removido</a:t>
            </a:r>
            <a:r>
              <a:rPr lang="pt-BR" altLang="pt-BR" sz="1800" b="0" dirty="0" smtClean="0">
                <a:solidFill>
                  <a:schemeClr val="tx1"/>
                </a:solidFill>
              </a:rPr>
              <a:t>;</a:t>
            </a:r>
            <a:endParaRPr lang="en-US" altLang="pt-BR" sz="1800" b="0" dirty="0">
              <a:solidFill>
                <a:schemeClr val="tx1"/>
              </a:solidFill>
            </a:endParaRPr>
          </a:p>
          <a:p>
            <a:pPr algn="just" eaLnBrk="1" hangingPunct="1">
              <a:spcBef>
                <a:spcPts val="1200"/>
              </a:spcBef>
            </a:pPr>
            <a:r>
              <a:rPr lang="pt-BR" altLang="pt-BR" sz="1800" b="0" dirty="0">
                <a:solidFill>
                  <a:schemeClr val="tx1"/>
                </a:solidFill>
              </a:rPr>
              <a:t>Após remover </a:t>
            </a:r>
            <a:r>
              <a:rPr lang="pt-BR" altLang="pt-BR" sz="1800" b="0" dirty="0" smtClean="0">
                <a:solidFill>
                  <a:schemeClr val="tx1"/>
                </a:solidFill>
              </a:rPr>
              <a:t>o Comprovante de Despesa (Pagamento) da </a:t>
            </a:r>
            <a:r>
              <a:rPr lang="pt-BR" altLang="pt-BR" sz="1800" b="0" dirty="0">
                <a:solidFill>
                  <a:schemeClr val="tx1"/>
                </a:solidFill>
              </a:rPr>
              <a:t>P/C Parcial, entrar na Funcionalidade “Cadastrar/Alterar </a:t>
            </a:r>
            <a:r>
              <a:rPr lang="pt-BR" altLang="pt-BR" sz="1800" b="0" dirty="0" smtClean="0">
                <a:solidFill>
                  <a:schemeClr val="tx1"/>
                </a:solidFill>
              </a:rPr>
              <a:t>Comprovante Despesa” </a:t>
            </a:r>
            <a:r>
              <a:rPr lang="pt-BR" altLang="pt-BR" sz="1800" b="0" dirty="0">
                <a:solidFill>
                  <a:schemeClr val="tx1"/>
                </a:solidFill>
              </a:rPr>
              <a:t>e informar: o </a:t>
            </a:r>
            <a:r>
              <a:rPr lang="pt-BR" altLang="pt-BR" sz="1800" b="0" dirty="0">
                <a:solidFill>
                  <a:srgbClr val="FF0000"/>
                </a:solidFill>
              </a:rPr>
              <a:t>N° </a:t>
            </a:r>
            <a:r>
              <a:rPr lang="pt-BR" altLang="pt-BR" sz="1800" b="0" u="sng" dirty="0" smtClean="0">
                <a:solidFill>
                  <a:srgbClr val="FF0000"/>
                </a:solidFill>
              </a:rPr>
              <a:t>Comprovante Despesa</a:t>
            </a:r>
            <a:r>
              <a:rPr lang="pt-BR" altLang="pt-BR" sz="1800" b="0" dirty="0" smtClean="0">
                <a:solidFill>
                  <a:srgbClr val="FF0000"/>
                </a:solidFill>
              </a:rPr>
              <a:t> </a:t>
            </a:r>
            <a:r>
              <a:rPr lang="pt-BR" altLang="pt-BR" sz="1800" b="0" dirty="0">
                <a:solidFill>
                  <a:srgbClr val="FF0000"/>
                </a:solidFill>
              </a:rPr>
              <a:t>e o N° da Transferência</a:t>
            </a:r>
            <a:r>
              <a:rPr lang="pt-BR" altLang="pt-BR" sz="1800" b="0" dirty="0">
                <a:solidFill>
                  <a:schemeClr val="tx1"/>
                </a:solidFill>
              </a:rPr>
              <a:t>, em seguida clicar no botão “</a:t>
            </a:r>
            <a:r>
              <a:rPr lang="pt-BR" altLang="pt-BR" sz="1800" b="0" dirty="0" smtClean="0">
                <a:solidFill>
                  <a:srgbClr val="FF0000"/>
                </a:solidFill>
              </a:rPr>
              <a:t>Consultar Registro</a:t>
            </a:r>
            <a:r>
              <a:rPr lang="pt-BR" altLang="pt-BR" sz="1800" b="0" dirty="0" smtClean="0">
                <a:solidFill>
                  <a:schemeClr val="tx1"/>
                </a:solidFill>
              </a:rPr>
              <a:t>”;</a:t>
            </a:r>
            <a:endParaRPr lang="pt-BR" altLang="pt-BR" sz="1800" b="0" dirty="0">
              <a:solidFill>
                <a:schemeClr val="tx1"/>
              </a:solidFill>
            </a:endParaRPr>
          </a:p>
          <a:p>
            <a:pPr algn="just" eaLnBrk="1" hangingPunct="1">
              <a:spcBef>
                <a:spcPts val="1200"/>
              </a:spcBef>
            </a:pPr>
            <a:r>
              <a:rPr lang="pt-BR" altLang="pt-BR" sz="1800" b="0" dirty="0">
                <a:solidFill>
                  <a:schemeClr val="tx1"/>
                </a:solidFill>
              </a:rPr>
              <a:t>Fazer as alterações necessárias e </a:t>
            </a:r>
            <a:r>
              <a:rPr lang="pt-BR" altLang="pt-BR" sz="1800" b="0" dirty="0">
                <a:solidFill>
                  <a:srgbClr val="FF0000"/>
                </a:solidFill>
              </a:rPr>
              <a:t>clicar no botão “</a:t>
            </a:r>
            <a:r>
              <a:rPr lang="pt-BR" altLang="pt-BR" sz="1800" b="0" dirty="0" smtClean="0">
                <a:solidFill>
                  <a:srgbClr val="FF0000"/>
                </a:solidFill>
              </a:rPr>
              <a:t>Alterar Registro</a:t>
            </a:r>
            <a:r>
              <a:rPr lang="pt-BR" altLang="pt-BR" sz="1800" b="0" dirty="0" smtClean="0">
                <a:solidFill>
                  <a:schemeClr val="tx1"/>
                </a:solidFill>
              </a:rPr>
              <a:t>”, </a:t>
            </a:r>
            <a:r>
              <a:rPr lang="pt-BR" altLang="pt-BR" sz="1800" b="0" dirty="0">
                <a:solidFill>
                  <a:schemeClr val="tx1"/>
                </a:solidFill>
              </a:rPr>
              <a:t>caso for clicado no  botão “incluir” será criado um novo </a:t>
            </a:r>
            <a:r>
              <a:rPr lang="pt-BR" altLang="pt-BR" sz="1800" b="0" u="sng" dirty="0" smtClean="0">
                <a:solidFill>
                  <a:schemeClr val="tx1"/>
                </a:solidFill>
              </a:rPr>
              <a:t>Comprovante Despesa</a:t>
            </a:r>
            <a:r>
              <a:rPr lang="pt-BR" altLang="pt-BR" sz="1800" b="0" dirty="0" smtClean="0">
                <a:solidFill>
                  <a:schemeClr val="tx1"/>
                </a:solidFill>
              </a:rPr>
              <a:t>, </a:t>
            </a:r>
            <a:r>
              <a:rPr lang="pt-BR" altLang="pt-BR" sz="1800" b="0" dirty="0">
                <a:solidFill>
                  <a:schemeClr val="tx1"/>
                </a:solidFill>
              </a:rPr>
              <a:t>ou seja, duplicado.</a:t>
            </a:r>
          </a:p>
          <a:p>
            <a:pPr algn="just" eaLnBrk="1" hangingPunct="1">
              <a:spcBef>
                <a:spcPct val="0"/>
              </a:spcBef>
            </a:pPr>
            <a:endParaRPr lang="pt-BR" altLang="pt-BR" sz="1800" b="0" dirty="0">
              <a:solidFill>
                <a:schemeClr val="tx1"/>
              </a:solidFill>
            </a:endParaRPr>
          </a:p>
          <a:p>
            <a:pPr algn="just" eaLnBrk="1" hangingPunct="1">
              <a:spcBef>
                <a:spcPct val="0"/>
              </a:spcBef>
              <a:buFontTx/>
              <a:buNone/>
            </a:pPr>
            <a:r>
              <a:rPr lang="pt-BR" altLang="pt-BR" sz="2000" u="sng" dirty="0">
                <a:solidFill>
                  <a:schemeClr val="tx1"/>
                </a:solidFill>
              </a:rPr>
              <a:t>COM A P/C PARCIAL NA SITUAÇÃO EM DILIGÊNCIA - DV</a:t>
            </a:r>
          </a:p>
          <a:p>
            <a:pPr algn="just" eaLnBrk="1" hangingPunct="1">
              <a:spcBef>
                <a:spcPts val="1200"/>
              </a:spcBef>
            </a:pPr>
            <a:r>
              <a:rPr lang="pt-BR" altLang="pt-BR" sz="1800" b="0" dirty="0" smtClean="0">
                <a:solidFill>
                  <a:schemeClr val="tx1"/>
                </a:solidFill>
              </a:rPr>
              <a:t>Não </a:t>
            </a:r>
            <a:r>
              <a:rPr lang="pt-BR" altLang="pt-BR" sz="1800" b="0" dirty="0">
                <a:solidFill>
                  <a:schemeClr val="tx1"/>
                </a:solidFill>
              </a:rPr>
              <a:t>é possível alterar um </a:t>
            </a:r>
            <a:r>
              <a:rPr lang="pt-BR" altLang="pt-BR" sz="1800" b="0" u="sng" dirty="0">
                <a:solidFill>
                  <a:schemeClr val="tx1"/>
                </a:solidFill>
              </a:rPr>
              <a:t>Comprovante </a:t>
            </a:r>
            <a:r>
              <a:rPr lang="pt-BR" altLang="pt-BR" sz="1800" b="0" u="sng" dirty="0" smtClean="0">
                <a:solidFill>
                  <a:schemeClr val="tx1"/>
                </a:solidFill>
              </a:rPr>
              <a:t>Despesa</a:t>
            </a:r>
            <a:r>
              <a:rPr lang="pt-BR" altLang="pt-BR" sz="1800" b="0" dirty="0" smtClean="0">
                <a:solidFill>
                  <a:schemeClr val="tx1"/>
                </a:solidFill>
              </a:rPr>
              <a:t> </a:t>
            </a:r>
            <a:r>
              <a:rPr lang="pt-BR" altLang="pt-BR" sz="1800" b="0" dirty="0" smtClean="0">
                <a:solidFill>
                  <a:srgbClr val="FF0000"/>
                </a:solidFill>
              </a:rPr>
              <a:t>já </a:t>
            </a:r>
            <a:r>
              <a:rPr lang="pt-BR" altLang="pt-BR" sz="1800" b="0" dirty="0">
                <a:solidFill>
                  <a:srgbClr val="FF0000"/>
                </a:solidFill>
              </a:rPr>
              <a:t>aprovado </a:t>
            </a:r>
            <a:r>
              <a:rPr lang="pt-BR" altLang="pt-BR" sz="1800" b="0" dirty="0">
                <a:solidFill>
                  <a:schemeClr val="tx1"/>
                </a:solidFill>
              </a:rPr>
              <a:t>pelo concedente</a:t>
            </a:r>
            <a:r>
              <a:rPr lang="pt-BR" altLang="pt-BR" sz="1800" b="0" dirty="0" smtClean="0">
                <a:solidFill>
                  <a:schemeClr val="tx1"/>
                </a:solidFill>
              </a:rPr>
              <a:t>.</a:t>
            </a:r>
            <a:endParaRPr lang="pt-BR" altLang="pt-BR" sz="1800" b="0" dirty="0">
              <a:solidFill>
                <a:schemeClr val="tx1"/>
              </a:solidFill>
            </a:endParaRPr>
          </a:p>
          <a:p>
            <a:pPr algn="just" eaLnBrk="1" hangingPunct="1">
              <a:spcBef>
                <a:spcPts val="1200"/>
              </a:spcBef>
            </a:pPr>
            <a:r>
              <a:rPr lang="en-US" altLang="pt-BR" sz="1800" b="0" dirty="0" err="1">
                <a:solidFill>
                  <a:schemeClr val="tx1"/>
                </a:solidFill>
              </a:rPr>
              <a:t>Os</a:t>
            </a:r>
            <a:r>
              <a:rPr lang="en-US" altLang="pt-BR" sz="1800" b="0" dirty="0">
                <a:solidFill>
                  <a:schemeClr val="tx1"/>
                </a:solidFill>
              </a:rPr>
              <a:t> </a:t>
            </a:r>
            <a:r>
              <a:rPr lang="en-US" altLang="pt-BR" sz="1800" b="0" dirty="0" err="1">
                <a:solidFill>
                  <a:schemeClr val="tx1"/>
                </a:solidFill>
              </a:rPr>
              <a:t>não</a:t>
            </a:r>
            <a:r>
              <a:rPr lang="en-US" altLang="pt-BR" sz="1800" b="0" dirty="0">
                <a:solidFill>
                  <a:schemeClr val="tx1"/>
                </a:solidFill>
              </a:rPr>
              <a:t> </a:t>
            </a:r>
            <a:r>
              <a:rPr lang="en-US" altLang="pt-BR" sz="1800" b="0" dirty="0" err="1">
                <a:solidFill>
                  <a:schemeClr val="tx1"/>
                </a:solidFill>
              </a:rPr>
              <a:t>aprovados</a:t>
            </a:r>
            <a:r>
              <a:rPr lang="en-US" altLang="pt-BR" sz="1800" b="0" dirty="0">
                <a:solidFill>
                  <a:schemeClr val="tx1"/>
                </a:solidFill>
              </a:rPr>
              <a:t> </a:t>
            </a:r>
            <a:r>
              <a:rPr lang="en-US" altLang="pt-BR" sz="1800" b="0" dirty="0" err="1">
                <a:solidFill>
                  <a:schemeClr val="tx1"/>
                </a:solidFill>
              </a:rPr>
              <a:t>usar</a:t>
            </a:r>
            <a:r>
              <a:rPr lang="en-US" altLang="pt-BR" sz="1800" b="0" dirty="0">
                <a:solidFill>
                  <a:schemeClr val="tx1"/>
                </a:solidFill>
              </a:rPr>
              <a:t> </a:t>
            </a:r>
            <a:r>
              <a:rPr lang="en-US" altLang="pt-BR" sz="1800" b="0" dirty="0" err="1">
                <a:solidFill>
                  <a:schemeClr val="tx1"/>
                </a:solidFill>
              </a:rPr>
              <a:t>os</a:t>
            </a:r>
            <a:r>
              <a:rPr lang="en-US" altLang="pt-BR" sz="1800" b="0" dirty="0">
                <a:solidFill>
                  <a:schemeClr val="tx1"/>
                </a:solidFill>
              </a:rPr>
              <a:t> </a:t>
            </a:r>
            <a:r>
              <a:rPr lang="en-US" altLang="pt-BR" sz="1800" b="0" dirty="0" err="1">
                <a:solidFill>
                  <a:schemeClr val="tx1"/>
                </a:solidFill>
              </a:rPr>
              <a:t>mesmos</a:t>
            </a:r>
            <a:r>
              <a:rPr lang="en-US" altLang="pt-BR" sz="1800" b="0" dirty="0">
                <a:solidFill>
                  <a:schemeClr val="tx1"/>
                </a:solidFill>
              </a:rPr>
              <a:t> </a:t>
            </a:r>
            <a:r>
              <a:rPr lang="en-US" altLang="pt-BR" sz="1800" b="0" dirty="0" err="1">
                <a:solidFill>
                  <a:schemeClr val="tx1"/>
                </a:solidFill>
              </a:rPr>
              <a:t>critérios</a:t>
            </a:r>
            <a:r>
              <a:rPr lang="en-US" altLang="pt-BR" sz="1800" b="0" dirty="0">
                <a:solidFill>
                  <a:schemeClr val="tx1"/>
                </a:solidFill>
              </a:rPr>
              <a:t> </a:t>
            </a:r>
            <a:r>
              <a:rPr lang="en-US" altLang="pt-BR" sz="1800" b="0" dirty="0" err="1">
                <a:solidFill>
                  <a:schemeClr val="tx1"/>
                </a:solidFill>
              </a:rPr>
              <a:t>descritos</a:t>
            </a:r>
            <a:r>
              <a:rPr lang="en-US" altLang="pt-BR" sz="1800" b="0" dirty="0">
                <a:solidFill>
                  <a:schemeClr val="tx1"/>
                </a:solidFill>
              </a:rPr>
              <a:t> </a:t>
            </a:r>
            <a:r>
              <a:rPr lang="en-US" altLang="pt-BR" sz="1800" b="0" dirty="0" err="1">
                <a:solidFill>
                  <a:schemeClr val="tx1"/>
                </a:solidFill>
              </a:rPr>
              <a:t>acima</a:t>
            </a:r>
            <a:r>
              <a:rPr lang="en-US" altLang="pt-BR" sz="1800" b="0" dirty="0">
                <a:solidFill>
                  <a:schemeClr val="tx1"/>
                </a:solidFill>
              </a:rPr>
              <a:t>.</a:t>
            </a:r>
          </a:p>
          <a:p>
            <a:pPr algn="just" eaLnBrk="1" hangingPunct="1">
              <a:spcBef>
                <a:spcPts val="1200"/>
              </a:spcBef>
            </a:pPr>
            <a:endParaRPr lang="en-US" altLang="pt-BR" sz="2000" b="0" dirty="0">
              <a:solidFill>
                <a:schemeClr val="tx1"/>
              </a:solidFill>
            </a:endParaRPr>
          </a:p>
          <a:p>
            <a:pPr algn="just" eaLnBrk="1" hangingPunct="1">
              <a:spcBef>
                <a:spcPct val="0"/>
              </a:spcBef>
            </a:pPr>
            <a:endParaRPr lang="pt-BR" altLang="pt-BR" sz="2000" b="0" dirty="0">
              <a:solidFill>
                <a:schemeClr val="tx1"/>
              </a:solidFill>
            </a:endParaRPr>
          </a:p>
          <a:p>
            <a:pPr algn="just" eaLnBrk="1" hangingPunct="1">
              <a:spcBef>
                <a:spcPct val="0"/>
              </a:spcBef>
            </a:pPr>
            <a:endParaRPr lang="pt-BR" altLang="pt-BR" sz="2000" b="0" dirty="0">
              <a:solidFill>
                <a:schemeClr val="tx1"/>
              </a:solidFill>
            </a:endParaRPr>
          </a:p>
          <a:p>
            <a:pPr algn="just" eaLnBrk="1" hangingPunct="1">
              <a:spcBef>
                <a:spcPct val="0"/>
              </a:spcBef>
            </a:pPr>
            <a:endParaRPr lang="pt-BR" altLang="pt-BR" sz="2000" b="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anim calcmode="lin" valueType="num">
                                      <p:cBhvr additive="base">
                                        <p:cTn id="7" dur="500" fill="hold"/>
                                        <p:tgtEl>
                                          <p:spTgt spid="111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1619">
                                            <p:txEl>
                                              <p:pRg st="5" end="5"/>
                                            </p:txEl>
                                          </p:spTgt>
                                        </p:tgtEl>
                                        <p:attrNameLst>
                                          <p:attrName>style.visibility</p:attrName>
                                        </p:attrNameLst>
                                      </p:cBhvr>
                                      <p:to>
                                        <p:strVal val="visible"/>
                                      </p:to>
                                    </p:set>
                                    <p:anim calcmode="lin" valueType="num">
                                      <p:cBhvr additive="base">
                                        <p:cTn id="13" dur="500" fill="hold"/>
                                        <p:tgtEl>
                                          <p:spTgt spid="111619">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6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11619">
                                            <p:txEl>
                                              <p:pRg st="1" end="1"/>
                                            </p:txEl>
                                          </p:spTgt>
                                        </p:tgtEl>
                                        <p:attrNameLst>
                                          <p:attrName>style.visibility</p:attrName>
                                        </p:attrNameLst>
                                      </p:cBhvr>
                                      <p:to>
                                        <p:strVal val="visible"/>
                                      </p:to>
                                    </p:set>
                                    <p:anim calcmode="lin" valueType="num">
                                      <p:cBhvr additive="base">
                                        <p:cTn id="19" dur="500" fill="hold"/>
                                        <p:tgtEl>
                                          <p:spTgt spid="11161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16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11619">
                                            <p:txEl>
                                              <p:pRg st="2" end="2"/>
                                            </p:txEl>
                                          </p:spTgt>
                                        </p:tgtEl>
                                        <p:attrNameLst>
                                          <p:attrName>style.visibility</p:attrName>
                                        </p:attrNameLst>
                                      </p:cBhvr>
                                      <p:to>
                                        <p:strVal val="visible"/>
                                      </p:to>
                                    </p:set>
                                    <p:anim calcmode="lin" valueType="num">
                                      <p:cBhvr additive="base">
                                        <p:cTn id="25" dur="500" fill="hold"/>
                                        <p:tgtEl>
                                          <p:spTgt spid="11161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1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11619">
                                            <p:txEl>
                                              <p:pRg st="3" end="3"/>
                                            </p:txEl>
                                          </p:spTgt>
                                        </p:tgtEl>
                                        <p:attrNameLst>
                                          <p:attrName>style.visibility</p:attrName>
                                        </p:attrNameLst>
                                      </p:cBhvr>
                                      <p:to>
                                        <p:strVal val="visible"/>
                                      </p:to>
                                    </p:set>
                                    <p:anim calcmode="lin" valueType="num">
                                      <p:cBhvr additive="base">
                                        <p:cTn id="31" dur="500" fill="hold"/>
                                        <p:tgtEl>
                                          <p:spTgt spid="111619">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16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11619">
                                            <p:txEl>
                                              <p:pRg st="6" end="6"/>
                                            </p:txEl>
                                          </p:spTgt>
                                        </p:tgtEl>
                                        <p:attrNameLst>
                                          <p:attrName>style.visibility</p:attrName>
                                        </p:attrNameLst>
                                      </p:cBhvr>
                                      <p:to>
                                        <p:strVal val="visible"/>
                                      </p:to>
                                    </p:set>
                                    <p:anim calcmode="lin" valueType="num">
                                      <p:cBhvr additive="base">
                                        <p:cTn id="37" dur="500" fill="hold"/>
                                        <p:tgtEl>
                                          <p:spTgt spid="11161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16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11619">
                                            <p:txEl>
                                              <p:pRg st="7" end="7"/>
                                            </p:txEl>
                                          </p:spTgt>
                                        </p:tgtEl>
                                        <p:attrNameLst>
                                          <p:attrName>style.visibility</p:attrName>
                                        </p:attrNameLst>
                                      </p:cBhvr>
                                      <p:to>
                                        <p:strVal val="visible"/>
                                      </p:to>
                                    </p:set>
                                    <p:anim calcmode="lin" valueType="num">
                                      <p:cBhvr additive="base">
                                        <p:cTn id="43" dur="500" fill="hold"/>
                                        <p:tgtEl>
                                          <p:spTgt spid="111619">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16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idx="4294967295"/>
          </p:nvPr>
        </p:nvSpPr>
        <p:spPr>
          <a:xfrm>
            <a:off x="293688" y="0"/>
            <a:ext cx="7391400" cy="609600"/>
          </a:xfrm>
        </p:spPr>
        <p:txBody>
          <a:bodyPr/>
          <a:lstStyle/>
          <a:p>
            <a:pPr algn="ctr"/>
            <a:r>
              <a:rPr lang="en-US" altLang="pt-BR" sz="2800" smtClean="0">
                <a:solidFill>
                  <a:srgbClr val="FF0000"/>
                </a:solidFill>
              </a:rPr>
              <a:t>7.2 Como alterar um Pagamento?</a:t>
            </a:r>
            <a:endParaRPr lang="pt-BR" altLang="pt-BR" sz="2800" smtClean="0">
              <a:solidFill>
                <a:srgbClr val="FF0000"/>
              </a:solidFill>
            </a:endParaRPr>
          </a:p>
        </p:txBody>
      </p:sp>
      <p:pic>
        <p:nvPicPr>
          <p:cNvPr id="4" name="Imagem 3"/>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756459" y="881150"/>
            <a:ext cx="8149200" cy="4378382"/>
          </a:xfrm>
          <a:prstGeom prst="rect">
            <a:avLst/>
          </a:prstGeom>
          <a:ln>
            <a:solidFill>
              <a:srgbClr val="FF0000"/>
            </a:solidFill>
          </a:ln>
        </p:spPr>
      </p:pic>
      <p:sp>
        <p:nvSpPr>
          <p:cNvPr id="5" name="Retângulo 4"/>
          <p:cNvSpPr/>
          <p:nvPr/>
        </p:nvSpPr>
        <p:spPr bwMode="auto">
          <a:xfrm>
            <a:off x="1080655" y="1857120"/>
            <a:ext cx="1845425" cy="34913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7" name="Retângulo 6"/>
          <p:cNvSpPr/>
          <p:nvPr/>
        </p:nvSpPr>
        <p:spPr bwMode="auto">
          <a:xfrm>
            <a:off x="7140634" y="814648"/>
            <a:ext cx="748144" cy="43226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2" name="Imagem 1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306970" y="1607586"/>
            <a:ext cx="8355491" cy="4028443"/>
          </a:xfrm>
          <a:prstGeom prst="rect">
            <a:avLst/>
          </a:prstGeom>
          <a:ln>
            <a:solidFill>
              <a:srgbClr val="FF0000"/>
            </a:solidFill>
          </a:ln>
        </p:spPr>
      </p:pic>
      <p:sp>
        <p:nvSpPr>
          <p:cNvPr id="24" name="CaixaDeTexto 23"/>
          <p:cNvSpPr txBox="1">
            <a:spLocks noChangeArrowheads="1"/>
          </p:cNvSpPr>
          <p:nvPr/>
        </p:nvSpPr>
        <p:spPr bwMode="auto">
          <a:xfrm>
            <a:off x="1255222" y="5776906"/>
            <a:ext cx="7215447" cy="400110"/>
          </a:xfrm>
          <a:prstGeom prst="rect">
            <a:avLst/>
          </a:prstGeom>
          <a:solidFill>
            <a:schemeClr val="bg1">
              <a:lumMod val="8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7"/>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Fazer as alterações </a:t>
            </a:r>
            <a:r>
              <a:rPr lang="pt-BR" altLang="pt-BR" sz="2000" b="0" dirty="0" smtClean="0">
                <a:solidFill>
                  <a:srgbClr val="FF0000"/>
                </a:solidFill>
              </a:rPr>
              <a:t>necessárias nos campos das quatro Abas</a:t>
            </a:r>
            <a:endParaRPr lang="pt-BR" altLang="pt-BR" sz="2000" b="0" dirty="0">
              <a:solidFill>
                <a:srgbClr val="FF0000"/>
              </a:solidFill>
            </a:endParaRPr>
          </a:p>
        </p:txBody>
      </p:sp>
      <p:sp>
        <p:nvSpPr>
          <p:cNvPr id="13" name="Retângulo 12"/>
          <p:cNvSpPr/>
          <p:nvPr/>
        </p:nvSpPr>
        <p:spPr bwMode="auto">
          <a:xfrm>
            <a:off x="6400800" y="1512916"/>
            <a:ext cx="399011" cy="48213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3" name="Conector de Seta Reta 2"/>
          <p:cNvCxnSpPr>
            <a:stCxn id="24" idx="0"/>
          </p:cNvCxnSpPr>
          <p:nvPr/>
        </p:nvCxnSpPr>
        <p:spPr bwMode="auto">
          <a:xfrm flipH="1" flipV="1">
            <a:off x="4106487" y="4563687"/>
            <a:ext cx="756459" cy="121321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672171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24" grpId="0" animBg="1"/>
      <p:bldP spid="1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0" y="0"/>
            <a:ext cx="8088086" cy="609600"/>
          </a:xfrm>
        </p:spPr>
        <p:txBody>
          <a:bodyPr/>
          <a:lstStyle/>
          <a:p>
            <a:pPr algn="ctr"/>
            <a:r>
              <a:rPr lang="pt-BR" altLang="pt-BR" sz="2200" dirty="0" smtClean="0">
                <a:solidFill>
                  <a:srgbClr val="FF0000"/>
                </a:solidFill>
              </a:rPr>
              <a:t>7.3. Funcionalidade Cadastrar Prestação de Contas Parcial </a:t>
            </a:r>
            <a:endParaRPr lang="pt-BR" altLang="pt-BR" sz="2200" dirty="0" smtClean="0">
              <a:solidFill>
                <a:schemeClr val="accent6"/>
              </a:solidFill>
            </a:endParaRP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46315" y="852489"/>
            <a:ext cx="8504140" cy="5168900"/>
          </a:xfrm>
          <a:prstGeom prst="rect">
            <a:avLst/>
          </a:prstGeom>
          <a:ln>
            <a:solidFill>
              <a:srgbClr val="FF0000"/>
            </a:solidFill>
          </a:ln>
        </p:spPr>
      </p:pic>
      <p:sp>
        <p:nvSpPr>
          <p:cNvPr id="9" name="Retângulo Arredondado 8"/>
          <p:cNvSpPr/>
          <p:nvPr/>
        </p:nvSpPr>
        <p:spPr bwMode="auto">
          <a:xfrm>
            <a:off x="4510433" y="3466408"/>
            <a:ext cx="1458105" cy="581890"/>
          </a:xfrm>
          <a:prstGeom prst="round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275416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ítulo 1"/>
          <p:cNvSpPr>
            <a:spLocks noGrp="1"/>
          </p:cNvSpPr>
          <p:nvPr>
            <p:ph type="title"/>
          </p:nvPr>
        </p:nvSpPr>
        <p:spPr>
          <a:xfrm>
            <a:off x="0" y="0"/>
            <a:ext cx="8046720" cy="609600"/>
          </a:xfrm>
        </p:spPr>
        <p:txBody>
          <a:bodyPr/>
          <a:lstStyle/>
          <a:p>
            <a:r>
              <a:rPr lang="pt-BR" altLang="pt-BR" dirty="0" smtClean="0">
                <a:solidFill>
                  <a:srgbClr val="FF0000"/>
                </a:solidFill>
              </a:rPr>
              <a:t>7.3. </a:t>
            </a:r>
            <a:r>
              <a:rPr lang="pt-BR" altLang="pt-BR" dirty="0" err="1" smtClean="0">
                <a:solidFill>
                  <a:srgbClr val="FF0000"/>
                </a:solidFill>
              </a:rPr>
              <a:t>Cadastar</a:t>
            </a:r>
            <a:r>
              <a:rPr lang="pt-BR" altLang="pt-BR" dirty="0" smtClean="0">
                <a:solidFill>
                  <a:srgbClr val="FF0000"/>
                </a:solidFill>
              </a:rPr>
              <a:t> Prestação de Contas Parcial</a:t>
            </a:r>
            <a:endParaRPr lang="pt-BR" altLang="pt-BR" dirty="0" smtClean="0">
              <a:solidFill>
                <a:schemeClr val="accent2"/>
              </a:solidFill>
            </a:endParaRPr>
          </a:p>
        </p:txBody>
      </p:sp>
      <p:sp>
        <p:nvSpPr>
          <p:cNvPr id="59396"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14F81390-75C9-4219-8526-67719D61589E}" type="slidenum">
              <a:rPr altLang="pt-BR" sz="1200" b="0" noProof="1" smtClean="0">
                <a:solidFill>
                  <a:srgbClr val="0F4C0E"/>
                </a:solidFill>
                <a:latin typeface="Arial Black" pitchFamily="34" charset="0"/>
              </a:rPr>
              <a:pPr eaLnBrk="1" hangingPunct="1">
                <a:spcBef>
                  <a:spcPct val="0"/>
                </a:spcBef>
                <a:defRPr/>
              </a:pPr>
              <a:t>73</a:t>
            </a:fld>
            <a:endParaRPr lang="pt-BR" altLang="pt-BR" sz="1200" b="0" noProof="1" smtClean="0">
              <a:solidFill>
                <a:srgbClr val="0F4C0E"/>
              </a:solidFill>
              <a:latin typeface="Arial Black" pitchFamily="34" charset="0"/>
            </a:endParaRPr>
          </a:p>
        </p:txBody>
      </p:sp>
      <p:sp>
        <p:nvSpPr>
          <p:cNvPr id="2" name="Espaço Reservado para Conteúdo 1"/>
          <p:cNvSpPr>
            <a:spLocks noGrp="1"/>
          </p:cNvSpPr>
          <p:nvPr>
            <p:ph idx="1"/>
          </p:nvPr>
        </p:nvSpPr>
        <p:spPr>
          <a:xfrm>
            <a:off x="573578" y="852488"/>
            <a:ext cx="7930342" cy="5168900"/>
          </a:xfrm>
        </p:spPr>
        <p:txBody>
          <a:bodyPr/>
          <a:lstStyle/>
          <a:p>
            <a:pPr algn="just"/>
            <a:r>
              <a:rPr lang="pt-BR" sz="2000" dirty="0" smtClean="0">
                <a:latin typeface="Arial" panose="020B0604020202020204" pitchFamily="34" charset="0"/>
                <a:ea typeface="Times New Roman" panose="02020603050405020304" pitchFamily="18" charset="0"/>
              </a:rPr>
              <a:t> Prestação </a:t>
            </a:r>
            <a:r>
              <a:rPr lang="pt-BR" sz="2000" dirty="0">
                <a:latin typeface="Arial" panose="020B0604020202020204" pitchFamily="34" charset="0"/>
                <a:ea typeface="Times New Roman" panose="02020603050405020304" pitchFamily="18" charset="0"/>
              </a:rPr>
              <a:t>de contas parcial consistirá em um conjunto de informações de ingressos e dispêndios enviados pelo beneficiário do recurso, </a:t>
            </a:r>
            <a:r>
              <a:rPr lang="pt-BR" sz="2000" u="sng" dirty="0">
                <a:solidFill>
                  <a:srgbClr val="FF0000"/>
                </a:solidFill>
                <a:latin typeface="Arial" panose="020B0604020202020204" pitchFamily="34" charset="0"/>
                <a:ea typeface="Times New Roman" panose="02020603050405020304" pitchFamily="18" charset="0"/>
              </a:rPr>
              <a:t>independente da parcela</a:t>
            </a:r>
            <a:r>
              <a:rPr lang="pt-BR" sz="2000" dirty="0" smtClean="0">
                <a:latin typeface="Arial" panose="020B0604020202020204" pitchFamily="34" charset="0"/>
                <a:ea typeface="Times New Roman" panose="02020603050405020304" pitchFamily="18" charset="0"/>
              </a:rPr>
              <a:t>.</a:t>
            </a:r>
          </a:p>
          <a:p>
            <a:pPr algn="just">
              <a:spcAft>
                <a:spcPts val="1800"/>
              </a:spcAft>
            </a:pPr>
            <a:r>
              <a:rPr lang="pt-BR" sz="2000" dirty="0" smtClean="0">
                <a:latin typeface="Arial" panose="020B0604020202020204" pitchFamily="34" charset="0"/>
                <a:ea typeface="Times New Roman" panose="02020603050405020304" pitchFamily="18" charset="0"/>
              </a:rPr>
              <a:t>  O beneficiário </a:t>
            </a:r>
            <a:r>
              <a:rPr lang="pt-BR" sz="2000" dirty="0">
                <a:latin typeface="Arial" panose="020B0604020202020204" pitchFamily="34" charset="0"/>
                <a:ea typeface="Times New Roman" panose="02020603050405020304" pitchFamily="18" charset="0"/>
              </a:rPr>
              <a:t>poderá enviar </a:t>
            </a:r>
            <a:r>
              <a:rPr lang="pt-BR" sz="2000" u="sng" dirty="0">
                <a:latin typeface="Arial" panose="020B0604020202020204" pitchFamily="34" charset="0"/>
                <a:ea typeface="Times New Roman" panose="02020603050405020304" pitchFamily="18" charset="0"/>
              </a:rPr>
              <a:t>quantas parciais forem necessárias</a:t>
            </a:r>
            <a:r>
              <a:rPr lang="pt-BR" sz="2000" dirty="0">
                <a:latin typeface="Arial" panose="020B0604020202020204" pitchFamily="34" charset="0"/>
                <a:ea typeface="Times New Roman" panose="02020603050405020304" pitchFamily="18" charset="0"/>
              </a:rPr>
              <a:t> para demonstrar sua prestação de contas de uma transferência. </a:t>
            </a:r>
          </a:p>
          <a:p>
            <a:pPr marL="0" indent="0" algn="just">
              <a:spcAft>
                <a:spcPts val="1200"/>
              </a:spcAft>
              <a:buNone/>
            </a:pPr>
            <a:r>
              <a:rPr lang="pt-BR" sz="2000" u="sng" dirty="0" smtClean="0">
                <a:latin typeface="Arial" panose="020B0604020202020204" pitchFamily="34" charset="0"/>
                <a:ea typeface="Times New Roman" panose="02020603050405020304" pitchFamily="18" charset="0"/>
              </a:rPr>
              <a:t>Exemplo</a:t>
            </a:r>
            <a:r>
              <a:rPr lang="pt-BR" sz="2000" dirty="0">
                <a:latin typeface="Arial" panose="020B0604020202020204" pitchFamily="34" charset="0"/>
                <a:ea typeface="Times New Roman" panose="02020603050405020304" pitchFamily="18" charset="0"/>
              </a:rPr>
              <a:t>: Uma transferência que tem como repasse </a:t>
            </a:r>
            <a:r>
              <a:rPr lang="pt-BR" sz="2000" dirty="0" smtClean="0">
                <a:latin typeface="Arial" panose="020B0604020202020204" pitchFamily="34" charset="0"/>
                <a:ea typeface="Times New Roman" panose="02020603050405020304" pitchFamily="18" charset="0"/>
              </a:rPr>
              <a:t>R$10.000,00 </a:t>
            </a:r>
            <a:r>
              <a:rPr lang="pt-BR" sz="2000" dirty="0">
                <a:latin typeface="Arial" panose="020B0604020202020204" pitchFamily="34" charset="0"/>
                <a:ea typeface="Times New Roman" panose="02020603050405020304" pitchFamily="18" charset="0"/>
              </a:rPr>
              <a:t>em 2 </a:t>
            </a:r>
            <a:r>
              <a:rPr lang="pt-BR" sz="2000" dirty="0">
                <a:solidFill>
                  <a:srgbClr val="FF0000"/>
                </a:solidFill>
                <a:latin typeface="Arial" panose="020B0604020202020204" pitchFamily="34" charset="0"/>
                <a:ea typeface="Times New Roman" panose="02020603050405020304" pitchFamily="18" charset="0"/>
              </a:rPr>
              <a:t>parcelas</a:t>
            </a:r>
            <a:r>
              <a:rPr lang="pt-BR" sz="2000" dirty="0">
                <a:latin typeface="Arial" panose="020B0604020202020204" pitchFamily="34" charset="0"/>
                <a:ea typeface="Times New Roman" panose="02020603050405020304" pitchFamily="18" charset="0"/>
              </a:rPr>
              <a:t> de R$ </a:t>
            </a:r>
            <a:r>
              <a:rPr lang="pt-BR" sz="2000" dirty="0" smtClean="0">
                <a:latin typeface="Arial" panose="020B0604020202020204" pitchFamily="34" charset="0"/>
                <a:ea typeface="Times New Roman" panose="02020603050405020304" pitchFamily="18" charset="0"/>
              </a:rPr>
              <a:t>5.000,00 </a:t>
            </a:r>
            <a:r>
              <a:rPr lang="pt-BR" sz="2000" dirty="0">
                <a:latin typeface="Arial" panose="020B0604020202020204" pitchFamily="34" charset="0"/>
                <a:ea typeface="Times New Roman" panose="02020603050405020304" pitchFamily="18" charset="0"/>
              </a:rPr>
              <a:t>já repassadas. O </a:t>
            </a:r>
            <a:r>
              <a:rPr lang="pt-BR" sz="2000" b="0" dirty="0">
                <a:latin typeface="Arial" panose="020B0604020202020204" pitchFamily="34" charset="0"/>
                <a:ea typeface="Times New Roman" panose="02020603050405020304" pitchFamily="18" charset="0"/>
              </a:rPr>
              <a:t>beneficiário poderá enviar:</a:t>
            </a:r>
          </a:p>
          <a:p>
            <a:pPr marL="952500" lvl="1" indent="-457200" algn="just">
              <a:spcAft>
                <a:spcPts val="1200"/>
              </a:spcAft>
              <a:buFont typeface="+mj-lt"/>
              <a:buAutoNum type="arabicPeriod"/>
            </a:pPr>
            <a:r>
              <a:rPr lang="pt-BR" sz="1800" b="0" dirty="0" smtClean="0">
                <a:latin typeface="Arial" panose="020B0604020202020204" pitchFamily="34" charset="0"/>
                <a:ea typeface="Times New Roman" panose="02020603050405020304" pitchFamily="18" charset="0"/>
                <a:cs typeface="Arial" panose="020B0604020202020204" pitchFamily="34" charset="0"/>
              </a:rPr>
              <a:t> </a:t>
            </a:r>
            <a:r>
              <a:rPr lang="pt-BR" sz="1800" b="0" dirty="0">
                <a:latin typeface="Arial" panose="020B0604020202020204" pitchFamily="34" charset="0"/>
                <a:ea typeface="Times New Roman" panose="02020603050405020304" pitchFamily="18" charset="0"/>
                <a:cs typeface="Arial" panose="020B0604020202020204" pitchFamily="34" charset="0"/>
              </a:rPr>
              <a:t>a primeira </a:t>
            </a:r>
            <a:r>
              <a:rPr lang="pt-BR" sz="1800" dirty="0">
                <a:solidFill>
                  <a:srgbClr val="FF0000"/>
                </a:solidFill>
                <a:latin typeface="Arial" panose="020B0604020202020204" pitchFamily="34" charset="0"/>
                <a:ea typeface="Times New Roman" panose="02020603050405020304" pitchFamily="18" charset="0"/>
                <a:cs typeface="Arial" panose="020B0604020202020204" pitchFamily="34" charset="0"/>
              </a:rPr>
              <a:t>parcial</a:t>
            </a:r>
            <a:r>
              <a:rPr lang="pt-BR" sz="1800" dirty="0">
                <a:latin typeface="Arial" panose="020B0604020202020204" pitchFamily="34" charset="0"/>
                <a:ea typeface="Times New Roman" panose="02020603050405020304" pitchFamily="18" charset="0"/>
                <a:cs typeface="Arial" panose="020B0604020202020204" pitchFamily="34" charset="0"/>
              </a:rPr>
              <a:t> com dispêndios que totalizam R$ 7.000,00. As próximas </a:t>
            </a:r>
            <a:r>
              <a:rPr lang="pt-BR" sz="1800" dirty="0">
                <a:solidFill>
                  <a:srgbClr val="FF0000"/>
                </a:solidFill>
                <a:latin typeface="Arial" panose="020B0604020202020204" pitchFamily="34" charset="0"/>
                <a:ea typeface="Times New Roman" panose="02020603050405020304" pitchFamily="18" charset="0"/>
                <a:cs typeface="Arial" panose="020B0604020202020204" pitchFamily="34" charset="0"/>
              </a:rPr>
              <a:t>parciais</a:t>
            </a:r>
            <a:r>
              <a:rPr lang="pt-BR" sz="1800" dirty="0">
                <a:latin typeface="Arial" panose="020B0604020202020204" pitchFamily="34" charset="0"/>
                <a:ea typeface="Times New Roman" panose="02020603050405020304" pitchFamily="18" charset="0"/>
                <a:cs typeface="Arial" panose="020B0604020202020204" pitchFamily="34" charset="0"/>
              </a:rPr>
              <a:t> deverão totalizar os </a:t>
            </a:r>
            <a:r>
              <a:rPr lang="pt-BR" sz="1800" dirty="0" smtClean="0">
                <a:latin typeface="Arial" panose="020B0604020202020204" pitchFamily="34" charset="0"/>
                <a:ea typeface="Times New Roman" panose="02020603050405020304" pitchFamily="18" charset="0"/>
                <a:cs typeface="Arial" panose="020B0604020202020204" pitchFamily="34" charset="0"/>
              </a:rPr>
              <a:t>R$ 3.000,00 </a:t>
            </a:r>
            <a:r>
              <a:rPr lang="pt-BR" sz="1800" dirty="0">
                <a:latin typeface="Arial" panose="020B0604020202020204" pitchFamily="34" charset="0"/>
                <a:ea typeface="Times New Roman" panose="02020603050405020304" pitchFamily="18" charset="0"/>
                <a:cs typeface="Arial" panose="020B0604020202020204" pitchFamily="34" charset="0"/>
              </a:rPr>
              <a:t>restantes; ou</a:t>
            </a:r>
          </a:p>
          <a:p>
            <a:pPr marL="952500" lvl="1" indent="-457200" algn="just">
              <a:buFont typeface="+mj-lt"/>
              <a:buAutoNum type="arabicPeriod"/>
            </a:pPr>
            <a:r>
              <a:rPr lang="pt-BR" sz="1800" dirty="0" smtClean="0">
                <a:latin typeface="Arial" panose="020B0604020202020204" pitchFamily="34" charset="0"/>
                <a:ea typeface="Times New Roman" panose="02020603050405020304" pitchFamily="18" charset="0"/>
                <a:cs typeface="Arial" panose="020B0604020202020204" pitchFamily="34" charset="0"/>
              </a:rPr>
              <a:t>a </a:t>
            </a:r>
            <a:r>
              <a:rPr lang="pt-BR" sz="1800" dirty="0">
                <a:latin typeface="Arial" panose="020B0604020202020204" pitchFamily="34" charset="0"/>
                <a:ea typeface="Times New Roman" panose="02020603050405020304" pitchFamily="18" charset="0"/>
                <a:cs typeface="Arial" panose="020B0604020202020204" pitchFamily="34" charset="0"/>
              </a:rPr>
              <a:t>primeira </a:t>
            </a:r>
            <a:r>
              <a:rPr lang="pt-BR" sz="1800" dirty="0">
                <a:solidFill>
                  <a:srgbClr val="FF0000"/>
                </a:solidFill>
                <a:latin typeface="Arial" panose="020B0604020202020204" pitchFamily="34" charset="0"/>
                <a:ea typeface="Times New Roman" panose="02020603050405020304" pitchFamily="18" charset="0"/>
                <a:cs typeface="Arial" panose="020B0604020202020204" pitchFamily="34" charset="0"/>
              </a:rPr>
              <a:t>parcial</a:t>
            </a:r>
            <a:r>
              <a:rPr lang="pt-BR" sz="1800" dirty="0">
                <a:latin typeface="Arial" panose="020B0604020202020204" pitchFamily="34" charset="0"/>
                <a:ea typeface="Times New Roman" panose="02020603050405020304" pitchFamily="18" charset="0"/>
                <a:cs typeface="Arial" panose="020B0604020202020204" pitchFamily="34" charset="0"/>
              </a:rPr>
              <a:t> com dispêndios que </a:t>
            </a:r>
            <a:r>
              <a:rPr lang="pt-BR" sz="1800" dirty="0" smtClean="0">
                <a:latin typeface="Arial" panose="020B0604020202020204" pitchFamily="34" charset="0"/>
                <a:ea typeface="Times New Roman" panose="02020603050405020304" pitchFamily="18" charset="0"/>
                <a:cs typeface="Arial" panose="020B0604020202020204" pitchFamily="34" charset="0"/>
              </a:rPr>
              <a:t>totalizam </a:t>
            </a:r>
            <a:r>
              <a:rPr lang="pt-BR" sz="1800" dirty="0">
                <a:latin typeface="Arial" panose="020B0604020202020204" pitchFamily="34" charset="0"/>
                <a:ea typeface="Times New Roman" panose="02020603050405020304" pitchFamily="18" charset="0"/>
                <a:cs typeface="Arial" panose="020B0604020202020204" pitchFamily="34" charset="0"/>
              </a:rPr>
              <a:t>R$ 2.000,00. As próximas </a:t>
            </a:r>
            <a:r>
              <a:rPr lang="pt-BR" sz="1800" dirty="0">
                <a:solidFill>
                  <a:srgbClr val="FF0000"/>
                </a:solidFill>
                <a:latin typeface="Arial" panose="020B0604020202020204" pitchFamily="34" charset="0"/>
                <a:ea typeface="Times New Roman" panose="02020603050405020304" pitchFamily="18" charset="0"/>
                <a:cs typeface="Arial" panose="020B0604020202020204" pitchFamily="34" charset="0"/>
              </a:rPr>
              <a:t>parciais</a:t>
            </a:r>
            <a:r>
              <a:rPr lang="pt-BR" sz="1800" dirty="0">
                <a:latin typeface="Arial" panose="020B0604020202020204" pitchFamily="34" charset="0"/>
                <a:ea typeface="Times New Roman" panose="02020603050405020304" pitchFamily="18" charset="0"/>
                <a:cs typeface="Arial" panose="020B0604020202020204" pitchFamily="34" charset="0"/>
              </a:rPr>
              <a:t> deverão totalizar os </a:t>
            </a:r>
            <a:r>
              <a:rPr lang="pt-BR" sz="1800" dirty="0" smtClean="0">
                <a:latin typeface="Arial" panose="020B0604020202020204" pitchFamily="34" charset="0"/>
                <a:ea typeface="Times New Roman" panose="02020603050405020304" pitchFamily="18" charset="0"/>
                <a:cs typeface="Arial" panose="020B0604020202020204" pitchFamily="34" charset="0"/>
              </a:rPr>
              <a:t>R$ 8.000,00 </a:t>
            </a:r>
            <a:r>
              <a:rPr lang="pt-BR" sz="1800" dirty="0">
                <a:latin typeface="Arial" panose="020B0604020202020204" pitchFamily="34" charset="0"/>
                <a:ea typeface="Times New Roman" panose="02020603050405020304" pitchFamily="18" charset="0"/>
                <a:cs typeface="Arial" panose="020B0604020202020204" pitchFamily="34" charset="0"/>
              </a:rPr>
              <a:t>restantes;</a:t>
            </a:r>
          </a:p>
          <a:p>
            <a:pPr marL="266700">
              <a:buFont typeface="Arial" panose="020B0604020202020204" pitchFamily="34" charset="0"/>
              <a:buChar char="•"/>
            </a:pPr>
            <a:endParaRPr lang="pt-BR" sz="2000" dirty="0">
              <a:latin typeface="Arial" panose="020B0604020202020204" pitchFamily="34" charset="0"/>
              <a:cs typeface="Arial" panose="020B0604020202020204" pitchFamily="34" charset="0"/>
            </a:endParaRPr>
          </a:p>
          <a:p>
            <a:endParaRPr lang="pt-BR" dirty="0"/>
          </a:p>
        </p:txBody>
      </p:sp>
      <p:sp>
        <p:nvSpPr>
          <p:cNvPr id="4" name="Elipse 3"/>
          <p:cNvSpPr/>
          <p:nvPr/>
        </p:nvSpPr>
        <p:spPr bwMode="auto">
          <a:xfrm>
            <a:off x="6991004" y="54032"/>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idx="4294967295"/>
          </p:nvPr>
        </p:nvSpPr>
        <p:spPr/>
        <p:txBody>
          <a:bodyPr/>
          <a:lstStyle/>
          <a:p>
            <a:pPr algn="ctr"/>
            <a:r>
              <a:rPr lang="en-US" altLang="pt-BR" sz="2400" dirty="0" smtClean="0">
                <a:solidFill>
                  <a:srgbClr val="FF0000"/>
                </a:solidFill>
              </a:rPr>
              <a:t>7.3 </a:t>
            </a:r>
            <a:r>
              <a:rPr lang="en-US" altLang="pt-BR" sz="2400" dirty="0" err="1" smtClean="0">
                <a:solidFill>
                  <a:srgbClr val="FF0000"/>
                </a:solidFill>
              </a:rPr>
              <a:t>Cadastrar</a:t>
            </a:r>
            <a:r>
              <a:rPr lang="en-US" altLang="pt-BR" sz="2400" dirty="0" smtClean="0">
                <a:solidFill>
                  <a:srgbClr val="FF0000"/>
                </a:solidFill>
              </a:rPr>
              <a:t> P/C </a:t>
            </a:r>
            <a:r>
              <a:rPr lang="en-US" altLang="pt-BR" sz="2400" dirty="0" err="1" smtClean="0">
                <a:solidFill>
                  <a:srgbClr val="FF0000"/>
                </a:solidFill>
              </a:rPr>
              <a:t>Parcial</a:t>
            </a:r>
            <a:r>
              <a:rPr lang="en-US" altLang="pt-BR" sz="2400" dirty="0" smtClean="0">
                <a:solidFill>
                  <a:srgbClr val="FF0000"/>
                </a:solidFill>
              </a:rPr>
              <a:t> - </a:t>
            </a:r>
            <a:r>
              <a:rPr lang="en-US" altLang="pt-BR" sz="2400" dirty="0" smtClean="0">
                <a:solidFill>
                  <a:srgbClr val="0070C0"/>
                </a:solidFill>
              </a:rPr>
              <a:t>Aba </a:t>
            </a:r>
            <a:r>
              <a:rPr lang="en-US" altLang="pt-BR" sz="2400" dirty="0" err="1" smtClean="0">
                <a:solidFill>
                  <a:srgbClr val="0070C0"/>
                </a:solidFill>
              </a:rPr>
              <a:t>Identificação</a:t>
            </a:r>
            <a:endParaRPr lang="pt-BR" altLang="pt-BR" sz="2400" dirty="0" smtClean="0">
              <a:solidFill>
                <a:srgbClr val="0070C0"/>
              </a:solidFill>
            </a:endParaRPr>
          </a:p>
        </p:txBody>
      </p:sp>
      <p:sp>
        <p:nvSpPr>
          <p:cNvPr id="37" name="CaixaDeTexto 1"/>
          <p:cNvSpPr txBox="1">
            <a:spLocks noChangeArrowheads="1"/>
          </p:cNvSpPr>
          <p:nvPr/>
        </p:nvSpPr>
        <p:spPr bwMode="auto">
          <a:xfrm>
            <a:off x="100369" y="925483"/>
            <a:ext cx="8744374" cy="1200329"/>
          </a:xfrm>
          <a:prstGeom prst="rect">
            <a:avLst/>
          </a:prstGeom>
          <a:solidFill>
            <a:schemeClr val="bg1">
              <a:lumMod val="8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a:spcBef>
                <a:spcPts val="600"/>
              </a:spcBef>
              <a:spcAft>
                <a:spcPts val="0"/>
              </a:spcAft>
              <a:buNone/>
            </a:pPr>
            <a:r>
              <a:rPr lang="pt-BR" sz="1800" u="sng" dirty="0"/>
              <a:t>Exemplo</a:t>
            </a:r>
            <a:r>
              <a:rPr lang="pt-BR" sz="1800" dirty="0"/>
              <a:t>: foi realizado o repasse de R$ 75.000,00 em três parcelas de R$ 25.000,00 para a 2017TR1236, após já </a:t>
            </a:r>
            <a:r>
              <a:rPr lang="pt-BR" sz="1800" dirty="0" smtClean="0"/>
              <a:t>ter cadastrado </a:t>
            </a:r>
            <a:r>
              <a:rPr lang="pt-BR" sz="1800" dirty="0"/>
              <a:t>os comprovantes de despesa realizados, o beneficiário poderá cadastrar e enviar a prestação de contas parcial no </a:t>
            </a:r>
            <a:r>
              <a:rPr lang="pt-BR" sz="1800" dirty="0">
                <a:solidFill>
                  <a:srgbClr val="FF0000"/>
                </a:solidFill>
              </a:rPr>
              <a:t>valor </a:t>
            </a:r>
            <a:r>
              <a:rPr lang="pt-BR" sz="1800" dirty="0" smtClean="0">
                <a:solidFill>
                  <a:srgbClr val="FF0000"/>
                </a:solidFill>
              </a:rPr>
              <a:t>desejado</a:t>
            </a:r>
            <a:r>
              <a:rPr lang="pt-BR" sz="1800" dirty="0" smtClean="0"/>
              <a:t>.</a:t>
            </a:r>
            <a:endParaRPr lang="pt-BR" sz="1800" dirty="0">
              <a:solidFill>
                <a:srgbClr val="FF0000"/>
              </a:solidFill>
            </a:endParaRPr>
          </a:p>
        </p:txBody>
      </p:sp>
      <p:pic>
        <p:nvPicPr>
          <p:cNvPr id="7" name="Imagem 6"/>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100368" y="2287697"/>
            <a:ext cx="8984153" cy="3865779"/>
          </a:xfrm>
          <a:prstGeom prst="rect">
            <a:avLst/>
          </a:prstGeom>
          <a:ln>
            <a:solidFill>
              <a:srgbClr val="FF0000"/>
            </a:solidFill>
          </a:ln>
        </p:spPr>
      </p:pic>
      <p:sp>
        <p:nvSpPr>
          <p:cNvPr id="22" name="Retângulo 21"/>
          <p:cNvSpPr/>
          <p:nvPr/>
        </p:nvSpPr>
        <p:spPr>
          <a:xfrm>
            <a:off x="3112490" y="2441695"/>
            <a:ext cx="2248372" cy="369332"/>
          </a:xfrm>
          <a:prstGeom prst="rect">
            <a:avLst/>
          </a:prstGeom>
          <a:solidFill>
            <a:schemeClr val="bg1"/>
          </a:solidFill>
          <a:ln>
            <a:solidFill>
              <a:srgbClr val="FF0000"/>
            </a:solidFill>
          </a:ln>
        </p:spPr>
        <p:txBody>
          <a:bodyPr wrap="none">
            <a:spAutoFit/>
          </a:bodyPr>
          <a:lstStyle/>
          <a:p>
            <a:r>
              <a:rPr lang="pt-BR" sz="1800" dirty="0">
                <a:solidFill>
                  <a:srgbClr val="FF0000"/>
                </a:solidFill>
              </a:rPr>
              <a:t>Coloque o N° da TR</a:t>
            </a:r>
          </a:p>
        </p:txBody>
      </p:sp>
      <p:cxnSp>
        <p:nvCxnSpPr>
          <p:cNvPr id="9" name="Conector de Seta Reta 8"/>
          <p:cNvCxnSpPr>
            <a:stCxn id="22" idx="2"/>
          </p:cNvCxnSpPr>
          <p:nvPr/>
        </p:nvCxnSpPr>
        <p:spPr bwMode="auto">
          <a:xfrm flipH="1">
            <a:off x="2668385" y="2811027"/>
            <a:ext cx="1568291" cy="83007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8" name="Retângulo 27"/>
          <p:cNvSpPr/>
          <p:nvPr/>
        </p:nvSpPr>
        <p:spPr>
          <a:xfrm>
            <a:off x="4691448" y="3582719"/>
            <a:ext cx="1338828" cy="369332"/>
          </a:xfrm>
          <a:prstGeom prst="rect">
            <a:avLst/>
          </a:prstGeom>
          <a:solidFill>
            <a:schemeClr val="bg1"/>
          </a:solidFill>
          <a:ln>
            <a:solidFill>
              <a:srgbClr val="FF0000"/>
            </a:solidFill>
          </a:ln>
        </p:spPr>
        <p:txBody>
          <a:bodyPr wrap="none">
            <a:spAutoFit/>
          </a:bodyPr>
          <a:lstStyle/>
          <a:p>
            <a:r>
              <a:rPr lang="pt-BR" sz="1800" dirty="0" smtClean="0">
                <a:solidFill>
                  <a:srgbClr val="FF0000"/>
                </a:solidFill>
              </a:rPr>
              <a:t>Clique aqui</a:t>
            </a:r>
            <a:endParaRPr lang="pt-BR" sz="1800" dirty="0">
              <a:solidFill>
                <a:srgbClr val="FF0000"/>
              </a:solidFill>
            </a:endParaRPr>
          </a:p>
        </p:txBody>
      </p:sp>
      <p:cxnSp>
        <p:nvCxnSpPr>
          <p:cNvPr id="11" name="Conector de Seta Reta 10"/>
          <p:cNvCxnSpPr/>
          <p:nvPr/>
        </p:nvCxnSpPr>
        <p:spPr bwMode="auto">
          <a:xfrm flipH="1" flipV="1">
            <a:off x="3582785" y="3752376"/>
            <a:ext cx="1106858" cy="654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2" name="CaixaDeTexto 11"/>
          <p:cNvSpPr txBox="1"/>
          <p:nvPr/>
        </p:nvSpPr>
        <p:spPr>
          <a:xfrm>
            <a:off x="3985672" y="4751456"/>
            <a:ext cx="3634328" cy="369332"/>
          </a:xfrm>
          <a:prstGeom prst="rect">
            <a:avLst/>
          </a:prstGeom>
          <a:solidFill>
            <a:schemeClr val="bg1"/>
          </a:solidFill>
          <a:ln>
            <a:solidFill>
              <a:srgbClr val="FF0000"/>
            </a:solidFill>
          </a:ln>
        </p:spPr>
        <p:txBody>
          <a:bodyPr wrap="none" rtlCol="0">
            <a:spAutoFit/>
          </a:bodyPr>
          <a:lstStyle/>
          <a:p>
            <a:r>
              <a:rPr lang="pt-BR" sz="1800" dirty="0" smtClean="0">
                <a:solidFill>
                  <a:srgbClr val="FF0000"/>
                </a:solidFill>
              </a:rPr>
              <a:t>Preenchidos pelo sistema no final</a:t>
            </a:r>
            <a:endParaRPr lang="pt-BR" sz="1800" dirty="0">
              <a:solidFill>
                <a:srgbClr val="FF0000"/>
              </a:solidFill>
            </a:endParaRPr>
          </a:p>
        </p:txBody>
      </p:sp>
      <p:cxnSp>
        <p:nvCxnSpPr>
          <p:cNvPr id="15" name="Conector de Seta Reta 14"/>
          <p:cNvCxnSpPr/>
          <p:nvPr/>
        </p:nvCxnSpPr>
        <p:spPr bwMode="auto">
          <a:xfrm flipH="1" flipV="1">
            <a:off x="1878676" y="4164430"/>
            <a:ext cx="2106997" cy="77169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4" name="Elipse 33"/>
          <p:cNvSpPr/>
          <p:nvPr/>
        </p:nvSpPr>
        <p:spPr bwMode="auto">
          <a:xfrm>
            <a:off x="279690" y="3803909"/>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cxnSp>
        <p:nvCxnSpPr>
          <p:cNvPr id="35" name="Conector de Seta Reta 34"/>
          <p:cNvCxnSpPr>
            <a:stCxn id="12" idx="1"/>
          </p:cNvCxnSpPr>
          <p:nvPr/>
        </p:nvCxnSpPr>
        <p:spPr bwMode="auto">
          <a:xfrm flipH="1">
            <a:off x="1878676" y="4936122"/>
            <a:ext cx="2106996" cy="92439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9849079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2" grpId="0" animBg="1"/>
      <p:bldP spid="28" grpId="0" animBg="1"/>
      <p:bldP spid="12" grpId="0" animBg="1"/>
      <p:bldP spid="3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a:xfrm>
            <a:off x="-1" y="0"/>
            <a:ext cx="8129847" cy="609600"/>
          </a:xfrm>
        </p:spPr>
        <p:txBody>
          <a:bodyPr/>
          <a:lstStyle/>
          <a:p>
            <a:pPr algn="ctr"/>
            <a:r>
              <a:rPr lang="en-US" altLang="pt-BR" sz="2200" dirty="0" smtClean="0">
                <a:solidFill>
                  <a:srgbClr val="FF0000"/>
                </a:solidFill>
              </a:rPr>
              <a:t>7.3 </a:t>
            </a:r>
            <a:r>
              <a:rPr lang="en-US" altLang="pt-BR" sz="2200" dirty="0" err="1" smtClean="0">
                <a:solidFill>
                  <a:srgbClr val="FF0000"/>
                </a:solidFill>
              </a:rPr>
              <a:t>Funcionalidade</a:t>
            </a:r>
            <a:r>
              <a:rPr lang="en-US" altLang="pt-BR" sz="2200" dirty="0" smtClean="0">
                <a:solidFill>
                  <a:srgbClr val="FF0000"/>
                </a:solidFill>
              </a:rPr>
              <a:t> </a:t>
            </a:r>
            <a:r>
              <a:rPr lang="en-US" altLang="pt-BR" sz="2200" dirty="0" err="1" smtClean="0">
                <a:solidFill>
                  <a:srgbClr val="FF0000"/>
                </a:solidFill>
              </a:rPr>
              <a:t>Cadastrar</a:t>
            </a:r>
            <a:r>
              <a:rPr lang="en-US" altLang="pt-BR" sz="2200" dirty="0" smtClean="0">
                <a:solidFill>
                  <a:srgbClr val="FF0000"/>
                </a:solidFill>
              </a:rPr>
              <a:t> </a:t>
            </a:r>
            <a:r>
              <a:rPr lang="en-US" altLang="pt-BR" sz="2200" dirty="0">
                <a:solidFill>
                  <a:srgbClr val="FF0000"/>
                </a:solidFill>
              </a:rPr>
              <a:t>P/C </a:t>
            </a:r>
            <a:r>
              <a:rPr lang="en-US" altLang="pt-BR" sz="2200" dirty="0" err="1">
                <a:solidFill>
                  <a:srgbClr val="FF0000"/>
                </a:solidFill>
              </a:rPr>
              <a:t>Parcial</a:t>
            </a:r>
            <a:r>
              <a:rPr lang="en-US" altLang="pt-BR" sz="2200" dirty="0">
                <a:solidFill>
                  <a:srgbClr val="FF0000"/>
                </a:solidFill>
              </a:rPr>
              <a:t> </a:t>
            </a:r>
            <a:r>
              <a:rPr lang="en-US" altLang="pt-BR" sz="2200" dirty="0" smtClean="0">
                <a:solidFill>
                  <a:srgbClr val="FF0000"/>
                </a:solidFill>
              </a:rPr>
              <a:t/>
            </a:r>
            <a:br>
              <a:rPr lang="en-US" altLang="pt-BR" sz="2200" dirty="0" smtClean="0">
                <a:solidFill>
                  <a:srgbClr val="FF0000"/>
                </a:solidFill>
              </a:rPr>
            </a:br>
            <a:r>
              <a:rPr lang="en-US" altLang="pt-BR" sz="2200" dirty="0" smtClean="0">
                <a:solidFill>
                  <a:srgbClr val="0070C0"/>
                </a:solidFill>
              </a:rPr>
              <a:t>Aba </a:t>
            </a:r>
            <a:r>
              <a:rPr lang="en-US" altLang="pt-BR" sz="2200" dirty="0" err="1" smtClean="0">
                <a:solidFill>
                  <a:srgbClr val="0070C0"/>
                </a:solidFill>
              </a:rPr>
              <a:t>Ingressos</a:t>
            </a:r>
            <a:endParaRPr lang="pt-BR" altLang="pt-BR" sz="2200" dirty="0" smtClean="0">
              <a:solidFill>
                <a:schemeClr val="accent2"/>
              </a:solidFill>
            </a:endParaRPr>
          </a:p>
        </p:txBody>
      </p:sp>
      <p:sp>
        <p:nvSpPr>
          <p:cNvPr id="117772" name="Espaço Reservado para Número de Slide 12"/>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6817B75D-089C-404B-95A3-D4DA09FA8418}" type="slidenum">
              <a:rPr altLang="pt-BR" sz="1200" b="0" noProof="1" smtClean="0">
                <a:solidFill>
                  <a:srgbClr val="0F4C0E"/>
                </a:solidFill>
                <a:latin typeface="Arial Black" pitchFamily="34" charset="0"/>
              </a:rPr>
              <a:pPr eaLnBrk="1" hangingPunct="1">
                <a:spcBef>
                  <a:spcPct val="0"/>
                </a:spcBef>
                <a:defRPr/>
              </a:pPr>
              <a:t>75</a:t>
            </a:fld>
            <a:endParaRPr lang="pt-BR" altLang="pt-BR" sz="1200" b="0" noProof="1" smtClean="0">
              <a:solidFill>
                <a:srgbClr val="0F4C0E"/>
              </a:solidFill>
              <a:latin typeface="Arial Black" pitchFamily="34" charset="0"/>
            </a:endParaRPr>
          </a:p>
        </p:txBody>
      </p:sp>
      <p:pic>
        <p:nvPicPr>
          <p:cNvPr id="4" name="Imagem 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625490" y="894221"/>
            <a:ext cx="8059275" cy="3794157"/>
          </a:xfrm>
          <a:prstGeom prst="rect">
            <a:avLst/>
          </a:prstGeom>
          <a:ln>
            <a:solidFill>
              <a:srgbClr val="FF0000"/>
            </a:solidFill>
          </a:ln>
        </p:spPr>
      </p:pic>
      <p:sp>
        <p:nvSpPr>
          <p:cNvPr id="6" name="Retângulo 5"/>
          <p:cNvSpPr/>
          <p:nvPr/>
        </p:nvSpPr>
        <p:spPr>
          <a:xfrm>
            <a:off x="442610" y="4771505"/>
            <a:ext cx="8242155" cy="1400383"/>
          </a:xfrm>
          <a:prstGeom prst="rect">
            <a:avLst/>
          </a:prstGeom>
        </p:spPr>
        <p:txBody>
          <a:bodyPr wrap="square">
            <a:spAutoFit/>
          </a:bodyPr>
          <a:lstStyle/>
          <a:p>
            <a:pPr marL="285750" indent="-285750" algn="just">
              <a:spcBef>
                <a:spcPts val="600"/>
              </a:spcBef>
              <a:spcAft>
                <a:spcPts val="0"/>
              </a:spcAft>
              <a:buFont typeface="Arial" panose="020B0604020202020204" pitchFamily="34" charset="0"/>
              <a:buChar char="•"/>
            </a:pPr>
            <a:r>
              <a:rPr lang="pt-BR" sz="1600" b="1" dirty="0">
                <a:latin typeface="+mj-lt"/>
                <a:ea typeface="Times New Roman" panose="02020603050405020304" pitchFamily="18" charset="0"/>
              </a:rPr>
              <a:t>Saldo de ingressos não comprovados – a cada </a:t>
            </a:r>
            <a:r>
              <a:rPr lang="pt-BR" sz="1600" b="1" dirty="0" smtClean="0">
                <a:latin typeface="+mj-lt"/>
                <a:ea typeface="Times New Roman" panose="02020603050405020304" pitchFamily="18" charset="0"/>
              </a:rPr>
              <a:t>P/C </a:t>
            </a:r>
            <a:r>
              <a:rPr lang="pt-BR" sz="1600" b="1" dirty="0">
                <a:latin typeface="+mj-lt"/>
                <a:ea typeface="Times New Roman" panose="02020603050405020304" pitchFamily="18" charset="0"/>
              </a:rPr>
              <a:t>será mostrado o valor dos ingressos que ainda não foram </a:t>
            </a:r>
            <a:r>
              <a:rPr lang="pt-BR" sz="1600" b="1" dirty="0" smtClean="0">
                <a:latin typeface="+mj-lt"/>
                <a:ea typeface="Times New Roman" panose="02020603050405020304" pitchFamily="18" charset="0"/>
              </a:rPr>
              <a:t>comprovados. </a:t>
            </a:r>
            <a:endParaRPr lang="pt-BR" sz="1600" b="1" dirty="0">
              <a:latin typeface="+mj-lt"/>
              <a:ea typeface="Times New Roman" panose="02020603050405020304" pitchFamily="18" charset="0"/>
            </a:endParaRPr>
          </a:p>
          <a:p>
            <a:pPr marL="285750" indent="-285750" algn="just">
              <a:spcBef>
                <a:spcPts val="600"/>
              </a:spcBef>
              <a:spcAft>
                <a:spcPts val="0"/>
              </a:spcAft>
              <a:buFont typeface="Arial" panose="020B0604020202020204" pitchFamily="34" charset="0"/>
              <a:buChar char="•"/>
            </a:pPr>
            <a:r>
              <a:rPr lang="pt-BR" sz="1600" b="1" dirty="0" smtClean="0">
                <a:latin typeface="+mj-lt"/>
                <a:ea typeface="Times New Roman" panose="02020603050405020304" pitchFamily="18" charset="0"/>
              </a:rPr>
              <a:t>Nesta </a:t>
            </a:r>
            <a:r>
              <a:rPr lang="pt-BR" sz="1600" b="1" dirty="0">
                <a:latin typeface="+mj-lt"/>
                <a:ea typeface="Times New Roman" panose="02020603050405020304" pitchFamily="18" charset="0"/>
              </a:rPr>
              <a:t>aba </a:t>
            </a:r>
            <a:r>
              <a:rPr lang="pt-BR" sz="1600" b="1" dirty="0" smtClean="0">
                <a:latin typeface="+mj-lt"/>
                <a:ea typeface="Times New Roman" panose="02020603050405020304" pitchFamily="18" charset="0"/>
              </a:rPr>
              <a:t>constarão </a:t>
            </a:r>
            <a:r>
              <a:rPr lang="pt-BR" sz="1600" b="1" dirty="0">
                <a:latin typeface="+mj-lt"/>
                <a:ea typeface="Times New Roman" panose="02020603050405020304" pitchFamily="18" charset="0"/>
              </a:rPr>
              <a:t>todos os ingressos realizados na conta específica do </a:t>
            </a:r>
            <a:r>
              <a:rPr lang="pt-BR" sz="1600" b="1" dirty="0" smtClean="0">
                <a:latin typeface="+mj-lt"/>
                <a:ea typeface="Times New Roman" panose="02020603050405020304" pitchFamily="18" charset="0"/>
              </a:rPr>
              <a:t>instrumento, alimentados </a:t>
            </a:r>
            <a:r>
              <a:rPr lang="pt-BR" sz="1600" b="1" dirty="0">
                <a:latin typeface="+mj-lt"/>
                <a:ea typeface="Times New Roman" panose="02020603050405020304" pitchFamily="18" charset="0"/>
              </a:rPr>
              <a:t>de forma automática ou </a:t>
            </a:r>
            <a:r>
              <a:rPr lang="pt-BR" sz="1600" b="1" dirty="0" smtClean="0">
                <a:latin typeface="+mj-lt"/>
                <a:ea typeface="Times New Roman" panose="02020603050405020304" pitchFamily="18" charset="0"/>
              </a:rPr>
              <a:t>manual (ex. rendimento). Antes o sistema apresentava somente uma parcela ou um repasse.</a:t>
            </a:r>
          </a:p>
        </p:txBody>
      </p:sp>
      <p:cxnSp>
        <p:nvCxnSpPr>
          <p:cNvPr id="10" name="Conector de Seta Reta 9"/>
          <p:cNvCxnSpPr/>
          <p:nvPr/>
        </p:nvCxnSpPr>
        <p:spPr bwMode="auto">
          <a:xfrm flipV="1">
            <a:off x="625490" y="2194560"/>
            <a:ext cx="1003805" cy="265113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1" name="Elipse 20"/>
          <p:cNvSpPr/>
          <p:nvPr/>
        </p:nvSpPr>
        <p:spPr bwMode="auto">
          <a:xfrm>
            <a:off x="3924300" y="2657301"/>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extLst>
      <p:ext uri="{BB962C8B-B14F-4D97-AF65-F5344CB8AC3E}">
        <p14:creationId xmlns:p14="http://schemas.microsoft.com/office/powerpoint/2010/main" val="7483158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344488" y="0"/>
            <a:ext cx="7391400" cy="609600"/>
          </a:xfrm>
        </p:spPr>
        <p:txBody>
          <a:bodyPr/>
          <a:lstStyle/>
          <a:p>
            <a:pPr algn="ctr"/>
            <a:r>
              <a:rPr lang="en-US" altLang="pt-BR" sz="2400" dirty="0" smtClean="0">
                <a:solidFill>
                  <a:srgbClr val="FF0000"/>
                </a:solidFill>
              </a:rPr>
              <a:t>7.3 </a:t>
            </a:r>
            <a:r>
              <a:rPr lang="en-US" altLang="pt-BR" sz="2400" dirty="0" err="1" smtClean="0">
                <a:solidFill>
                  <a:srgbClr val="FF0000"/>
                </a:solidFill>
              </a:rPr>
              <a:t>Funcionalidade</a:t>
            </a:r>
            <a:r>
              <a:rPr lang="en-US" altLang="pt-BR" sz="2400" dirty="0" smtClean="0">
                <a:solidFill>
                  <a:srgbClr val="FF0000"/>
                </a:solidFill>
              </a:rPr>
              <a:t> </a:t>
            </a:r>
            <a:r>
              <a:rPr lang="en-US" altLang="pt-BR" sz="2400" dirty="0" err="1" smtClean="0">
                <a:solidFill>
                  <a:srgbClr val="FF0000"/>
                </a:solidFill>
              </a:rPr>
              <a:t>Cadastrar</a:t>
            </a:r>
            <a:r>
              <a:rPr lang="en-US" altLang="pt-BR" sz="2400" dirty="0" smtClean="0">
                <a:solidFill>
                  <a:srgbClr val="FF0000"/>
                </a:solidFill>
              </a:rPr>
              <a:t> P/C </a:t>
            </a:r>
            <a:r>
              <a:rPr lang="en-US" altLang="pt-BR" sz="2400" dirty="0" err="1" smtClean="0">
                <a:solidFill>
                  <a:srgbClr val="FF0000"/>
                </a:solidFill>
              </a:rPr>
              <a:t>Parcial</a:t>
            </a:r>
            <a:r>
              <a:rPr lang="en-US" altLang="pt-BR" sz="2800" dirty="0" smtClean="0">
                <a:solidFill>
                  <a:srgbClr val="FF0000"/>
                </a:solidFill>
              </a:rPr>
              <a:t/>
            </a:r>
            <a:br>
              <a:rPr lang="en-US" altLang="pt-BR" sz="2800" dirty="0" smtClean="0">
                <a:solidFill>
                  <a:srgbClr val="FF0000"/>
                </a:solidFill>
              </a:rPr>
            </a:br>
            <a:r>
              <a:rPr lang="en-US" altLang="pt-BR" sz="2000" dirty="0" smtClean="0">
                <a:solidFill>
                  <a:srgbClr val="0070C0"/>
                </a:solidFill>
              </a:rPr>
              <a:t>Aba </a:t>
            </a:r>
            <a:r>
              <a:rPr lang="en-US" altLang="pt-BR" sz="2000" dirty="0" err="1" smtClean="0">
                <a:solidFill>
                  <a:srgbClr val="0070C0"/>
                </a:solidFill>
              </a:rPr>
              <a:t>Ingressos</a:t>
            </a:r>
            <a:endParaRPr lang="pt-BR" altLang="pt-BR" sz="2000" dirty="0" smtClean="0">
              <a:solidFill>
                <a:schemeClr val="accent2"/>
              </a:solidFill>
            </a:endParaRPr>
          </a:p>
        </p:txBody>
      </p:sp>
      <p:sp>
        <p:nvSpPr>
          <p:cNvPr id="8" name="Retângulo 7"/>
          <p:cNvSpPr/>
          <p:nvPr/>
        </p:nvSpPr>
        <p:spPr>
          <a:xfrm>
            <a:off x="511205" y="766589"/>
            <a:ext cx="8049748" cy="2662267"/>
          </a:xfrm>
          <a:prstGeom prst="rect">
            <a:avLst/>
          </a:prstGeom>
        </p:spPr>
        <p:txBody>
          <a:bodyPr wrap="square">
            <a:spAutoFit/>
          </a:bodyPr>
          <a:lstStyle/>
          <a:p>
            <a:pPr>
              <a:defRPr/>
            </a:pPr>
            <a:r>
              <a:rPr lang="pt-BR" sz="1800" b="1" u="sng" dirty="0" smtClean="0">
                <a:cs typeface="+mn-cs"/>
              </a:rPr>
              <a:t>Informados automaticamente pelo sistema</a:t>
            </a:r>
            <a:endParaRPr lang="pt-BR" sz="1800" b="1" u="sng" dirty="0">
              <a:cs typeface="+mn-cs"/>
            </a:endParaRPr>
          </a:p>
          <a:p>
            <a:pPr>
              <a:defRPr/>
            </a:pPr>
            <a:r>
              <a:rPr lang="pt-BR" sz="1800" b="1" dirty="0" smtClean="0">
                <a:solidFill>
                  <a:srgbClr val="FF0000"/>
                </a:solidFill>
                <a:cs typeface="+mn-cs"/>
              </a:rPr>
              <a:t>1. Contrapartida                </a:t>
            </a:r>
          </a:p>
          <a:p>
            <a:pPr>
              <a:defRPr/>
            </a:pPr>
            <a:r>
              <a:rPr lang="pt-BR" sz="1800" b="1" dirty="0" smtClean="0">
                <a:solidFill>
                  <a:srgbClr val="FF0000"/>
                </a:solidFill>
                <a:cs typeface="+mn-cs"/>
              </a:rPr>
              <a:t>2.  </a:t>
            </a:r>
            <a:r>
              <a:rPr lang="pt-BR" sz="1800" b="1" dirty="0">
                <a:solidFill>
                  <a:srgbClr val="FF0000"/>
                </a:solidFill>
                <a:cs typeface="+mn-cs"/>
              </a:rPr>
              <a:t>Repasse</a:t>
            </a:r>
            <a:r>
              <a:rPr lang="pt-BR" sz="1800" dirty="0">
                <a:solidFill>
                  <a:srgbClr val="FF0000"/>
                </a:solidFill>
                <a:cs typeface="+mn-cs"/>
              </a:rPr>
              <a:t>                         </a:t>
            </a:r>
            <a:r>
              <a:rPr lang="pt-BR" sz="1800" dirty="0" smtClean="0">
                <a:solidFill>
                  <a:srgbClr val="FF0000"/>
                </a:solidFill>
                <a:cs typeface="+mn-cs"/>
              </a:rPr>
              <a:t>           </a:t>
            </a:r>
            <a:endParaRPr lang="pt-BR" sz="1800" dirty="0">
              <a:solidFill>
                <a:srgbClr val="FF0000"/>
              </a:solidFill>
              <a:cs typeface="+mn-cs"/>
            </a:endParaRPr>
          </a:p>
          <a:p>
            <a:pPr>
              <a:spcBef>
                <a:spcPts val="600"/>
              </a:spcBef>
              <a:defRPr/>
            </a:pPr>
            <a:r>
              <a:rPr lang="pt-BR" sz="1800" b="1" u="sng" dirty="0" smtClean="0">
                <a:cs typeface="+mn-cs"/>
              </a:rPr>
              <a:t>Informados Manualmente</a:t>
            </a:r>
            <a:endParaRPr lang="pt-BR" sz="1800" b="1" u="sng" dirty="0">
              <a:cs typeface="+mn-cs"/>
            </a:endParaRPr>
          </a:p>
          <a:p>
            <a:pPr>
              <a:defRPr/>
            </a:pPr>
            <a:r>
              <a:rPr lang="pt-BR" sz="1800" b="1" dirty="0" smtClean="0">
                <a:solidFill>
                  <a:srgbClr val="FF0000"/>
                </a:solidFill>
                <a:cs typeface="+mn-cs"/>
              </a:rPr>
              <a:t>3. Rendimentos                           </a:t>
            </a:r>
          </a:p>
          <a:p>
            <a:pPr>
              <a:defRPr/>
            </a:pPr>
            <a:r>
              <a:rPr lang="pt-BR" sz="1800" b="1" dirty="0" smtClean="0">
                <a:solidFill>
                  <a:srgbClr val="FF0000"/>
                </a:solidFill>
                <a:cs typeface="+mn-cs"/>
              </a:rPr>
              <a:t>4. Outros</a:t>
            </a:r>
            <a:r>
              <a:rPr lang="pt-BR" sz="1800" dirty="0" smtClean="0">
                <a:solidFill>
                  <a:schemeClr val="accent1">
                    <a:lumMod val="50000"/>
                  </a:schemeClr>
                </a:solidFill>
                <a:cs typeface="+mn-cs"/>
              </a:rPr>
              <a:t>:</a:t>
            </a:r>
            <a:r>
              <a:rPr lang="pt-BR" sz="1800" dirty="0" smtClean="0">
                <a:cs typeface="+mn-cs"/>
              </a:rPr>
              <a:t> quando o </a:t>
            </a:r>
            <a:r>
              <a:rPr lang="pt-BR" sz="1800" dirty="0">
                <a:cs typeface="+mn-cs"/>
              </a:rPr>
              <a:t>beneficiário realizar gastos no objeto acima do valor total do instrumento;</a:t>
            </a:r>
          </a:p>
          <a:p>
            <a:pPr algn="just">
              <a:defRPr/>
            </a:pPr>
            <a:r>
              <a:rPr lang="pt-BR" sz="1800" b="1" dirty="0" smtClean="0">
                <a:solidFill>
                  <a:srgbClr val="FF0000"/>
                </a:solidFill>
              </a:rPr>
              <a:t>5. Devolução - pagamento glosado: </a:t>
            </a:r>
            <a:r>
              <a:rPr lang="pt-BR" sz="1800" dirty="0" smtClean="0">
                <a:cs typeface="+mn-cs"/>
              </a:rPr>
              <a:t>despesas </a:t>
            </a:r>
            <a:r>
              <a:rPr lang="pt-BR" sz="1800" dirty="0">
                <a:cs typeface="+mn-cs"/>
              </a:rPr>
              <a:t>glosadas pelo concedente na P/C parcial</a:t>
            </a:r>
            <a:r>
              <a:rPr lang="pt-BR" sz="1800" dirty="0" smtClean="0">
                <a:cs typeface="+mn-cs"/>
              </a:rPr>
              <a:t>.</a:t>
            </a:r>
            <a:endParaRPr lang="pt-BR" sz="1800" dirty="0">
              <a:cs typeface="+mn-cs"/>
            </a:endParaRPr>
          </a:p>
        </p:txBody>
      </p:sp>
      <p:sp>
        <p:nvSpPr>
          <p:cNvPr id="116746" name="Espaço Reservado para Número de Slide 8"/>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C0E83549-1E5F-413E-8D3B-FDE85DD80321}" type="slidenum">
              <a:rPr altLang="pt-BR" sz="1200" b="0" noProof="1" smtClean="0">
                <a:solidFill>
                  <a:srgbClr val="0F4C0E"/>
                </a:solidFill>
                <a:latin typeface="Arial Black" pitchFamily="34" charset="0"/>
              </a:rPr>
              <a:pPr eaLnBrk="1" hangingPunct="1">
                <a:spcBef>
                  <a:spcPct val="0"/>
                </a:spcBef>
                <a:defRPr/>
              </a:pPr>
              <a:t>76</a:t>
            </a:fld>
            <a:endParaRPr lang="pt-BR" altLang="pt-BR" sz="1200" b="0" noProof="1" smtClean="0">
              <a:solidFill>
                <a:srgbClr val="0F4C0E"/>
              </a:solidFill>
              <a:latin typeface="Arial Black" pitchFamily="34" charset="0"/>
            </a:endParaRPr>
          </a:p>
        </p:txBody>
      </p:sp>
      <p:pic>
        <p:nvPicPr>
          <p:cNvPr id="9" name="Imagem 8"/>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511205" y="3585845"/>
            <a:ext cx="8049748" cy="2695951"/>
          </a:xfrm>
          <a:prstGeom prst="rect">
            <a:avLst/>
          </a:prstGeom>
          <a:ln>
            <a:solidFill>
              <a:srgbClr val="FF0000"/>
            </a:solidFill>
          </a:ln>
        </p:spPr>
      </p:pic>
      <p:sp>
        <p:nvSpPr>
          <p:cNvPr id="2" name="Retângulo 1"/>
          <p:cNvSpPr/>
          <p:nvPr/>
        </p:nvSpPr>
        <p:spPr bwMode="auto">
          <a:xfrm>
            <a:off x="1886989" y="5261956"/>
            <a:ext cx="2227811" cy="88114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0" name="CaixaDeTexto 9"/>
          <p:cNvSpPr txBox="1"/>
          <p:nvPr/>
        </p:nvSpPr>
        <p:spPr>
          <a:xfrm>
            <a:off x="4937902" y="4221129"/>
            <a:ext cx="2677336" cy="400110"/>
          </a:xfrm>
          <a:prstGeom prst="rect">
            <a:avLst/>
          </a:prstGeom>
          <a:solidFill>
            <a:schemeClr val="bg1"/>
          </a:solid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sp>
        <p:nvSpPr>
          <p:cNvPr id="11" name="Elipse 10"/>
          <p:cNvSpPr/>
          <p:nvPr/>
        </p:nvSpPr>
        <p:spPr bwMode="auto">
          <a:xfrm>
            <a:off x="4722322" y="3084310"/>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 calcmode="lin" valueType="num">
                                      <p:cBhvr additive="base">
                                        <p:cTn id="17"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 calcmode="lin" valueType="num">
                                      <p:cBhvr additive="base">
                                        <p:cTn id="2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 calcmode="lin" valueType="num">
                                      <p:cBhvr additive="base">
                                        <p:cTn id="2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 calcmode="lin" valueType="num">
                                      <p:cBhvr additive="base">
                                        <p:cTn id="35"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8">
                                            <p:txEl>
                                              <p:pRg st="6" end="6"/>
                                            </p:txEl>
                                          </p:spTgt>
                                        </p:tgtEl>
                                        <p:attrNameLst>
                                          <p:attrName>style.visibility</p:attrName>
                                        </p:attrNameLst>
                                      </p:cBhvr>
                                      <p:to>
                                        <p:strVal val="visible"/>
                                      </p:to>
                                    </p:set>
                                    <p:anim calcmode="lin" valueType="num">
                                      <p:cBhvr additive="base">
                                        <p:cTn id="4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344488" y="0"/>
            <a:ext cx="7391400" cy="609600"/>
          </a:xfrm>
        </p:spPr>
        <p:txBody>
          <a:bodyPr/>
          <a:lstStyle/>
          <a:p>
            <a:pPr algn="ctr"/>
            <a:r>
              <a:rPr lang="en-US" altLang="pt-BR" sz="2400" dirty="0" smtClean="0">
                <a:solidFill>
                  <a:srgbClr val="FF0000"/>
                </a:solidFill>
              </a:rPr>
              <a:t>7.3 </a:t>
            </a:r>
            <a:r>
              <a:rPr lang="en-US" altLang="pt-BR" sz="2400" dirty="0" err="1" smtClean="0">
                <a:solidFill>
                  <a:srgbClr val="FF0000"/>
                </a:solidFill>
              </a:rPr>
              <a:t>Funcionalidade</a:t>
            </a:r>
            <a:r>
              <a:rPr lang="en-US" altLang="pt-BR" sz="2400" dirty="0" smtClean="0">
                <a:solidFill>
                  <a:srgbClr val="FF0000"/>
                </a:solidFill>
              </a:rPr>
              <a:t> </a:t>
            </a:r>
            <a:r>
              <a:rPr lang="en-US" altLang="pt-BR" sz="2400" dirty="0" err="1" smtClean="0">
                <a:solidFill>
                  <a:srgbClr val="FF0000"/>
                </a:solidFill>
              </a:rPr>
              <a:t>Cadastrar</a:t>
            </a:r>
            <a:r>
              <a:rPr lang="en-US" altLang="pt-BR" sz="2400" dirty="0" smtClean="0">
                <a:solidFill>
                  <a:srgbClr val="FF0000"/>
                </a:solidFill>
              </a:rPr>
              <a:t> P/C </a:t>
            </a:r>
            <a:r>
              <a:rPr lang="en-US" altLang="pt-BR" sz="2400" dirty="0" err="1" smtClean="0">
                <a:solidFill>
                  <a:srgbClr val="FF0000"/>
                </a:solidFill>
              </a:rPr>
              <a:t>Parcial</a:t>
            </a:r>
            <a:r>
              <a:rPr lang="en-US" altLang="pt-BR" sz="2400" dirty="0" smtClean="0">
                <a:solidFill>
                  <a:srgbClr val="FF0000"/>
                </a:solidFill>
              </a:rPr>
              <a:t/>
            </a:r>
            <a:br>
              <a:rPr lang="en-US" altLang="pt-BR" sz="2400" dirty="0" smtClean="0">
                <a:solidFill>
                  <a:srgbClr val="FF0000"/>
                </a:solidFill>
              </a:rPr>
            </a:br>
            <a:r>
              <a:rPr lang="en-US" altLang="pt-BR" sz="2400" dirty="0" smtClean="0">
                <a:solidFill>
                  <a:srgbClr val="0070C0"/>
                </a:solidFill>
              </a:rPr>
              <a:t>Aba </a:t>
            </a:r>
            <a:r>
              <a:rPr lang="en-US" altLang="pt-BR" sz="2400" dirty="0" err="1" smtClean="0">
                <a:solidFill>
                  <a:srgbClr val="0070C0"/>
                </a:solidFill>
              </a:rPr>
              <a:t>Ingressos</a:t>
            </a:r>
            <a:endParaRPr lang="pt-BR" altLang="pt-BR" sz="2400" dirty="0" smtClean="0">
              <a:solidFill>
                <a:schemeClr val="accent2"/>
              </a:solidFill>
            </a:endParaRPr>
          </a:p>
        </p:txBody>
      </p:sp>
      <p:sp>
        <p:nvSpPr>
          <p:cNvPr id="116746" name="Espaço Reservado para Número de Slide 8"/>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C0E83549-1E5F-413E-8D3B-FDE85DD80321}" type="slidenum">
              <a:rPr altLang="pt-BR" sz="1200" b="0" noProof="1" smtClean="0">
                <a:solidFill>
                  <a:srgbClr val="0F4C0E"/>
                </a:solidFill>
                <a:latin typeface="Arial Black" pitchFamily="34" charset="0"/>
              </a:rPr>
              <a:pPr eaLnBrk="1" hangingPunct="1">
                <a:spcBef>
                  <a:spcPct val="0"/>
                </a:spcBef>
                <a:defRPr/>
              </a:pPr>
              <a:t>77</a:t>
            </a:fld>
            <a:endParaRPr lang="pt-BR" altLang="pt-BR" sz="1200" b="0" noProof="1" smtClean="0">
              <a:solidFill>
                <a:srgbClr val="0F4C0E"/>
              </a:solidFill>
              <a:latin typeface="Arial Black" pitchFamily="34" charset="0"/>
            </a:endParaRPr>
          </a:p>
        </p:txBody>
      </p:sp>
      <p:pic>
        <p:nvPicPr>
          <p:cNvPr id="4" name="Imagem 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344488" y="6858000"/>
            <a:ext cx="7938315" cy="3223208"/>
          </a:xfrm>
          <a:prstGeom prst="rect">
            <a:avLst/>
          </a:prstGeom>
          <a:ln>
            <a:solidFill>
              <a:srgbClr val="FF0000"/>
            </a:solidFill>
          </a:ln>
        </p:spPr>
      </p:pic>
      <p:pic>
        <p:nvPicPr>
          <p:cNvPr id="5" name="Imagem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1628739" y="974280"/>
            <a:ext cx="7344800" cy="2835720"/>
          </a:xfrm>
          <a:prstGeom prst="rect">
            <a:avLst/>
          </a:prstGeom>
          <a:ln>
            <a:solidFill>
              <a:srgbClr val="FF0000"/>
            </a:solidFill>
          </a:ln>
        </p:spPr>
      </p:pic>
      <p:sp>
        <p:nvSpPr>
          <p:cNvPr id="15" name="CaixaDeTexto 14"/>
          <p:cNvSpPr txBox="1"/>
          <p:nvPr/>
        </p:nvSpPr>
        <p:spPr>
          <a:xfrm>
            <a:off x="5758339" y="1675769"/>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cxnSp>
        <p:nvCxnSpPr>
          <p:cNvPr id="9" name="Conector de Seta Reta 8"/>
          <p:cNvCxnSpPr>
            <a:stCxn id="15" idx="1"/>
          </p:cNvCxnSpPr>
          <p:nvPr/>
        </p:nvCxnSpPr>
        <p:spPr bwMode="auto">
          <a:xfrm flipH="1">
            <a:off x="4040188" y="1875824"/>
            <a:ext cx="1718151"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 name="Conector de Seta Reta 16"/>
          <p:cNvCxnSpPr>
            <a:stCxn id="15" idx="1"/>
          </p:cNvCxnSpPr>
          <p:nvPr/>
        </p:nvCxnSpPr>
        <p:spPr bwMode="auto">
          <a:xfrm flipH="1">
            <a:off x="4040188" y="1875824"/>
            <a:ext cx="1718151" cy="40788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 name="Conector de Seta Reta 18"/>
          <p:cNvCxnSpPr/>
          <p:nvPr/>
        </p:nvCxnSpPr>
        <p:spPr bwMode="auto">
          <a:xfrm flipH="1">
            <a:off x="2988733" y="1875824"/>
            <a:ext cx="2769606" cy="125917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3" name="Imagem 22"/>
          <p:cNvPicPr>
            <a:picLocks noChangeAspect="1"/>
          </p:cNvPicPr>
          <p:nvPr/>
        </p:nvPicPr>
        <p:blipFill>
          <a:blip r:embed="rId8"/>
          <a:stretch>
            <a:fillRect/>
          </a:stretch>
        </p:blipFill>
        <p:spPr>
          <a:xfrm>
            <a:off x="5915481" y="2204876"/>
            <a:ext cx="2419688" cy="771633"/>
          </a:xfrm>
          <a:prstGeom prst="rect">
            <a:avLst/>
          </a:prstGeom>
          <a:ln>
            <a:solidFill>
              <a:srgbClr val="FF0000"/>
            </a:solidFill>
          </a:ln>
        </p:spPr>
      </p:pic>
      <p:cxnSp>
        <p:nvCxnSpPr>
          <p:cNvPr id="25" name="Conector de Seta Reta 24"/>
          <p:cNvCxnSpPr/>
          <p:nvPr/>
        </p:nvCxnSpPr>
        <p:spPr bwMode="auto">
          <a:xfrm flipH="1">
            <a:off x="5301139" y="2557123"/>
            <a:ext cx="586024" cy="17776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8" name="Elipse 27"/>
          <p:cNvSpPr/>
          <p:nvPr/>
        </p:nvSpPr>
        <p:spPr bwMode="auto">
          <a:xfrm>
            <a:off x="8051596" y="2141372"/>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pic>
        <p:nvPicPr>
          <p:cNvPr id="29" name="Imagem 28"/>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1049866" y="1505071"/>
            <a:ext cx="7611995" cy="2829862"/>
          </a:xfrm>
          <a:prstGeom prst="rect">
            <a:avLst/>
          </a:prstGeom>
          <a:ln>
            <a:solidFill>
              <a:srgbClr val="FF0000"/>
            </a:solidFill>
          </a:ln>
        </p:spPr>
      </p:pic>
      <p:sp>
        <p:nvSpPr>
          <p:cNvPr id="26" name="Retângulo 25"/>
          <p:cNvSpPr/>
          <p:nvPr/>
        </p:nvSpPr>
        <p:spPr bwMode="auto">
          <a:xfrm>
            <a:off x="7735887" y="1505071"/>
            <a:ext cx="459845" cy="48459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1" name="Imagem 30"/>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344488" y="2001782"/>
            <a:ext cx="8091187" cy="4166261"/>
          </a:xfrm>
          <a:prstGeom prst="rect">
            <a:avLst/>
          </a:prstGeom>
          <a:ln>
            <a:solidFill>
              <a:srgbClr val="FF0000"/>
            </a:solidFill>
          </a:ln>
        </p:spPr>
      </p:pic>
      <p:sp>
        <p:nvSpPr>
          <p:cNvPr id="32" name="Elipse 31"/>
          <p:cNvSpPr/>
          <p:nvPr/>
        </p:nvSpPr>
        <p:spPr bwMode="auto">
          <a:xfrm>
            <a:off x="5136951" y="3298320"/>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
        <p:nvSpPr>
          <p:cNvPr id="27" name="Retângulo 26"/>
          <p:cNvSpPr/>
          <p:nvPr/>
        </p:nvSpPr>
        <p:spPr bwMode="auto">
          <a:xfrm>
            <a:off x="6620933" y="3134996"/>
            <a:ext cx="719667" cy="132589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0" name="Retângulo 29"/>
          <p:cNvSpPr/>
          <p:nvPr/>
        </p:nvSpPr>
        <p:spPr bwMode="auto">
          <a:xfrm>
            <a:off x="6125633" y="5727115"/>
            <a:ext cx="2429934" cy="36406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3" name="Retângulo 32"/>
          <p:cNvSpPr/>
          <p:nvPr/>
        </p:nvSpPr>
        <p:spPr bwMode="auto">
          <a:xfrm>
            <a:off x="523702" y="4247803"/>
            <a:ext cx="3374967" cy="25215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38841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P spid="26" grpId="0" animBg="1"/>
      <p:bldP spid="32" grpId="0" animBg="1"/>
      <p:bldP spid="27" grpId="0" animBg="1"/>
      <p:bldP spid="30" grpId="0" animBg="1"/>
      <p:bldP spid="3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344488" y="0"/>
            <a:ext cx="7391400" cy="609600"/>
          </a:xfrm>
        </p:spPr>
        <p:txBody>
          <a:bodyPr/>
          <a:lstStyle/>
          <a:p>
            <a:pPr algn="ctr"/>
            <a:r>
              <a:rPr lang="en-US" altLang="pt-BR" sz="2400" dirty="0" smtClean="0">
                <a:solidFill>
                  <a:srgbClr val="FF0000"/>
                </a:solidFill>
              </a:rPr>
              <a:t>7.3 </a:t>
            </a:r>
            <a:r>
              <a:rPr lang="en-US" altLang="pt-BR" sz="2400" dirty="0" err="1" smtClean="0">
                <a:solidFill>
                  <a:srgbClr val="FF0000"/>
                </a:solidFill>
              </a:rPr>
              <a:t>Funcionalidade</a:t>
            </a:r>
            <a:r>
              <a:rPr lang="en-US" altLang="pt-BR" sz="2400" dirty="0" smtClean="0">
                <a:solidFill>
                  <a:srgbClr val="FF0000"/>
                </a:solidFill>
              </a:rPr>
              <a:t> </a:t>
            </a:r>
            <a:r>
              <a:rPr lang="en-US" altLang="pt-BR" sz="2400" dirty="0" err="1" smtClean="0">
                <a:solidFill>
                  <a:srgbClr val="FF0000"/>
                </a:solidFill>
              </a:rPr>
              <a:t>Cadastrar</a:t>
            </a:r>
            <a:r>
              <a:rPr lang="en-US" altLang="pt-BR" sz="2400" dirty="0" smtClean="0">
                <a:solidFill>
                  <a:srgbClr val="FF0000"/>
                </a:solidFill>
              </a:rPr>
              <a:t> P/C </a:t>
            </a:r>
            <a:r>
              <a:rPr lang="en-US" altLang="pt-BR" sz="2400" dirty="0" err="1" smtClean="0">
                <a:solidFill>
                  <a:srgbClr val="FF0000"/>
                </a:solidFill>
              </a:rPr>
              <a:t>Parcial</a:t>
            </a:r>
            <a:r>
              <a:rPr lang="en-US" altLang="pt-BR" sz="2400" dirty="0" smtClean="0">
                <a:solidFill>
                  <a:srgbClr val="FF0000"/>
                </a:solidFill>
              </a:rPr>
              <a:t/>
            </a:r>
            <a:br>
              <a:rPr lang="en-US" altLang="pt-BR" sz="2400" dirty="0" smtClean="0">
                <a:solidFill>
                  <a:srgbClr val="FF0000"/>
                </a:solidFill>
              </a:rPr>
            </a:br>
            <a:r>
              <a:rPr lang="en-US" altLang="pt-BR" sz="2400" dirty="0" smtClean="0">
                <a:solidFill>
                  <a:srgbClr val="0070C0"/>
                </a:solidFill>
              </a:rPr>
              <a:t>Aba </a:t>
            </a:r>
            <a:r>
              <a:rPr lang="en-US" altLang="pt-BR" sz="2400" dirty="0" err="1" smtClean="0">
                <a:solidFill>
                  <a:srgbClr val="0070C0"/>
                </a:solidFill>
              </a:rPr>
              <a:t>Ingressos</a:t>
            </a:r>
            <a:endParaRPr lang="pt-BR" altLang="pt-BR" sz="2400" dirty="0" smtClean="0">
              <a:solidFill>
                <a:schemeClr val="accent2"/>
              </a:solidFill>
            </a:endParaRPr>
          </a:p>
        </p:txBody>
      </p:sp>
      <p:sp>
        <p:nvSpPr>
          <p:cNvPr id="116746" name="Espaço Reservado para Número de Slide 8"/>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C0E83549-1E5F-413E-8D3B-FDE85DD80321}" type="slidenum">
              <a:rPr altLang="pt-BR" sz="1200" b="0" noProof="1" smtClean="0">
                <a:solidFill>
                  <a:srgbClr val="0F4C0E"/>
                </a:solidFill>
                <a:latin typeface="Arial Black" pitchFamily="34" charset="0"/>
              </a:rPr>
              <a:pPr eaLnBrk="1" hangingPunct="1">
                <a:spcBef>
                  <a:spcPct val="0"/>
                </a:spcBef>
                <a:defRPr/>
              </a:pPr>
              <a:t>78</a:t>
            </a:fld>
            <a:endParaRPr lang="pt-BR" altLang="pt-BR" sz="1200" b="0" noProof="1" smtClean="0">
              <a:solidFill>
                <a:srgbClr val="0F4C0E"/>
              </a:solidFill>
              <a:latin typeface="Arial Black" pitchFamily="34" charset="0"/>
            </a:endParaRPr>
          </a:p>
        </p:txBody>
      </p:sp>
      <p:pic>
        <p:nvPicPr>
          <p:cNvPr id="4" name="Imagem 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344488" y="6858000"/>
            <a:ext cx="7938315" cy="3223208"/>
          </a:xfrm>
          <a:prstGeom prst="rect">
            <a:avLst/>
          </a:prstGeom>
          <a:ln>
            <a:solidFill>
              <a:srgbClr val="FF0000"/>
            </a:solidFill>
          </a:ln>
        </p:spPr>
      </p:pic>
      <p:pic>
        <p:nvPicPr>
          <p:cNvPr id="5" name="Imagem 4"/>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1628739" y="974280"/>
            <a:ext cx="7344800" cy="2835720"/>
          </a:xfrm>
          <a:prstGeom prst="rect">
            <a:avLst/>
          </a:prstGeom>
          <a:ln>
            <a:solidFill>
              <a:srgbClr val="FF0000"/>
            </a:solidFill>
          </a:ln>
        </p:spPr>
      </p:pic>
      <p:sp>
        <p:nvSpPr>
          <p:cNvPr id="15" name="CaixaDeTexto 14"/>
          <p:cNvSpPr txBox="1"/>
          <p:nvPr/>
        </p:nvSpPr>
        <p:spPr>
          <a:xfrm>
            <a:off x="5758339" y="1675769"/>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cxnSp>
        <p:nvCxnSpPr>
          <p:cNvPr id="9" name="Conector de Seta Reta 8"/>
          <p:cNvCxnSpPr>
            <a:stCxn id="15" idx="1"/>
          </p:cNvCxnSpPr>
          <p:nvPr/>
        </p:nvCxnSpPr>
        <p:spPr bwMode="auto">
          <a:xfrm flipH="1">
            <a:off x="4040188" y="1875824"/>
            <a:ext cx="1718151"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7" name="Conector de Seta Reta 16"/>
          <p:cNvCxnSpPr>
            <a:stCxn id="15" idx="1"/>
          </p:cNvCxnSpPr>
          <p:nvPr/>
        </p:nvCxnSpPr>
        <p:spPr bwMode="auto">
          <a:xfrm flipH="1">
            <a:off x="4040188" y="1875824"/>
            <a:ext cx="1718151" cy="40788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9" name="Conector de Seta Reta 18"/>
          <p:cNvCxnSpPr/>
          <p:nvPr/>
        </p:nvCxnSpPr>
        <p:spPr bwMode="auto">
          <a:xfrm flipH="1">
            <a:off x="2988733" y="1875824"/>
            <a:ext cx="2769606" cy="125917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3" name="Imagem 22"/>
          <p:cNvPicPr>
            <a:picLocks noChangeAspect="1"/>
          </p:cNvPicPr>
          <p:nvPr/>
        </p:nvPicPr>
        <p:blipFill>
          <a:blip r:embed="rId8"/>
          <a:stretch>
            <a:fillRect/>
          </a:stretch>
        </p:blipFill>
        <p:spPr>
          <a:xfrm>
            <a:off x="5915481" y="2204876"/>
            <a:ext cx="2419688" cy="771633"/>
          </a:xfrm>
          <a:prstGeom prst="rect">
            <a:avLst/>
          </a:prstGeom>
          <a:ln>
            <a:solidFill>
              <a:srgbClr val="FF0000"/>
            </a:solidFill>
          </a:ln>
        </p:spPr>
      </p:pic>
      <p:cxnSp>
        <p:nvCxnSpPr>
          <p:cNvPr id="25" name="Conector de Seta Reta 24"/>
          <p:cNvCxnSpPr/>
          <p:nvPr/>
        </p:nvCxnSpPr>
        <p:spPr bwMode="auto">
          <a:xfrm flipH="1">
            <a:off x="5301139" y="2557123"/>
            <a:ext cx="586024" cy="17776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8" name="Elipse 27"/>
          <p:cNvSpPr/>
          <p:nvPr/>
        </p:nvSpPr>
        <p:spPr bwMode="auto">
          <a:xfrm>
            <a:off x="8051596" y="2141372"/>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pic>
        <p:nvPicPr>
          <p:cNvPr id="29" name="Imagem 28"/>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1049866" y="1505071"/>
            <a:ext cx="7611995" cy="2829862"/>
          </a:xfrm>
          <a:prstGeom prst="rect">
            <a:avLst/>
          </a:prstGeom>
          <a:ln>
            <a:solidFill>
              <a:srgbClr val="FF0000"/>
            </a:solidFill>
          </a:ln>
        </p:spPr>
      </p:pic>
      <p:sp>
        <p:nvSpPr>
          <p:cNvPr id="26" name="Retângulo 25"/>
          <p:cNvSpPr/>
          <p:nvPr/>
        </p:nvSpPr>
        <p:spPr bwMode="auto">
          <a:xfrm>
            <a:off x="7735887" y="1505071"/>
            <a:ext cx="459845" cy="48459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1" name="Imagem 30"/>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344488" y="2001782"/>
            <a:ext cx="8091187" cy="4166261"/>
          </a:xfrm>
          <a:prstGeom prst="rect">
            <a:avLst/>
          </a:prstGeom>
          <a:ln>
            <a:solidFill>
              <a:srgbClr val="FF0000"/>
            </a:solidFill>
          </a:ln>
        </p:spPr>
      </p:pic>
      <p:sp>
        <p:nvSpPr>
          <p:cNvPr id="32" name="Elipse 31"/>
          <p:cNvSpPr/>
          <p:nvPr/>
        </p:nvSpPr>
        <p:spPr bwMode="auto">
          <a:xfrm>
            <a:off x="5136951" y="3298320"/>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
        <p:nvSpPr>
          <p:cNvPr id="27" name="Retângulo 26"/>
          <p:cNvSpPr/>
          <p:nvPr/>
        </p:nvSpPr>
        <p:spPr bwMode="auto">
          <a:xfrm>
            <a:off x="6620933" y="3134996"/>
            <a:ext cx="719667" cy="132589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0" name="Retângulo 29"/>
          <p:cNvSpPr/>
          <p:nvPr/>
        </p:nvSpPr>
        <p:spPr bwMode="auto">
          <a:xfrm>
            <a:off x="6125633" y="5727115"/>
            <a:ext cx="2429934" cy="36406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3" name="Retângulo 32"/>
          <p:cNvSpPr/>
          <p:nvPr/>
        </p:nvSpPr>
        <p:spPr bwMode="auto">
          <a:xfrm>
            <a:off x="523702" y="4247803"/>
            <a:ext cx="3374967" cy="25215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1533556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8" grpId="0" animBg="1"/>
      <p:bldP spid="26" grpId="0" animBg="1"/>
      <p:bldP spid="32" grpId="0" animBg="1"/>
      <p:bldP spid="27" grpId="0" animBg="1"/>
      <p:bldP spid="30" grpId="0" animBg="1"/>
      <p:bldP spid="3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p:txBody>
          <a:bodyPr/>
          <a:lstStyle/>
          <a:p>
            <a:pPr algn="ctr"/>
            <a:r>
              <a:rPr lang="en-US" altLang="pt-BR" sz="2400" dirty="0" smtClean="0">
                <a:solidFill>
                  <a:srgbClr val="FF0000"/>
                </a:solidFill>
              </a:rPr>
              <a:t>7.3 </a:t>
            </a:r>
            <a:r>
              <a:rPr lang="en-US" altLang="pt-BR" sz="2400" dirty="0" err="1">
                <a:solidFill>
                  <a:srgbClr val="FF0000"/>
                </a:solidFill>
              </a:rPr>
              <a:t>Cadastrar</a:t>
            </a:r>
            <a:r>
              <a:rPr lang="en-US" altLang="pt-BR" sz="2400" dirty="0">
                <a:solidFill>
                  <a:srgbClr val="FF0000"/>
                </a:solidFill>
              </a:rPr>
              <a:t> P/C </a:t>
            </a:r>
            <a:r>
              <a:rPr lang="en-US" altLang="pt-BR" sz="2400" dirty="0" err="1">
                <a:solidFill>
                  <a:srgbClr val="FF0000"/>
                </a:solidFill>
              </a:rPr>
              <a:t>Parcial</a:t>
            </a:r>
            <a:r>
              <a:rPr lang="en-US" altLang="pt-BR" sz="2400" dirty="0">
                <a:solidFill>
                  <a:srgbClr val="FF0000"/>
                </a:solidFill>
              </a:rPr>
              <a:t> - </a:t>
            </a:r>
            <a:r>
              <a:rPr lang="en-US" altLang="pt-BR" sz="2400" dirty="0">
                <a:solidFill>
                  <a:srgbClr val="0070C0"/>
                </a:solidFill>
              </a:rPr>
              <a:t>Aba </a:t>
            </a:r>
            <a:r>
              <a:rPr lang="en-US" altLang="pt-BR" sz="2400" dirty="0" err="1" smtClean="0">
                <a:solidFill>
                  <a:srgbClr val="0070C0"/>
                </a:solidFill>
              </a:rPr>
              <a:t>Dispêndios</a:t>
            </a:r>
            <a:endParaRPr lang="pt-BR" altLang="pt-BR" sz="2400" dirty="0" smtClean="0">
              <a:solidFill>
                <a:schemeClr val="accent2"/>
              </a:solidFill>
            </a:endParaRPr>
          </a:p>
        </p:txBody>
      </p:sp>
      <p:sp>
        <p:nvSpPr>
          <p:cNvPr id="117772" name="Espaço Reservado para Número de Slide 12"/>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6817B75D-089C-404B-95A3-D4DA09FA8418}" type="slidenum">
              <a:rPr altLang="pt-BR" sz="1200" b="0" noProof="1" smtClean="0">
                <a:solidFill>
                  <a:srgbClr val="0F4C0E"/>
                </a:solidFill>
                <a:latin typeface="Arial Black" pitchFamily="34" charset="0"/>
              </a:rPr>
              <a:pPr eaLnBrk="1" hangingPunct="1">
                <a:spcBef>
                  <a:spcPct val="0"/>
                </a:spcBef>
                <a:defRPr/>
              </a:pPr>
              <a:t>79</a:t>
            </a:fld>
            <a:endParaRPr lang="pt-BR" altLang="pt-BR" sz="1200" b="0" noProof="1" smtClean="0">
              <a:solidFill>
                <a:srgbClr val="0F4C0E"/>
              </a:solidFill>
              <a:latin typeface="Arial Black" pitchFamily="34" charset="0"/>
            </a:endParaRPr>
          </a:p>
        </p:txBody>
      </p:sp>
      <p:cxnSp>
        <p:nvCxnSpPr>
          <p:cNvPr id="5" name="Conector de seta reta 4"/>
          <p:cNvCxnSpPr/>
          <p:nvPr/>
        </p:nvCxnSpPr>
        <p:spPr bwMode="auto">
          <a:xfrm flipV="1">
            <a:off x="8335169" y="5998029"/>
            <a:ext cx="808831" cy="2038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6" name="Imagem 5"/>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579162" y="885415"/>
            <a:ext cx="8068801" cy="3391373"/>
          </a:xfrm>
          <a:prstGeom prst="rect">
            <a:avLst/>
          </a:prstGeom>
          <a:ln>
            <a:solidFill>
              <a:srgbClr val="FF0000"/>
            </a:solidFill>
          </a:ln>
        </p:spPr>
      </p:pic>
      <p:sp>
        <p:nvSpPr>
          <p:cNvPr id="7" name="Retângulo 6"/>
          <p:cNvSpPr/>
          <p:nvPr/>
        </p:nvSpPr>
        <p:spPr bwMode="auto">
          <a:xfrm>
            <a:off x="8071658" y="1188720"/>
            <a:ext cx="263511" cy="25769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9" name="Retângulo 8"/>
          <p:cNvSpPr/>
          <p:nvPr/>
        </p:nvSpPr>
        <p:spPr>
          <a:xfrm>
            <a:off x="656703" y="4422152"/>
            <a:ext cx="7991259" cy="1723549"/>
          </a:xfrm>
          <a:prstGeom prst="rect">
            <a:avLst/>
          </a:prstGeom>
        </p:spPr>
        <p:txBody>
          <a:bodyPr wrap="square">
            <a:spAutoFit/>
          </a:bodyPr>
          <a:lstStyle/>
          <a:p>
            <a:pPr marL="285750" indent="-285750" algn="just">
              <a:spcAft>
                <a:spcPts val="0"/>
              </a:spcAft>
              <a:buFont typeface="Arial" panose="020B0604020202020204" pitchFamily="34" charset="0"/>
              <a:buChar char="•"/>
            </a:pPr>
            <a:r>
              <a:rPr lang="pt-BR" sz="1600" dirty="0" smtClean="0">
                <a:solidFill>
                  <a:srgbClr val="000000"/>
                </a:solidFill>
                <a:latin typeface="+mj-lt"/>
                <a:ea typeface="Times New Roman" panose="02020603050405020304" pitchFamily="18" charset="0"/>
              </a:rPr>
              <a:t>Nesta </a:t>
            </a:r>
            <a:r>
              <a:rPr lang="pt-BR" sz="1600" dirty="0">
                <a:solidFill>
                  <a:srgbClr val="000000"/>
                </a:solidFill>
                <a:latin typeface="+mj-lt"/>
                <a:ea typeface="Times New Roman" panose="02020603050405020304" pitchFamily="18" charset="0"/>
              </a:rPr>
              <a:t>aba devem ser buscados os </a:t>
            </a:r>
            <a:r>
              <a:rPr lang="pt-BR" sz="1600" u="sng" dirty="0">
                <a:solidFill>
                  <a:srgbClr val="000000"/>
                </a:solidFill>
                <a:latin typeface="+mj-lt"/>
                <a:ea typeface="Times New Roman" panose="02020603050405020304" pitchFamily="18" charset="0"/>
              </a:rPr>
              <a:t>pagamentos</a:t>
            </a:r>
            <a:r>
              <a:rPr lang="pt-BR" sz="1600" dirty="0">
                <a:solidFill>
                  <a:srgbClr val="000000"/>
                </a:solidFill>
                <a:latin typeface="+mj-lt"/>
                <a:ea typeface="Times New Roman" panose="02020603050405020304" pitchFamily="18" charset="0"/>
              </a:rPr>
              <a:t> realizados, que já devem ter sido cadastrados pela funcionalidade “Cadastrar/Alterar Comprovante Despesa</a:t>
            </a:r>
            <a:r>
              <a:rPr lang="pt-BR" sz="1600" dirty="0" smtClean="0">
                <a:solidFill>
                  <a:srgbClr val="000000"/>
                </a:solidFill>
                <a:latin typeface="+mj-lt"/>
                <a:ea typeface="Times New Roman" panose="02020603050405020304" pitchFamily="18" charset="0"/>
              </a:rPr>
              <a:t>”.</a:t>
            </a:r>
            <a:endParaRPr lang="pt-BR" sz="1600" dirty="0">
              <a:latin typeface="+mj-lt"/>
              <a:ea typeface="Times New Roman" panose="02020603050405020304" pitchFamily="18" charset="0"/>
            </a:endParaRPr>
          </a:p>
          <a:p>
            <a:pPr marL="285750" indent="-285750" algn="just">
              <a:spcBef>
                <a:spcPts val="600"/>
              </a:spcBef>
              <a:spcAft>
                <a:spcPts val="0"/>
              </a:spcAft>
              <a:buFont typeface="Arial" panose="020B0604020202020204" pitchFamily="34" charset="0"/>
              <a:buChar char="•"/>
            </a:pPr>
            <a:r>
              <a:rPr lang="pt-BR" sz="1600" dirty="0" smtClean="0">
                <a:solidFill>
                  <a:srgbClr val="000000"/>
                </a:solidFill>
                <a:latin typeface="+mj-lt"/>
                <a:ea typeface="Times New Roman" panose="02020603050405020304" pitchFamily="18" charset="0"/>
              </a:rPr>
              <a:t>Uma </a:t>
            </a:r>
            <a:r>
              <a:rPr lang="pt-BR" sz="1600" dirty="0">
                <a:solidFill>
                  <a:srgbClr val="000000"/>
                </a:solidFill>
                <a:latin typeface="+mj-lt"/>
                <a:ea typeface="Times New Roman" panose="02020603050405020304" pitchFamily="18" charset="0"/>
              </a:rPr>
              <a:t>despesa pode ter seu pagamento parcelado. Nesse caso, o comprovante de despesa é </a:t>
            </a:r>
            <a:r>
              <a:rPr lang="pt-BR" sz="1600" dirty="0" smtClean="0">
                <a:solidFill>
                  <a:srgbClr val="000000"/>
                </a:solidFill>
                <a:latin typeface="+mj-lt"/>
                <a:ea typeface="Times New Roman" panose="02020603050405020304" pitchFamily="18" charset="0"/>
              </a:rPr>
              <a:t>também cadastrado </a:t>
            </a:r>
            <a:r>
              <a:rPr lang="pt-BR" sz="1600" dirty="0">
                <a:solidFill>
                  <a:srgbClr val="000000"/>
                </a:solidFill>
                <a:latin typeface="+mj-lt"/>
                <a:ea typeface="Times New Roman" panose="02020603050405020304" pitchFamily="18" charset="0"/>
              </a:rPr>
              <a:t>apenas uma vez e </a:t>
            </a:r>
            <a:r>
              <a:rPr lang="pt-BR" sz="1600" dirty="0" smtClean="0">
                <a:solidFill>
                  <a:srgbClr val="000000"/>
                </a:solidFill>
                <a:latin typeface="+mj-lt"/>
                <a:ea typeface="Times New Roman" panose="02020603050405020304" pitchFamily="18" charset="0"/>
              </a:rPr>
              <a:t>vai aparecer somente as parcelas do fornecedor/prestador pagas.</a:t>
            </a:r>
          </a:p>
          <a:p>
            <a:pPr marL="285750" indent="-285750" algn="just">
              <a:spcBef>
                <a:spcPts val="600"/>
              </a:spcBef>
              <a:spcAft>
                <a:spcPts val="0"/>
              </a:spcAft>
              <a:buFont typeface="Arial" panose="020B0604020202020204" pitchFamily="34" charset="0"/>
              <a:buChar char="•"/>
            </a:pPr>
            <a:r>
              <a:rPr lang="pt-BR" sz="1600" dirty="0" smtClean="0">
                <a:solidFill>
                  <a:srgbClr val="000000"/>
                </a:solidFill>
                <a:latin typeface="+mj-lt"/>
              </a:rPr>
              <a:t>Poderão ser incluídos dispêndios até o limite total de ingressos.</a:t>
            </a:r>
            <a:endParaRPr lang="pt-BR" sz="1600" dirty="0">
              <a:latin typeface="+mj-lt"/>
            </a:endParaRPr>
          </a:p>
        </p:txBody>
      </p:sp>
      <p:cxnSp>
        <p:nvCxnSpPr>
          <p:cNvPr id="11" name="Conector de Seta Reta 10"/>
          <p:cNvCxnSpPr/>
          <p:nvPr/>
        </p:nvCxnSpPr>
        <p:spPr bwMode="auto">
          <a:xfrm flipV="1">
            <a:off x="7872153" y="1529543"/>
            <a:ext cx="331260" cy="323574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40873748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p:txBody>
          <a:bodyPr/>
          <a:lstStyle/>
          <a:p>
            <a:pPr algn="ctr"/>
            <a:r>
              <a:rPr lang="en-US" altLang="pt-BR" sz="2400" dirty="0" smtClean="0">
                <a:solidFill>
                  <a:srgbClr val="FF0000"/>
                </a:solidFill>
              </a:rPr>
              <a:t>7.3 </a:t>
            </a:r>
            <a:r>
              <a:rPr lang="en-US" altLang="pt-BR" sz="2400" dirty="0" err="1">
                <a:solidFill>
                  <a:srgbClr val="FF0000"/>
                </a:solidFill>
              </a:rPr>
              <a:t>Cadastrar</a:t>
            </a:r>
            <a:r>
              <a:rPr lang="en-US" altLang="pt-BR" sz="2400" dirty="0">
                <a:solidFill>
                  <a:srgbClr val="FF0000"/>
                </a:solidFill>
              </a:rPr>
              <a:t> P/C </a:t>
            </a:r>
            <a:r>
              <a:rPr lang="en-US" altLang="pt-BR" sz="2400" dirty="0" err="1">
                <a:solidFill>
                  <a:srgbClr val="FF0000"/>
                </a:solidFill>
              </a:rPr>
              <a:t>Parcial</a:t>
            </a:r>
            <a:r>
              <a:rPr lang="en-US" altLang="pt-BR" sz="2400" dirty="0">
                <a:solidFill>
                  <a:srgbClr val="FF0000"/>
                </a:solidFill>
              </a:rPr>
              <a:t> - </a:t>
            </a:r>
            <a:r>
              <a:rPr lang="en-US" altLang="pt-BR" sz="2400" dirty="0">
                <a:solidFill>
                  <a:srgbClr val="0070C0"/>
                </a:solidFill>
              </a:rPr>
              <a:t>Aba </a:t>
            </a:r>
            <a:r>
              <a:rPr lang="en-US" altLang="pt-BR" sz="2400" dirty="0" err="1" smtClean="0">
                <a:solidFill>
                  <a:srgbClr val="0070C0"/>
                </a:solidFill>
              </a:rPr>
              <a:t>Dispêndios</a:t>
            </a:r>
            <a:endParaRPr lang="pt-BR" altLang="pt-BR" sz="2400" dirty="0" smtClean="0">
              <a:solidFill>
                <a:schemeClr val="accent2"/>
              </a:solidFill>
            </a:endParaRPr>
          </a:p>
        </p:txBody>
      </p:sp>
      <p:sp>
        <p:nvSpPr>
          <p:cNvPr id="117772" name="Espaço Reservado para Número de Slide 12"/>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6817B75D-089C-404B-95A3-D4DA09FA8418}" type="slidenum">
              <a:rPr altLang="pt-BR" sz="1200" b="0" noProof="1" smtClean="0">
                <a:solidFill>
                  <a:srgbClr val="0F4C0E"/>
                </a:solidFill>
                <a:latin typeface="Arial Black" pitchFamily="34" charset="0"/>
              </a:rPr>
              <a:pPr eaLnBrk="1" hangingPunct="1">
                <a:spcBef>
                  <a:spcPct val="0"/>
                </a:spcBef>
                <a:defRPr/>
              </a:pPr>
              <a:t>80</a:t>
            </a:fld>
            <a:endParaRPr lang="pt-BR" altLang="pt-BR" sz="1200" b="0" noProof="1" smtClean="0">
              <a:solidFill>
                <a:srgbClr val="0F4C0E"/>
              </a:solidFill>
              <a:latin typeface="Arial Black" pitchFamily="34" charset="0"/>
            </a:endParaRPr>
          </a:p>
        </p:txBody>
      </p:sp>
      <p:pic>
        <p:nvPicPr>
          <p:cNvPr id="4" name="Imagem 3"/>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1016592" y="869495"/>
            <a:ext cx="7911278" cy="4400773"/>
          </a:xfrm>
          <a:prstGeom prst="rect">
            <a:avLst/>
          </a:prstGeom>
          <a:ln>
            <a:solidFill>
              <a:srgbClr val="FF0000"/>
            </a:solidFill>
          </a:ln>
        </p:spPr>
      </p:pic>
      <p:sp>
        <p:nvSpPr>
          <p:cNvPr id="11" name="Retângulo 10"/>
          <p:cNvSpPr/>
          <p:nvPr/>
        </p:nvSpPr>
        <p:spPr bwMode="auto">
          <a:xfrm>
            <a:off x="8392885" y="1945178"/>
            <a:ext cx="534983" cy="48213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 name="Imagem 1"/>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748145" y="1170786"/>
            <a:ext cx="8046931" cy="4507746"/>
          </a:xfrm>
          <a:prstGeom prst="rect">
            <a:avLst/>
          </a:prstGeom>
          <a:ln>
            <a:solidFill>
              <a:srgbClr val="FF0000"/>
            </a:solidFill>
          </a:ln>
        </p:spPr>
      </p:pic>
      <p:sp>
        <p:nvSpPr>
          <p:cNvPr id="3" name="CaixaDeTexto 2"/>
          <p:cNvSpPr txBox="1"/>
          <p:nvPr/>
        </p:nvSpPr>
        <p:spPr>
          <a:xfrm>
            <a:off x="3547754" y="3408650"/>
            <a:ext cx="2495445" cy="1015663"/>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Escolher os códigos de comprovantes de pagamento</a:t>
            </a:r>
            <a:endParaRPr lang="pt-BR" dirty="0">
              <a:solidFill>
                <a:srgbClr val="FF0000"/>
              </a:solidFill>
            </a:endParaRPr>
          </a:p>
        </p:txBody>
      </p:sp>
      <p:pic>
        <p:nvPicPr>
          <p:cNvPr id="6" name="Imagem 5"/>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tretch>
            <a:fillRect/>
          </a:stretch>
        </p:blipFill>
        <p:spPr>
          <a:xfrm>
            <a:off x="490451" y="1424657"/>
            <a:ext cx="8169925" cy="4544372"/>
          </a:xfrm>
          <a:prstGeom prst="rect">
            <a:avLst/>
          </a:prstGeom>
          <a:ln>
            <a:solidFill>
              <a:srgbClr val="FF0000"/>
            </a:solidFill>
          </a:ln>
        </p:spPr>
      </p:pic>
      <p:sp>
        <p:nvSpPr>
          <p:cNvPr id="7" name="Retângulo 6"/>
          <p:cNvSpPr/>
          <p:nvPr/>
        </p:nvSpPr>
        <p:spPr bwMode="auto">
          <a:xfrm>
            <a:off x="423949" y="2801389"/>
            <a:ext cx="706582" cy="317843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8" name="Imagem 17"/>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brightnessContrast bright="-20000" contrast="40000"/>
                    </a14:imgEffect>
                  </a14:imgLayer>
                </a14:imgProps>
              </a:ext>
            </a:extLst>
          </a:blip>
          <a:stretch>
            <a:fillRect/>
          </a:stretch>
        </p:blipFill>
        <p:spPr>
          <a:xfrm>
            <a:off x="118535" y="1702425"/>
            <a:ext cx="8365065" cy="4537293"/>
          </a:xfrm>
          <a:prstGeom prst="rect">
            <a:avLst/>
          </a:prstGeom>
          <a:ln>
            <a:solidFill>
              <a:srgbClr val="FF0000"/>
            </a:solidFill>
          </a:ln>
        </p:spPr>
      </p:pic>
      <p:sp>
        <p:nvSpPr>
          <p:cNvPr id="19" name="Elipse 18"/>
          <p:cNvSpPr/>
          <p:nvPr/>
        </p:nvSpPr>
        <p:spPr bwMode="auto">
          <a:xfrm>
            <a:off x="2836949" y="5735719"/>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cxnSp>
        <p:nvCxnSpPr>
          <p:cNvPr id="10" name="Conector de Seta Reta 9"/>
          <p:cNvCxnSpPr/>
          <p:nvPr/>
        </p:nvCxnSpPr>
        <p:spPr bwMode="auto">
          <a:xfrm flipV="1">
            <a:off x="3784600" y="5956300"/>
            <a:ext cx="1617133" cy="2352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29582132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7" grpId="0" animBg="1"/>
      <p:bldP spid="19"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p:txBody>
          <a:bodyPr/>
          <a:lstStyle/>
          <a:p>
            <a:pPr algn="ctr"/>
            <a:r>
              <a:rPr lang="en-US" altLang="pt-BR" sz="2400" dirty="0" smtClean="0">
                <a:solidFill>
                  <a:srgbClr val="FF0000"/>
                </a:solidFill>
              </a:rPr>
              <a:t>7.3 </a:t>
            </a:r>
            <a:r>
              <a:rPr lang="en-US" altLang="pt-BR" sz="2400" dirty="0" err="1">
                <a:solidFill>
                  <a:srgbClr val="FF0000"/>
                </a:solidFill>
              </a:rPr>
              <a:t>Cadastrar</a:t>
            </a:r>
            <a:r>
              <a:rPr lang="en-US" altLang="pt-BR" sz="2400" dirty="0">
                <a:solidFill>
                  <a:srgbClr val="FF0000"/>
                </a:solidFill>
              </a:rPr>
              <a:t> P/C </a:t>
            </a:r>
            <a:r>
              <a:rPr lang="en-US" altLang="pt-BR" sz="2400" dirty="0" err="1">
                <a:solidFill>
                  <a:srgbClr val="FF0000"/>
                </a:solidFill>
              </a:rPr>
              <a:t>Parcial</a:t>
            </a:r>
            <a:r>
              <a:rPr lang="en-US" altLang="pt-BR" sz="2400" dirty="0">
                <a:solidFill>
                  <a:srgbClr val="FF0000"/>
                </a:solidFill>
              </a:rPr>
              <a:t> - </a:t>
            </a:r>
            <a:r>
              <a:rPr lang="en-US" altLang="pt-BR" sz="2400" dirty="0">
                <a:solidFill>
                  <a:srgbClr val="0070C0"/>
                </a:solidFill>
              </a:rPr>
              <a:t>Aba </a:t>
            </a:r>
            <a:r>
              <a:rPr lang="en-US" altLang="pt-BR" sz="2400" dirty="0" err="1" smtClean="0">
                <a:solidFill>
                  <a:srgbClr val="0070C0"/>
                </a:solidFill>
              </a:rPr>
              <a:t>Observações</a:t>
            </a:r>
            <a:endParaRPr lang="pt-BR" altLang="pt-BR" sz="2400" dirty="0" smtClean="0">
              <a:solidFill>
                <a:schemeClr val="accent2"/>
              </a:solidFill>
            </a:endParaRPr>
          </a:p>
        </p:txBody>
      </p:sp>
      <p:sp>
        <p:nvSpPr>
          <p:cNvPr id="117772" name="Espaço Reservado para Número de Slide 12"/>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6817B75D-089C-404B-95A3-D4DA09FA8418}" type="slidenum">
              <a:rPr altLang="pt-BR" sz="1200" b="0" noProof="1" smtClean="0">
                <a:solidFill>
                  <a:srgbClr val="0F4C0E"/>
                </a:solidFill>
                <a:latin typeface="Arial Black" pitchFamily="34" charset="0"/>
              </a:rPr>
              <a:pPr eaLnBrk="1" hangingPunct="1">
                <a:spcBef>
                  <a:spcPct val="0"/>
                </a:spcBef>
                <a:defRPr/>
              </a:pPr>
              <a:t>81</a:t>
            </a:fld>
            <a:endParaRPr lang="pt-BR" altLang="pt-BR" sz="1200" b="0" noProof="1" smtClean="0">
              <a:solidFill>
                <a:srgbClr val="0F4C0E"/>
              </a:solidFill>
              <a:latin typeface="Arial Black" pitchFamily="34" charset="0"/>
            </a:endParaRPr>
          </a:p>
        </p:txBody>
      </p:sp>
      <p:pic>
        <p:nvPicPr>
          <p:cNvPr id="15" name="Imagem 14"/>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14895" y="859972"/>
            <a:ext cx="8091648" cy="4347028"/>
          </a:xfrm>
          <a:prstGeom prst="rect">
            <a:avLst/>
          </a:prstGeom>
          <a:noFill/>
          <a:ln>
            <a:solidFill>
              <a:srgbClr val="FF0000"/>
            </a:solidFill>
          </a:ln>
        </p:spPr>
      </p:pic>
      <p:sp>
        <p:nvSpPr>
          <p:cNvPr id="10" name="Retângulo de cantos arredondados 9"/>
          <p:cNvSpPr/>
          <p:nvPr/>
        </p:nvSpPr>
        <p:spPr bwMode="auto">
          <a:xfrm>
            <a:off x="6498772" y="854527"/>
            <a:ext cx="425730" cy="600200"/>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8" name="CaixaDeTexto 1"/>
          <p:cNvSpPr txBox="1">
            <a:spLocks noChangeArrowheads="1"/>
          </p:cNvSpPr>
          <p:nvPr/>
        </p:nvSpPr>
        <p:spPr bwMode="auto">
          <a:xfrm>
            <a:off x="2973990" y="2350098"/>
            <a:ext cx="1252451" cy="584775"/>
          </a:xfrm>
          <a:prstGeom prst="rect">
            <a:avLst/>
          </a:prstGeom>
          <a:solidFill>
            <a:schemeClr val="bg1"/>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600" b="0" dirty="0" smtClean="0">
                <a:solidFill>
                  <a:srgbClr val="FF0000"/>
                </a:solidFill>
              </a:rPr>
              <a:t>Campo </a:t>
            </a:r>
            <a:r>
              <a:rPr lang="pt-BR" altLang="pt-BR" sz="1600" b="0" dirty="0">
                <a:solidFill>
                  <a:srgbClr val="FF0000"/>
                </a:solidFill>
              </a:rPr>
              <a:t>não </a:t>
            </a:r>
            <a:r>
              <a:rPr lang="pt-BR" altLang="pt-BR" sz="1600" b="0" dirty="0" smtClean="0">
                <a:solidFill>
                  <a:srgbClr val="FF0000"/>
                </a:solidFill>
              </a:rPr>
              <a:t>obrigatório</a:t>
            </a:r>
            <a:endParaRPr lang="pt-BR" altLang="pt-BR" sz="1600" b="0" dirty="0">
              <a:solidFill>
                <a:srgbClr val="FF0000"/>
              </a:solidFill>
            </a:endParaRPr>
          </a:p>
        </p:txBody>
      </p:sp>
      <p:sp>
        <p:nvSpPr>
          <p:cNvPr id="30" name="CaixaDeTexto 2"/>
          <p:cNvSpPr txBox="1">
            <a:spLocks noChangeArrowheads="1"/>
          </p:cNvSpPr>
          <p:nvPr/>
        </p:nvSpPr>
        <p:spPr bwMode="auto">
          <a:xfrm>
            <a:off x="5087972" y="2350098"/>
            <a:ext cx="3651741" cy="584775"/>
          </a:xfrm>
          <a:prstGeom prst="rect">
            <a:avLst/>
          </a:prstGeom>
          <a:solidFill>
            <a:schemeClr val="bg1"/>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1600" b="0" dirty="0">
                <a:solidFill>
                  <a:srgbClr val="FF0000"/>
                </a:solidFill>
              </a:rPr>
              <a:t>Se a P/C for colocada “Em diligência” aparecerá a aba “justificativa”.</a:t>
            </a:r>
          </a:p>
        </p:txBody>
      </p:sp>
      <p:cxnSp>
        <p:nvCxnSpPr>
          <p:cNvPr id="27" name="Conector de seta reta 26"/>
          <p:cNvCxnSpPr/>
          <p:nvPr/>
        </p:nvCxnSpPr>
        <p:spPr bwMode="auto">
          <a:xfrm flipH="1" flipV="1">
            <a:off x="2239612" y="2530228"/>
            <a:ext cx="689894" cy="515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4" name="Conector de seta reta 33"/>
          <p:cNvCxnSpPr>
            <a:stCxn id="30" idx="1"/>
          </p:cNvCxnSpPr>
          <p:nvPr/>
        </p:nvCxnSpPr>
        <p:spPr bwMode="auto">
          <a:xfrm flipH="1" flipV="1">
            <a:off x="3690651" y="1891069"/>
            <a:ext cx="1397321" cy="75141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6" name="CaixaDeTexto 15"/>
          <p:cNvSpPr txBox="1"/>
          <p:nvPr/>
        </p:nvSpPr>
        <p:spPr>
          <a:xfrm>
            <a:off x="3480801" y="3325764"/>
            <a:ext cx="2007281" cy="338554"/>
          </a:xfrm>
          <a:prstGeom prst="rect">
            <a:avLst/>
          </a:prstGeom>
          <a:solidFill>
            <a:schemeClr val="bg1"/>
          </a:solidFill>
          <a:ln>
            <a:solidFill>
              <a:srgbClr val="FF0000"/>
            </a:solidFill>
          </a:ln>
        </p:spPr>
        <p:txBody>
          <a:bodyPr wrap="none" rtlCol="0">
            <a:spAutoFit/>
          </a:bodyPr>
          <a:lstStyle/>
          <a:p>
            <a:r>
              <a:rPr lang="pt-BR" sz="1600" dirty="0" smtClean="0">
                <a:solidFill>
                  <a:srgbClr val="FF0000"/>
                </a:solidFill>
              </a:rPr>
              <a:t>Campo não editável</a:t>
            </a:r>
            <a:endParaRPr lang="pt-BR" sz="1600" dirty="0">
              <a:solidFill>
                <a:srgbClr val="FF0000"/>
              </a:solidFill>
            </a:endParaRPr>
          </a:p>
        </p:txBody>
      </p:sp>
      <p:cxnSp>
        <p:nvCxnSpPr>
          <p:cNvPr id="4" name="Conector de Seta Reta 3"/>
          <p:cNvCxnSpPr/>
          <p:nvPr/>
        </p:nvCxnSpPr>
        <p:spPr bwMode="auto">
          <a:xfrm flipH="1" flipV="1">
            <a:off x="2147534" y="3213513"/>
            <a:ext cx="1304971" cy="24705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4" name="Imagem 23"/>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228600" y="1075098"/>
            <a:ext cx="8401813" cy="4440514"/>
          </a:xfrm>
          <a:prstGeom prst="rect">
            <a:avLst/>
          </a:prstGeom>
          <a:ln>
            <a:solidFill>
              <a:srgbClr val="FF0000"/>
            </a:solidFill>
          </a:ln>
        </p:spPr>
      </p:pic>
      <p:sp>
        <p:nvSpPr>
          <p:cNvPr id="17" name="Retângulo 16"/>
          <p:cNvSpPr/>
          <p:nvPr/>
        </p:nvSpPr>
        <p:spPr bwMode="auto">
          <a:xfrm>
            <a:off x="3059083" y="1454728"/>
            <a:ext cx="1853739" cy="66166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8" name="Retângulo 17"/>
          <p:cNvSpPr/>
          <p:nvPr/>
        </p:nvSpPr>
        <p:spPr bwMode="auto">
          <a:xfrm>
            <a:off x="1238595" y="4954400"/>
            <a:ext cx="947651" cy="34347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0" name="Retângulo 19"/>
          <p:cNvSpPr/>
          <p:nvPr/>
        </p:nvSpPr>
        <p:spPr bwMode="auto">
          <a:xfrm>
            <a:off x="1238596" y="3325764"/>
            <a:ext cx="931026" cy="34911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dirty="0" smtClean="0">
              <a:ln>
                <a:noFill/>
              </a:ln>
              <a:solidFill>
                <a:schemeClr val="tx1"/>
              </a:solidFill>
              <a:effectLst/>
              <a:latin typeface="Arial" charset="0"/>
            </a:endParaRPr>
          </a:p>
        </p:txBody>
      </p:sp>
      <p:sp>
        <p:nvSpPr>
          <p:cNvPr id="21" name="CaixaDeTexto 20"/>
          <p:cNvSpPr txBox="1"/>
          <p:nvPr/>
        </p:nvSpPr>
        <p:spPr>
          <a:xfrm>
            <a:off x="228600" y="5606491"/>
            <a:ext cx="8375073" cy="646331"/>
          </a:xfrm>
          <a:prstGeom prst="rect">
            <a:avLst/>
          </a:prstGeom>
          <a:solidFill>
            <a:schemeClr val="bg1">
              <a:lumMod val="85000"/>
            </a:schemeClr>
          </a:solidFill>
          <a:ln>
            <a:solidFill>
              <a:srgbClr val="FF0000"/>
            </a:solidFill>
          </a:ln>
        </p:spPr>
        <p:txBody>
          <a:bodyPr wrap="square" rtlCol="0">
            <a:spAutoFit/>
          </a:bodyPr>
          <a:lstStyle/>
          <a:p>
            <a:r>
              <a:rPr lang="pt-BR" sz="1800" dirty="0">
                <a:solidFill>
                  <a:srgbClr val="FF0000"/>
                </a:solidFill>
              </a:rPr>
              <a:t>Para que o concedente receba a </a:t>
            </a:r>
            <a:r>
              <a:rPr lang="pt-BR" sz="1800" dirty="0" smtClean="0">
                <a:solidFill>
                  <a:srgbClr val="FF0000"/>
                </a:solidFill>
              </a:rPr>
              <a:t>P/C </a:t>
            </a:r>
            <a:r>
              <a:rPr lang="pt-BR" sz="1800" dirty="0">
                <a:solidFill>
                  <a:srgbClr val="FF0000"/>
                </a:solidFill>
              </a:rPr>
              <a:t>via sistema é necessário o envio, por meio da Funcionalidade Enviar Prestação de Contas </a:t>
            </a:r>
            <a:r>
              <a:rPr lang="pt-BR" sz="1800" dirty="0" smtClean="0">
                <a:solidFill>
                  <a:srgbClr val="FF0000"/>
                </a:solidFill>
              </a:rPr>
              <a:t>Parcial.</a:t>
            </a:r>
            <a:endParaRPr lang="pt-BR" sz="1800" dirty="0">
              <a:solidFill>
                <a:srgbClr val="FF0000"/>
              </a:solidFill>
            </a:endParaRPr>
          </a:p>
        </p:txBody>
      </p:sp>
      <p:sp>
        <p:nvSpPr>
          <p:cNvPr id="29" name="Elipse 28"/>
          <p:cNvSpPr/>
          <p:nvPr/>
        </p:nvSpPr>
        <p:spPr bwMode="auto">
          <a:xfrm>
            <a:off x="148066" y="3244273"/>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extLst>
      <p:ext uri="{BB962C8B-B14F-4D97-AF65-F5344CB8AC3E}">
        <p14:creationId xmlns:p14="http://schemas.microsoft.com/office/powerpoint/2010/main" val="2811030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1" presetClass="entr" presetSubtype="0"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animBg="1"/>
      <p:bldP spid="30" grpId="0" animBg="1"/>
      <p:bldP spid="16" grpId="0" animBg="1"/>
      <p:bldP spid="17" grpId="0" animBg="1"/>
      <p:bldP spid="18" grpId="0" animBg="1"/>
      <p:bldP spid="20" grpId="0" animBg="1"/>
      <p:bldP spid="21" grpId="0" animBg="1"/>
      <p:bldP spid="29"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p:txBody>
          <a:bodyPr/>
          <a:lstStyle/>
          <a:p>
            <a:pPr algn="ctr"/>
            <a:r>
              <a:rPr lang="en-US" altLang="pt-BR" sz="2400" dirty="0" smtClean="0">
                <a:solidFill>
                  <a:srgbClr val="FF0000"/>
                </a:solidFill>
              </a:rPr>
              <a:t>7.3 </a:t>
            </a:r>
            <a:r>
              <a:rPr lang="en-US" altLang="pt-BR" sz="2400" dirty="0" err="1">
                <a:solidFill>
                  <a:srgbClr val="FF0000"/>
                </a:solidFill>
              </a:rPr>
              <a:t>Cadastrar</a:t>
            </a:r>
            <a:r>
              <a:rPr lang="en-US" altLang="pt-BR" sz="2400" dirty="0">
                <a:solidFill>
                  <a:srgbClr val="FF0000"/>
                </a:solidFill>
              </a:rPr>
              <a:t> P/C </a:t>
            </a:r>
            <a:r>
              <a:rPr lang="en-US" altLang="pt-BR" sz="2400" dirty="0" err="1">
                <a:solidFill>
                  <a:srgbClr val="FF0000"/>
                </a:solidFill>
              </a:rPr>
              <a:t>Parcial</a:t>
            </a:r>
            <a:r>
              <a:rPr lang="en-US" altLang="pt-BR" sz="2400" dirty="0">
                <a:solidFill>
                  <a:srgbClr val="FF0000"/>
                </a:solidFill>
              </a:rPr>
              <a:t> </a:t>
            </a:r>
            <a:endParaRPr lang="pt-BR" altLang="pt-BR" sz="2400" dirty="0" smtClean="0">
              <a:solidFill>
                <a:schemeClr val="accent2"/>
              </a:solidFill>
            </a:endParaRPr>
          </a:p>
        </p:txBody>
      </p:sp>
      <p:sp>
        <p:nvSpPr>
          <p:cNvPr id="117772" name="Espaço Reservado para Número de Slide 12"/>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6817B75D-089C-404B-95A3-D4DA09FA8418}" type="slidenum">
              <a:rPr altLang="pt-BR" sz="1200" b="0" noProof="1" smtClean="0">
                <a:solidFill>
                  <a:srgbClr val="0F4C0E"/>
                </a:solidFill>
                <a:latin typeface="Arial Black" pitchFamily="34" charset="0"/>
              </a:rPr>
              <a:pPr eaLnBrk="1" hangingPunct="1">
                <a:spcBef>
                  <a:spcPct val="0"/>
                </a:spcBef>
                <a:defRPr/>
              </a:pPr>
              <a:t>82</a:t>
            </a:fld>
            <a:endParaRPr lang="pt-BR" altLang="pt-BR" sz="1200" b="0" noProof="1" smtClean="0">
              <a:solidFill>
                <a:srgbClr val="0F4C0E"/>
              </a:solidFill>
              <a:latin typeface="Arial Black" pitchFamily="34" charset="0"/>
            </a:endParaRPr>
          </a:p>
        </p:txBody>
      </p:sp>
      <p:sp>
        <p:nvSpPr>
          <p:cNvPr id="2" name="Rectangle 2"/>
          <p:cNvSpPr>
            <a:spLocks noChangeArrowheads="1"/>
          </p:cNvSpPr>
          <p:nvPr/>
        </p:nvSpPr>
        <p:spPr bwMode="auto">
          <a:xfrm>
            <a:off x="361950" y="800100"/>
            <a:ext cx="8395856" cy="1031051"/>
          </a:xfrm>
          <a:prstGeom prst="rect">
            <a:avLst/>
          </a:prstGeom>
          <a:solidFill>
            <a:schemeClr val="bg1">
              <a:lumMod val="75000"/>
            </a:schemeClr>
          </a:solidFill>
          <a:ln>
            <a:solidFill>
              <a:srgbClr val="FF0000"/>
            </a:solidFill>
          </a:ln>
          <a:effectLst/>
          <a:extLst/>
        </p:spPr>
        <p:txBody>
          <a:bodyPr vert="horz" wrap="square" lIns="91440" tIns="45720" rIns="91440" bIns="45720" numCol="1" anchor="ctr" anchorCtr="0" compatLnSpc="1">
            <a:prstTxWarp prst="textNoShape">
              <a:avLst/>
            </a:prstTxWarp>
            <a:spAutoFit/>
          </a:bodyPr>
          <a:lstStyle>
            <a:lvl1pPr indent="269875"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just" defTabSz="914400" rtl="0" eaLnBrk="0" fontAlgn="base" latinLnBrk="0" hangingPunct="0">
              <a:lnSpc>
                <a:spcPct val="100000"/>
              </a:lnSpc>
              <a:spcBef>
                <a:spcPts val="600"/>
              </a:spcBef>
              <a:spcAft>
                <a:spcPct val="0"/>
              </a:spcAft>
              <a:buClrTx/>
              <a:buSzTx/>
              <a:buFont typeface="Arial" panose="020B0604020202020204" pitchFamily="34" charset="0"/>
              <a:buChar char="•"/>
              <a:tabLst/>
            </a:pPr>
            <a:r>
              <a:rPr kumimoji="0" lang="pt-BR" altLang="pt-BR" sz="1400" b="1" i="0" u="none" strike="noStrike" cap="none" normalizeH="0" baseline="0" dirty="0" smtClean="0">
                <a:ln>
                  <a:noFill/>
                </a:ln>
                <a:solidFill>
                  <a:srgbClr val="000000"/>
                </a:solidFill>
                <a:effectLst/>
                <a:ea typeface="Times New Roman" panose="02020603050405020304" pitchFamily="18" charset="0"/>
                <a:cs typeface="Arial" panose="020B0604020202020204" pitchFamily="34" charset="0"/>
              </a:rPr>
              <a:t>A seguir vamos mostrar como ficaram os valores após o cadastro da primeira prestação de contas parcial, sem a utilização do valor integral dos ingressos.</a:t>
            </a:r>
            <a:endParaRPr kumimoji="0" lang="pt-BR" altLang="pt-BR" sz="1400" b="1" i="0" u="none" strike="noStrike" cap="none" normalizeH="0" baseline="0" dirty="0" smtClean="0">
              <a:ln>
                <a:noFill/>
              </a:ln>
              <a:solidFill>
                <a:schemeClr val="tx1"/>
              </a:solidFill>
              <a:effectLst/>
              <a:cs typeface="Arial" panose="020B0604020202020204" pitchFamily="34" charset="0"/>
            </a:endParaRPr>
          </a:p>
          <a:p>
            <a:pPr marL="285750" marR="0" lvl="0" indent="-285750" algn="just" defTabSz="914400" rtl="0" eaLnBrk="0" fontAlgn="base" latinLnBrk="0" hangingPunct="0">
              <a:lnSpc>
                <a:spcPct val="100000"/>
              </a:lnSpc>
              <a:spcBef>
                <a:spcPts val="600"/>
              </a:spcBef>
              <a:spcAft>
                <a:spcPct val="0"/>
              </a:spcAft>
              <a:buClrTx/>
              <a:buSzTx/>
              <a:buFont typeface="Arial" panose="020B0604020202020204" pitchFamily="34" charset="0"/>
              <a:buChar char="•"/>
              <a:tabLst/>
            </a:pPr>
            <a:r>
              <a:rPr kumimoji="0" lang="pt-BR" altLang="pt-BR" sz="1400" b="1" i="0" u="none" strike="noStrike" cap="none" normalizeH="0" baseline="0" dirty="0" smtClean="0">
                <a:ln>
                  <a:noFill/>
                </a:ln>
                <a:solidFill>
                  <a:srgbClr val="000000"/>
                </a:solidFill>
                <a:effectLst/>
                <a:ea typeface="Times New Roman" panose="02020603050405020304" pitchFamily="18" charset="0"/>
                <a:cs typeface="Arial" panose="020B0604020202020204" pitchFamily="34" charset="0"/>
              </a:rPr>
              <a:t>Acessar a funcionalidade Cadastrar/ Alterar Prestação de Contas Parcial. Informar o número da Transferência e clicar no botão confirmar a pesquisa e após acessar</a:t>
            </a:r>
            <a:r>
              <a:rPr kumimoji="0" lang="pt-BR" altLang="pt-BR" sz="1400" b="1" i="0" u="none" strike="noStrike" cap="none" normalizeH="0" dirty="0" smtClean="0">
                <a:ln>
                  <a:noFill/>
                </a:ln>
                <a:solidFill>
                  <a:srgbClr val="000000"/>
                </a:solidFill>
                <a:effectLst/>
                <a:ea typeface="Times New Roman" panose="02020603050405020304" pitchFamily="18" charset="0"/>
                <a:cs typeface="Arial" panose="020B0604020202020204" pitchFamily="34" charset="0"/>
              </a:rPr>
              <a:t> a Aba Ingressos.</a:t>
            </a:r>
            <a:endParaRPr kumimoji="0" lang="pt-BR" altLang="pt-BR" sz="1400" b="1" i="0" u="none" strike="noStrike" cap="none" normalizeH="0" baseline="0" dirty="0" smtClean="0">
              <a:ln>
                <a:noFill/>
              </a:ln>
              <a:solidFill>
                <a:schemeClr val="tx1"/>
              </a:solidFill>
              <a:effectLst/>
              <a:cs typeface="Arial" panose="020B0604020202020204" pitchFamily="34" charset="0"/>
            </a:endParaRPr>
          </a:p>
        </p:txBody>
      </p:sp>
      <p:pic>
        <p:nvPicPr>
          <p:cNvPr id="39628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361950" cy="2476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7048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269875" algn="just" defTabSz="914400" rtl="0" eaLnBrk="0" fontAlgn="base" latinLnBrk="0" hangingPunct="0">
              <a:lnSpc>
                <a:spcPct val="100000"/>
              </a:lnSpc>
              <a:spcBef>
                <a:spcPct val="0"/>
              </a:spcBef>
              <a:spcAft>
                <a:spcPct val="0"/>
              </a:spcAft>
              <a:buClrTx/>
              <a:buSzTx/>
              <a:buFontTx/>
              <a:buNone/>
              <a:tabLst/>
            </a:pPr>
            <a:r>
              <a:rPr kumimoji="0" lang="pt-BR" altLang="pt-BR" sz="1200" b="0" i="0" u="none" strike="noStrike" cap="none" normalizeH="0" baseline="0" smtClean="0">
                <a:ln>
                  <a:noFill/>
                </a:ln>
                <a:solidFill>
                  <a:srgbClr val="000000"/>
                </a:solidFill>
                <a:effectLst/>
                <a:latin typeface="Comic Sans MS" panose="030F0702030302020204" pitchFamily="66" charset="0"/>
                <a:ea typeface="Times New Roman" panose="02020603050405020304" pitchFamily="18" charset="0"/>
                <a:cs typeface="Arial" panose="020B0604020202020204" pitchFamily="34" charset="0"/>
              </a:rPr>
              <a:t>.</a:t>
            </a:r>
            <a:endParaRPr kumimoji="0" lang="pt-BR" altLang="pt-BR" sz="1800" b="0" i="0" u="none" strike="noStrike" cap="none" normalizeH="0" baseline="0" smtClean="0">
              <a:ln>
                <a:noFill/>
              </a:ln>
              <a:solidFill>
                <a:schemeClr val="tx1"/>
              </a:solidFill>
              <a:effectLst/>
              <a:latin typeface="Arial" panose="020B0604020202020204" pitchFamily="34" charset="0"/>
            </a:endParaRPr>
          </a:p>
        </p:txBody>
      </p:sp>
      <p:pic>
        <p:nvPicPr>
          <p:cNvPr id="7" name="Imagem 6"/>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361950" y="1926400"/>
            <a:ext cx="8395855" cy="3593251"/>
          </a:xfrm>
          <a:prstGeom prst="rect">
            <a:avLst/>
          </a:prstGeom>
          <a:ln>
            <a:solidFill>
              <a:srgbClr val="FF0000"/>
            </a:solidFill>
          </a:ln>
        </p:spPr>
      </p:pic>
      <p:sp>
        <p:nvSpPr>
          <p:cNvPr id="12" name="CaixaDeTexto 11"/>
          <p:cNvSpPr txBox="1"/>
          <p:nvPr/>
        </p:nvSpPr>
        <p:spPr>
          <a:xfrm>
            <a:off x="731519" y="4305993"/>
            <a:ext cx="2069870" cy="707886"/>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Data em que foi elaborada a P/C</a:t>
            </a:r>
            <a:endParaRPr lang="pt-BR" dirty="0">
              <a:solidFill>
                <a:srgbClr val="FF0000"/>
              </a:solidFill>
            </a:endParaRPr>
          </a:p>
        </p:txBody>
      </p:sp>
      <p:cxnSp>
        <p:nvCxnSpPr>
          <p:cNvPr id="20" name="Conector de Seta Reta 19"/>
          <p:cNvCxnSpPr/>
          <p:nvPr/>
        </p:nvCxnSpPr>
        <p:spPr bwMode="auto">
          <a:xfrm flipH="1" flipV="1">
            <a:off x="980902" y="3258589"/>
            <a:ext cx="781396" cy="100584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1" name="CaixaDeTexto 20"/>
          <p:cNvSpPr txBox="1"/>
          <p:nvPr/>
        </p:nvSpPr>
        <p:spPr>
          <a:xfrm>
            <a:off x="5288981" y="4264429"/>
            <a:ext cx="2583172" cy="707886"/>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Saldo de ingressos a comprovar na P/C</a:t>
            </a:r>
            <a:endParaRPr lang="pt-BR" dirty="0">
              <a:solidFill>
                <a:srgbClr val="FF0000"/>
              </a:solidFill>
            </a:endParaRPr>
          </a:p>
        </p:txBody>
      </p:sp>
      <p:cxnSp>
        <p:nvCxnSpPr>
          <p:cNvPr id="23" name="Conector de Seta Reta 22"/>
          <p:cNvCxnSpPr/>
          <p:nvPr/>
        </p:nvCxnSpPr>
        <p:spPr bwMode="auto">
          <a:xfrm flipV="1">
            <a:off x="6712724" y="3374967"/>
            <a:ext cx="577538" cy="85788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4" name="CaixaDeTexto 23"/>
          <p:cNvSpPr txBox="1"/>
          <p:nvPr/>
        </p:nvSpPr>
        <p:spPr>
          <a:xfrm>
            <a:off x="837721" y="5655413"/>
            <a:ext cx="7666200" cy="584775"/>
          </a:xfrm>
          <a:prstGeom prst="rect">
            <a:avLst/>
          </a:prstGeom>
          <a:solidFill>
            <a:schemeClr val="bg1">
              <a:lumMod val="75000"/>
            </a:schemeClr>
          </a:solidFill>
          <a:ln>
            <a:solidFill>
              <a:srgbClr val="FF0000"/>
            </a:solidFill>
          </a:ln>
        </p:spPr>
        <p:txBody>
          <a:bodyPr wrap="square" rtlCol="0">
            <a:spAutoFit/>
          </a:bodyPr>
          <a:lstStyle/>
          <a:p>
            <a:r>
              <a:rPr lang="pt-BR" sz="1600" dirty="0" smtClean="0"/>
              <a:t>Se houver novo repasse de recursos ou inclusão manual de ingresso, o </a:t>
            </a:r>
            <a:r>
              <a:rPr lang="pt-BR" sz="1600" dirty="0"/>
              <a:t>sistema </a:t>
            </a:r>
            <a:r>
              <a:rPr lang="pt-BR" sz="1600" dirty="0" smtClean="0"/>
              <a:t>apresentará nesta Aba. Caso esteja zerado, não há nada para prestar contas.</a:t>
            </a:r>
            <a:endParaRPr lang="pt-BR" sz="1600" dirty="0"/>
          </a:p>
        </p:txBody>
      </p:sp>
      <p:sp>
        <p:nvSpPr>
          <p:cNvPr id="13" name="Elipse 12"/>
          <p:cNvSpPr/>
          <p:nvPr/>
        </p:nvSpPr>
        <p:spPr bwMode="auto">
          <a:xfrm>
            <a:off x="3467100" y="3619776"/>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Tree>
    <p:extLst>
      <p:ext uri="{BB962C8B-B14F-4D97-AF65-F5344CB8AC3E}">
        <p14:creationId xmlns:p14="http://schemas.microsoft.com/office/powerpoint/2010/main" val="12695602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1" grpId="0" animBg="1"/>
      <p:bldP spid="13"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idx="4294967295"/>
          </p:nvPr>
        </p:nvSpPr>
        <p:spPr>
          <a:xfrm>
            <a:off x="293688" y="0"/>
            <a:ext cx="7391400" cy="609600"/>
          </a:xfrm>
        </p:spPr>
        <p:txBody>
          <a:bodyPr/>
          <a:lstStyle/>
          <a:p>
            <a:pPr algn="ctr"/>
            <a:r>
              <a:rPr lang="en-US" altLang="pt-BR" sz="2800" dirty="0" smtClean="0">
                <a:solidFill>
                  <a:srgbClr val="FF0000"/>
                </a:solidFill>
              </a:rPr>
              <a:t>7.4. Como </a:t>
            </a:r>
            <a:r>
              <a:rPr lang="en-US" altLang="pt-BR" sz="2800" dirty="0" err="1" smtClean="0">
                <a:solidFill>
                  <a:srgbClr val="FF0000"/>
                </a:solidFill>
              </a:rPr>
              <a:t>alterar</a:t>
            </a:r>
            <a:r>
              <a:rPr lang="en-US" altLang="pt-BR" sz="2800" dirty="0" smtClean="0">
                <a:solidFill>
                  <a:srgbClr val="FF0000"/>
                </a:solidFill>
              </a:rPr>
              <a:t> </a:t>
            </a:r>
            <a:r>
              <a:rPr lang="en-US" altLang="pt-BR" sz="2800" dirty="0" err="1" smtClean="0">
                <a:solidFill>
                  <a:srgbClr val="FF0000"/>
                </a:solidFill>
              </a:rPr>
              <a:t>uma</a:t>
            </a:r>
            <a:r>
              <a:rPr lang="en-US" altLang="pt-BR" sz="2800" dirty="0" smtClean="0">
                <a:solidFill>
                  <a:srgbClr val="FF0000"/>
                </a:solidFill>
              </a:rPr>
              <a:t> P/C </a:t>
            </a:r>
            <a:r>
              <a:rPr lang="en-US" altLang="pt-BR" sz="2800" dirty="0" err="1" smtClean="0">
                <a:solidFill>
                  <a:srgbClr val="FF0000"/>
                </a:solidFill>
              </a:rPr>
              <a:t>Parcial</a:t>
            </a:r>
            <a:r>
              <a:rPr lang="en-US" altLang="pt-BR" sz="2800" dirty="0" smtClean="0">
                <a:solidFill>
                  <a:srgbClr val="FF0000"/>
                </a:solidFill>
              </a:rPr>
              <a:t>?</a:t>
            </a:r>
            <a:endParaRPr lang="pt-BR" altLang="pt-BR" sz="2800" dirty="0" smtClean="0">
              <a:solidFill>
                <a:srgbClr val="FF0000"/>
              </a:solidFill>
            </a:endParaRPr>
          </a:p>
        </p:txBody>
      </p:sp>
      <p:sp>
        <p:nvSpPr>
          <p:cNvPr id="123907" name="CaixaDeTexto 1"/>
          <p:cNvSpPr txBox="1">
            <a:spLocks noChangeArrowheads="1"/>
          </p:cNvSpPr>
          <p:nvPr/>
        </p:nvSpPr>
        <p:spPr bwMode="auto">
          <a:xfrm>
            <a:off x="430213" y="1215881"/>
            <a:ext cx="8261350" cy="477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pPr>
            <a:r>
              <a:rPr lang="pt-BR" altLang="pt-BR" sz="2000" b="0" dirty="0">
                <a:solidFill>
                  <a:schemeClr val="tx1"/>
                </a:solidFill>
              </a:rPr>
              <a:t>Para que uma P/C Parcial possa ser </a:t>
            </a:r>
            <a:r>
              <a:rPr lang="pt-BR" altLang="pt-BR" sz="2000" dirty="0">
                <a:solidFill>
                  <a:schemeClr val="tx1"/>
                </a:solidFill>
              </a:rPr>
              <a:t>alterada</a:t>
            </a:r>
            <a:r>
              <a:rPr lang="pt-BR" altLang="pt-BR" sz="2000" b="0" dirty="0">
                <a:solidFill>
                  <a:schemeClr val="tx1"/>
                </a:solidFill>
              </a:rPr>
              <a:t> pelo convenente ou para que seja respondida uma </a:t>
            </a:r>
            <a:r>
              <a:rPr lang="pt-BR" altLang="pt-BR" sz="2000" dirty="0">
                <a:solidFill>
                  <a:schemeClr val="tx1"/>
                </a:solidFill>
              </a:rPr>
              <a:t>Diligência</a:t>
            </a:r>
            <a:r>
              <a:rPr lang="pt-BR" altLang="pt-BR" sz="2000" b="0" dirty="0">
                <a:solidFill>
                  <a:schemeClr val="tx1"/>
                </a:solidFill>
              </a:rPr>
              <a:t> ela deve estar na situação: </a:t>
            </a:r>
            <a:r>
              <a:rPr lang="pt-BR" altLang="pt-BR" sz="2000" dirty="0">
                <a:solidFill>
                  <a:srgbClr val="0070C0"/>
                </a:solidFill>
              </a:rPr>
              <a:t>“Em Edição” ou “Em Diligência</a:t>
            </a:r>
            <a:r>
              <a:rPr lang="pt-BR" altLang="pt-BR" sz="2000" b="0" dirty="0">
                <a:solidFill>
                  <a:srgbClr val="0070C0"/>
                </a:solidFill>
              </a:rPr>
              <a:t>”;</a:t>
            </a:r>
          </a:p>
          <a:p>
            <a:pPr algn="just" eaLnBrk="1" hangingPunct="1">
              <a:spcBef>
                <a:spcPct val="0"/>
              </a:spcBef>
            </a:pPr>
            <a:endParaRPr lang="pt-BR" altLang="pt-BR" sz="2000" b="0" dirty="0">
              <a:solidFill>
                <a:schemeClr val="tx1"/>
              </a:solidFill>
            </a:endParaRPr>
          </a:p>
          <a:p>
            <a:pPr algn="just" eaLnBrk="1" hangingPunct="1">
              <a:spcBef>
                <a:spcPct val="0"/>
              </a:spcBef>
            </a:pPr>
            <a:r>
              <a:rPr lang="pt-BR" altLang="pt-BR" sz="2000" b="0" dirty="0">
                <a:solidFill>
                  <a:schemeClr val="tx1"/>
                </a:solidFill>
              </a:rPr>
              <a:t>O convenente receberá e-mail quando a p/c parcial e/ou final for colocada em Diligência;</a:t>
            </a:r>
          </a:p>
          <a:p>
            <a:pPr algn="just" eaLnBrk="1" hangingPunct="1">
              <a:spcBef>
                <a:spcPct val="0"/>
              </a:spcBef>
              <a:buFontTx/>
              <a:buNone/>
            </a:pPr>
            <a:endParaRPr lang="pt-BR" altLang="pt-BR" sz="2000" b="0" dirty="0">
              <a:solidFill>
                <a:schemeClr val="tx1"/>
              </a:solidFill>
            </a:endParaRPr>
          </a:p>
          <a:p>
            <a:pPr algn="just" eaLnBrk="1" hangingPunct="1">
              <a:spcBef>
                <a:spcPct val="0"/>
              </a:spcBef>
            </a:pPr>
            <a:r>
              <a:rPr lang="pt-BR" altLang="pt-BR" sz="2000" b="0" dirty="0">
                <a:solidFill>
                  <a:schemeClr val="tx1"/>
                </a:solidFill>
              </a:rPr>
              <a:t>O beneficiário terá o </a:t>
            </a:r>
            <a:r>
              <a:rPr lang="pt-BR" altLang="pt-BR" sz="2000" b="0" dirty="0">
                <a:solidFill>
                  <a:srgbClr val="FF0000"/>
                </a:solidFill>
              </a:rPr>
              <a:t>prazo fixado </a:t>
            </a:r>
            <a:r>
              <a:rPr lang="pt-BR" altLang="pt-BR" sz="2000" b="0" dirty="0">
                <a:solidFill>
                  <a:schemeClr val="tx1"/>
                </a:solidFill>
              </a:rPr>
              <a:t>pelo concedente para responder à Diligência;</a:t>
            </a:r>
          </a:p>
          <a:p>
            <a:pPr algn="just" eaLnBrk="1" hangingPunct="1">
              <a:spcBef>
                <a:spcPct val="0"/>
              </a:spcBef>
              <a:buFontTx/>
              <a:buNone/>
            </a:pPr>
            <a:endParaRPr lang="en-US" altLang="pt-BR" sz="2000" b="0" dirty="0">
              <a:solidFill>
                <a:schemeClr val="tx1"/>
              </a:solidFill>
            </a:endParaRPr>
          </a:p>
          <a:p>
            <a:pPr algn="just" eaLnBrk="1" hangingPunct="1">
              <a:spcBef>
                <a:spcPct val="0"/>
              </a:spcBef>
            </a:pPr>
            <a:r>
              <a:rPr lang="en-US" altLang="pt-BR" sz="2000" b="0" dirty="0" err="1">
                <a:solidFill>
                  <a:schemeClr val="tx1"/>
                </a:solidFill>
              </a:rPr>
              <a:t>Diligência</a:t>
            </a:r>
            <a:r>
              <a:rPr lang="en-US" altLang="pt-BR" sz="2000" b="0" dirty="0">
                <a:solidFill>
                  <a:schemeClr val="tx1"/>
                </a:solidFill>
              </a:rPr>
              <a:t> de P/C </a:t>
            </a:r>
            <a:r>
              <a:rPr lang="en-US" altLang="pt-BR" sz="2000" b="0" dirty="0" err="1">
                <a:solidFill>
                  <a:srgbClr val="FF0000"/>
                </a:solidFill>
              </a:rPr>
              <a:t>não</a:t>
            </a:r>
            <a:r>
              <a:rPr lang="en-US" altLang="pt-BR" sz="2000" b="0" dirty="0">
                <a:solidFill>
                  <a:srgbClr val="FF0000"/>
                </a:solidFill>
              </a:rPr>
              <a:t> </a:t>
            </a:r>
            <a:r>
              <a:rPr lang="en-US" altLang="pt-BR" sz="2000" b="0" dirty="0" err="1">
                <a:solidFill>
                  <a:srgbClr val="FF0000"/>
                </a:solidFill>
              </a:rPr>
              <a:t>respondida</a:t>
            </a:r>
            <a:r>
              <a:rPr lang="en-US" altLang="pt-BR" sz="2000" b="0" dirty="0">
                <a:solidFill>
                  <a:srgbClr val="FF0000"/>
                </a:solidFill>
              </a:rPr>
              <a:t> </a:t>
            </a:r>
            <a:r>
              <a:rPr lang="en-US" altLang="pt-BR" sz="2000" b="0" dirty="0">
                <a:solidFill>
                  <a:schemeClr val="tx1"/>
                </a:solidFill>
              </a:rPr>
              <a:t>no </a:t>
            </a:r>
            <a:r>
              <a:rPr lang="en-US" altLang="pt-BR" sz="2000" b="0" dirty="0" err="1">
                <a:solidFill>
                  <a:schemeClr val="tx1"/>
                </a:solidFill>
              </a:rPr>
              <a:t>prazo</a:t>
            </a:r>
            <a:r>
              <a:rPr lang="en-US" altLang="pt-BR" sz="2000" b="0" dirty="0">
                <a:solidFill>
                  <a:schemeClr val="tx1"/>
                </a:solidFill>
              </a:rPr>
              <a:t> </a:t>
            </a:r>
            <a:r>
              <a:rPr lang="en-US" altLang="pt-BR" sz="2000" b="0" dirty="0" err="1">
                <a:solidFill>
                  <a:schemeClr val="tx1"/>
                </a:solidFill>
              </a:rPr>
              <a:t>voltará</a:t>
            </a:r>
            <a:r>
              <a:rPr lang="en-US" altLang="pt-BR" sz="2000" b="0" dirty="0">
                <a:solidFill>
                  <a:schemeClr val="tx1"/>
                </a:solidFill>
              </a:rPr>
              <a:t> para o </a:t>
            </a:r>
            <a:r>
              <a:rPr lang="en-US" altLang="pt-BR" sz="2000" b="0" dirty="0" err="1">
                <a:solidFill>
                  <a:schemeClr val="tx1"/>
                </a:solidFill>
              </a:rPr>
              <a:t>concedente</a:t>
            </a:r>
            <a:r>
              <a:rPr lang="en-US" altLang="pt-BR" sz="2000" b="0" dirty="0">
                <a:solidFill>
                  <a:schemeClr val="tx1"/>
                </a:solidFill>
              </a:rPr>
              <a:t> </a:t>
            </a:r>
            <a:r>
              <a:rPr lang="en-US" altLang="pt-BR" sz="2000" b="0" dirty="0" err="1">
                <a:solidFill>
                  <a:schemeClr val="tx1"/>
                </a:solidFill>
              </a:rPr>
              <a:t>reanalisar</a:t>
            </a:r>
            <a:r>
              <a:rPr lang="en-US" altLang="pt-BR" sz="2000" b="0" dirty="0">
                <a:solidFill>
                  <a:schemeClr val="tx1"/>
                </a:solidFill>
              </a:rPr>
              <a:t>;</a:t>
            </a:r>
          </a:p>
          <a:p>
            <a:pPr algn="just" eaLnBrk="1" hangingPunct="1">
              <a:spcBef>
                <a:spcPct val="0"/>
              </a:spcBef>
              <a:buFontTx/>
              <a:buNone/>
            </a:pPr>
            <a:endParaRPr lang="pt-BR" altLang="pt-BR" sz="2000" b="0" dirty="0"/>
          </a:p>
          <a:p>
            <a:r>
              <a:rPr lang="pt-BR" altLang="pt-BR" sz="2000" b="0" dirty="0"/>
              <a:t>É possível o concedente colocar novamente a P/C em diligência.</a:t>
            </a:r>
          </a:p>
          <a:p>
            <a:pPr algn="just" eaLnBrk="1" hangingPunct="1">
              <a:spcBef>
                <a:spcPct val="0"/>
              </a:spcBef>
            </a:pPr>
            <a:endParaRPr lang="pt-BR" altLang="pt-BR" sz="2000" b="0"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3907">
                                            <p:txEl>
                                              <p:pRg st="0" end="0"/>
                                            </p:txEl>
                                          </p:spTgt>
                                        </p:tgtEl>
                                        <p:attrNameLst>
                                          <p:attrName>style.visibility</p:attrName>
                                        </p:attrNameLst>
                                      </p:cBhvr>
                                      <p:to>
                                        <p:strVal val="visible"/>
                                      </p:to>
                                    </p:set>
                                    <p:anim calcmode="lin" valueType="num">
                                      <p:cBhvr additive="base">
                                        <p:cTn id="7" dur="500" fill="hold"/>
                                        <p:tgtEl>
                                          <p:spTgt spid="1239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39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3907">
                                            <p:txEl>
                                              <p:pRg st="2" end="2"/>
                                            </p:txEl>
                                          </p:spTgt>
                                        </p:tgtEl>
                                        <p:attrNameLst>
                                          <p:attrName>style.visibility</p:attrName>
                                        </p:attrNameLst>
                                      </p:cBhvr>
                                      <p:to>
                                        <p:strVal val="visible"/>
                                      </p:to>
                                    </p:set>
                                    <p:anim calcmode="lin" valueType="num">
                                      <p:cBhvr additive="base">
                                        <p:cTn id="13" dur="500" fill="hold"/>
                                        <p:tgtEl>
                                          <p:spTgt spid="1239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39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23907">
                                            <p:txEl>
                                              <p:pRg st="4" end="4"/>
                                            </p:txEl>
                                          </p:spTgt>
                                        </p:tgtEl>
                                        <p:attrNameLst>
                                          <p:attrName>style.visibility</p:attrName>
                                        </p:attrNameLst>
                                      </p:cBhvr>
                                      <p:to>
                                        <p:strVal val="visible"/>
                                      </p:to>
                                    </p:set>
                                    <p:anim calcmode="lin" valueType="num">
                                      <p:cBhvr additive="base">
                                        <p:cTn id="19" dur="500" fill="hold"/>
                                        <p:tgtEl>
                                          <p:spTgt spid="12390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39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23907">
                                            <p:txEl>
                                              <p:pRg st="6" end="6"/>
                                            </p:txEl>
                                          </p:spTgt>
                                        </p:tgtEl>
                                        <p:attrNameLst>
                                          <p:attrName>style.visibility</p:attrName>
                                        </p:attrNameLst>
                                      </p:cBhvr>
                                      <p:to>
                                        <p:strVal val="visible"/>
                                      </p:to>
                                    </p:set>
                                    <p:anim calcmode="lin" valueType="num">
                                      <p:cBhvr additive="base">
                                        <p:cTn id="25" dur="500" fill="hold"/>
                                        <p:tgtEl>
                                          <p:spTgt spid="12390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39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23907">
                                            <p:txEl>
                                              <p:pRg st="8" end="8"/>
                                            </p:txEl>
                                          </p:spTgt>
                                        </p:tgtEl>
                                        <p:attrNameLst>
                                          <p:attrName>style.visibility</p:attrName>
                                        </p:attrNameLst>
                                      </p:cBhvr>
                                      <p:to>
                                        <p:strVal val="visible"/>
                                      </p:to>
                                    </p:set>
                                    <p:anim calcmode="lin" valueType="num">
                                      <p:cBhvr additive="base">
                                        <p:cTn id="31" dur="500" fill="hold"/>
                                        <p:tgtEl>
                                          <p:spTgt spid="123907">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39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idx="4294967295"/>
          </p:nvPr>
        </p:nvSpPr>
        <p:spPr/>
        <p:txBody>
          <a:bodyPr/>
          <a:lstStyle/>
          <a:p>
            <a:pPr algn="ctr"/>
            <a:r>
              <a:rPr lang="en-US" altLang="pt-BR" sz="2800" dirty="0" smtClean="0">
                <a:solidFill>
                  <a:srgbClr val="FF0000"/>
                </a:solidFill>
              </a:rPr>
              <a:t>7.4. Como </a:t>
            </a:r>
            <a:r>
              <a:rPr lang="en-US" altLang="pt-BR" sz="2800" dirty="0" err="1" smtClean="0">
                <a:solidFill>
                  <a:srgbClr val="FF0000"/>
                </a:solidFill>
              </a:rPr>
              <a:t>alterar</a:t>
            </a:r>
            <a:r>
              <a:rPr lang="en-US" altLang="pt-BR" sz="2800" dirty="0" smtClean="0">
                <a:solidFill>
                  <a:srgbClr val="FF0000"/>
                </a:solidFill>
              </a:rPr>
              <a:t> </a:t>
            </a:r>
            <a:r>
              <a:rPr lang="en-US" altLang="pt-BR" sz="2800" dirty="0" err="1" smtClean="0">
                <a:solidFill>
                  <a:srgbClr val="FF0000"/>
                </a:solidFill>
              </a:rPr>
              <a:t>uma</a:t>
            </a:r>
            <a:r>
              <a:rPr lang="en-US" altLang="pt-BR" sz="2800" dirty="0" smtClean="0">
                <a:solidFill>
                  <a:srgbClr val="FF0000"/>
                </a:solidFill>
              </a:rPr>
              <a:t> P/C </a:t>
            </a:r>
            <a:r>
              <a:rPr lang="en-US" altLang="pt-BR" sz="2800" dirty="0" err="1" smtClean="0">
                <a:solidFill>
                  <a:srgbClr val="FF0000"/>
                </a:solidFill>
              </a:rPr>
              <a:t>Parcial</a:t>
            </a:r>
            <a:r>
              <a:rPr lang="en-US" altLang="pt-BR" sz="2800" dirty="0" smtClean="0">
                <a:solidFill>
                  <a:srgbClr val="FF0000"/>
                </a:solidFill>
              </a:rPr>
              <a:t>?</a:t>
            </a:r>
            <a:endParaRPr lang="pt-BR" altLang="pt-BR" sz="2800" dirty="0" smtClean="0">
              <a:solidFill>
                <a:schemeClr val="accent2"/>
              </a:solidFill>
            </a:endParaRPr>
          </a:p>
        </p:txBody>
      </p:sp>
      <p:sp>
        <p:nvSpPr>
          <p:cNvPr id="124942" name="Retângulo 1"/>
          <p:cNvSpPr>
            <a:spLocks noChangeArrowheads="1"/>
          </p:cNvSpPr>
          <p:nvPr/>
        </p:nvSpPr>
        <p:spPr bwMode="auto">
          <a:xfrm>
            <a:off x="516560" y="4975125"/>
            <a:ext cx="8391525" cy="1200329"/>
          </a:xfrm>
          <a:prstGeom prst="rect">
            <a:avLst/>
          </a:prstGeom>
          <a:solidFill>
            <a:schemeClr val="bg1">
              <a:lumMod val="85000"/>
            </a:schemeClr>
          </a:solidFill>
          <a:ln>
            <a:solidFill>
              <a:srgbClr val="FF0000"/>
            </a:solidFill>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buFontTx/>
              <a:buNone/>
            </a:pPr>
            <a:r>
              <a:rPr lang="pt-BR" altLang="pt-BR" sz="1800" b="0" dirty="0">
                <a:solidFill>
                  <a:schemeClr val="tx1"/>
                </a:solidFill>
              </a:rPr>
              <a:t>Entrar na Funcionalidade “</a:t>
            </a:r>
            <a:r>
              <a:rPr lang="pt-BR" altLang="pt-BR" sz="1800" b="0" dirty="0">
                <a:solidFill>
                  <a:srgbClr val="FF0000"/>
                </a:solidFill>
              </a:rPr>
              <a:t>Cadastrar/Alterar P/C Parcial</a:t>
            </a:r>
            <a:r>
              <a:rPr lang="pt-BR" altLang="pt-BR" sz="1800" b="0" dirty="0">
                <a:solidFill>
                  <a:schemeClr val="tx1"/>
                </a:solidFill>
              </a:rPr>
              <a:t>”, em seguida informar o </a:t>
            </a:r>
            <a:r>
              <a:rPr lang="pt-BR" altLang="pt-BR" sz="1800" b="0" dirty="0">
                <a:solidFill>
                  <a:srgbClr val="FF0000"/>
                </a:solidFill>
              </a:rPr>
              <a:t>N° da </a:t>
            </a:r>
            <a:r>
              <a:rPr lang="pt-BR" altLang="pt-BR" sz="1800" b="0" dirty="0" smtClean="0">
                <a:solidFill>
                  <a:srgbClr val="FF0000"/>
                </a:solidFill>
              </a:rPr>
              <a:t>Transferência </a:t>
            </a:r>
            <a:r>
              <a:rPr lang="pt-BR" altLang="pt-BR" sz="1800" b="0" dirty="0">
                <a:solidFill>
                  <a:schemeClr val="tx1"/>
                </a:solidFill>
              </a:rPr>
              <a:t>e clicar no botão </a:t>
            </a:r>
            <a:r>
              <a:rPr lang="pt-BR" altLang="pt-BR" sz="1800" b="0" dirty="0" smtClean="0">
                <a:solidFill>
                  <a:schemeClr val="tx1"/>
                </a:solidFill>
              </a:rPr>
              <a:t>         para buscar a TR. Feito isso clicar no botão      (listar) para trazer a </a:t>
            </a:r>
            <a:r>
              <a:rPr lang="pt-BR" altLang="pt-BR" sz="1800" b="0" dirty="0" smtClean="0">
                <a:solidFill>
                  <a:srgbClr val="FF0000"/>
                </a:solidFill>
              </a:rPr>
              <a:t>P/C Parcial, </a:t>
            </a:r>
            <a:r>
              <a:rPr lang="pt-BR" altLang="pt-BR" sz="1800" b="0" dirty="0" smtClean="0">
                <a:solidFill>
                  <a:schemeClr val="tx1"/>
                </a:solidFill>
              </a:rPr>
              <a:t>selecione a opção desejada. Fazer </a:t>
            </a:r>
            <a:r>
              <a:rPr lang="pt-BR" altLang="pt-BR" sz="1800" b="0" dirty="0">
                <a:solidFill>
                  <a:schemeClr val="tx1"/>
                </a:solidFill>
              </a:rPr>
              <a:t>as alterações necessárias e por fim clicar no </a:t>
            </a:r>
            <a:r>
              <a:rPr lang="pt-BR" altLang="pt-BR" sz="1800" b="0" dirty="0" smtClean="0">
                <a:solidFill>
                  <a:schemeClr val="tx1"/>
                </a:solidFill>
              </a:rPr>
              <a:t>botão alterar         .</a:t>
            </a:r>
            <a:endParaRPr lang="pt-BR" altLang="pt-BR" sz="1800" b="0" dirty="0">
              <a:solidFill>
                <a:schemeClr val="tx1"/>
              </a:solidFill>
            </a:endParaRPr>
          </a:p>
        </p:txBody>
      </p:sp>
      <p:sp>
        <p:nvSpPr>
          <p:cNvPr id="124943" name="Espaço Reservado para Número de Slide 1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2C4D7676-61CC-4FE5-B9DB-53B63F982D10}" type="slidenum">
              <a:rPr altLang="pt-BR" sz="1200" b="0" noProof="1" smtClean="0">
                <a:solidFill>
                  <a:srgbClr val="0F4C0E"/>
                </a:solidFill>
                <a:latin typeface="Arial Black" pitchFamily="34" charset="0"/>
              </a:rPr>
              <a:pPr eaLnBrk="1" hangingPunct="1">
                <a:spcBef>
                  <a:spcPct val="0"/>
                </a:spcBef>
                <a:defRPr/>
              </a:pPr>
              <a:t>84</a:t>
            </a:fld>
            <a:endParaRPr lang="pt-BR" altLang="pt-BR" sz="1200" b="0" noProof="1" smtClean="0">
              <a:solidFill>
                <a:srgbClr val="0F4C0E"/>
              </a:solidFill>
              <a:latin typeface="Arial Black" pitchFamily="34" charset="0"/>
            </a:endParaRPr>
          </a:p>
        </p:txBody>
      </p:sp>
      <p:pic>
        <p:nvPicPr>
          <p:cNvPr id="23" name="Imagem 22"/>
          <p:cNvPicPr>
            <a:picLocks noChangeAspect="1"/>
          </p:cNvPicPr>
          <p:nvPr/>
        </p:nvPicPr>
        <p:blipFill>
          <a:blip r:embed="rId4"/>
          <a:stretch>
            <a:fillRect/>
          </a:stretch>
        </p:blipFill>
        <p:spPr>
          <a:xfrm>
            <a:off x="4420144" y="5283471"/>
            <a:ext cx="467739" cy="313108"/>
          </a:xfrm>
          <a:prstGeom prst="rect">
            <a:avLst/>
          </a:prstGeom>
        </p:spPr>
      </p:pic>
      <p:pic>
        <p:nvPicPr>
          <p:cNvPr id="30" name="Imagem 29"/>
          <p:cNvPicPr>
            <a:picLocks noChangeAspect="1"/>
          </p:cNvPicPr>
          <p:nvPr/>
        </p:nvPicPr>
        <p:blipFill>
          <a:blip r:embed="rId5"/>
          <a:stretch>
            <a:fillRect/>
          </a:stretch>
        </p:blipFill>
        <p:spPr>
          <a:xfrm>
            <a:off x="6259764" y="5851192"/>
            <a:ext cx="390418" cy="297360"/>
          </a:xfrm>
          <a:prstGeom prst="rect">
            <a:avLst/>
          </a:prstGeom>
        </p:spPr>
      </p:pic>
      <p:pic>
        <p:nvPicPr>
          <p:cNvPr id="3973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8721" y="5545340"/>
            <a:ext cx="365759" cy="365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m 1"/>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801179" y="910336"/>
            <a:ext cx="8106906" cy="3488701"/>
          </a:xfrm>
          <a:prstGeom prst="rect">
            <a:avLst/>
          </a:prstGeom>
          <a:ln>
            <a:solidFill>
              <a:srgbClr val="FF0000"/>
            </a:solidFill>
          </a:ln>
        </p:spPr>
      </p:pic>
      <p:sp>
        <p:nvSpPr>
          <p:cNvPr id="3" name="Retângulo 2"/>
          <p:cNvSpPr/>
          <p:nvPr/>
        </p:nvSpPr>
        <p:spPr bwMode="auto">
          <a:xfrm>
            <a:off x="1454727" y="1986742"/>
            <a:ext cx="2161310" cy="44057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 name="Retângulo 4"/>
          <p:cNvSpPr/>
          <p:nvPr/>
        </p:nvSpPr>
        <p:spPr bwMode="auto">
          <a:xfrm>
            <a:off x="3740727" y="1986742"/>
            <a:ext cx="407324" cy="45720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6" name="Retângulo 5"/>
          <p:cNvSpPr/>
          <p:nvPr/>
        </p:nvSpPr>
        <p:spPr bwMode="auto">
          <a:xfrm>
            <a:off x="7506393" y="910336"/>
            <a:ext cx="371576" cy="43632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7" name="Imagem 6"/>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516560" y="1097280"/>
            <a:ext cx="8163098" cy="3749011"/>
          </a:xfrm>
          <a:prstGeom prst="rect">
            <a:avLst/>
          </a:prstGeom>
        </p:spPr>
      </p:pic>
      <p:sp>
        <p:nvSpPr>
          <p:cNvPr id="37" name="CaixaDeTexto 36"/>
          <p:cNvSpPr txBox="1">
            <a:spLocks noChangeArrowheads="1"/>
          </p:cNvSpPr>
          <p:nvPr/>
        </p:nvSpPr>
        <p:spPr bwMode="auto">
          <a:xfrm>
            <a:off x="4445109" y="3367819"/>
            <a:ext cx="3890060" cy="40011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Fazer as alterações necessárias</a:t>
            </a:r>
          </a:p>
        </p:txBody>
      </p:sp>
      <p:sp>
        <p:nvSpPr>
          <p:cNvPr id="38" name="Elipse 37"/>
          <p:cNvSpPr/>
          <p:nvPr/>
        </p:nvSpPr>
        <p:spPr bwMode="auto">
          <a:xfrm>
            <a:off x="640080" y="2614260"/>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sp>
        <p:nvSpPr>
          <p:cNvPr id="41" name="CaixaDeTexto 40"/>
          <p:cNvSpPr txBox="1"/>
          <p:nvPr/>
        </p:nvSpPr>
        <p:spPr>
          <a:xfrm>
            <a:off x="3167540" y="4366966"/>
            <a:ext cx="1720343" cy="338554"/>
          </a:xfrm>
          <a:prstGeom prst="rect">
            <a:avLst/>
          </a:prstGeom>
          <a:noFill/>
          <a:ln>
            <a:solidFill>
              <a:srgbClr val="FF0000"/>
            </a:solidFill>
          </a:ln>
        </p:spPr>
        <p:txBody>
          <a:bodyPr wrap="none" rtlCol="0">
            <a:spAutoFit/>
          </a:bodyPr>
          <a:lstStyle/>
          <a:p>
            <a:r>
              <a:rPr lang="pt-BR" sz="1600" dirty="0" smtClean="0">
                <a:solidFill>
                  <a:srgbClr val="FF0000"/>
                </a:solidFill>
              </a:rPr>
              <a:t>ou Em Diligência</a:t>
            </a:r>
            <a:endParaRPr lang="pt-BR" sz="1600" dirty="0">
              <a:solidFill>
                <a:srgbClr val="FF0000"/>
              </a:solidFill>
            </a:endParaRPr>
          </a:p>
        </p:txBody>
      </p:sp>
      <p:cxnSp>
        <p:nvCxnSpPr>
          <p:cNvPr id="10" name="Conector de Seta Reta 9"/>
          <p:cNvCxnSpPr>
            <a:stCxn id="41" idx="1"/>
          </p:cNvCxnSpPr>
          <p:nvPr/>
        </p:nvCxnSpPr>
        <p:spPr bwMode="auto">
          <a:xfrm flipH="1">
            <a:off x="2510443" y="4536243"/>
            <a:ext cx="657097" cy="2279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2" name="Retângulo 11"/>
          <p:cNvSpPr/>
          <p:nvPr/>
        </p:nvSpPr>
        <p:spPr bwMode="auto">
          <a:xfrm>
            <a:off x="6708371" y="1097280"/>
            <a:ext cx="349134" cy="44057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1949548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9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73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37" grpId="0" animBg="1"/>
      <p:bldP spid="38" grpId="0" animBg="1"/>
      <p:bldP spid="41" grpId="0" animBg="1"/>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idx="4294967295"/>
          </p:nvPr>
        </p:nvSpPr>
        <p:spPr/>
        <p:txBody>
          <a:bodyPr/>
          <a:lstStyle/>
          <a:p>
            <a:pPr algn="ctr"/>
            <a:r>
              <a:rPr lang="en-US" altLang="pt-BR" sz="2800" dirty="0" smtClean="0">
                <a:solidFill>
                  <a:srgbClr val="FF0000"/>
                </a:solidFill>
              </a:rPr>
              <a:t>7.5. </a:t>
            </a:r>
            <a:r>
              <a:rPr lang="en-US" altLang="pt-BR" sz="2800" dirty="0" err="1" smtClean="0">
                <a:solidFill>
                  <a:srgbClr val="FF0000"/>
                </a:solidFill>
              </a:rPr>
              <a:t>Funcionalidade</a:t>
            </a:r>
            <a:r>
              <a:rPr lang="en-US" altLang="pt-BR" sz="2800" dirty="0" smtClean="0">
                <a:solidFill>
                  <a:srgbClr val="FF0000"/>
                </a:solidFill>
              </a:rPr>
              <a:t> </a:t>
            </a:r>
            <a:r>
              <a:rPr lang="en-US" altLang="pt-BR" sz="2800" dirty="0" err="1" smtClean="0">
                <a:solidFill>
                  <a:srgbClr val="FF0000"/>
                </a:solidFill>
              </a:rPr>
              <a:t>Enviar</a:t>
            </a:r>
            <a:r>
              <a:rPr lang="en-US" altLang="pt-BR" sz="2800" dirty="0" smtClean="0">
                <a:solidFill>
                  <a:schemeClr val="tx1"/>
                </a:solidFill>
              </a:rPr>
              <a:t> </a:t>
            </a:r>
            <a:r>
              <a:rPr lang="en-US" altLang="pt-BR" sz="2800" dirty="0" smtClean="0">
                <a:solidFill>
                  <a:srgbClr val="FF0000"/>
                </a:solidFill>
              </a:rPr>
              <a:t>P/C </a:t>
            </a:r>
            <a:r>
              <a:rPr lang="en-US" altLang="pt-BR" sz="2800" dirty="0" err="1" smtClean="0">
                <a:solidFill>
                  <a:srgbClr val="FF0000"/>
                </a:solidFill>
              </a:rPr>
              <a:t>Parcial</a:t>
            </a:r>
            <a:endParaRPr lang="pt-BR" altLang="pt-BR" sz="2800" dirty="0" smtClean="0">
              <a:solidFill>
                <a:srgbClr val="FF0000"/>
              </a:solidFill>
            </a:endParaRPr>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46315" y="1047402"/>
            <a:ext cx="8365176" cy="4813069"/>
          </a:xfrm>
          <a:prstGeom prst="rect">
            <a:avLst/>
          </a:prstGeom>
          <a:ln>
            <a:solidFill>
              <a:srgbClr val="FF0000"/>
            </a:solidFill>
          </a:ln>
        </p:spPr>
      </p:pic>
      <p:sp>
        <p:nvSpPr>
          <p:cNvPr id="3" name="Retângulo 2"/>
          <p:cNvSpPr/>
          <p:nvPr/>
        </p:nvSpPr>
        <p:spPr bwMode="auto">
          <a:xfrm>
            <a:off x="4505498" y="4696690"/>
            <a:ext cx="1379913" cy="399011"/>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idx="4294967295"/>
          </p:nvPr>
        </p:nvSpPr>
        <p:spPr/>
        <p:txBody>
          <a:bodyPr/>
          <a:lstStyle/>
          <a:p>
            <a:pPr algn="ctr"/>
            <a:r>
              <a:rPr lang="en-US" altLang="pt-BR" sz="2800" dirty="0" smtClean="0">
                <a:solidFill>
                  <a:srgbClr val="FF0000"/>
                </a:solidFill>
              </a:rPr>
              <a:t>7.5. </a:t>
            </a:r>
            <a:r>
              <a:rPr lang="en-US" altLang="pt-BR" sz="2800" dirty="0" err="1" smtClean="0">
                <a:solidFill>
                  <a:srgbClr val="FF0000"/>
                </a:solidFill>
              </a:rPr>
              <a:t>Funcionalidade</a:t>
            </a:r>
            <a:r>
              <a:rPr lang="en-US" altLang="pt-BR" sz="2800" dirty="0" smtClean="0">
                <a:solidFill>
                  <a:srgbClr val="FF0000"/>
                </a:solidFill>
              </a:rPr>
              <a:t> </a:t>
            </a:r>
            <a:r>
              <a:rPr lang="en-US" altLang="pt-BR" sz="2800" dirty="0" err="1" smtClean="0">
                <a:solidFill>
                  <a:srgbClr val="FF0000"/>
                </a:solidFill>
              </a:rPr>
              <a:t>Enviar</a:t>
            </a:r>
            <a:r>
              <a:rPr lang="en-US" altLang="pt-BR" sz="2800" dirty="0" smtClean="0">
                <a:solidFill>
                  <a:schemeClr val="tx1"/>
                </a:solidFill>
              </a:rPr>
              <a:t> </a:t>
            </a:r>
            <a:r>
              <a:rPr lang="en-US" altLang="pt-BR" sz="2800" dirty="0" smtClean="0">
                <a:solidFill>
                  <a:srgbClr val="FF0000"/>
                </a:solidFill>
              </a:rPr>
              <a:t>P/C </a:t>
            </a:r>
            <a:r>
              <a:rPr lang="en-US" altLang="pt-BR" sz="2800" dirty="0" err="1" smtClean="0">
                <a:solidFill>
                  <a:srgbClr val="FF0000"/>
                </a:solidFill>
              </a:rPr>
              <a:t>Parcial</a:t>
            </a:r>
            <a:endParaRPr lang="pt-BR" altLang="pt-BR" sz="2800" dirty="0" smtClean="0">
              <a:solidFill>
                <a:srgbClr val="FF0000"/>
              </a:solidFill>
            </a:endParaRPr>
          </a:p>
        </p:txBody>
      </p:sp>
      <p:sp>
        <p:nvSpPr>
          <p:cNvPr id="9" name="Retângulo 8"/>
          <p:cNvSpPr/>
          <p:nvPr/>
        </p:nvSpPr>
        <p:spPr>
          <a:xfrm>
            <a:off x="248780" y="788407"/>
            <a:ext cx="8057648" cy="907941"/>
          </a:xfrm>
          <a:prstGeom prst="rect">
            <a:avLst/>
          </a:prstGeom>
          <a:solidFill>
            <a:schemeClr val="bg1">
              <a:lumMod val="85000"/>
            </a:schemeClr>
          </a:solidFill>
          <a:ln>
            <a:solidFill>
              <a:srgbClr val="FF0000"/>
            </a:solidFill>
          </a:ln>
        </p:spPr>
        <p:txBody>
          <a:bodyPr wrap="square">
            <a:spAutoFit/>
          </a:bodyPr>
          <a:lstStyle/>
          <a:p>
            <a:pPr marL="285750" indent="-285750" algn="just">
              <a:spcAft>
                <a:spcPts val="600"/>
              </a:spcAft>
              <a:buFont typeface="Arial" panose="020B0604020202020204" pitchFamily="34" charset="0"/>
              <a:buChar char="•"/>
              <a:tabLst>
                <a:tab pos="914400" algn="l"/>
              </a:tabLst>
            </a:pPr>
            <a:r>
              <a:rPr lang="pt-BR" sz="1600" dirty="0" smtClean="0">
                <a:latin typeface="Arial" panose="020B0604020202020204" pitchFamily="34" charset="0"/>
                <a:ea typeface="Times New Roman" panose="02020603050405020304" pitchFamily="18" charset="0"/>
                <a:cs typeface="Arial" panose="020B0604020202020204" pitchFamily="34" charset="0"/>
              </a:rPr>
              <a:t>É permitido enviar várias prestações parciais de uma mesma parcela até que haja o equilíbrio entre ingressos e dispêndios.</a:t>
            </a:r>
          </a:p>
          <a:p>
            <a:pPr marL="285750" indent="-285750" algn="just">
              <a:spcAft>
                <a:spcPts val="600"/>
              </a:spcAft>
              <a:buFont typeface="Arial" panose="020B0604020202020204" pitchFamily="34" charset="0"/>
              <a:buChar char="•"/>
              <a:tabLst>
                <a:tab pos="914400" algn="l"/>
              </a:tabLst>
            </a:pPr>
            <a:r>
              <a:rPr lang="pt-BR" sz="1600" dirty="0" smtClean="0">
                <a:latin typeface="Arial" panose="020B0604020202020204" pitchFamily="34" charset="0"/>
                <a:ea typeface="Times New Roman" panose="02020603050405020304" pitchFamily="18" charset="0"/>
                <a:cs typeface="Arial" panose="020B0604020202020204" pitchFamily="34" charset="0"/>
              </a:rPr>
              <a:t>O usuário não poderá enviar P/C parcial sem pelo menos um dispêndio associado;</a:t>
            </a:r>
            <a:endParaRPr lang="pt-BR" sz="1600" dirty="0">
              <a:latin typeface="Arial" panose="020B0604020202020204" pitchFamily="34" charset="0"/>
              <a:ea typeface="Times New Roman" panose="02020603050405020304" pitchFamily="18" charset="0"/>
              <a:cs typeface="Arial" panose="020B0604020202020204" pitchFamily="34" charset="0"/>
            </a:endParaRPr>
          </a:p>
        </p:txBody>
      </p:sp>
      <p:sp>
        <p:nvSpPr>
          <p:cNvPr id="18" name="Elipse 17"/>
          <p:cNvSpPr/>
          <p:nvPr/>
        </p:nvSpPr>
        <p:spPr bwMode="auto">
          <a:xfrm>
            <a:off x="5943601" y="1063654"/>
            <a:ext cx="864524" cy="357448"/>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155469" y="1866107"/>
            <a:ext cx="7872454" cy="2573787"/>
          </a:xfrm>
          <a:prstGeom prst="rect">
            <a:avLst/>
          </a:prstGeom>
          <a:ln>
            <a:solidFill>
              <a:srgbClr val="FF0000"/>
            </a:solidFill>
          </a:ln>
        </p:spPr>
      </p:pic>
      <p:sp>
        <p:nvSpPr>
          <p:cNvPr id="5" name="Retângulo 4"/>
          <p:cNvSpPr/>
          <p:nvPr/>
        </p:nvSpPr>
        <p:spPr bwMode="auto">
          <a:xfrm>
            <a:off x="1795548" y="3042458"/>
            <a:ext cx="2385753" cy="36708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6" name="Retângulo 5"/>
          <p:cNvSpPr/>
          <p:nvPr/>
        </p:nvSpPr>
        <p:spPr bwMode="auto">
          <a:xfrm>
            <a:off x="8396005" y="2801389"/>
            <a:ext cx="490451" cy="34082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8" name="Imagem 7"/>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673331" y="2143920"/>
            <a:ext cx="8142316" cy="3118036"/>
          </a:xfrm>
          <a:prstGeom prst="rect">
            <a:avLst/>
          </a:prstGeom>
          <a:ln>
            <a:solidFill>
              <a:srgbClr val="FF0000"/>
            </a:solidFill>
          </a:ln>
        </p:spPr>
      </p:pic>
      <p:sp>
        <p:nvSpPr>
          <p:cNvPr id="10" name="Retângulo 9"/>
          <p:cNvSpPr/>
          <p:nvPr/>
        </p:nvSpPr>
        <p:spPr bwMode="auto">
          <a:xfrm>
            <a:off x="1396539" y="4675909"/>
            <a:ext cx="490450" cy="35003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1" name="Imagem 10"/>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344376" y="2568633"/>
            <a:ext cx="8230051" cy="3208712"/>
          </a:xfrm>
          <a:prstGeom prst="rect">
            <a:avLst/>
          </a:prstGeom>
          <a:ln>
            <a:solidFill>
              <a:srgbClr val="FF0000"/>
            </a:solidFill>
          </a:ln>
        </p:spPr>
      </p:pic>
      <p:sp>
        <p:nvSpPr>
          <p:cNvPr id="12" name="Retângulo 11"/>
          <p:cNvSpPr/>
          <p:nvPr/>
        </p:nvSpPr>
        <p:spPr bwMode="auto">
          <a:xfrm>
            <a:off x="7867996" y="2568633"/>
            <a:ext cx="457200" cy="36576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28" name="Conector de Seta Reta 27"/>
          <p:cNvCxnSpPr/>
          <p:nvPr/>
        </p:nvCxnSpPr>
        <p:spPr bwMode="auto">
          <a:xfrm flipH="1">
            <a:off x="2239933" y="3009207"/>
            <a:ext cx="1239289" cy="8312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30" name="Imagem 29"/>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100205" y="2934392"/>
            <a:ext cx="8162191" cy="3267665"/>
          </a:xfrm>
          <a:prstGeom prst="rect">
            <a:avLst/>
          </a:prstGeom>
          <a:ln>
            <a:solidFill>
              <a:srgbClr val="FF0000"/>
            </a:solidFill>
          </a:ln>
        </p:spPr>
      </p:pic>
      <p:cxnSp>
        <p:nvCxnSpPr>
          <p:cNvPr id="32" name="Conector de Seta Reta 31"/>
          <p:cNvCxnSpPr/>
          <p:nvPr/>
        </p:nvCxnSpPr>
        <p:spPr bwMode="auto">
          <a:xfrm flipH="1">
            <a:off x="2917765" y="4920717"/>
            <a:ext cx="1263535" cy="28263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5224008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animBg="1"/>
      <p:bldP spid="6" grpId="0" animBg="1"/>
      <p:bldP spid="10" grpId="0" animBg="1"/>
      <p:bldP spid="1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idx="4294967295"/>
          </p:nvPr>
        </p:nvSpPr>
        <p:spPr/>
        <p:txBody>
          <a:bodyPr/>
          <a:lstStyle/>
          <a:p>
            <a:pPr algn="ctr"/>
            <a:r>
              <a:rPr lang="en-US" altLang="pt-BR" sz="2800" dirty="0" smtClean="0">
                <a:solidFill>
                  <a:srgbClr val="FF0000"/>
                </a:solidFill>
              </a:rPr>
              <a:t>7.6. </a:t>
            </a:r>
            <a:r>
              <a:rPr lang="en-US" altLang="pt-BR" sz="2800" dirty="0" err="1" smtClean="0">
                <a:solidFill>
                  <a:srgbClr val="FF0000"/>
                </a:solidFill>
              </a:rPr>
              <a:t>Consultar</a:t>
            </a:r>
            <a:r>
              <a:rPr lang="en-US" altLang="pt-BR" sz="2800" dirty="0" smtClean="0">
                <a:solidFill>
                  <a:srgbClr val="FF0000"/>
                </a:solidFill>
              </a:rPr>
              <a:t> </a:t>
            </a:r>
            <a:r>
              <a:rPr lang="en-US" altLang="pt-BR" sz="2800" dirty="0" err="1" smtClean="0">
                <a:solidFill>
                  <a:srgbClr val="FF0000"/>
                </a:solidFill>
              </a:rPr>
              <a:t>Extrato</a:t>
            </a:r>
            <a:r>
              <a:rPr lang="en-US" altLang="pt-BR" sz="2800" dirty="0" smtClean="0">
                <a:solidFill>
                  <a:srgbClr val="FF0000"/>
                </a:solidFill>
              </a:rPr>
              <a:t> P/C </a:t>
            </a:r>
            <a:r>
              <a:rPr lang="en-US" altLang="pt-BR" sz="2800" dirty="0" err="1" smtClean="0">
                <a:solidFill>
                  <a:srgbClr val="FF0000"/>
                </a:solidFill>
              </a:rPr>
              <a:t>Parcial</a:t>
            </a:r>
            <a:r>
              <a:rPr lang="en-US" altLang="pt-BR" sz="2800" dirty="0" smtClean="0">
                <a:solidFill>
                  <a:srgbClr val="FF0000"/>
                </a:solidFill>
              </a:rPr>
              <a:t> </a:t>
            </a:r>
            <a:endParaRPr lang="pt-BR" altLang="pt-BR" sz="2800" dirty="0" smtClean="0">
              <a:solidFill>
                <a:srgbClr val="FF0000"/>
              </a:solidFill>
            </a:endParaRPr>
          </a:p>
        </p:txBody>
      </p:sp>
      <p:sp>
        <p:nvSpPr>
          <p:cNvPr id="7" name="Retângulo 6"/>
          <p:cNvSpPr/>
          <p:nvPr/>
        </p:nvSpPr>
        <p:spPr>
          <a:xfrm>
            <a:off x="377557" y="745117"/>
            <a:ext cx="7497323" cy="830997"/>
          </a:xfrm>
          <a:prstGeom prst="rect">
            <a:avLst/>
          </a:prstGeom>
          <a:solidFill>
            <a:schemeClr val="bg1">
              <a:lumMod val="85000"/>
            </a:schemeClr>
          </a:solidFill>
          <a:ln>
            <a:solidFill>
              <a:srgbClr val="FF0000"/>
            </a:solidFill>
          </a:ln>
        </p:spPr>
        <p:txBody>
          <a:bodyPr wrap="square">
            <a:spAutoFit/>
          </a:bodyPr>
          <a:lstStyle/>
          <a:p>
            <a:pPr algn="just"/>
            <a:r>
              <a:rPr lang="pt-BR" sz="1600" dirty="0">
                <a:solidFill>
                  <a:srgbClr val="000000"/>
                </a:solidFill>
                <a:latin typeface="+mj-lt"/>
                <a:ea typeface="Times New Roman" panose="02020603050405020304" pitchFamily="18" charset="0"/>
                <a:cs typeface="Arial" panose="020B0604020202020204" pitchFamily="34" charset="0"/>
              </a:rPr>
              <a:t>Após o envio de cada prestação de contas parcial é possível consultar um resumo contendo os valores já prestados e ainda a prestar. Para isso, acessar a Funcionalidade Consultar </a:t>
            </a:r>
            <a:r>
              <a:rPr lang="pt-BR" sz="1600" dirty="0" smtClean="0">
                <a:solidFill>
                  <a:srgbClr val="000000"/>
                </a:solidFill>
                <a:latin typeface="+mj-lt"/>
                <a:ea typeface="Times New Roman" panose="02020603050405020304" pitchFamily="18" charset="0"/>
                <a:cs typeface="Arial" panose="020B0604020202020204" pitchFamily="34" charset="0"/>
              </a:rPr>
              <a:t>Transferência.</a:t>
            </a:r>
            <a:endParaRPr lang="pt-BR" sz="1600" dirty="0">
              <a:latin typeface="+mj-lt"/>
            </a:endParaRPr>
          </a:p>
        </p:txBody>
      </p:sp>
      <p:sp>
        <p:nvSpPr>
          <p:cNvPr id="26" name="Retângulo 25"/>
          <p:cNvSpPr/>
          <p:nvPr/>
        </p:nvSpPr>
        <p:spPr bwMode="auto">
          <a:xfrm>
            <a:off x="8055033" y="3772630"/>
            <a:ext cx="315883" cy="32554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8" name="Elipse 27"/>
          <p:cNvSpPr/>
          <p:nvPr/>
        </p:nvSpPr>
        <p:spPr bwMode="auto">
          <a:xfrm>
            <a:off x="7874880" y="924023"/>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839585" y="1644843"/>
            <a:ext cx="8032192" cy="3209789"/>
          </a:xfrm>
          <a:prstGeom prst="rect">
            <a:avLst/>
          </a:prstGeom>
          <a:ln>
            <a:solidFill>
              <a:srgbClr val="FF0000"/>
            </a:solidFill>
          </a:ln>
        </p:spPr>
      </p:pic>
      <p:sp>
        <p:nvSpPr>
          <p:cNvPr id="3" name="Retângulo 2"/>
          <p:cNvSpPr/>
          <p:nvPr/>
        </p:nvSpPr>
        <p:spPr bwMode="auto">
          <a:xfrm>
            <a:off x="1729048" y="3144362"/>
            <a:ext cx="1404851" cy="36576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 name="Retângulo 4"/>
          <p:cNvSpPr/>
          <p:nvPr/>
        </p:nvSpPr>
        <p:spPr bwMode="auto">
          <a:xfrm>
            <a:off x="8570422" y="2676698"/>
            <a:ext cx="301355" cy="54864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3" name="Imagem 22"/>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463697" y="2116653"/>
            <a:ext cx="8216680" cy="3028724"/>
          </a:xfrm>
          <a:prstGeom prst="rect">
            <a:avLst/>
          </a:prstGeom>
          <a:ln>
            <a:solidFill>
              <a:srgbClr val="FF0000"/>
            </a:solidFill>
          </a:ln>
        </p:spPr>
      </p:pic>
      <p:sp>
        <p:nvSpPr>
          <p:cNvPr id="8" name="Retângulo 7"/>
          <p:cNvSpPr/>
          <p:nvPr/>
        </p:nvSpPr>
        <p:spPr bwMode="auto">
          <a:xfrm>
            <a:off x="408686" y="4340947"/>
            <a:ext cx="881149" cy="24597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5" name="Imagem 24"/>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156125" y="2510444"/>
            <a:ext cx="8040222" cy="2884727"/>
          </a:xfrm>
          <a:prstGeom prst="rect">
            <a:avLst/>
          </a:prstGeom>
          <a:ln>
            <a:solidFill>
              <a:srgbClr val="FF0000"/>
            </a:solidFill>
          </a:ln>
        </p:spPr>
      </p:pic>
      <p:sp>
        <p:nvSpPr>
          <p:cNvPr id="27" name="Retângulo 26"/>
          <p:cNvSpPr/>
          <p:nvPr/>
        </p:nvSpPr>
        <p:spPr>
          <a:xfrm>
            <a:off x="4176236" y="4719123"/>
            <a:ext cx="3699163" cy="584775"/>
          </a:xfrm>
          <a:prstGeom prst="rect">
            <a:avLst/>
          </a:prstGeom>
          <a:solidFill>
            <a:schemeClr val="bg1"/>
          </a:solidFill>
          <a:ln>
            <a:solidFill>
              <a:srgbClr val="FF0000"/>
            </a:solidFill>
          </a:ln>
        </p:spPr>
        <p:txBody>
          <a:bodyPr wrap="square">
            <a:spAutoFit/>
          </a:bodyPr>
          <a:lstStyle/>
          <a:p>
            <a:r>
              <a:rPr lang="pt-BR" sz="1600" dirty="0">
                <a:solidFill>
                  <a:srgbClr val="FF0000"/>
                </a:solidFill>
                <a:latin typeface="Arial" panose="020B0604020202020204" pitchFamily="34" charset="0"/>
                <a:ea typeface="Calibri" panose="020F0502020204030204" pitchFamily="34" charset="0"/>
              </a:rPr>
              <a:t>Imprimi o Extrato PC que contém todas as informações da TR e da PC.</a:t>
            </a:r>
            <a:endParaRPr lang="pt-BR" sz="1600" dirty="0">
              <a:solidFill>
                <a:srgbClr val="FF0000"/>
              </a:solidFill>
            </a:endParaRPr>
          </a:p>
        </p:txBody>
      </p:sp>
      <p:cxnSp>
        <p:nvCxnSpPr>
          <p:cNvPr id="16" name="Conector de Seta Reta 15"/>
          <p:cNvCxnSpPr/>
          <p:nvPr/>
        </p:nvCxnSpPr>
        <p:spPr bwMode="auto">
          <a:xfrm flipV="1">
            <a:off x="7032567" y="2809702"/>
            <a:ext cx="587433" cy="188324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1" name="Retângulo 30"/>
          <p:cNvSpPr/>
          <p:nvPr/>
        </p:nvSpPr>
        <p:spPr>
          <a:xfrm>
            <a:off x="463697" y="5506293"/>
            <a:ext cx="8257402" cy="738664"/>
          </a:xfrm>
          <a:prstGeom prst="rect">
            <a:avLst/>
          </a:prstGeom>
          <a:solidFill>
            <a:schemeClr val="bg1">
              <a:lumMod val="85000"/>
            </a:schemeClr>
          </a:solidFill>
          <a:ln>
            <a:solidFill>
              <a:srgbClr val="FF0000"/>
            </a:solidFill>
          </a:ln>
        </p:spPr>
        <p:txBody>
          <a:bodyPr wrap="square">
            <a:spAutoFit/>
          </a:bodyPr>
          <a:lstStyle/>
          <a:p>
            <a:pPr algn="just"/>
            <a:r>
              <a:rPr lang="pt-BR" sz="1400" b="1" dirty="0">
                <a:solidFill>
                  <a:srgbClr val="FF0000"/>
                </a:solidFill>
                <a:latin typeface="+mn-lt"/>
                <a:ea typeface="Times New Roman" panose="02020603050405020304" pitchFamily="18" charset="0"/>
                <a:cs typeface="Arial" panose="020B0604020202020204" pitchFamily="34" charset="0"/>
              </a:rPr>
              <a:t>O resumo </a:t>
            </a:r>
            <a:r>
              <a:rPr lang="pt-BR" sz="1400" b="1" dirty="0" smtClean="0">
                <a:solidFill>
                  <a:srgbClr val="FF0000"/>
                </a:solidFill>
                <a:latin typeface="+mn-lt"/>
                <a:ea typeface="Times New Roman" panose="02020603050405020304" pitchFamily="18" charset="0"/>
                <a:cs typeface="Arial" panose="020B0604020202020204" pitchFamily="34" charset="0"/>
              </a:rPr>
              <a:t>consta que foi </a:t>
            </a:r>
            <a:r>
              <a:rPr lang="pt-BR" sz="1400" b="1" dirty="0">
                <a:solidFill>
                  <a:srgbClr val="FF0000"/>
                </a:solidFill>
                <a:latin typeface="+mn-lt"/>
                <a:ea typeface="Times New Roman" panose="02020603050405020304" pitchFamily="18" charset="0"/>
                <a:cs typeface="Arial" panose="020B0604020202020204" pitchFamily="34" charset="0"/>
              </a:rPr>
              <a:t>enviada uma </a:t>
            </a:r>
            <a:r>
              <a:rPr lang="pt-BR" sz="1400" b="1" dirty="0" smtClean="0">
                <a:solidFill>
                  <a:srgbClr val="FF0000"/>
                </a:solidFill>
                <a:latin typeface="+mn-lt"/>
                <a:ea typeface="Times New Roman" panose="02020603050405020304" pitchFamily="18" charset="0"/>
                <a:cs typeface="Arial" panose="020B0604020202020204" pitchFamily="34" charset="0"/>
              </a:rPr>
              <a:t>P/C </a:t>
            </a:r>
            <a:r>
              <a:rPr lang="pt-BR" sz="1400" b="1" dirty="0">
                <a:solidFill>
                  <a:srgbClr val="FF0000"/>
                </a:solidFill>
                <a:latin typeface="+mn-lt"/>
                <a:ea typeface="Times New Roman" panose="02020603050405020304" pitchFamily="18" charset="0"/>
                <a:cs typeface="Arial" panose="020B0604020202020204" pitchFamily="34" charset="0"/>
              </a:rPr>
              <a:t>parcial. Que o total de ingressos na conta específica do instrumento foi de R$ 76.000,00 e foram realizadas despesas/dispêndios no valor de R$ 55.000,00, restando um saldo para prestar contas de R$ 21.000,00.</a:t>
            </a:r>
            <a:endParaRPr lang="pt-BR" sz="1400" b="1" dirty="0">
              <a:solidFill>
                <a:srgbClr val="FF0000"/>
              </a:solidFill>
              <a:latin typeface="+mn-lt"/>
            </a:endParaRPr>
          </a:p>
        </p:txBody>
      </p:sp>
    </p:spTree>
    <p:extLst>
      <p:ext uri="{BB962C8B-B14F-4D97-AF65-F5344CB8AC3E}">
        <p14:creationId xmlns:p14="http://schemas.microsoft.com/office/powerpoint/2010/main" val="8120650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 grpId="0" animBg="1"/>
      <p:bldP spid="5" grpId="0" animBg="1"/>
      <p:bldP spid="8" grpId="0" animBg="1"/>
      <p:bldP spid="27" grpId="0" animBg="1"/>
      <p:bldP spid="31"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228600" y="0"/>
            <a:ext cx="7859486" cy="609600"/>
          </a:xfrm>
        </p:spPr>
        <p:txBody>
          <a:bodyPr/>
          <a:lstStyle/>
          <a:p>
            <a:pPr algn="ctr"/>
            <a:r>
              <a:rPr lang="en-US" altLang="pt-BR" sz="2400" dirty="0" smtClean="0">
                <a:solidFill>
                  <a:srgbClr val="FF0000"/>
                </a:solidFill>
              </a:rPr>
              <a:t>7.7. </a:t>
            </a:r>
            <a:r>
              <a:rPr lang="en-US" altLang="pt-BR" sz="2400" dirty="0" err="1">
                <a:solidFill>
                  <a:srgbClr val="FF0000"/>
                </a:solidFill>
              </a:rPr>
              <a:t>Funcionalidade</a:t>
            </a:r>
            <a:r>
              <a:rPr lang="en-US" altLang="pt-BR" sz="2400" dirty="0">
                <a:solidFill>
                  <a:srgbClr val="FF0000"/>
                </a:solidFill>
              </a:rPr>
              <a:t> </a:t>
            </a:r>
            <a:r>
              <a:rPr lang="en-US" altLang="pt-BR" sz="2400" dirty="0" err="1">
                <a:solidFill>
                  <a:srgbClr val="FF0000"/>
                </a:solidFill>
              </a:rPr>
              <a:t>Imprimir</a:t>
            </a:r>
            <a:r>
              <a:rPr lang="en-US" altLang="pt-BR" sz="2400" dirty="0">
                <a:solidFill>
                  <a:srgbClr val="FF0000"/>
                </a:solidFill>
              </a:rPr>
              <a:t> </a:t>
            </a:r>
            <a:r>
              <a:rPr lang="en-US" altLang="pt-BR" sz="2400" dirty="0" err="1">
                <a:solidFill>
                  <a:srgbClr val="FF0000"/>
                </a:solidFill>
              </a:rPr>
              <a:t>Balancete</a:t>
            </a:r>
            <a:r>
              <a:rPr lang="en-US" altLang="pt-BR" sz="2400" dirty="0">
                <a:solidFill>
                  <a:srgbClr val="FF0000"/>
                </a:solidFill>
              </a:rPr>
              <a:t> </a:t>
            </a:r>
            <a:r>
              <a:rPr lang="en-US" altLang="pt-BR" sz="2400" dirty="0" smtClean="0">
                <a:solidFill>
                  <a:srgbClr val="FF0000"/>
                </a:solidFill>
              </a:rPr>
              <a:t>P/C</a:t>
            </a:r>
            <a:endParaRPr lang="pt-BR" altLang="pt-BR" sz="2400" dirty="0" smtClean="0">
              <a:solidFill>
                <a:schemeClr val="accent6"/>
              </a:solidFill>
            </a:endParaRP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46315" y="1064030"/>
            <a:ext cx="8504140" cy="4813068"/>
          </a:xfrm>
          <a:prstGeom prst="rect">
            <a:avLst/>
          </a:prstGeom>
          <a:ln>
            <a:solidFill>
              <a:srgbClr val="FF0000"/>
            </a:solidFill>
          </a:ln>
        </p:spPr>
      </p:pic>
      <p:sp>
        <p:nvSpPr>
          <p:cNvPr id="9" name="Retângulo Arredondado 8"/>
          <p:cNvSpPr/>
          <p:nvPr/>
        </p:nvSpPr>
        <p:spPr bwMode="auto">
          <a:xfrm>
            <a:off x="7356764" y="3108960"/>
            <a:ext cx="1483796" cy="382384"/>
          </a:xfrm>
          <a:prstGeom prst="round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821051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idx="4294967295"/>
          </p:nvPr>
        </p:nvSpPr>
        <p:spPr/>
        <p:txBody>
          <a:bodyPr/>
          <a:lstStyle/>
          <a:p>
            <a:pPr algn="ctr"/>
            <a:r>
              <a:rPr lang="en-US" altLang="pt-BR" sz="2400" dirty="0" smtClean="0">
                <a:solidFill>
                  <a:srgbClr val="FF0000"/>
                </a:solidFill>
              </a:rPr>
              <a:t>7.7. </a:t>
            </a:r>
            <a:r>
              <a:rPr lang="en-US" altLang="pt-BR" sz="2400" dirty="0" err="1">
                <a:solidFill>
                  <a:srgbClr val="FF0000"/>
                </a:solidFill>
              </a:rPr>
              <a:t>Funcionalidade</a:t>
            </a:r>
            <a:r>
              <a:rPr lang="en-US" altLang="pt-BR" sz="2400" dirty="0">
                <a:solidFill>
                  <a:srgbClr val="FF0000"/>
                </a:solidFill>
              </a:rPr>
              <a:t> </a:t>
            </a:r>
            <a:r>
              <a:rPr lang="en-US" altLang="pt-BR" sz="2400" dirty="0" err="1">
                <a:solidFill>
                  <a:srgbClr val="FF0000"/>
                </a:solidFill>
              </a:rPr>
              <a:t>Imprimir</a:t>
            </a:r>
            <a:r>
              <a:rPr lang="en-US" altLang="pt-BR" sz="2400" dirty="0">
                <a:solidFill>
                  <a:srgbClr val="FF0000"/>
                </a:solidFill>
              </a:rPr>
              <a:t> </a:t>
            </a:r>
            <a:r>
              <a:rPr lang="en-US" altLang="pt-BR" sz="2400" dirty="0" err="1">
                <a:solidFill>
                  <a:srgbClr val="FF0000"/>
                </a:solidFill>
              </a:rPr>
              <a:t>Balancete</a:t>
            </a:r>
            <a:r>
              <a:rPr lang="en-US" altLang="pt-BR" sz="2400" dirty="0">
                <a:solidFill>
                  <a:srgbClr val="FF0000"/>
                </a:solidFill>
              </a:rPr>
              <a:t> P/C</a:t>
            </a:r>
            <a:endParaRPr lang="pt-BR" altLang="pt-BR" sz="2400" dirty="0" smtClean="0">
              <a:solidFill>
                <a:srgbClr val="FF0000"/>
              </a:solidFill>
            </a:endParaRPr>
          </a:p>
        </p:txBody>
      </p:sp>
      <p:sp>
        <p:nvSpPr>
          <p:cNvPr id="4" name="CaixaDeTexto 3"/>
          <p:cNvSpPr txBox="1"/>
          <p:nvPr/>
        </p:nvSpPr>
        <p:spPr>
          <a:xfrm>
            <a:off x="1524656" y="4211933"/>
            <a:ext cx="6264369" cy="707886"/>
          </a:xfrm>
          <a:prstGeom prst="rect">
            <a:avLst/>
          </a:prstGeom>
          <a:solidFill>
            <a:schemeClr val="bg1">
              <a:lumMod val="85000"/>
            </a:schemeClr>
          </a:solidFill>
          <a:ln>
            <a:solidFill>
              <a:srgbClr val="FF0000"/>
            </a:solidFill>
          </a:ln>
        </p:spPr>
        <p:txBody>
          <a:bodyPr wrap="square" rtlCol="0">
            <a:spAutoFit/>
          </a:bodyPr>
          <a:lstStyle/>
          <a:p>
            <a:r>
              <a:rPr lang="pt-BR" dirty="0" smtClean="0">
                <a:solidFill>
                  <a:srgbClr val="FF0000"/>
                </a:solidFill>
              </a:rPr>
              <a:t>Pesquisar o N° da TR, após escolher o N° da Parcial que deseja imprimir e clicar no botão impressora.</a:t>
            </a:r>
            <a:endParaRPr lang="pt-BR" dirty="0">
              <a:solidFill>
                <a:srgbClr val="FF0000"/>
              </a:solidFill>
            </a:endParaRPr>
          </a:p>
        </p:txBody>
      </p:sp>
      <p:sp>
        <p:nvSpPr>
          <p:cNvPr id="23" name="CaixaDeTexto 1"/>
          <p:cNvSpPr txBox="1">
            <a:spLocks noChangeArrowheads="1"/>
          </p:cNvSpPr>
          <p:nvPr/>
        </p:nvSpPr>
        <p:spPr bwMode="auto">
          <a:xfrm>
            <a:off x="689956" y="5389867"/>
            <a:ext cx="7946373" cy="707886"/>
          </a:xfrm>
          <a:prstGeom prst="rect">
            <a:avLst/>
          </a:prstGeom>
          <a:solidFill>
            <a:schemeClr val="bg1">
              <a:lumMod val="8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rgbClr val="FF0000"/>
                </a:solidFill>
              </a:rPr>
              <a:t>O Balancete é um documento obrigatório </a:t>
            </a:r>
            <a:r>
              <a:rPr lang="pt-BR" altLang="pt-BR" sz="2000" b="0" u="sng" dirty="0">
                <a:solidFill>
                  <a:srgbClr val="FF0000"/>
                </a:solidFill>
              </a:rPr>
              <a:t>emitido pelo Sistema </a:t>
            </a:r>
            <a:r>
              <a:rPr lang="pt-BR" altLang="pt-BR" sz="2000" b="0" dirty="0">
                <a:solidFill>
                  <a:srgbClr val="FF0000"/>
                </a:solidFill>
              </a:rPr>
              <a:t>a ser enviado ao concedente. O TC 28 não pode ser </a:t>
            </a:r>
            <a:r>
              <a:rPr lang="pt-BR" altLang="pt-BR" sz="2000" b="0" dirty="0" smtClean="0">
                <a:solidFill>
                  <a:srgbClr val="FF0000"/>
                </a:solidFill>
              </a:rPr>
              <a:t>utilizado.</a:t>
            </a:r>
            <a:endParaRPr lang="pt-BR" altLang="pt-BR" sz="2000" b="0" dirty="0">
              <a:solidFill>
                <a:srgbClr val="FF0000"/>
              </a:solidFill>
            </a:endParaRPr>
          </a:p>
        </p:txBody>
      </p:sp>
      <p:pic>
        <p:nvPicPr>
          <p:cNvPr id="7" name="Imagem 6"/>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577054" y="963509"/>
            <a:ext cx="8059275" cy="2868657"/>
          </a:xfrm>
          <a:prstGeom prst="rect">
            <a:avLst/>
          </a:prstGeom>
          <a:ln>
            <a:solidFill>
              <a:srgbClr val="FF0000"/>
            </a:solidFill>
          </a:ln>
        </p:spPr>
      </p:pic>
      <p:sp>
        <p:nvSpPr>
          <p:cNvPr id="18" name="CaixaDeTexto 17"/>
          <p:cNvSpPr txBox="1"/>
          <p:nvPr/>
        </p:nvSpPr>
        <p:spPr>
          <a:xfrm>
            <a:off x="3547254" y="1852639"/>
            <a:ext cx="327334" cy="400110"/>
          </a:xfrm>
          <a:prstGeom prst="rect">
            <a:avLst/>
          </a:prstGeom>
          <a:noFill/>
          <a:ln>
            <a:solidFill>
              <a:srgbClr val="FF0000"/>
            </a:solidFill>
          </a:ln>
        </p:spPr>
        <p:txBody>
          <a:bodyPr wrap="none" rtlCol="0">
            <a:spAutoFit/>
          </a:bodyPr>
          <a:lstStyle/>
          <a:p>
            <a:r>
              <a:rPr lang="pt-BR" dirty="0" smtClean="0">
                <a:solidFill>
                  <a:srgbClr val="FF0000"/>
                </a:solidFill>
              </a:rPr>
              <a:t>1</a:t>
            </a:r>
            <a:endParaRPr lang="pt-BR" dirty="0">
              <a:solidFill>
                <a:srgbClr val="FF0000"/>
              </a:solidFill>
            </a:endParaRPr>
          </a:p>
        </p:txBody>
      </p:sp>
      <p:cxnSp>
        <p:nvCxnSpPr>
          <p:cNvPr id="17" name="Conector de Seta Reta 16"/>
          <p:cNvCxnSpPr>
            <a:stCxn id="4" idx="0"/>
          </p:cNvCxnSpPr>
          <p:nvPr/>
        </p:nvCxnSpPr>
        <p:spPr bwMode="auto">
          <a:xfrm flipH="1" flipV="1">
            <a:off x="3440367" y="2360815"/>
            <a:ext cx="1216474" cy="185111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0" name="Retângulo Arredondado 19"/>
          <p:cNvSpPr/>
          <p:nvPr/>
        </p:nvSpPr>
        <p:spPr bwMode="auto">
          <a:xfrm>
            <a:off x="3100647" y="1837113"/>
            <a:ext cx="365760" cy="415636"/>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1" name="Retângulo 20"/>
          <p:cNvSpPr/>
          <p:nvPr/>
        </p:nvSpPr>
        <p:spPr bwMode="auto">
          <a:xfrm>
            <a:off x="1890865" y="2887128"/>
            <a:ext cx="723207" cy="103077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4" name="CaixaDeTexto 23"/>
          <p:cNvSpPr txBox="1"/>
          <p:nvPr/>
        </p:nvSpPr>
        <p:spPr>
          <a:xfrm>
            <a:off x="2671913" y="2887128"/>
            <a:ext cx="327334" cy="400110"/>
          </a:xfrm>
          <a:prstGeom prst="rect">
            <a:avLst/>
          </a:prstGeom>
          <a:noFill/>
          <a:ln>
            <a:solidFill>
              <a:srgbClr val="FF0000"/>
            </a:solidFill>
          </a:ln>
        </p:spPr>
        <p:txBody>
          <a:bodyPr wrap="none" rtlCol="0">
            <a:spAutoFit/>
          </a:bodyPr>
          <a:lstStyle/>
          <a:p>
            <a:r>
              <a:rPr lang="pt-BR" dirty="0" smtClean="0">
                <a:solidFill>
                  <a:srgbClr val="FF0000"/>
                </a:solidFill>
              </a:rPr>
              <a:t>2</a:t>
            </a:r>
            <a:endParaRPr lang="pt-BR" dirty="0">
              <a:solidFill>
                <a:srgbClr val="FF0000"/>
              </a:solidFill>
            </a:endParaRPr>
          </a:p>
        </p:txBody>
      </p:sp>
      <p:cxnSp>
        <p:nvCxnSpPr>
          <p:cNvPr id="25" name="Conector de Seta Reta 24"/>
          <p:cNvCxnSpPr>
            <a:stCxn id="4" idx="0"/>
          </p:cNvCxnSpPr>
          <p:nvPr/>
        </p:nvCxnSpPr>
        <p:spPr bwMode="auto">
          <a:xfrm flipH="1" flipV="1">
            <a:off x="2681408" y="3437834"/>
            <a:ext cx="1975433" cy="77409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6" name="Retângulo 25"/>
          <p:cNvSpPr/>
          <p:nvPr/>
        </p:nvSpPr>
        <p:spPr bwMode="auto">
          <a:xfrm>
            <a:off x="7207135" y="963509"/>
            <a:ext cx="397052" cy="45796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8" name="CaixaDeTexto 27"/>
          <p:cNvSpPr txBox="1"/>
          <p:nvPr/>
        </p:nvSpPr>
        <p:spPr>
          <a:xfrm>
            <a:off x="6777916" y="1010052"/>
            <a:ext cx="327334" cy="400110"/>
          </a:xfrm>
          <a:prstGeom prst="rect">
            <a:avLst/>
          </a:prstGeom>
          <a:noFill/>
          <a:ln>
            <a:solidFill>
              <a:srgbClr val="FF0000"/>
            </a:solidFill>
          </a:ln>
        </p:spPr>
        <p:txBody>
          <a:bodyPr wrap="none" rtlCol="0">
            <a:spAutoFit/>
          </a:bodyPr>
          <a:lstStyle/>
          <a:p>
            <a:r>
              <a:rPr lang="pt-BR" dirty="0" smtClean="0">
                <a:solidFill>
                  <a:srgbClr val="FF0000"/>
                </a:solidFill>
              </a:rPr>
              <a:t>3</a:t>
            </a:r>
            <a:endParaRPr lang="pt-BR" dirty="0">
              <a:solidFill>
                <a:srgbClr val="FF0000"/>
              </a:solidFill>
            </a:endParaRPr>
          </a:p>
        </p:txBody>
      </p:sp>
      <p:cxnSp>
        <p:nvCxnSpPr>
          <p:cNvPr id="29" name="Conector de Seta Reta 28"/>
          <p:cNvCxnSpPr/>
          <p:nvPr/>
        </p:nvCxnSpPr>
        <p:spPr bwMode="auto">
          <a:xfrm flipV="1">
            <a:off x="4685758" y="1529542"/>
            <a:ext cx="2521377" cy="268239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412412769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P spid="18" grpId="0" animBg="1"/>
      <p:bldP spid="20" grpId="0" animBg="1"/>
      <p:bldP spid="21" grpId="0" animBg="1"/>
      <p:bldP spid="24" grpId="0" animBg="1"/>
      <p:bldP spid="26" grpId="0" animBg="1"/>
      <p:bldP spid="28"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ítulo 1"/>
          <p:cNvSpPr>
            <a:spLocks noGrp="1"/>
          </p:cNvSpPr>
          <p:nvPr>
            <p:ph type="title"/>
          </p:nvPr>
        </p:nvSpPr>
        <p:spPr/>
        <p:txBody>
          <a:bodyPr/>
          <a:lstStyle/>
          <a:p>
            <a:pPr algn="ctr"/>
            <a:r>
              <a:rPr lang="en-US" altLang="pt-BR" sz="2400" dirty="0" smtClean="0">
                <a:solidFill>
                  <a:srgbClr val="FF0000"/>
                </a:solidFill>
              </a:rPr>
              <a:t>7.8. </a:t>
            </a:r>
            <a:r>
              <a:rPr lang="en-US" altLang="pt-BR" sz="2400" dirty="0" err="1" smtClean="0">
                <a:solidFill>
                  <a:srgbClr val="FF0000"/>
                </a:solidFill>
              </a:rPr>
              <a:t>Documentos</a:t>
            </a:r>
            <a:r>
              <a:rPr lang="en-US" altLang="pt-BR" sz="2400" dirty="0" smtClean="0">
                <a:solidFill>
                  <a:srgbClr val="FF0000"/>
                </a:solidFill>
              </a:rPr>
              <a:t> a </a:t>
            </a:r>
            <a:r>
              <a:rPr lang="en-US" altLang="pt-BR" sz="2400" dirty="0" err="1" smtClean="0">
                <a:solidFill>
                  <a:srgbClr val="FF0000"/>
                </a:solidFill>
              </a:rPr>
              <a:t>serem</a:t>
            </a:r>
            <a:r>
              <a:rPr lang="en-US" altLang="pt-BR" sz="2400" dirty="0" smtClean="0">
                <a:solidFill>
                  <a:srgbClr val="FF0000"/>
                </a:solidFill>
              </a:rPr>
              <a:t> </a:t>
            </a:r>
            <a:r>
              <a:rPr lang="en-US" altLang="pt-BR" sz="2400" dirty="0" err="1" smtClean="0">
                <a:solidFill>
                  <a:srgbClr val="FF0000"/>
                </a:solidFill>
              </a:rPr>
              <a:t>enviados</a:t>
            </a:r>
            <a:r>
              <a:rPr lang="en-US" altLang="pt-BR" sz="2400" dirty="0" smtClean="0">
                <a:solidFill>
                  <a:srgbClr val="FF0000"/>
                </a:solidFill>
              </a:rPr>
              <a:t> </a:t>
            </a:r>
            <a:r>
              <a:rPr lang="en-US" altLang="pt-BR" sz="2400" dirty="0" err="1" smtClean="0">
                <a:solidFill>
                  <a:srgbClr val="FF0000"/>
                </a:solidFill>
              </a:rPr>
              <a:t>na</a:t>
            </a:r>
            <a:r>
              <a:rPr lang="en-US" altLang="pt-BR" sz="2400" dirty="0" smtClean="0">
                <a:solidFill>
                  <a:srgbClr val="FF0000"/>
                </a:solidFill>
              </a:rPr>
              <a:t> P/C </a:t>
            </a:r>
            <a:r>
              <a:rPr lang="en-US" altLang="pt-BR" sz="2400" dirty="0" err="1" smtClean="0">
                <a:solidFill>
                  <a:srgbClr val="FF0000"/>
                </a:solidFill>
              </a:rPr>
              <a:t>Parcial</a:t>
            </a:r>
            <a:endParaRPr lang="pt-BR" altLang="pt-BR" sz="2400" dirty="0" smtClean="0"/>
          </a:p>
        </p:txBody>
      </p:sp>
      <p:sp>
        <p:nvSpPr>
          <p:cNvPr id="110595" name="Espaço Reservado para Conteúdo 2"/>
          <p:cNvSpPr>
            <a:spLocks noGrp="1"/>
          </p:cNvSpPr>
          <p:nvPr>
            <p:ph idx="1"/>
          </p:nvPr>
        </p:nvSpPr>
        <p:spPr>
          <a:xfrm>
            <a:off x="606829" y="1218248"/>
            <a:ext cx="8063346" cy="5168900"/>
          </a:xfrm>
        </p:spPr>
        <p:txBody>
          <a:bodyPr/>
          <a:lstStyle/>
          <a:p>
            <a:pPr algn="just">
              <a:spcBef>
                <a:spcPts val="1200"/>
              </a:spcBef>
              <a:spcAft>
                <a:spcPts val="1200"/>
              </a:spcAft>
              <a:buFontTx/>
              <a:buNone/>
              <a:defRPr/>
            </a:pPr>
            <a:r>
              <a:rPr lang="pt-BR" altLang="pt-BR" dirty="0" smtClean="0">
                <a:solidFill>
                  <a:schemeClr val="accent1">
                    <a:lumMod val="50000"/>
                  </a:schemeClr>
                </a:solidFill>
              </a:rPr>
              <a:t>Art. 63. ...:</a:t>
            </a:r>
          </a:p>
          <a:p>
            <a:pPr algn="just">
              <a:spcBef>
                <a:spcPts val="600"/>
              </a:spcBef>
              <a:buFontTx/>
              <a:buNone/>
              <a:defRPr/>
            </a:pPr>
            <a:r>
              <a:rPr lang="pt-BR" altLang="pt-BR" b="0" dirty="0" smtClean="0"/>
              <a:t>I - </a:t>
            </a:r>
            <a:r>
              <a:rPr lang="pt-BR" altLang="pt-BR" dirty="0" smtClean="0">
                <a:solidFill>
                  <a:schemeClr val="accent2"/>
                </a:solidFill>
              </a:rPr>
              <a:t>comprovantes das despesas </a:t>
            </a:r>
            <a:r>
              <a:rPr lang="pt-BR" altLang="pt-BR" b="0" dirty="0" smtClean="0"/>
              <a:t>realizadas; </a:t>
            </a:r>
          </a:p>
          <a:p>
            <a:pPr algn="just">
              <a:spcBef>
                <a:spcPts val="600"/>
              </a:spcBef>
              <a:buFontTx/>
              <a:buNone/>
              <a:defRPr/>
            </a:pPr>
            <a:r>
              <a:rPr lang="pt-BR" altLang="pt-BR" sz="2200" b="0" i="1" dirty="0" smtClean="0"/>
              <a:t>(Ex.: nota ou cupom fiscal, recibo [somente permitido em casos específicos], folhas de pagamento, guias de recolhimento de encargos sociais e de tributos)</a:t>
            </a:r>
          </a:p>
          <a:p>
            <a:pPr algn="just">
              <a:spcBef>
                <a:spcPts val="1800"/>
              </a:spcBef>
              <a:spcAft>
                <a:spcPts val="1200"/>
              </a:spcAft>
              <a:buFontTx/>
              <a:buNone/>
              <a:defRPr/>
            </a:pPr>
            <a:r>
              <a:rPr lang="pt-BR" altLang="pt-BR" b="0" dirty="0" smtClean="0"/>
              <a:t>II - </a:t>
            </a:r>
            <a:r>
              <a:rPr lang="pt-BR" altLang="pt-BR" dirty="0" smtClean="0">
                <a:solidFill>
                  <a:schemeClr val="accent2"/>
                </a:solidFill>
              </a:rPr>
              <a:t>extrato da conta corrente e da aplicação financeira</a:t>
            </a:r>
            <a:r>
              <a:rPr lang="pt-BR" altLang="pt-BR" b="0" dirty="0" smtClean="0"/>
              <a:t>, com a movimentação completa do período;</a:t>
            </a:r>
          </a:p>
          <a:p>
            <a:pPr algn="just">
              <a:spcBef>
                <a:spcPts val="1200"/>
              </a:spcBef>
              <a:spcAft>
                <a:spcPts val="1200"/>
              </a:spcAft>
              <a:buFontTx/>
              <a:buNone/>
              <a:defRPr/>
            </a:pPr>
            <a:r>
              <a:rPr lang="pt-BR" altLang="pt-BR" b="0" dirty="0" smtClean="0"/>
              <a:t>III - </a:t>
            </a:r>
            <a:r>
              <a:rPr lang="pt-BR" altLang="pt-BR" dirty="0" smtClean="0">
                <a:solidFill>
                  <a:schemeClr val="accent2"/>
                </a:solidFill>
              </a:rPr>
              <a:t>contratos</a:t>
            </a:r>
            <a:r>
              <a:rPr lang="pt-BR" altLang="pt-BR" b="0" dirty="0" smtClean="0"/>
              <a:t>, se houver;</a:t>
            </a:r>
          </a:p>
          <a:p>
            <a:pPr algn="just">
              <a:spcBef>
                <a:spcPts val="1200"/>
              </a:spcBef>
              <a:spcAft>
                <a:spcPts val="1200"/>
              </a:spcAft>
              <a:buFontTx/>
              <a:buNone/>
              <a:defRPr/>
            </a:pPr>
            <a:r>
              <a:rPr lang="pt-BR" altLang="pt-BR" b="0" dirty="0" smtClean="0"/>
              <a:t>IV - cópia dos </a:t>
            </a:r>
            <a:r>
              <a:rPr lang="pt-BR" altLang="pt-BR" dirty="0" smtClean="0">
                <a:solidFill>
                  <a:schemeClr val="accent2"/>
                </a:solidFill>
              </a:rPr>
              <a:t>comprovantes dos pagamentos </a:t>
            </a:r>
            <a:r>
              <a:rPr lang="pt-BR" altLang="pt-BR" b="0" dirty="0" smtClean="0"/>
              <a:t>realizados;</a:t>
            </a:r>
          </a:p>
        </p:txBody>
      </p:sp>
      <p:sp>
        <p:nvSpPr>
          <p:cNvPr id="131076"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3B4AFC57-52E0-4C9E-AB3D-0B055F234385}" type="slidenum">
              <a:rPr altLang="pt-BR" sz="1200" b="0" noProof="1" smtClean="0">
                <a:solidFill>
                  <a:srgbClr val="0F4C0E"/>
                </a:solidFill>
                <a:latin typeface="Arial Black" pitchFamily="34" charset="0"/>
              </a:rPr>
              <a:pPr eaLnBrk="1" hangingPunct="1">
                <a:spcBef>
                  <a:spcPct val="0"/>
                </a:spcBef>
                <a:defRPr/>
              </a:pPr>
              <a:t>90</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 calcmode="lin" valueType="num">
                                      <p:cBhvr additive="base">
                                        <p:cTn id="7" dur="500" fill="hold"/>
                                        <p:tgtEl>
                                          <p:spTgt spid="1105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05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10595">
                                            <p:txEl>
                                              <p:pRg st="1" end="1"/>
                                            </p:txEl>
                                          </p:spTgt>
                                        </p:tgtEl>
                                        <p:attrNameLst>
                                          <p:attrName>style.visibility</p:attrName>
                                        </p:attrNameLst>
                                      </p:cBhvr>
                                      <p:to>
                                        <p:strVal val="visible"/>
                                      </p:to>
                                    </p:set>
                                    <p:anim calcmode="lin" valueType="num">
                                      <p:cBhvr additive="base">
                                        <p:cTn id="13" dur="500" fill="hold"/>
                                        <p:tgtEl>
                                          <p:spTgt spid="1105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0595">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10595">
                                            <p:txEl>
                                              <p:pRg st="2" end="2"/>
                                            </p:txEl>
                                          </p:spTgt>
                                        </p:tgtEl>
                                        <p:attrNameLst>
                                          <p:attrName>style.visibility</p:attrName>
                                        </p:attrNameLst>
                                      </p:cBhvr>
                                      <p:to>
                                        <p:strVal val="visible"/>
                                      </p:to>
                                    </p:set>
                                    <p:anim calcmode="lin" valueType="num">
                                      <p:cBhvr additive="base">
                                        <p:cTn id="17" dur="500" fill="hold"/>
                                        <p:tgtEl>
                                          <p:spTgt spid="110595">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105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110595">
                                            <p:txEl>
                                              <p:pRg st="3" end="3"/>
                                            </p:txEl>
                                          </p:spTgt>
                                        </p:tgtEl>
                                        <p:attrNameLst>
                                          <p:attrName>style.visibility</p:attrName>
                                        </p:attrNameLst>
                                      </p:cBhvr>
                                      <p:to>
                                        <p:strVal val="visible"/>
                                      </p:to>
                                    </p:set>
                                    <p:anim calcmode="lin" valueType="num">
                                      <p:cBhvr additive="base">
                                        <p:cTn id="23" dur="500" fill="hold"/>
                                        <p:tgtEl>
                                          <p:spTgt spid="11059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105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10595">
                                            <p:txEl>
                                              <p:pRg st="4" end="4"/>
                                            </p:txEl>
                                          </p:spTgt>
                                        </p:tgtEl>
                                        <p:attrNameLst>
                                          <p:attrName>style.visibility</p:attrName>
                                        </p:attrNameLst>
                                      </p:cBhvr>
                                      <p:to>
                                        <p:strVal val="visible"/>
                                      </p:to>
                                    </p:set>
                                    <p:anim calcmode="lin" valueType="num">
                                      <p:cBhvr additive="base">
                                        <p:cTn id="29" dur="500" fill="hold"/>
                                        <p:tgtEl>
                                          <p:spTgt spid="11059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1059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nodeType="clickEffect">
                                  <p:stCondLst>
                                    <p:cond delay="0"/>
                                  </p:stCondLst>
                                  <p:childTnLst>
                                    <p:set>
                                      <p:cBhvr>
                                        <p:cTn id="34" dur="1" fill="hold">
                                          <p:stCondLst>
                                            <p:cond delay="0"/>
                                          </p:stCondLst>
                                        </p:cTn>
                                        <p:tgtEl>
                                          <p:spTgt spid="110595">
                                            <p:txEl>
                                              <p:pRg st="5" end="5"/>
                                            </p:txEl>
                                          </p:spTgt>
                                        </p:tgtEl>
                                        <p:attrNameLst>
                                          <p:attrName>style.visibility</p:attrName>
                                        </p:attrNameLst>
                                      </p:cBhvr>
                                      <p:to>
                                        <p:strVal val="visible"/>
                                      </p:to>
                                    </p:set>
                                    <p:anim calcmode="lin" valueType="num">
                                      <p:cBhvr additive="base">
                                        <p:cTn id="35" dur="500" fill="hold"/>
                                        <p:tgtEl>
                                          <p:spTgt spid="110595">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1059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ítulo 1"/>
          <p:cNvSpPr>
            <a:spLocks noGrp="1"/>
          </p:cNvSpPr>
          <p:nvPr>
            <p:ph type="title"/>
          </p:nvPr>
        </p:nvSpPr>
        <p:spPr/>
        <p:txBody>
          <a:bodyPr/>
          <a:lstStyle/>
          <a:p>
            <a:pPr algn="ctr"/>
            <a:r>
              <a:rPr lang="en-US" altLang="pt-BR" sz="2400" dirty="0" smtClean="0">
                <a:solidFill>
                  <a:srgbClr val="FF0000"/>
                </a:solidFill>
              </a:rPr>
              <a:t>7.8. </a:t>
            </a:r>
            <a:r>
              <a:rPr lang="en-US" altLang="pt-BR" sz="2400" dirty="0" err="1" smtClean="0">
                <a:solidFill>
                  <a:srgbClr val="FF0000"/>
                </a:solidFill>
              </a:rPr>
              <a:t>Documentos</a:t>
            </a:r>
            <a:r>
              <a:rPr lang="en-US" altLang="pt-BR" sz="2400" dirty="0" smtClean="0">
                <a:solidFill>
                  <a:srgbClr val="FF0000"/>
                </a:solidFill>
              </a:rPr>
              <a:t> a </a:t>
            </a:r>
            <a:r>
              <a:rPr lang="en-US" altLang="pt-BR" sz="2400" dirty="0" err="1" smtClean="0">
                <a:solidFill>
                  <a:srgbClr val="FF0000"/>
                </a:solidFill>
              </a:rPr>
              <a:t>serem</a:t>
            </a:r>
            <a:r>
              <a:rPr lang="en-US" altLang="pt-BR" sz="2400" dirty="0" smtClean="0">
                <a:solidFill>
                  <a:srgbClr val="FF0000"/>
                </a:solidFill>
              </a:rPr>
              <a:t> </a:t>
            </a:r>
            <a:r>
              <a:rPr lang="en-US" altLang="pt-BR" sz="2400" dirty="0" err="1" smtClean="0">
                <a:solidFill>
                  <a:srgbClr val="FF0000"/>
                </a:solidFill>
              </a:rPr>
              <a:t>enviados</a:t>
            </a:r>
            <a:r>
              <a:rPr lang="en-US" altLang="pt-BR" sz="2400" dirty="0" smtClean="0">
                <a:solidFill>
                  <a:srgbClr val="FF0000"/>
                </a:solidFill>
              </a:rPr>
              <a:t> </a:t>
            </a:r>
            <a:r>
              <a:rPr lang="en-US" altLang="pt-BR" sz="2400" dirty="0" err="1" smtClean="0">
                <a:solidFill>
                  <a:srgbClr val="FF0000"/>
                </a:solidFill>
              </a:rPr>
              <a:t>na</a:t>
            </a:r>
            <a:r>
              <a:rPr lang="en-US" altLang="pt-BR" sz="2400" dirty="0" smtClean="0">
                <a:solidFill>
                  <a:srgbClr val="FF0000"/>
                </a:solidFill>
              </a:rPr>
              <a:t> P/C </a:t>
            </a:r>
            <a:r>
              <a:rPr lang="en-US" altLang="pt-BR" sz="2400" dirty="0" err="1" smtClean="0">
                <a:solidFill>
                  <a:srgbClr val="FF0000"/>
                </a:solidFill>
              </a:rPr>
              <a:t>Parcial</a:t>
            </a:r>
            <a:endParaRPr lang="pt-BR" altLang="pt-BR" sz="2400" dirty="0" smtClean="0"/>
          </a:p>
        </p:txBody>
      </p:sp>
      <p:sp>
        <p:nvSpPr>
          <p:cNvPr id="132099" name="Espaço Reservado para Conteúdo 2"/>
          <p:cNvSpPr>
            <a:spLocks noGrp="1"/>
          </p:cNvSpPr>
          <p:nvPr>
            <p:ph idx="1"/>
          </p:nvPr>
        </p:nvSpPr>
        <p:spPr/>
        <p:txBody>
          <a:bodyPr/>
          <a:lstStyle/>
          <a:p>
            <a:pPr algn="just">
              <a:spcBef>
                <a:spcPts val="600"/>
              </a:spcBef>
              <a:spcAft>
                <a:spcPts val="600"/>
              </a:spcAft>
              <a:buFontTx/>
              <a:buNone/>
            </a:pPr>
            <a:r>
              <a:rPr lang="pt-BR" altLang="pt-BR" sz="2300" b="0" smtClean="0"/>
              <a:t>V - </a:t>
            </a:r>
            <a:r>
              <a:rPr lang="pt-BR" altLang="pt-BR" sz="2300" smtClean="0">
                <a:solidFill>
                  <a:schemeClr val="accent2"/>
                </a:solidFill>
              </a:rPr>
              <a:t>demonstrativo detalhado </a:t>
            </a:r>
            <a:r>
              <a:rPr lang="pt-BR" altLang="pt-BR" sz="2300" b="0" smtClean="0"/>
              <a:t>das horas técnicas efetivamente realizadas nos serviços de assessoria e assistência, de consultoria, de capacitação e promoção de seminários e congêneres, indicando o profissional, sua qualificação, a data, o número de horas trabalhadas e o valor;</a:t>
            </a:r>
          </a:p>
          <a:p>
            <a:pPr algn="just">
              <a:spcBef>
                <a:spcPts val="600"/>
              </a:spcBef>
              <a:spcAft>
                <a:spcPts val="600"/>
              </a:spcAft>
              <a:buFontTx/>
              <a:buNone/>
            </a:pPr>
            <a:r>
              <a:rPr lang="pt-BR" altLang="pt-BR" sz="2300" b="0" smtClean="0"/>
              <a:t>VI - Anotação de Responsabilidade Técnica - </a:t>
            </a:r>
            <a:r>
              <a:rPr lang="pt-BR" altLang="pt-BR" sz="2300" smtClean="0">
                <a:solidFill>
                  <a:schemeClr val="accent2"/>
                </a:solidFill>
              </a:rPr>
              <a:t>ART de execução e fiscalização e laudo técnico de cada medição</a:t>
            </a:r>
            <a:r>
              <a:rPr lang="pt-BR" altLang="pt-BR" sz="2300" b="0" smtClean="0"/>
              <a:t>, assinado pelo engenheiro responsável, em caso de obras;</a:t>
            </a:r>
          </a:p>
          <a:p>
            <a:pPr algn="just">
              <a:spcBef>
                <a:spcPts val="600"/>
              </a:spcBef>
              <a:spcAft>
                <a:spcPts val="600"/>
              </a:spcAft>
              <a:buFontTx/>
              <a:buNone/>
            </a:pPr>
            <a:r>
              <a:rPr lang="pt-BR" altLang="pt-BR" sz="2300" b="0" smtClean="0"/>
              <a:t>VII - cópia da </a:t>
            </a:r>
            <a:r>
              <a:rPr lang="pt-BR" altLang="pt-BR" sz="2300" smtClean="0">
                <a:solidFill>
                  <a:schemeClr val="accent2"/>
                </a:solidFill>
              </a:rPr>
              <a:t>proposta de preço vencedora</a:t>
            </a:r>
            <a:r>
              <a:rPr lang="pt-BR" altLang="pt-BR" sz="2300" b="0" smtClean="0"/>
              <a:t>, das </a:t>
            </a:r>
            <a:r>
              <a:rPr lang="pt-BR" altLang="pt-BR" sz="2300" smtClean="0">
                <a:solidFill>
                  <a:schemeClr val="accent2"/>
                </a:solidFill>
              </a:rPr>
              <a:t>atas da comissão</a:t>
            </a:r>
            <a:r>
              <a:rPr lang="pt-BR" altLang="pt-BR" sz="2300" b="0" smtClean="0"/>
              <a:t> de licitação, dos </a:t>
            </a:r>
            <a:r>
              <a:rPr lang="pt-BR" altLang="pt-BR" sz="2300" smtClean="0">
                <a:solidFill>
                  <a:schemeClr val="accent2"/>
                </a:solidFill>
              </a:rPr>
              <a:t>termos de adjudicação e de homologação</a:t>
            </a:r>
            <a:r>
              <a:rPr lang="pt-BR" altLang="pt-BR" sz="2300" b="0" smtClean="0"/>
              <a:t> das licitações realizadas e das </a:t>
            </a:r>
            <a:r>
              <a:rPr lang="pt-BR" altLang="pt-BR" sz="2300" smtClean="0">
                <a:solidFill>
                  <a:schemeClr val="accent2"/>
                </a:solidFill>
              </a:rPr>
              <a:t>justificativas para sua dispensa ou inexigibilidade</a:t>
            </a:r>
            <a:r>
              <a:rPr lang="pt-BR" altLang="pt-BR" sz="2300" b="0" smtClean="0"/>
              <a:t>, em caso de ente federação;</a:t>
            </a:r>
          </a:p>
          <a:p>
            <a:pPr>
              <a:buFontTx/>
              <a:buNone/>
            </a:pPr>
            <a:endParaRPr lang="pt-BR" altLang="pt-BR" sz="2300" smtClean="0"/>
          </a:p>
        </p:txBody>
      </p:sp>
      <p:sp>
        <p:nvSpPr>
          <p:cNvPr id="132100"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158A99AB-E3CA-427E-A7EE-75FADB2E809C}" type="slidenum">
              <a:rPr altLang="pt-BR" sz="1200" b="0" noProof="1" smtClean="0">
                <a:solidFill>
                  <a:srgbClr val="0F4C0E"/>
                </a:solidFill>
                <a:latin typeface="Arial Black" pitchFamily="34" charset="0"/>
              </a:rPr>
              <a:pPr eaLnBrk="1" hangingPunct="1">
                <a:spcBef>
                  <a:spcPct val="0"/>
                </a:spcBef>
                <a:defRPr/>
              </a:pPr>
              <a:t>91</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additive="base">
                                        <p:cTn id="7" dur="500" fill="hold"/>
                                        <p:tgtEl>
                                          <p:spTgt spid="132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2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2099">
                                            <p:txEl>
                                              <p:pRg st="1" end="1"/>
                                            </p:txEl>
                                          </p:spTgt>
                                        </p:tgtEl>
                                        <p:attrNameLst>
                                          <p:attrName>style.visibility</p:attrName>
                                        </p:attrNameLst>
                                      </p:cBhvr>
                                      <p:to>
                                        <p:strVal val="visible"/>
                                      </p:to>
                                    </p:set>
                                    <p:anim calcmode="lin" valueType="num">
                                      <p:cBhvr additive="base">
                                        <p:cTn id="13" dur="500" fill="hold"/>
                                        <p:tgtEl>
                                          <p:spTgt spid="132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209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2099">
                                            <p:txEl>
                                              <p:pRg st="2" end="2"/>
                                            </p:txEl>
                                          </p:spTgt>
                                        </p:tgtEl>
                                        <p:attrNameLst>
                                          <p:attrName>style.visibility</p:attrName>
                                        </p:attrNameLst>
                                      </p:cBhvr>
                                      <p:to>
                                        <p:strVal val="visible"/>
                                      </p:to>
                                    </p:set>
                                    <p:anim calcmode="lin" valueType="num">
                                      <p:cBhvr additive="base">
                                        <p:cTn id="19" dur="500" fill="hold"/>
                                        <p:tgtEl>
                                          <p:spTgt spid="132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209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ítulo 1"/>
          <p:cNvSpPr>
            <a:spLocks noGrp="1"/>
          </p:cNvSpPr>
          <p:nvPr>
            <p:ph type="title"/>
          </p:nvPr>
        </p:nvSpPr>
        <p:spPr/>
        <p:txBody>
          <a:bodyPr/>
          <a:lstStyle/>
          <a:p>
            <a:pPr algn="ctr"/>
            <a:r>
              <a:rPr lang="en-US" altLang="pt-BR" sz="2400" dirty="0" smtClean="0">
                <a:solidFill>
                  <a:srgbClr val="FF0000"/>
                </a:solidFill>
              </a:rPr>
              <a:t>7.8. </a:t>
            </a:r>
            <a:r>
              <a:rPr lang="en-US" altLang="pt-BR" sz="2400" dirty="0" err="1" smtClean="0">
                <a:solidFill>
                  <a:srgbClr val="FF0000"/>
                </a:solidFill>
              </a:rPr>
              <a:t>Documentos</a:t>
            </a:r>
            <a:r>
              <a:rPr lang="en-US" altLang="pt-BR" sz="2400" dirty="0" smtClean="0">
                <a:solidFill>
                  <a:srgbClr val="FF0000"/>
                </a:solidFill>
              </a:rPr>
              <a:t> a </a:t>
            </a:r>
            <a:r>
              <a:rPr lang="en-US" altLang="pt-BR" sz="2400" dirty="0" err="1" smtClean="0">
                <a:solidFill>
                  <a:srgbClr val="FF0000"/>
                </a:solidFill>
              </a:rPr>
              <a:t>serem</a:t>
            </a:r>
            <a:r>
              <a:rPr lang="en-US" altLang="pt-BR" sz="2400" dirty="0" smtClean="0">
                <a:solidFill>
                  <a:srgbClr val="FF0000"/>
                </a:solidFill>
              </a:rPr>
              <a:t> </a:t>
            </a:r>
            <a:r>
              <a:rPr lang="en-US" altLang="pt-BR" sz="2400" dirty="0" err="1" smtClean="0">
                <a:solidFill>
                  <a:srgbClr val="FF0000"/>
                </a:solidFill>
              </a:rPr>
              <a:t>enviados</a:t>
            </a:r>
            <a:r>
              <a:rPr lang="en-US" altLang="pt-BR" sz="2400" dirty="0" smtClean="0">
                <a:solidFill>
                  <a:srgbClr val="FF0000"/>
                </a:solidFill>
              </a:rPr>
              <a:t> </a:t>
            </a:r>
            <a:r>
              <a:rPr lang="en-US" altLang="pt-BR" sz="2400" dirty="0" err="1" smtClean="0">
                <a:solidFill>
                  <a:srgbClr val="FF0000"/>
                </a:solidFill>
              </a:rPr>
              <a:t>na</a:t>
            </a:r>
            <a:r>
              <a:rPr lang="en-US" altLang="pt-BR" sz="2400" dirty="0" smtClean="0">
                <a:solidFill>
                  <a:srgbClr val="FF0000"/>
                </a:solidFill>
              </a:rPr>
              <a:t> P/C </a:t>
            </a:r>
            <a:r>
              <a:rPr lang="en-US" altLang="pt-BR" sz="2400" dirty="0" err="1" smtClean="0">
                <a:solidFill>
                  <a:srgbClr val="FF0000"/>
                </a:solidFill>
              </a:rPr>
              <a:t>Parcial</a:t>
            </a:r>
            <a:endParaRPr lang="pt-BR" altLang="pt-BR" sz="2400" dirty="0" smtClean="0"/>
          </a:p>
        </p:txBody>
      </p:sp>
      <p:sp>
        <p:nvSpPr>
          <p:cNvPr id="133123" name="Espaço Reservado para Conteúdo 2"/>
          <p:cNvSpPr>
            <a:spLocks noGrp="1"/>
          </p:cNvSpPr>
          <p:nvPr>
            <p:ph idx="1"/>
          </p:nvPr>
        </p:nvSpPr>
        <p:spPr>
          <a:xfrm>
            <a:off x="220663" y="757238"/>
            <a:ext cx="8643937" cy="5168900"/>
          </a:xfrm>
        </p:spPr>
        <p:txBody>
          <a:bodyPr/>
          <a:lstStyle/>
          <a:p>
            <a:pPr algn="just">
              <a:spcBef>
                <a:spcPts val="600"/>
              </a:spcBef>
              <a:spcAft>
                <a:spcPts val="600"/>
              </a:spcAft>
              <a:buFontTx/>
              <a:buNone/>
            </a:pPr>
            <a:r>
              <a:rPr lang="pt-BR" altLang="pt-BR" sz="2300" b="0" dirty="0" smtClean="0"/>
              <a:t>VIII - </a:t>
            </a:r>
            <a:r>
              <a:rPr lang="pt-BR" altLang="pt-BR" sz="2300" dirty="0" smtClean="0">
                <a:solidFill>
                  <a:schemeClr val="accent2"/>
                </a:solidFill>
              </a:rPr>
              <a:t>comprovantes de pagamento dos encargos tributários </a:t>
            </a:r>
            <a:r>
              <a:rPr lang="pt-BR" altLang="pt-BR" sz="2300" b="0" dirty="0" smtClean="0"/>
              <a:t>incidentes sobre cada etapa executada das obras, reformas e serviços, quando houver;</a:t>
            </a:r>
          </a:p>
          <a:p>
            <a:pPr algn="just">
              <a:spcBef>
                <a:spcPts val="600"/>
              </a:spcBef>
              <a:buFontTx/>
              <a:buNone/>
            </a:pPr>
            <a:r>
              <a:rPr lang="pt-BR" altLang="pt-BR" sz="2300" b="0" dirty="0" smtClean="0"/>
              <a:t>IX - </a:t>
            </a:r>
            <a:r>
              <a:rPr lang="pt-BR" altLang="pt-BR" sz="2300" dirty="0" smtClean="0">
                <a:solidFill>
                  <a:schemeClr val="accent2"/>
                </a:solidFill>
              </a:rPr>
              <a:t>fotografias</a:t>
            </a:r>
            <a:r>
              <a:rPr lang="pt-BR" altLang="pt-BR" sz="2300" dirty="0" smtClean="0"/>
              <a:t> </a:t>
            </a:r>
            <a:r>
              <a:rPr lang="pt-BR" altLang="pt-BR" sz="2300" b="0" dirty="0" smtClean="0"/>
              <a:t>dos bens permanentes adquiridos e das obras executadas, se for o caso; </a:t>
            </a:r>
            <a:r>
              <a:rPr lang="pt-BR" altLang="pt-BR" sz="2300" b="0" i="1" dirty="0" smtClean="0"/>
              <a:t>(etiquetas, placas)</a:t>
            </a:r>
          </a:p>
          <a:p>
            <a:pPr algn="just">
              <a:spcBef>
                <a:spcPts val="1200"/>
              </a:spcBef>
              <a:spcAft>
                <a:spcPts val="1200"/>
              </a:spcAft>
              <a:buFontTx/>
              <a:buNone/>
            </a:pPr>
            <a:r>
              <a:rPr lang="pt-BR" altLang="pt-BR" sz="2300" b="0" dirty="0" smtClean="0"/>
              <a:t>X – </a:t>
            </a:r>
            <a:r>
              <a:rPr lang="pt-BR" altLang="pt-BR" sz="2300" dirty="0" smtClean="0">
                <a:solidFill>
                  <a:schemeClr val="accent2"/>
                </a:solidFill>
              </a:rPr>
              <a:t>relação</a:t>
            </a:r>
            <a:r>
              <a:rPr lang="pt-BR" altLang="pt-BR" sz="2300" dirty="0" smtClean="0"/>
              <a:t> </a:t>
            </a:r>
            <a:r>
              <a:rPr lang="pt-BR" altLang="pt-BR" sz="2300" b="0" dirty="0" smtClean="0"/>
              <a:t>em que </a:t>
            </a:r>
            <a:r>
              <a:rPr lang="pt-BR" altLang="pt-BR" sz="2300" dirty="0" smtClean="0">
                <a:solidFill>
                  <a:schemeClr val="accent2"/>
                </a:solidFill>
              </a:rPr>
              <a:t>conste o nome e CPF dos participantes</a:t>
            </a:r>
            <a:r>
              <a:rPr lang="pt-BR" altLang="pt-BR" sz="2300" b="0" dirty="0" smtClean="0"/>
              <a:t>, </a:t>
            </a:r>
            <a:r>
              <a:rPr lang="pt-BR" altLang="pt-BR" sz="2300" dirty="0" smtClean="0">
                <a:solidFill>
                  <a:schemeClr val="accent2"/>
                </a:solidFill>
              </a:rPr>
              <a:t>suas assinaturas</a:t>
            </a:r>
            <a:r>
              <a:rPr lang="pt-BR" altLang="pt-BR" sz="2300" b="0" dirty="0" smtClean="0">
                <a:solidFill>
                  <a:schemeClr val="accent2"/>
                </a:solidFill>
              </a:rPr>
              <a:t>, o </a:t>
            </a:r>
            <a:r>
              <a:rPr lang="pt-BR" altLang="pt-BR" sz="2300" dirty="0" smtClean="0">
                <a:solidFill>
                  <a:schemeClr val="accent2"/>
                </a:solidFill>
              </a:rPr>
              <a:t>nome do palestrante</a:t>
            </a:r>
            <a:r>
              <a:rPr lang="pt-BR" altLang="pt-BR" sz="2300" b="0" dirty="0" smtClean="0"/>
              <a:t>, o tema abordado, a carga horária e o local e data, em caso de despesas relativas a palestras ou eventos similares; </a:t>
            </a:r>
          </a:p>
          <a:p>
            <a:pPr algn="just">
              <a:spcBef>
                <a:spcPts val="1200"/>
              </a:spcBef>
              <a:spcAft>
                <a:spcPts val="1200"/>
              </a:spcAft>
              <a:buFontTx/>
              <a:buNone/>
            </a:pPr>
            <a:r>
              <a:rPr lang="pt-BR" altLang="pt-BR" sz="2300" b="0" dirty="0" smtClean="0"/>
              <a:t>XI – </a:t>
            </a:r>
            <a:r>
              <a:rPr lang="pt-BR" altLang="pt-BR" sz="2300" dirty="0" smtClean="0">
                <a:solidFill>
                  <a:schemeClr val="accent2"/>
                </a:solidFill>
              </a:rPr>
              <a:t>relatório de abastecimento de combustível </a:t>
            </a:r>
            <a:r>
              <a:rPr lang="pt-BR" altLang="pt-BR" sz="2300" b="0" dirty="0" smtClean="0"/>
              <a:t>contendo, no mínimo, informações em ordem cronológica extraídas do documento fiscal sobre identificação da placa do veículo, numeração do </a:t>
            </a:r>
            <a:r>
              <a:rPr lang="pt-BR" altLang="pt-BR" sz="2300" b="0" dirty="0" err="1" smtClean="0"/>
              <a:t>hodômetro</a:t>
            </a:r>
            <a:r>
              <a:rPr lang="pt-BR" altLang="pt-BR" sz="2300" b="0" dirty="0" smtClean="0"/>
              <a:t>, data, quantidade e valores unitários e totais de cada abastecimento; </a:t>
            </a:r>
          </a:p>
        </p:txBody>
      </p:sp>
      <p:sp>
        <p:nvSpPr>
          <p:cNvPr id="133124"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FF91AC47-E86D-4A04-BF84-86F768CBD4A7}" type="slidenum">
              <a:rPr altLang="pt-BR" sz="1200" b="0" noProof="1" smtClean="0">
                <a:solidFill>
                  <a:srgbClr val="0F4C0E"/>
                </a:solidFill>
                <a:latin typeface="Arial Black" pitchFamily="34" charset="0"/>
              </a:rPr>
              <a:pPr eaLnBrk="1" hangingPunct="1">
                <a:spcBef>
                  <a:spcPct val="0"/>
                </a:spcBef>
                <a:defRPr/>
              </a:pPr>
              <a:t>92</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anim calcmode="lin" valueType="num">
                                      <p:cBhvr additive="base">
                                        <p:cTn id="7" dur="500" fill="hold"/>
                                        <p:tgtEl>
                                          <p:spTgt spid="133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3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3123">
                                            <p:txEl>
                                              <p:pRg st="1" end="1"/>
                                            </p:txEl>
                                          </p:spTgt>
                                        </p:tgtEl>
                                        <p:attrNameLst>
                                          <p:attrName>style.visibility</p:attrName>
                                        </p:attrNameLst>
                                      </p:cBhvr>
                                      <p:to>
                                        <p:strVal val="visible"/>
                                      </p:to>
                                    </p:set>
                                    <p:anim calcmode="lin" valueType="num">
                                      <p:cBhvr additive="base">
                                        <p:cTn id="13" dur="500" fill="hold"/>
                                        <p:tgtEl>
                                          <p:spTgt spid="13312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312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33123">
                                            <p:txEl>
                                              <p:pRg st="2" end="2"/>
                                            </p:txEl>
                                          </p:spTgt>
                                        </p:tgtEl>
                                        <p:attrNameLst>
                                          <p:attrName>style.visibility</p:attrName>
                                        </p:attrNameLst>
                                      </p:cBhvr>
                                      <p:to>
                                        <p:strVal val="visible"/>
                                      </p:to>
                                    </p:set>
                                    <p:anim calcmode="lin" valueType="num">
                                      <p:cBhvr additive="base">
                                        <p:cTn id="19" dur="500" fill="hold"/>
                                        <p:tgtEl>
                                          <p:spTgt spid="13312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312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33123">
                                            <p:txEl>
                                              <p:pRg st="3" end="3"/>
                                            </p:txEl>
                                          </p:spTgt>
                                        </p:tgtEl>
                                        <p:attrNameLst>
                                          <p:attrName>style.visibility</p:attrName>
                                        </p:attrNameLst>
                                      </p:cBhvr>
                                      <p:to>
                                        <p:strVal val="visible"/>
                                      </p:to>
                                    </p:set>
                                    <p:anim calcmode="lin" valueType="num">
                                      <p:cBhvr additive="base">
                                        <p:cTn id="25" dur="500" fill="hold"/>
                                        <p:tgtEl>
                                          <p:spTgt spid="13312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312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Título 1"/>
          <p:cNvSpPr>
            <a:spLocks noGrp="1"/>
          </p:cNvSpPr>
          <p:nvPr>
            <p:ph type="title"/>
          </p:nvPr>
        </p:nvSpPr>
        <p:spPr/>
        <p:txBody>
          <a:bodyPr/>
          <a:lstStyle/>
          <a:p>
            <a:pPr algn="ctr"/>
            <a:r>
              <a:rPr lang="en-US" altLang="pt-BR" sz="2400" dirty="0" smtClean="0">
                <a:solidFill>
                  <a:srgbClr val="FF0000"/>
                </a:solidFill>
              </a:rPr>
              <a:t>7.8. </a:t>
            </a:r>
            <a:r>
              <a:rPr lang="en-US" altLang="pt-BR" sz="2400" dirty="0" err="1" smtClean="0">
                <a:solidFill>
                  <a:srgbClr val="FF0000"/>
                </a:solidFill>
              </a:rPr>
              <a:t>Documentos</a:t>
            </a:r>
            <a:r>
              <a:rPr lang="en-US" altLang="pt-BR" sz="2400" dirty="0" smtClean="0">
                <a:solidFill>
                  <a:srgbClr val="FF0000"/>
                </a:solidFill>
              </a:rPr>
              <a:t> a </a:t>
            </a:r>
            <a:r>
              <a:rPr lang="en-US" altLang="pt-BR" sz="2400" dirty="0" err="1" smtClean="0">
                <a:solidFill>
                  <a:srgbClr val="FF0000"/>
                </a:solidFill>
              </a:rPr>
              <a:t>serem</a:t>
            </a:r>
            <a:r>
              <a:rPr lang="en-US" altLang="pt-BR" sz="2400" dirty="0" smtClean="0">
                <a:solidFill>
                  <a:srgbClr val="FF0000"/>
                </a:solidFill>
              </a:rPr>
              <a:t> </a:t>
            </a:r>
            <a:r>
              <a:rPr lang="en-US" altLang="pt-BR" sz="2400" dirty="0" err="1" smtClean="0">
                <a:solidFill>
                  <a:srgbClr val="FF0000"/>
                </a:solidFill>
              </a:rPr>
              <a:t>enviados</a:t>
            </a:r>
            <a:r>
              <a:rPr lang="en-US" altLang="pt-BR" sz="2400" dirty="0" smtClean="0">
                <a:solidFill>
                  <a:srgbClr val="FF0000"/>
                </a:solidFill>
              </a:rPr>
              <a:t> </a:t>
            </a:r>
            <a:r>
              <a:rPr lang="en-US" altLang="pt-BR" sz="2400" dirty="0" err="1" smtClean="0">
                <a:solidFill>
                  <a:srgbClr val="FF0000"/>
                </a:solidFill>
              </a:rPr>
              <a:t>na</a:t>
            </a:r>
            <a:r>
              <a:rPr lang="en-US" altLang="pt-BR" sz="2400" dirty="0" smtClean="0">
                <a:solidFill>
                  <a:srgbClr val="FF0000"/>
                </a:solidFill>
              </a:rPr>
              <a:t> P/C </a:t>
            </a:r>
            <a:r>
              <a:rPr lang="en-US" altLang="pt-BR" sz="2400" dirty="0" err="1" smtClean="0">
                <a:solidFill>
                  <a:srgbClr val="FF0000"/>
                </a:solidFill>
              </a:rPr>
              <a:t>Parcial</a:t>
            </a:r>
            <a:endParaRPr lang="pt-BR" altLang="pt-BR" sz="2400" dirty="0" smtClean="0"/>
          </a:p>
        </p:txBody>
      </p:sp>
      <p:sp>
        <p:nvSpPr>
          <p:cNvPr id="24579" name="Espaço Reservado para Conteúdo 2"/>
          <p:cNvSpPr>
            <a:spLocks noGrp="1"/>
          </p:cNvSpPr>
          <p:nvPr>
            <p:ph idx="1"/>
          </p:nvPr>
        </p:nvSpPr>
        <p:spPr/>
        <p:txBody>
          <a:bodyPr/>
          <a:lstStyle/>
          <a:p>
            <a:pPr algn="just">
              <a:spcBef>
                <a:spcPts val="1200"/>
              </a:spcBef>
              <a:spcAft>
                <a:spcPts val="1200"/>
              </a:spcAft>
              <a:buFontTx/>
              <a:buNone/>
              <a:defRPr/>
            </a:pPr>
            <a:r>
              <a:rPr lang="pt-BR" altLang="pt-BR" b="0" dirty="0" smtClean="0"/>
              <a:t>XII – </a:t>
            </a:r>
            <a:r>
              <a:rPr lang="pt-BR" altLang="pt-BR" dirty="0" smtClean="0">
                <a:solidFill>
                  <a:schemeClr val="accent2"/>
                </a:solidFill>
              </a:rPr>
              <a:t>relação dos passageiros </a:t>
            </a:r>
            <a:r>
              <a:rPr lang="pt-BR" altLang="pt-BR" b="0" dirty="0" smtClean="0"/>
              <a:t>fornecida pela empresa contratada, no caso de locação de veículo para transporte de pessoas;</a:t>
            </a:r>
            <a:endParaRPr lang="pt-BR" altLang="pt-BR" dirty="0" smtClean="0"/>
          </a:p>
          <a:p>
            <a:pPr algn="just">
              <a:spcBef>
                <a:spcPts val="1200"/>
              </a:spcBef>
              <a:spcAft>
                <a:spcPts val="1200"/>
              </a:spcAft>
              <a:buFontTx/>
              <a:buNone/>
              <a:defRPr/>
            </a:pPr>
            <a:r>
              <a:rPr lang="pt-BR" altLang="pt-BR" b="0" dirty="0" smtClean="0"/>
              <a:t>XIII – </a:t>
            </a:r>
            <a:r>
              <a:rPr lang="pt-BR" altLang="pt-BR" dirty="0" smtClean="0">
                <a:solidFill>
                  <a:schemeClr val="accent2"/>
                </a:solidFill>
              </a:rPr>
              <a:t>balancete de prestação de contas emitido por meio do sistema SIGEF e assinado pelo representante legal </a:t>
            </a:r>
            <a:r>
              <a:rPr lang="pt-BR" altLang="pt-BR" b="0" i="1" u="sng" dirty="0" smtClean="0"/>
              <a:t>(e tesoureiro, Anexo VII da IN TC-14/2012) </a:t>
            </a:r>
            <a:r>
              <a:rPr lang="pt-BR" altLang="pt-BR" b="0" dirty="0" smtClean="0"/>
              <a:t>do convenente; e </a:t>
            </a:r>
          </a:p>
          <a:p>
            <a:pPr algn="just">
              <a:spcBef>
                <a:spcPts val="1200"/>
              </a:spcBef>
              <a:spcAft>
                <a:spcPts val="1200"/>
              </a:spcAft>
              <a:buFontTx/>
              <a:buNone/>
              <a:defRPr/>
            </a:pPr>
            <a:r>
              <a:rPr lang="pt-BR" altLang="pt-BR" b="0" dirty="0" smtClean="0"/>
              <a:t>XIV – </a:t>
            </a:r>
            <a:r>
              <a:rPr lang="pt-BR" altLang="pt-BR" dirty="0" smtClean="0">
                <a:solidFill>
                  <a:schemeClr val="accent2"/>
                </a:solidFill>
              </a:rPr>
              <a:t>outros documentos que o setor técnico entender necessários</a:t>
            </a:r>
            <a:r>
              <a:rPr lang="pt-BR" altLang="pt-BR" dirty="0" smtClean="0"/>
              <a:t> </a:t>
            </a:r>
            <a:r>
              <a:rPr lang="pt-BR" altLang="pt-BR" b="0" dirty="0" smtClean="0"/>
              <a:t>para comprovação da correta e regular aplicação dos recursos, bem como aqueles previstos no termo de convênio. </a:t>
            </a:r>
          </a:p>
          <a:p>
            <a:pPr algn="just">
              <a:spcBef>
                <a:spcPts val="1200"/>
              </a:spcBef>
              <a:spcAft>
                <a:spcPts val="1200"/>
              </a:spcAft>
              <a:buFontTx/>
              <a:buNone/>
              <a:defRPr/>
            </a:pPr>
            <a:r>
              <a:rPr lang="pt-BR" altLang="pt-BR" b="0" dirty="0" err="1" smtClean="0"/>
              <a:t>Obs</a:t>
            </a:r>
            <a:r>
              <a:rPr lang="pt-BR" altLang="pt-BR" b="0" dirty="0" smtClean="0"/>
              <a:t>: </a:t>
            </a:r>
            <a:r>
              <a:rPr lang="pt-BR" sz="2200" b="0" i="1" u="sng" dirty="0" smtClean="0"/>
              <a:t>Cópia </a:t>
            </a:r>
            <a:r>
              <a:rPr lang="pt-BR" sz="2200" b="0" i="1" u="sng" dirty="0"/>
              <a:t>do certificado de propriedade, no caso de aquisição ou conserto de veículo automotor; </a:t>
            </a:r>
            <a:r>
              <a:rPr lang="pt-BR" sz="2200" b="0" i="1" u="sng" dirty="0" smtClean="0"/>
              <a:t>(</a:t>
            </a:r>
            <a:r>
              <a:rPr lang="pt-BR" sz="2200" b="0" i="1" u="sng" dirty="0" smtClean="0">
                <a:effectLst>
                  <a:outerShdw blurRad="38100" dist="38100" dir="2700000" algn="tl">
                    <a:srgbClr val="000000">
                      <a:alpha val="43137"/>
                    </a:srgbClr>
                  </a:outerShdw>
                </a:effectLst>
              </a:rPr>
              <a:t>Anexo VII da IN TC-14/2012).</a:t>
            </a:r>
            <a:endParaRPr lang="pt-BR" altLang="pt-BR" sz="2200" b="0" i="1" u="sng" dirty="0" smtClean="0">
              <a:effectLst>
                <a:outerShdw blurRad="38100" dist="38100" dir="2700000" algn="tl">
                  <a:srgbClr val="000000">
                    <a:alpha val="43137"/>
                  </a:srgbClr>
                </a:outerShdw>
              </a:effectLst>
            </a:endParaRPr>
          </a:p>
        </p:txBody>
      </p:sp>
      <p:sp>
        <p:nvSpPr>
          <p:cNvPr id="134148"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36FFAD42-9BF0-4391-BE17-2C7DD2EBB688}" type="slidenum">
              <a:rPr altLang="pt-BR" sz="1200" b="0" noProof="1" smtClean="0">
                <a:solidFill>
                  <a:srgbClr val="0F4C0E"/>
                </a:solidFill>
                <a:latin typeface="Arial Black" pitchFamily="34" charset="0"/>
              </a:rPr>
              <a:pPr eaLnBrk="1" hangingPunct="1">
                <a:spcBef>
                  <a:spcPct val="0"/>
                </a:spcBef>
                <a:defRPr/>
              </a:pPr>
              <a:t>93</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228600" y="0"/>
            <a:ext cx="7859486" cy="609600"/>
          </a:xfrm>
        </p:spPr>
        <p:txBody>
          <a:bodyPr/>
          <a:lstStyle/>
          <a:p>
            <a:pPr algn="ctr"/>
            <a:r>
              <a:rPr lang="en-US" altLang="pt-BR" sz="2400" dirty="0" smtClean="0">
                <a:solidFill>
                  <a:srgbClr val="FF0000"/>
                </a:solidFill>
                <a:latin typeface="Arial" panose="020B0604020202020204" pitchFamily="34" charset="0"/>
                <a:cs typeface="Arial" panose="020B0604020202020204" pitchFamily="34" charset="0"/>
              </a:rPr>
              <a:t>7.9. </a:t>
            </a:r>
            <a:r>
              <a:rPr lang="en-US" altLang="pt-BR" sz="2400" dirty="0" err="1">
                <a:solidFill>
                  <a:srgbClr val="FF0000"/>
                </a:solidFill>
                <a:latin typeface="Arial" panose="020B0604020202020204" pitchFamily="34" charset="0"/>
                <a:cs typeface="Arial" panose="020B0604020202020204" pitchFamily="34" charset="0"/>
              </a:rPr>
              <a:t>Consultar</a:t>
            </a:r>
            <a:r>
              <a:rPr lang="en-US" altLang="pt-BR" sz="2400" dirty="0">
                <a:solidFill>
                  <a:schemeClr val="tx1"/>
                </a:solidFill>
                <a:latin typeface="Arial" panose="020B0604020202020204" pitchFamily="34" charset="0"/>
                <a:cs typeface="Arial" panose="020B0604020202020204" pitchFamily="34" charset="0"/>
              </a:rPr>
              <a:t> </a:t>
            </a:r>
            <a:r>
              <a:rPr lang="en-US" altLang="pt-BR" sz="2400" dirty="0">
                <a:solidFill>
                  <a:srgbClr val="FF0000"/>
                </a:solidFill>
                <a:latin typeface="Arial" panose="020B0604020202020204" pitchFamily="34" charset="0"/>
                <a:cs typeface="Arial" panose="020B0604020202020204" pitchFamily="34" charset="0"/>
              </a:rPr>
              <a:t>P/C </a:t>
            </a:r>
            <a:r>
              <a:rPr lang="en-US" altLang="pt-BR" sz="2400" dirty="0" err="1">
                <a:solidFill>
                  <a:srgbClr val="FF0000"/>
                </a:solidFill>
                <a:latin typeface="Arial" panose="020B0604020202020204" pitchFamily="34" charset="0"/>
                <a:cs typeface="Arial" panose="020B0604020202020204" pitchFamily="34" charset="0"/>
              </a:rPr>
              <a:t>Parcial</a:t>
            </a:r>
            <a:endParaRPr lang="pt-BR" altLang="pt-BR" sz="2400" dirty="0" smtClean="0">
              <a:solidFill>
                <a:schemeClr val="accent6"/>
              </a:solidFill>
              <a:latin typeface="Arial" panose="020B0604020202020204" pitchFamily="34" charset="0"/>
              <a:cs typeface="Arial" panose="020B0604020202020204" pitchFamily="34" charset="0"/>
            </a:endParaRP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5" name="Imagem 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8002" y="964276"/>
            <a:ext cx="8504140" cy="4921135"/>
          </a:xfrm>
          <a:prstGeom prst="rect">
            <a:avLst/>
          </a:prstGeom>
          <a:ln>
            <a:solidFill>
              <a:srgbClr val="FF0000"/>
            </a:solidFill>
          </a:ln>
        </p:spPr>
      </p:pic>
      <p:sp>
        <p:nvSpPr>
          <p:cNvPr id="9" name="Retângulo Arredondado 8"/>
          <p:cNvSpPr/>
          <p:nvPr/>
        </p:nvSpPr>
        <p:spPr bwMode="auto">
          <a:xfrm>
            <a:off x="4545176" y="3998423"/>
            <a:ext cx="1423362" cy="390697"/>
          </a:xfrm>
          <a:prstGeom prst="round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1" i="0" u="none" strike="noStrike" cap="none" normalizeH="0" baseline="0" dirty="0" smtClean="0">
              <a:ln>
                <a:noFill/>
              </a:ln>
              <a:solidFill>
                <a:schemeClr val="tx1"/>
              </a:solidFill>
              <a:effectLst/>
              <a:latin typeface="Arial" charset="0"/>
            </a:endParaRPr>
          </a:p>
        </p:txBody>
      </p:sp>
    </p:spTree>
    <p:extLst>
      <p:ext uri="{BB962C8B-B14F-4D97-AF65-F5344CB8AC3E}">
        <p14:creationId xmlns:p14="http://schemas.microsoft.com/office/powerpoint/2010/main" val="19648775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idx="4294967295"/>
          </p:nvPr>
        </p:nvSpPr>
        <p:spPr/>
        <p:txBody>
          <a:bodyPr/>
          <a:lstStyle/>
          <a:p>
            <a:pPr algn="ctr"/>
            <a:r>
              <a:rPr lang="en-US" altLang="pt-BR" sz="2400" dirty="0" smtClean="0">
                <a:solidFill>
                  <a:srgbClr val="FF0000"/>
                </a:solidFill>
                <a:latin typeface="+mn-lt"/>
              </a:rPr>
              <a:t>7.9. </a:t>
            </a:r>
            <a:r>
              <a:rPr lang="en-US" altLang="pt-BR" sz="2400" dirty="0" err="1" smtClean="0">
                <a:solidFill>
                  <a:srgbClr val="FF0000"/>
                </a:solidFill>
                <a:latin typeface="+mn-lt"/>
              </a:rPr>
              <a:t>Consultar</a:t>
            </a:r>
            <a:r>
              <a:rPr lang="en-US" altLang="pt-BR" sz="2400" dirty="0" smtClean="0">
                <a:solidFill>
                  <a:schemeClr val="tx1"/>
                </a:solidFill>
                <a:latin typeface="+mn-lt"/>
              </a:rPr>
              <a:t> </a:t>
            </a:r>
            <a:r>
              <a:rPr lang="en-US" altLang="pt-BR" sz="2400" dirty="0" smtClean="0">
                <a:solidFill>
                  <a:srgbClr val="FF0000"/>
                </a:solidFill>
                <a:latin typeface="+mn-lt"/>
              </a:rPr>
              <a:t>P/C </a:t>
            </a:r>
            <a:r>
              <a:rPr lang="en-US" altLang="pt-BR" sz="2400" dirty="0" err="1" smtClean="0">
                <a:solidFill>
                  <a:srgbClr val="FF0000"/>
                </a:solidFill>
                <a:latin typeface="+mn-lt"/>
              </a:rPr>
              <a:t>Parcial</a:t>
            </a:r>
            <a:endParaRPr lang="pt-BR" altLang="pt-BR" sz="2400" dirty="0" smtClean="0">
              <a:solidFill>
                <a:srgbClr val="FF0000"/>
              </a:solidFill>
              <a:latin typeface="+mn-lt"/>
            </a:endParaRPr>
          </a:p>
        </p:txBody>
      </p:sp>
      <p:cxnSp>
        <p:nvCxnSpPr>
          <p:cNvPr id="34" name="Conector de Seta Reta 33"/>
          <p:cNvCxnSpPr/>
          <p:nvPr/>
        </p:nvCxnSpPr>
        <p:spPr bwMode="auto">
          <a:xfrm>
            <a:off x="8345978" y="6166429"/>
            <a:ext cx="798022"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35" name="Imagem 34"/>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280160" y="963644"/>
            <a:ext cx="7624226" cy="2095440"/>
          </a:xfrm>
          <a:prstGeom prst="rect">
            <a:avLst/>
          </a:prstGeom>
          <a:ln>
            <a:solidFill>
              <a:srgbClr val="FF0000"/>
            </a:solidFill>
          </a:ln>
        </p:spPr>
      </p:pic>
      <p:sp>
        <p:nvSpPr>
          <p:cNvPr id="36" name="Retângulo 35"/>
          <p:cNvSpPr/>
          <p:nvPr/>
        </p:nvSpPr>
        <p:spPr bwMode="auto">
          <a:xfrm>
            <a:off x="1870364" y="1953491"/>
            <a:ext cx="2094807" cy="35744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7" name="Retângulo 36"/>
          <p:cNvSpPr/>
          <p:nvPr/>
        </p:nvSpPr>
        <p:spPr bwMode="auto">
          <a:xfrm>
            <a:off x="8401624" y="1729047"/>
            <a:ext cx="501307" cy="30757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9" name="Imagem 38"/>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40000"/>
                    </a14:imgEffect>
                  </a14:imgLayer>
                </a14:imgProps>
              </a:ext>
            </a:extLst>
          </a:blip>
          <a:stretch>
            <a:fillRect/>
          </a:stretch>
        </p:blipFill>
        <p:spPr>
          <a:xfrm>
            <a:off x="1055716" y="1304062"/>
            <a:ext cx="7596561" cy="2212956"/>
          </a:xfrm>
          <a:prstGeom prst="rect">
            <a:avLst/>
          </a:prstGeom>
          <a:ln>
            <a:solidFill>
              <a:srgbClr val="FF0000"/>
            </a:solidFill>
          </a:ln>
        </p:spPr>
      </p:pic>
      <p:sp>
        <p:nvSpPr>
          <p:cNvPr id="38" name="Retângulo 37"/>
          <p:cNvSpPr/>
          <p:nvPr/>
        </p:nvSpPr>
        <p:spPr bwMode="auto">
          <a:xfrm>
            <a:off x="1812175" y="3005400"/>
            <a:ext cx="423949" cy="26150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41" name="Imagem 40"/>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40000"/>
                    </a14:imgEffect>
                  </a14:imgLayer>
                </a14:imgProps>
              </a:ext>
            </a:extLst>
          </a:blip>
          <a:stretch>
            <a:fillRect/>
          </a:stretch>
        </p:blipFill>
        <p:spPr>
          <a:xfrm>
            <a:off x="648393" y="1657241"/>
            <a:ext cx="7753231" cy="3506240"/>
          </a:xfrm>
          <a:prstGeom prst="rect">
            <a:avLst/>
          </a:prstGeom>
          <a:ln>
            <a:solidFill>
              <a:srgbClr val="FF0000"/>
            </a:solidFill>
          </a:ln>
        </p:spPr>
      </p:pic>
      <p:sp>
        <p:nvSpPr>
          <p:cNvPr id="43" name="Elipse 42"/>
          <p:cNvSpPr/>
          <p:nvPr/>
        </p:nvSpPr>
        <p:spPr bwMode="auto">
          <a:xfrm>
            <a:off x="4602615" y="3614305"/>
            <a:ext cx="914400" cy="501535"/>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cxnSp>
        <p:nvCxnSpPr>
          <p:cNvPr id="44" name="Conector de Seta Reta 43"/>
          <p:cNvCxnSpPr>
            <a:stCxn id="43" idx="0"/>
          </p:cNvCxnSpPr>
          <p:nvPr/>
        </p:nvCxnSpPr>
        <p:spPr bwMode="auto">
          <a:xfrm flipH="1" flipV="1">
            <a:off x="4896196" y="2460567"/>
            <a:ext cx="163619" cy="115373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6" name="Conector de Seta Reta 45"/>
          <p:cNvCxnSpPr>
            <a:stCxn id="43" idx="2"/>
          </p:cNvCxnSpPr>
          <p:nvPr/>
        </p:nvCxnSpPr>
        <p:spPr bwMode="auto">
          <a:xfrm flipH="1">
            <a:off x="2568633" y="3865073"/>
            <a:ext cx="2033982" cy="160299"/>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8" name="Conector de Seta Reta 47"/>
          <p:cNvCxnSpPr>
            <a:stCxn id="43" idx="2"/>
          </p:cNvCxnSpPr>
          <p:nvPr/>
        </p:nvCxnSpPr>
        <p:spPr bwMode="auto">
          <a:xfrm flipH="1">
            <a:off x="2568633" y="3865073"/>
            <a:ext cx="2033982" cy="84047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50" name="Imagem 49"/>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396283" y="1992783"/>
            <a:ext cx="7753232" cy="3643246"/>
          </a:xfrm>
          <a:prstGeom prst="rect">
            <a:avLst/>
          </a:prstGeom>
          <a:ln>
            <a:solidFill>
              <a:srgbClr val="FF0000"/>
            </a:solidFill>
          </a:ln>
        </p:spPr>
      </p:pic>
      <p:pic>
        <p:nvPicPr>
          <p:cNvPr id="49" name="Imagem 48"/>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brightnessContrast bright="-20000" contrast="40000"/>
                    </a14:imgEffect>
                  </a14:imgLayer>
                </a14:imgProps>
              </a:ext>
            </a:extLst>
          </a:blip>
          <a:stretch>
            <a:fillRect/>
          </a:stretch>
        </p:blipFill>
        <p:spPr>
          <a:xfrm>
            <a:off x="144174" y="2281983"/>
            <a:ext cx="7895772" cy="3599411"/>
          </a:xfrm>
          <a:prstGeom prst="rect">
            <a:avLst/>
          </a:prstGeom>
        </p:spPr>
      </p:pic>
      <p:pic>
        <p:nvPicPr>
          <p:cNvPr id="53" name="Imagem 52"/>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Effect>
                      <a14:brightnessContrast bright="-20000" contrast="40000"/>
                    </a14:imgEffect>
                  </a14:imgLayer>
                </a14:imgProps>
              </a:ext>
            </a:extLst>
          </a:blip>
          <a:stretch>
            <a:fillRect/>
          </a:stretch>
        </p:blipFill>
        <p:spPr>
          <a:xfrm>
            <a:off x="47312" y="2685796"/>
            <a:ext cx="7753976" cy="3525325"/>
          </a:xfrm>
          <a:prstGeom prst="rect">
            <a:avLst/>
          </a:prstGeom>
          <a:ln>
            <a:solidFill>
              <a:srgbClr val="FF0000"/>
            </a:solidFill>
          </a:ln>
        </p:spPr>
      </p:pic>
      <p:sp>
        <p:nvSpPr>
          <p:cNvPr id="52" name="Retângulo 51"/>
          <p:cNvSpPr/>
          <p:nvPr/>
        </p:nvSpPr>
        <p:spPr bwMode="auto">
          <a:xfrm>
            <a:off x="1221971" y="4400231"/>
            <a:ext cx="1986742" cy="152499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4" name="Retângulo 53"/>
          <p:cNvSpPr/>
          <p:nvPr/>
        </p:nvSpPr>
        <p:spPr bwMode="auto">
          <a:xfrm>
            <a:off x="7065818" y="2685796"/>
            <a:ext cx="399011" cy="58110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6503729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43" grpId="0" animBg="1"/>
      <p:bldP spid="52" grpId="0" animBg="1"/>
      <p:bldP spid="5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idx="4294967295"/>
          </p:nvPr>
        </p:nvSpPr>
        <p:spPr/>
        <p:txBody>
          <a:bodyPr/>
          <a:lstStyle/>
          <a:p>
            <a:pPr algn="ctr"/>
            <a:r>
              <a:rPr lang="en-US" altLang="pt-BR" dirty="0" smtClean="0">
                <a:solidFill>
                  <a:srgbClr val="FF0000"/>
                </a:solidFill>
              </a:rPr>
              <a:t>7.9. </a:t>
            </a:r>
            <a:r>
              <a:rPr lang="en-US" altLang="pt-BR" dirty="0" err="1" smtClean="0">
                <a:solidFill>
                  <a:srgbClr val="FF0000"/>
                </a:solidFill>
              </a:rPr>
              <a:t>Consultar</a:t>
            </a:r>
            <a:r>
              <a:rPr lang="en-US" altLang="pt-BR" dirty="0" smtClean="0">
                <a:solidFill>
                  <a:schemeClr val="tx1"/>
                </a:solidFill>
              </a:rPr>
              <a:t> </a:t>
            </a:r>
            <a:r>
              <a:rPr lang="en-US" altLang="pt-BR" dirty="0" smtClean="0">
                <a:solidFill>
                  <a:srgbClr val="FF0000"/>
                </a:solidFill>
              </a:rPr>
              <a:t>P/C </a:t>
            </a:r>
            <a:r>
              <a:rPr lang="en-US" altLang="pt-BR" dirty="0" err="1" smtClean="0">
                <a:solidFill>
                  <a:srgbClr val="FF0000"/>
                </a:solidFill>
              </a:rPr>
              <a:t>Parcial</a:t>
            </a:r>
            <a:endParaRPr lang="pt-BR" altLang="pt-BR" dirty="0" smtClean="0">
              <a:solidFill>
                <a:schemeClr val="accent2"/>
              </a:solidFill>
            </a:endParaRPr>
          </a:p>
        </p:txBody>
      </p:sp>
      <p:sp>
        <p:nvSpPr>
          <p:cNvPr id="173062" name="Espaço Reservado para Número de Slide 6"/>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B2420B3C-9DCB-4F0B-B78D-41A3C7D68920}" type="slidenum">
              <a:rPr altLang="pt-BR" sz="1200" b="0" noProof="1" smtClean="0">
                <a:solidFill>
                  <a:srgbClr val="0F4C0E"/>
                </a:solidFill>
                <a:latin typeface="Arial Black" pitchFamily="34" charset="0"/>
              </a:rPr>
              <a:pPr eaLnBrk="1" hangingPunct="1">
                <a:spcBef>
                  <a:spcPct val="0"/>
                </a:spcBef>
                <a:defRPr/>
              </a:pPr>
              <a:t>96</a:t>
            </a:fld>
            <a:endParaRPr lang="pt-BR" altLang="pt-BR" sz="1200" b="0" noProof="1" smtClean="0">
              <a:solidFill>
                <a:srgbClr val="0F4C0E"/>
              </a:solidFill>
              <a:latin typeface="Arial Black" pitchFamily="34" charset="0"/>
            </a:endParaRPr>
          </a:p>
        </p:txBody>
      </p:sp>
      <p:pic>
        <p:nvPicPr>
          <p:cNvPr id="2" name="Imagem 1"/>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2392405" y="787142"/>
            <a:ext cx="6420746" cy="5314400"/>
          </a:xfrm>
          <a:prstGeom prst="rect">
            <a:avLst/>
          </a:prstGeom>
          <a:ln>
            <a:solidFill>
              <a:srgbClr val="FF0000"/>
            </a:solidFill>
          </a:ln>
        </p:spPr>
      </p:pic>
      <p:sp>
        <p:nvSpPr>
          <p:cNvPr id="3" name="Retângulo 2"/>
          <p:cNvSpPr/>
          <p:nvPr/>
        </p:nvSpPr>
        <p:spPr bwMode="auto">
          <a:xfrm>
            <a:off x="6808124" y="2809702"/>
            <a:ext cx="1662545" cy="93102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4" name="Retângulo 3"/>
          <p:cNvSpPr/>
          <p:nvPr/>
        </p:nvSpPr>
        <p:spPr bwMode="auto">
          <a:xfrm>
            <a:off x="2502131" y="2668385"/>
            <a:ext cx="1712422" cy="77595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 name="Retângulo 4"/>
          <p:cNvSpPr/>
          <p:nvPr/>
        </p:nvSpPr>
        <p:spPr bwMode="auto">
          <a:xfrm>
            <a:off x="2568633" y="3906982"/>
            <a:ext cx="2402378" cy="64839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6" name="Imagem 5"/>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20000"/>
                    </a14:imgEffect>
                  </a14:imgLayer>
                </a14:imgProps>
              </a:ext>
            </a:extLst>
          </a:blip>
          <a:stretch>
            <a:fillRect/>
          </a:stretch>
        </p:blipFill>
        <p:spPr>
          <a:xfrm>
            <a:off x="1208941" y="1056006"/>
            <a:ext cx="6496957" cy="5223078"/>
          </a:xfrm>
          <a:prstGeom prst="rect">
            <a:avLst/>
          </a:prstGeom>
          <a:ln>
            <a:solidFill>
              <a:srgbClr val="FF0000"/>
            </a:solidFill>
          </a:ln>
        </p:spPr>
      </p:pic>
      <p:sp>
        <p:nvSpPr>
          <p:cNvPr id="7" name="Retângulo 6"/>
          <p:cNvSpPr/>
          <p:nvPr/>
        </p:nvSpPr>
        <p:spPr bwMode="auto">
          <a:xfrm>
            <a:off x="1379913" y="1579418"/>
            <a:ext cx="2951018" cy="186492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3" name="Retângulo 12"/>
          <p:cNvSpPr/>
          <p:nvPr/>
        </p:nvSpPr>
        <p:spPr bwMode="auto">
          <a:xfrm>
            <a:off x="1379913" y="3549535"/>
            <a:ext cx="2951018" cy="177892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410237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13"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idx="4294967295"/>
          </p:nvPr>
        </p:nvSpPr>
        <p:spPr/>
        <p:txBody>
          <a:bodyPr/>
          <a:lstStyle/>
          <a:p>
            <a:pPr algn="ctr"/>
            <a:r>
              <a:rPr lang="en-US" altLang="pt-BR" dirty="0" smtClean="0">
                <a:solidFill>
                  <a:srgbClr val="FF0000"/>
                </a:solidFill>
              </a:rPr>
              <a:t>7.9. </a:t>
            </a:r>
            <a:r>
              <a:rPr lang="en-US" altLang="pt-BR" dirty="0" err="1" smtClean="0">
                <a:solidFill>
                  <a:srgbClr val="FF0000"/>
                </a:solidFill>
              </a:rPr>
              <a:t>Situações</a:t>
            </a:r>
            <a:r>
              <a:rPr lang="en-US" altLang="pt-BR" dirty="0" smtClean="0">
                <a:solidFill>
                  <a:srgbClr val="FF0000"/>
                </a:solidFill>
              </a:rPr>
              <a:t> da PC no </a:t>
            </a:r>
            <a:r>
              <a:rPr lang="en-US" altLang="pt-BR" dirty="0" err="1" smtClean="0">
                <a:solidFill>
                  <a:srgbClr val="FF0000"/>
                </a:solidFill>
              </a:rPr>
              <a:t>sistema</a:t>
            </a:r>
            <a:endParaRPr lang="pt-BR" altLang="pt-BR" dirty="0" smtClean="0">
              <a:solidFill>
                <a:srgbClr val="FF0000"/>
              </a:solidFill>
            </a:endParaRPr>
          </a:p>
        </p:txBody>
      </p:sp>
      <p:sp>
        <p:nvSpPr>
          <p:cNvPr id="138243" name="CaixaDeTexto 2"/>
          <p:cNvSpPr txBox="1">
            <a:spLocks noChangeArrowheads="1"/>
          </p:cNvSpPr>
          <p:nvPr/>
        </p:nvSpPr>
        <p:spPr bwMode="auto">
          <a:xfrm>
            <a:off x="344488" y="1042988"/>
            <a:ext cx="8162925" cy="4708525"/>
          </a:xfrm>
          <a:prstGeom prst="rect">
            <a:avLst/>
          </a:prstGeom>
          <a:noFill/>
          <a:ln>
            <a:noFill/>
          </a:ln>
          <a:extLst/>
        </p:spPr>
        <p:txBody>
          <a:bodyPr>
            <a:spAutoFit/>
          </a:bodyPr>
          <a:lstStyle>
            <a:lvl1pPr algn="l" eaLnBrk="0" hangingPunct="0">
              <a:spcBef>
                <a:spcPct val="20000"/>
              </a:spcBef>
              <a:defRPr sz="2400" b="1">
                <a:solidFill>
                  <a:schemeClr val="tx2"/>
                </a:solidFill>
                <a:latin typeface="Arial" charset="0"/>
              </a:defRPr>
            </a:lvl1pPr>
            <a:lvl2pPr marL="742950" indent="-285750" algn="l" eaLnBrk="0" hangingPunct="0">
              <a:lnSpc>
                <a:spcPct val="90000"/>
              </a:lnSpc>
              <a:spcBef>
                <a:spcPct val="20000"/>
              </a:spcBef>
              <a:buSzPct val="60000"/>
              <a:buBlip>
                <a:blip r:embed="rId3"/>
              </a:buBlip>
              <a:defRPr sz="2400" b="1">
                <a:solidFill>
                  <a:schemeClr val="tx1"/>
                </a:solidFill>
                <a:latin typeface="Arial" charset="0"/>
              </a:defRPr>
            </a:lvl2pPr>
            <a:lvl3pPr marL="1143000" indent="-228600" algn="l"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algn="l" eaLnBrk="0" hangingPunct="0">
              <a:lnSpc>
                <a:spcPct val="90000"/>
              </a:lnSpc>
              <a:spcBef>
                <a:spcPct val="20000"/>
              </a:spcBef>
              <a:buSzPct val="70000"/>
              <a:buChar char="•"/>
              <a:defRPr sz="2000">
                <a:solidFill>
                  <a:schemeClr val="tx1"/>
                </a:solidFill>
                <a:latin typeface="Times New Roman" pitchFamily="18" charset="0"/>
              </a:defRPr>
            </a:lvl4pPr>
            <a:lvl5pPr marL="2057400" indent="-228600" algn="l"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2000" b="0" dirty="0">
                <a:solidFill>
                  <a:srgbClr val="FF0000"/>
                </a:solidFill>
                <a:cs typeface="+mn-cs"/>
              </a:rPr>
              <a:t>ED = Em Edição  </a:t>
            </a:r>
          </a:p>
          <a:p>
            <a:pPr eaLnBrk="1" hangingPunct="1">
              <a:spcBef>
                <a:spcPct val="0"/>
              </a:spcBef>
              <a:defRPr/>
            </a:pPr>
            <a:r>
              <a:rPr lang="pt-BR" altLang="pt-BR" sz="2000" b="0" dirty="0">
                <a:solidFill>
                  <a:srgbClr val="FF0000"/>
                </a:solidFill>
                <a:cs typeface="+mn-cs"/>
              </a:rPr>
              <a:t>DV = Em Diligência </a:t>
            </a:r>
          </a:p>
          <a:p>
            <a:pPr eaLnBrk="1" hangingPunct="1">
              <a:spcBef>
                <a:spcPct val="0"/>
              </a:spcBef>
              <a:defRPr/>
            </a:pPr>
            <a:endParaRPr lang="pt-BR" altLang="pt-BR" sz="2000" b="0" dirty="0" smtClean="0">
              <a:solidFill>
                <a:srgbClr val="FF0000"/>
              </a:solidFill>
              <a:cs typeface="+mn-cs"/>
            </a:endParaRPr>
          </a:p>
          <a:p>
            <a:pPr eaLnBrk="1" hangingPunct="1">
              <a:spcBef>
                <a:spcPct val="0"/>
              </a:spcBef>
              <a:defRPr/>
            </a:pPr>
            <a:r>
              <a:rPr lang="pt-BR" altLang="pt-BR" sz="2000" b="0" dirty="0" smtClean="0">
                <a:solidFill>
                  <a:schemeClr val="accent6"/>
                </a:solidFill>
                <a:cs typeface="+mn-cs"/>
              </a:rPr>
              <a:t>DA = Aguardando Documentos </a:t>
            </a:r>
          </a:p>
          <a:p>
            <a:pPr eaLnBrk="1" hangingPunct="1">
              <a:spcBef>
                <a:spcPct val="0"/>
              </a:spcBef>
              <a:defRPr/>
            </a:pPr>
            <a:r>
              <a:rPr lang="pt-BR" altLang="pt-BR" sz="2000" b="0" dirty="0" smtClean="0">
                <a:solidFill>
                  <a:schemeClr val="accent6"/>
                </a:solidFill>
                <a:cs typeface="+mn-cs"/>
              </a:rPr>
              <a:t>(P/C Parcial)</a:t>
            </a:r>
          </a:p>
          <a:p>
            <a:pPr eaLnBrk="1" hangingPunct="1">
              <a:spcBef>
                <a:spcPct val="0"/>
              </a:spcBef>
              <a:defRPr/>
            </a:pPr>
            <a:r>
              <a:rPr lang="pt-BR" altLang="pt-BR" sz="2000" b="0" dirty="0" smtClean="0">
                <a:solidFill>
                  <a:schemeClr val="accent6"/>
                </a:solidFill>
                <a:cs typeface="+mn-cs"/>
              </a:rPr>
              <a:t>AR = Aguardando Recebimento </a:t>
            </a:r>
          </a:p>
          <a:p>
            <a:pPr eaLnBrk="1" hangingPunct="1">
              <a:spcBef>
                <a:spcPct val="0"/>
              </a:spcBef>
              <a:defRPr/>
            </a:pPr>
            <a:r>
              <a:rPr lang="pt-BR" altLang="pt-BR" sz="2000" b="0" dirty="0" smtClean="0">
                <a:solidFill>
                  <a:schemeClr val="accent6"/>
                </a:solidFill>
                <a:cs typeface="+mn-cs"/>
              </a:rPr>
              <a:t>(P/C Final) </a:t>
            </a:r>
            <a:endParaRPr lang="pt-BR" altLang="pt-BR" sz="2000" b="0" dirty="0">
              <a:solidFill>
                <a:schemeClr val="accent6"/>
              </a:solidFill>
              <a:cs typeface="+mn-cs"/>
            </a:endParaRPr>
          </a:p>
          <a:p>
            <a:pPr eaLnBrk="1" hangingPunct="1">
              <a:spcBef>
                <a:spcPct val="0"/>
              </a:spcBef>
              <a:defRPr/>
            </a:pPr>
            <a:endParaRPr lang="pt-BR" altLang="pt-BR" sz="2000" b="0" dirty="0">
              <a:solidFill>
                <a:srgbClr val="FF0000"/>
              </a:solidFill>
              <a:cs typeface="+mn-cs"/>
            </a:endParaRPr>
          </a:p>
          <a:p>
            <a:pPr eaLnBrk="1" hangingPunct="1">
              <a:spcBef>
                <a:spcPct val="0"/>
              </a:spcBef>
              <a:defRPr/>
            </a:pPr>
            <a:r>
              <a:rPr lang="pt-BR" altLang="pt-BR" sz="2000" b="0" dirty="0" smtClean="0">
                <a:solidFill>
                  <a:schemeClr val="tx1"/>
                </a:solidFill>
                <a:cs typeface="+mn-cs"/>
              </a:rPr>
              <a:t>VA </a:t>
            </a:r>
            <a:r>
              <a:rPr lang="pt-BR" altLang="pt-BR" sz="2000" b="0" dirty="0">
                <a:solidFill>
                  <a:schemeClr val="tx1"/>
                </a:solidFill>
                <a:cs typeface="+mn-cs"/>
              </a:rPr>
              <a:t>= Em Análise</a:t>
            </a:r>
          </a:p>
          <a:p>
            <a:pPr eaLnBrk="1" hangingPunct="1">
              <a:spcBef>
                <a:spcPct val="0"/>
              </a:spcBef>
              <a:defRPr/>
            </a:pPr>
            <a:r>
              <a:rPr lang="pt-BR" altLang="pt-BR" sz="2000" b="0" dirty="0">
                <a:solidFill>
                  <a:schemeClr val="tx1"/>
                </a:solidFill>
                <a:cs typeface="+mn-cs"/>
              </a:rPr>
              <a:t>VR = Em Reanálise    </a:t>
            </a:r>
          </a:p>
          <a:p>
            <a:pPr eaLnBrk="1" hangingPunct="1">
              <a:spcBef>
                <a:spcPct val="0"/>
              </a:spcBef>
              <a:defRPr/>
            </a:pPr>
            <a:endParaRPr lang="pt-BR" altLang="pt-BR" sz="2000" b="0" dirty="0">
              <a:solidFill>
                <a:schemeClr val="tx1"/>
              </a:solidFill>
              <a:cs typeface="+mn-cs"/>
            </a:endParaRPr>
          </a:p>
          <a:p>
            <a:pPr eaLnBrk="1" hangingPunct="1">
              <a:spcBef>
                <a:spcPct val="0"/>
              </a:spcBef>
              <a:defRPr/>
            </a:pPr>
            <a:endParaRPr lang="pt-BR" altLang="pt-BR" sz="2000" b="0" dirty="0">
              <a:solidFill>
                <a:schemeClr val="tx1"/>
              </a:solidFill>
              <a:cs typeface="+mn-cs"/>
            </a:endParaRPr>
          </a:p>
          <a:p>
            <a:pPr eaLnBrk="1" hangingPunct="1">
              <a:spcBef>
                <a:spcPct val="0"/>
              </a:spcBef>
              <a:defRPr/>
            </a:pPr>
            <a:r>
              <a:rPr lang="pt-BR" altLang="pt-BR" sz="2000" b="0" dirty="0">
                <a:solidFill>
                  <a:schemeClr val="tx1"/>
                </a:solidFill>
                <a:cs typeface="+mn-cs"/>
              </a:rPr>
              <a:t>SV = Regular com Ressalvas</a:t>
            </a:r>
          </a:p>
          <a:p>
            <a:pPr eaLnBrk="1" hangingPunct="1">
              <a:spcBef>
                <a:spcPct val="0"/>
              </a:spcBef>
              <a:defRPr/>
            </a:pPr>
            <a:r>
              <a:rPr lang="pt-BR" altLang="pt-BR" sz="2000" b="0" dirty="0">
                <a:solidFill>
                  <a:schemeClr val="tx1"/>
                </a:solidFill>
                <a:cs typeface="+mn-cs"/>
              </a:rPr>
              <a:t>AV = Regular  </a:t>
            </a:r>
          </a:p>
          <a:p>
            <a:pPr eaLnBrk="1" hangingPunct="1">
              <a:spcBef>
                <a:spcPct val="0"/>
              </a:spcBef>
              <a:defRPr/>
            </a:pPr>
            <a:r>
              <a:rPr lang="pt-BR" altLang="pt-BR" sz="2000" b="0" dirty="0">
                <a:solidFill>
                  <a:schemeClr val="tx1"/>
                </a:solidFill>
                <a:cs typeface="+mn-cs"/>
              </a:rPr>
              <a:t>IR  = Irregular    </a:t>
            </a:r>
          </a:p>
        </p:txBody>
      </p:sp>
      <p:sp>
        <p:nvSpPr>
          <p:cNvPr id="177156" name="CaixaDeTexto 3"/>
          <p:cNvSpPr txBox="1">
            <a:spLocks noChangeArrowheads="1"/>
          </p:cNvSpPr>
          <p:nvPr/>
        </p:nvSpPr>
        <p:spPr bwMode="auto">
          <a:xfrm>
            <a:off x="6184668" y="1042988"/>
            <a:ext cx="2867892" cy="708025"/>
          </a:xfrm>
          <a:prstGeom prst="rect">
            <a:avLst/>
          </a:prstGeom>
          <a:solidFill>
            <a:schemeClr val="bg1">
              <a:lumMod val="85000"/>
            </a:schemeClr>
          </a:solidFill>
          <a:ln>
            <a:solidFill>
              <a:srgbClr val="FF0000"/>
            </a:solidFill>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rgbClr val="FF0000"/>
                </a:solidFill>
              </a:rPr>
              <a:t>Falta uma Ação do </a:t>
            </a:r>
          </a:p>
          <a:p>
            <a:pPr algn="ctr" eaLnBrk="1" hangingPunct="1">
              <a:spcBef>
                <a:spcPct val="0"/>
              </a:spcBef>
              <a:buFontTx/>
              <a:buNone/>
            </a:pPr>
            <a:r>
              <a:rPr lang="pt-BR" altLang="pt-BR" sz="2000" b="0" dirty="0" smtClean="0">
                <a:solidFill>
                  <a:srgbClr val="FF0000"/>
                </a:solidFill>
              </a:rPr>
              <a:t>Beneficiário</a:t>
            </a:r>
            <a:endParaRPr lang="pt-BR" altLang="pt-BR" sz="2000" b="0" dirty="0">
              <a:solidFill>
                <a:srgbClr val="FF0000"/>
              </a:solidFill>
            </a:endParaRPr>
          </a:p>
        </p:txBody>
      </p:sp>
      <p:sp>
        <p:nvSpPr>
          <p:cNvPr id="177157" name="CaixaDeTexto 5"/>
          <p:cNvSpPr txBox="1">
            <a:spLocks noChangeArrowheads="1"/>
          </p:cNvSpPr>
          <p:nvPr/>
        </p:nvSpPr>
        <p:spPr bwMode="auto">
          <a:xfrm>
            <a:off x="6184668" y="3551238"/>
            <a:ext cx="2867891" cy="706437"/>
          </a:xfrm>
          <a:prstGeom prst="rect">
            <a:avLst/>
          </a:prstGeom>
          <a:solidFill>
            <a:schemeClr val="bg1">
              <a:lumMod val="85000"/>
            </a:schemeClr>
          </a:solidFill>
          <a:ln>
            <a:solidFill>
              <a:srgbClr val="FF0000"/>
            </a:solidFill>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chemeClr val="tx1"/>
                </a:solidFill>
              </a:rPr>
              <a:t>Falta uma Ação</a:t>
            </a:r>
          </a:p>
          <a:p>
            <a:pPr algn="ctr" eaLnBrk="1" hangingPunct="1">
              <a:spcBef>
                <a:spcPct val="0"/>
              </a:spcBef>
              <a:buFontTx/>
              <a:buNone/>
            </a:pPr>
            <a:r>
              <a:rPr lang="pt-BR" altLang="pt-BR" sz="2000" b="0" dirty="0">
                <a:solidFill>
                  <a:schemeClr val="tx1"/>
                </a:solidFill>
              </a:rPr>
              <a:t> do Concedente</a:t>
            </a:r>
          </a:p>
        </p:txBody>
      </p:sp>
      <p:sp>
        <p:nvSpPr>
          <p:cNvPr id="177158" name="CaixaDeTexto 7"/>
          <p:cNvSpPr txBox="1">
            <a:spLocks noChangeArrowheads="1"/>
          </p:cNvSpPr>
          <p:nvPr/>
        </p:nvSpPr>
        <p:spPr bwMode="auto">
          <a:xfrm>
            <a:off x="6184668" y="4981575"/>
            <a:ext cx="2867891" cy="708025"/>
          </a:xfrm>
          <a:prstGeom prst="rect">
            <a:avLst/>
          </a:prstGeom>
          <a:solidFill>
            <a:schemeClr val="bg1">
              <a:lumMod val="85000"/>
            </a:schemeClr>
          </a:solidFill>
          <a:ln w="9525">
            <a:solidFill>
              <a:srgbClr val="FF0000"/>
            </a:solidFill>
            <a:miter lim="800000"/>
            <a:headEnd/>
            <a:tailEnd/>
          </a:ln>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pt-BR" altLang="pt-BR" sz="2000" b="0" dirty="0">
                <a:solidFill>
                  <a:schemeClr val="tx1"/>
                </a:solidFill>
              </a:rPr>
              <a:t>Ação já realizada </a:t>
            </a:r>
          </a:p>
          <a:p>
            <a:pPr algn="ctr" eaLnBrk="1" hangingPunct="1">
              <a:spcBef>
                <a:spcPct val="0"/>
              </a:spcBef>
              <a:buFontTx/>
              <a:buNone/>
            </a:pPr>
            <a:r>
              <a:rPr lang="pt-BR" altLang="pt-BR" sz="2000" b="0" dirty="0">
                <a:solidFill>
                  <a:schemeClr val="tx1"/>
                </a:solidFill>
              </a:rPr>
              <a:t>pelo Concedente</a:t>
            </a:r>
          </a:p>
        </p:txBody>
      </p:sp>
      <p:sp>
        <p:nvSpPr>
          <p:cNvPr id="177159" name="Seta para a direita 1"/>
          <p:cNvSpPr>
            <a:spLocks noChangeArrowheads="1"/>
          </p:cNvSpPr>
          <p:nvPr/>
        </p:nvSpPr>
        <p:spPr bwMode="auto">
          <a:xfrm>
            <a:off x="4156364" y="1044575"/>
            <a:ext cx="1501486" cy="706438"/>
          </a:xfrm>
          <a:prstGeom prst="rightArrow">
            <a:avLst>
              <a:gd name="adj1" fmla="val 50000"/>
              <a:gd name="adj2" fmla="val 49999"/>
            </a:avLst>
          </a:prstGeom>
          <a:solidFill>
            <a:schemeClr val="bg1">
              <a:lumMod val="85000"/>
            </a:schemeClr>
          </a:solidFill>
          <a:ln w="38100" cap="rnd" algn="ctr">
            <a:solidFill>
              <a:srgbClr val="FF0000"/>
            </a:solidFill>
            <a:prstDash val="sysDot"/>
            <a:round/>
            <a:headEnd/>
            <a:tailEnd/>
          </a:ln>
          <a:extLst/>
        </p:spPr>
        <p:txBody>
          <a:bodyPr wrap="none" anchor="ct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endParaRPr lang="pt-BR" altLang="pt-BR" sz="2000" b="0">
              <a:solidFill>
                <a:srgbClr val="FF0000"/>
              </a:solidFill>
            </a:endParaRPr>
          </a:p>
        </p:txBody>
      </p:sp>
      <p:sp>
        <p:nvSpPr>
          <p:cNvPr id="177160" name="Seta para a direita 2"/>
          <p:cNvSpPr>
            <a:spLocks noChangeArrowheads="1"/>
          </p:cNvSpPr>
          <p:nvPr/>
        </p:nvSpPr>
        <p:spPr bwMode="auto">
          <a:xfrm>
            <a:off x="4229100" y="3551238"/>
            <a:ext cx="1590675" cy="706437"/>
          </a:xfrm>
          <a:prstGeom prst="rightArrow">
            <a:avLst>
              <a:gd name="adj1" fmla="val 50000"/>
              <a:gd name="adj2" fmla="val 49996"/>
            </a:avLst>
          </a:prstGeom>
          <a:solidFill>
            <a:schemeClr val="bg1">
              <a:lumMod val="85000"/>
            </a:schemeClr>
          </a:solidFill>
          <a:ln w="38100" cap="rnd" algn="ctr">
            <a:solidFill>
              <a:schemeClr val="tx1"/>
            </a:solidFill>
            <a:prstDash val="sysDot"/>
            <a:round/>
            <a:headEnd/>
            <a:tailEnd/>
          </a:ln>
          <a:extLst/>
        </p:spPr>
        <p:txBody>
          <a:bodyPr wrap="none" anchor="ct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endParaRPr lang="pt-BR" altLang="pt-BR" sz="2000" b="0">
              <a:solidFill>
                <a:schemeClr val="tx1"/>
              </a:solidFill>
            </a:endParaRPr>
          </a:p>
        </p:txBody>
      </p:sp>
      <p:sp>
        <p:nvSpPr>
          <p:cNvPr id="177161" name="Seta para a direita 3"/>
          <p:cNvSpPr>
            <a:spLocks noChangeArrowheads="1"/>
          </p:cNvSpPr>
          <p:nvPr/>
        </p:nvSpPr>
        <p:spPr bwMode="auto">
          <a:xfrm>
            <a:off x="4289367" y="4933950"/>
            <a:ext cx="1606608" cy="733425"/>
          </a:xfrm>
          <a:prstGeom prst="rightArrow">
            <a:avLst>
              <a:gd name="adj1" fmla="val 50000"/>
              <a:gd name="adj2" fmla="val 49998"/>
            </a:avLst>
          </a:prstGeom>
          <a:solidFill>
            <a:schemeClr val="bg1">
              <a:lumMod val="85000"/>
            </a:schemeClr>
          </a:solidFill>
          <a:ln w="38100" cap="rnd" algn="ctr">
            <a:solidFill>
              <a:schemeClr val="tx1"/>
            </a:solidFill>
            <a:prstDash val="sysDot"/>
            <a:round/>
            <a:headEnd/>
            <a:tailEnd/>
          </a:ln>
          <a:extLst/>
        </p:spPr>
        <p:txBody>
          <a:bodyPr wrap="none" anchor="ct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endParaRPr lang="pt-BR" altLang="pt-BR" sz="2000" b="0">
              <a:solidFill>
                <a:schemeClr val="tx1"/>
              </a:solidFill>
            </a:endParaRPr>
          </a:p>
        </p:txBody>
      </p:sp>
      <p:sp>
        <p:nvSpPr>
          <p:cNvPr id="10" name="CaixaDeTexto 3"/>
          <p:cNvSpPr txBox="1">
            <a:spLocks noChangeArrowheads="1"/>
          </p:cNvSpPr>
          <p:nvPr/>
        </p:nvSpPr>
        <p:spPr bwMode="auto">
          <a:xfrm>
            <a:off x="6184668" y="1998663"/>
            <a:ext cx="2867891" cy="1200329"/>
          </a:xfrm>
          <a:prstGeom prst="rect">
            <a:avLst/>
          </a:prstGeom>
          <a:solidFill>
            <a:schemeClr val="bg1">
              <a:lumMod val="85000"/>
            </a:schemeClr>
          </a:solidFill>
          <a:ln>
            <a:solidFill>
              <a:srgbClr val="FF0000"/>
            </a:solidFill>
          </a:ln>
          <a:extLst/>
        </p:spPr>
        <p:txBody>
          <a:bodyPr wrap="square">
            <a:spAutoFit/>
          </a:bodyPr>
          <a:lstStyle>
            <a:lvl1pPr algn="l" eaLnBrk="0" hangingPunct="0">
              <a:spcBef>
                <a:spcPct val="20000"/>
              </a:spcBef>
              <a:defRPr sz="2400" b="1">
                <a:solidFill>
                  <a:schemeClr val="tx2"/>
                </a:solidFill>
                <a:latin typeface="Arial" charset="0"/>
              </a:defRPr>
            </a:lvl1pPr>
            <a:lvl2pPr marL="742950" indent="-285750" algn="l" eaLnBrk="0" hangingPunct="0">
              <a:lnSpc>
                <a:spcPct val="90000"/>
              </a:lnSpc>
              <a:spcBef>
                <a:spcPct val="20000"/>
              </a:spcBef>
              <a:buSzPct val="60000"/>
              <a:buBlip>
                <a:blip r:embed="rId3"/>
              </a:buBlip>
              <a:defRPr sz="2400" b="1">
                <a:solidFill>
                  <a:schemeClr val="tx1"/>
                </a:solidFill>
                <a:latin typeface="Arial" charset="0"/>
              </a:defRPr>
            </a:lvl2pPr>
            <a:lvl3pPr marL="1143000" indent="-228600" algn="l"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algn="l" eaLnBrk="0" hangingPunct="0">
              <a:lnSpc>
                <a:spcPct val="90000"/>
              </a:lnSpc>
              <a:spcBef>
                <a:spcPct val="20000"/>
              </a:spcBef>
              <a:buSzPct val="70000"/>
              <a:buChar char="•"/>
              <a:defRPr sz="2000">
                <a:solidFill>
                  <a:schemeClr val="tx1"/>
                </a:solidFill>
                <a:latin typeface="Times New Roman" pitchFamily="18" charset="0"/>
              </a:defRPr>
            </a:lvl4pPr>
            <a:lvl5pPr marL="2057400" indent="-228600" algn="l"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defRPr/>
            </a:pPr>
            <a:r>
              <a:rPr lang="pt-BR" altLang="pt-BR" sz="1800" b="0" dirty="0">
                <a:solidFill>
                  <a:schemeClr val="accent6"/>
                </a:solidFill>
                <a:cs typeface="+mn-cs"/>
              </a:rPr>
              <a:t>Falta uma Ação do </a:t>
            </a:r>
            <a:endParaRPr lang="pt-BR" altLang="pt-BR" sz="1800" b="0" dirty="0" smtClean="0">
              <a:solidFill>
                <a:schemeClr val="accent6"/>
              </a:solidFill>
              <a:cs typeface="+mn-cs"/>
            </a:endParaRPr>
          </a:p>
          <a:p>
            <a:pPr algn="ctr" eaLnBrk="1" hangingPunct="1">
              <a:spcBef>
                <a:spcPct val="0"/>
              </a:spcBef>
              <a:defRPr/>
            </a:pPr>
            <a:r>
              <a:rPr lang="pt-BR" altLang="pt-BR" sz="1800" b="0" dirty="0" smtClean="0">
                <a:solidFill>
                  <a:schemeClr val="accent6"/>
                </a:solidFill>
                <a:cs typeface="+mn-cs"/>
              </a:rPr>
              <a:t>Beneficiário (envio) e/ou </a:t>
            </a:r>
          </a:p>
          <a:p>
            <a:pPr algn="ctr" eaLnBrk="1" hangingPunct="1">
              <a:spcBef>
                <a:spcPct val="0"/>
              </a:spcBef>
              <a:defRPr/>
            </a:pPr>
            <a:r>
              <a:rPr lang="pt-BR" altLang="pt-BR" sz="1800" b="0" dirty="0" smtClean="0">
                <a:solidFill>
                  <a:schemeClr val="accent6"/>
                </a:solidFill>
                <a:cs typeface="+mn-cs"/>
              </a:rPr>
              <a:t>do concedente (recebimento)</a:t>
            </a:r>
            <a:endParaRPr lang="pt-BR" altLang="pt-BR" sz="1800" b="0" dirty="0">
              <a:solidFill>
                <a:schemeClr val="accent6"/>
              </a:solidFill>
              <a:cs typeface="+mn-cs"/>
            </a:endParaRPr>
          </a:p>
        </p:txBody>
      </p:sp>
      <p:sp>
        <p:nvSpPr>
          <p:cNvPr id="11" name="Seta para a direita 10"/>
          <p:cNvSpPr/>
          <p:nvPr/>
        </p:nvSpPr>
        <p:spPr bwMode="auto">
          <a:xfrm>
            <a:off x="4229100" y="2144713"/>
            <a:ext cx="1428750" cy="706437"/>
          </a:xfrm>
          <a:prstGeom prst="rightArrow">
            <a:avLst/>
          </a:prstGeom>
          <a:solidFill>
            <a:schemeClr val="bg1">
              <a:lumMod val="85000"/>
            </a:schemeClr>
          </a:solidFill>
          <a:ln w="38100" cap="rnd" cmpd="sng" algn="ctr">
            <a:solidFill>
              <a:schemeClr val="accent6"/>
            </a:solidFill>
            <a:prstDash val="sysDot"/>
            <a:round/>
            <a:headEnd type="none" w="med" len="med"/>
            <a:tailEnd type="none" w="med" len="med"/>
          </a:ln>
          <a:effectLst/>
          <a:extLst/>
        </p:spPr>
        <p:txBody>
          <a:bodyPr wrap="none" anchor="ctr"/>
          <a:lstStyle/>
          <a:p>
            <a:pPr algn="ctr">
              <a:defRPr/>
            </a:pPr>
            <a:endParaRPr lang="pt-BR">
              <a:cs typeface="+mn-cs"/>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 calcmode="lin" valueType="num">
                                      <p:cBhvr additive="base">
                                        <p:cTn id="7" dur="500" fill="hold"/>
                                        <p:tgtEl>
                                          <p:spTgt spid="138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824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8243">
                                            <p:txEl>
                                              <p:pRg st="1" end="1"/>
                                            </p:txEl>
                                          </p:spTgt>
                                        </p:tgtEl>
                                        <p:attrNameLst>
                                          <p:attrName>style.visibility</p:attrName>
                                        </p:attrNameLst>
                                      </p:cBhvr>
                                      <p:to>
                                        <p:strVal val="visible"/>
                                      </p:to>
                                    </p:set>
                                    <p:anim calcmode="lin" valueType="num">
                                      <p:cBhvr additive="base">
                                        <p:cTn id="11" dur="500" fill="hold"/>
                                        <p:tgtEl>
                                          <p:spTgt spid="13824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382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7159"/>
                                        </p:tgtEl>
                                        <p:attrNameLst>
                                          <p:attrName>style.visibility</p:attrName>
                                        </p:attrNameLst>
                                      </p:cBhvr>
                                      <p:to>
                                        <p:strVal val="visible"/>
                                      </p:to>
                                    </p:set>
                                    <p:anim calcmode="lin" valueType="num">
                                      <p:cBhvr additive="base">
                                        <p:cTn id="17" dur="500" fill="hold"/>
                                        <p:tgtEl>
                                          <p:spTgt spid="177159"/>
                                        </p:tgtEl>
                                        <p:attrNameLst>
                                          <p:attrName>ppt_x</p:attrName>
                                        </p:attrNameLst>
                                      </p:cBhvr>
                                      <p:tavLst>
                                        <p:tav tm="0">
                                          <p:val>
                                            <p:strVal val="#ppt_x"/>
                                          </p:val>
                                        </p:tav>
                                        <p:tav tm="100000">
                                          <p:val>
                                            <p:strVal val="#ppt_x"/>
                                          </p:val>
                                        </p:tav>
                                      </p:tavLst>
                                    </p:anim>
                                    <p:anim calcmode="lin" valueType="num">
                                      <p:cBhvr additive="base">
                                        <p:cTn id="18" dur="500" fill="hold"/>
                                        <p:tgtEl>
                                          <p:spTgt spid="177159"/>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7156"/>
                                        </p:tgtEl>
                                        <p:attrNameLst>
                                          <p:attrName>style.visibility</p:attrName>
                                        </p:attrNameLst>
                                      </p:cBhvr>
                                      <p:to>
                                        <p:strVal val="visible"/>
                                      </p:to>
                                    </p:set>
                                    <p:anim calcmode="lin" valueType="num">
                                      <p:cBhvr additive="base">
                                        <p:cTn id="23" dur="500" fill="hold"/>
                                        <p:tgtEl>
                                          <p:spTgt spid="177156"/>
                                        </p:tgtEl>
                                        <p:attrNameLst>
                                          <p:attrName>ppt_x</p:attrName>
                                        </p:attrNameLst>
                                      </p:cBhvr>
                                      <p:tavLst>
                                        <p:tav tm="0">
                                          <p:val>
                                            <p:strVal val="#ppt_x"/>
                                          </p:val>
                                        </p:tav>
                                        <p:tav tm="100000">
                                          <p:val>
                                            <p:strVal val="#ppt_x"/>
                                          </p:val>
                                        </p:tav>
                                      </p:tavLst>
                                    </p:anim>
                                    <p:anim calcmode="lin" valueType="num">
                                      <p:cBhvr additive="base">
                                        <p:cTn id="24" dur="500" fill="hold"/>
                                        <p:tgtEl>
                                          <p:spTgt spid="177156"/>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38243">
                                            <p:txEl>
                                              <p:pRg st="3" end="3"/>
                                            </p:txEl>
                                          </p:spTgt>
                                        </p:tgtEl>
                                        <p:attrNameLst>
                                          <p:attrName>style.visibility</p:attrName>
                                        </p:attrNameLst>
                                      </p:cBhvr>
                                      <p:to>
                                        <p:strVal val="visible"/>
                                      </p:to>
                                    </p:set>
                                    <p:anim calcmode="lin" valueType="num">
                                      <p:cBhvr additive="base">
                                        <p:cTn id="29" dur="500" fill="hold"/>
                                        <p:tgtEl>
                                          <p:spTgt spid="13824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38243">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8243">
                                            <p:txEl>
                                              <p:pRg st="4" end="4"/>
                                            </p:txEl>
                                          </p:spTgt>
                                        </p:tgtEl>
                                        <p:attrNameLst>
                                          <p:attrName>style.visibility</p:attrName>
                                        </p:attrNameLst>
                                      </p:cBhvr>
                                      <p:to>
                                        <p:strVal val="visible"/>
                                      </p:to>
                                    </p:set>
                                    <p:anim calcmode="lin" valueType="num">
                                      <p:cBhvr additive="base">
                                        <p:cTn id="33" dur="500" fill="hold"/>
                                        <p:tgtEl>
                                          <p:spTgt spid="13824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38243">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38243">
                                            <p:txEl>
                                              <p:pRg st="5" end="5"/>
                                            </p:txEl>
                                          </p:spTgt>
                                        </p:tgtEl>
                                        <p:attrNameLst>
                                          <p:attrName>style.visibility</p:attrName>
                                        </p:attrNameLst>
                                      </p:cBhvr>
                                      <p:to>
                                        <p:strVal val="visible"/>
                                      </p:to>
                                    </p:set>
                                    <p:anim calcmode="lin" valueType="num">
                                      <p:cBhvr additive="base">
                                        <p:cTn id="37" dur="500" fill="hold"/>
                                        <p:tgtEl>
                                          <p:spTgt spid="1382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824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38243">
                                            <p:txEl>
                                              <p:pRg st="6" end="6"/>
                                            </p:txEl>
                                          </p:spTgt>
                                        </p:tgtEl>
                                        <p:attrNameLst>
                                          <p:attrName>style.visibility</p:attrName>
                                        </p:attrNameLst>
                                      </p:cBhvr>
                                      <p:to>
                                        <p:strVal val="visible"/>
                                      </p:to>
                                    </p:set>
                                    <p:anim calcmode="lin" valueType="num">
                                      <p:cBhvr additive="base">
                                        <p:cTn id="41" dur="500" fill="hold"/>
                                        <p:tgtEl>
                                          <p:spTgt spid="13824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382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withGroup">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2" presetClass="entr" presetSubtype="4" fill="hold" nodeType="clickEffect">
                                  <p:stCondLst>
                                    <p:cond delay="0"/>
                                  </p:stCondLst>
                                  <p:childTnLst>
                                    <p:set>
                                      <p:cBhvr>
                                        <p:cTn id="58" dur="1" fill="hold">
                                          <p:stCondLst>
                                            <p:cond delay="0"/>
                                          </p:stCondLst>
                                        </p:cTn>
                                        <p:tgtEl>
                                          <p:spTgt spid="138243">
                                            <p:txEl>
                                              <p:pRg st="8" end="8"/>
                                            </p:txEl>
                                          </p:spTgt>
                                        </p:tgtEl>
                                        <p:attrNameLst>
                                          <p:attrName>style.visibility</p:attrName>
                                        </p:attrNameLst>
                                      </p:cBhvr>
                                      <p:to>
                                        <p:strVal val="visible"/>
                                      </p:to>
                                    </p:set>
                                    <p:anim calcmode="lin" valueType="num">
                                      <p:cBhvr additive="base">
                                        <p:cTn id="59" dur="500" fill="hold"/>
                                        <p:tgtEl>
                                          <p:spTgt spid="138243">
                                            <p:txEl>
                                              <p:pRg st="8" end="8"/>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38243">
                                            <p:txEl>
                                              <p:pRg st="8" end="8"/>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38243">
                                            <p:txEl>
                                              <p:pRg st="9" end="9"/>
                                            </p:txEl>
                                          </p:spTgt>
                                        </p:tgtEl>
                                        <p:attrNameLst>
                                          <p:attrName>style.visibility</p:attrName>
                                        </p:attrNameLst>
                                      </p:cBhvr>
                                      <p:to>
                                        <p:strVal val="visible"/>
                                      </p:to>
                                    </p:set>
                                    <p:anim calcmode="lin" valueType="num">
                                      <p:cBhvr additive="base">
                                        <p:cTn id="63" dur="500" fill="hold"/>
                                        <p:tgtEl>
                                          <p:spTgt spid="138243">
                                            <p:txEl>
                                              <p:pRg st="9" end="9"/>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3824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5" fill="hold" nodeType="clickPar">
                      <p:stCondLst>
                        <p:cond delay="indefinite"/>
                      </p:stCondLst>
                      <p:childTnLst>
                        <p:par>
                          <p:cTn id="66" fill="hold" nodeType="withGroup">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77160"/>
                                        </p:tgtEl>
                                        <p:attrNameLst>
                                          <p:attrName>style.visibility</p:attrName>
                                        </p:attrNameLst>
                                      </p:cBhvr>
                                      <p:to>
                                        <p:strVal val="visible"/>
                                      </p:to>
                                    </p:set>
                                    <p:anim calcmode="lin" valueType="num">
                                      <p:cBhvr additive="base">
                                        <p:cTn id="69" dur="500" fill="hold"/>
                                        <p:tgtEl>
                                          <p:spTgt spid="177160"/>
                                        </p:tgtEl>
                                        <p:attrNameLst>
                                          <p:attrName>ppt_x</p:attrName>
                                        </p:attrNameLst>
                                      </p:cBhvr>
                                      <p:tavLst>
                                        <p:tav tm="0">
                                          <p:val>
                                            <p:strVal val="#ppt_x"/>
                                          </p:val>
                                        </p:tav>
                                        <p:tav tm="100000">
                                          <p:val>
                                            <p:strVal val="#ppt_x"/>
                                          </p:val>
                                        </p:tav>
                                      </p:tavLst>
                                    </p:anim>
                                    <p:anim calcmode="lin" valueType="num">
                                      <p:cBhvr additive="base">
                                        <p:cTn id="70" dur="500" fill="hold"/>
                                        <p:tgtEl>
                                          <p:spTgt spid="177160"/>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77157"/>
                                        </p:tgtEl>
                                        <p:attrNameLst>
                                          <p:attrName>style.visibility</p:attrName>
                                        </p:attrNameLst>
                                      </p:cBhvr>
                                      <p:to>
                                        <p:strVal val="visible"/>
                                      </p:to>
                                    </p:set>
                                    <p:anim calcmode="lin" valueType="num">
                                      <p:cBhvr additive="base">
                                        <p:cTn id="75" dur="500" fill="hold"/>
                                        <p:tgtEl>
                                          <p:spTgt spid="177157"/>
                                        </p:tgtEl>
                                        <p:attrNameLst>
                                          <p:attrName>ppt_x</p:attrName>
                                        </p:attrNameLst>
                                      </p:cBhvr>
                                      <p:tavLst>
                                        <p:tav tm="0">
                                          <p:val>
                                            <p:strVal val="#ppt_x"/>
                                          </p:val>
                                        </p:tav>
                                        <p:tav tm="100000">
                                          <p:val>
                                            <p:strVal val="#ppt_x"/>
                                          </p:val>
                                        </p:tav>
                                      </p:tavLst>
                                    </p:anim>
                                    <p:anim calcmode="lin" valueType="num">
                                      <p:cBhvr additive="base">
                                        <p:cTn id="76" dur="500" fill="hold"/>
                                        <p:tgtEl>
                                          <p:spTgt spid="177157"/>
                                        </p:tgtEl>
                                        <p:attrNameLst>
                                          <p:attrName>ppt_y</p:attrName>
                                        </p:attrNameLst>
                                      </p:cBhvr>
                                      <p:tavLst>
                                        <p:tav tm="0">
                                          <p:val>
                                            <p:strVal val="1+#ppt_h/2"/>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nodeType="clickEffect">
                                  <p:stCondLst>
                                    <p:cond delay="0"/>
                                  </p:stCondLst>
                                  <p:childTnLst>
                                    <p:set>
                                      <p:cBhvr>
                                        <p:cTn id="80" dur="1" fill="hold">
                                          <p:stCondLst>
                                            <p:cond delay="0"/>
                                          </p:stCondLst>
                                        </p:cTn>
                                        <p:tgtEl>
                                          <p:spTgt spid="138243">
                                            <p:txEl>
                                              <p:pRg st="12" end="12"/>
                                            </p:txEl>
                                          </p:spTgt>
                                        </p:tgtEl>
                                        <p:attrNameLst>
                                          <p:attrName>style.visibility</p:attrName>
                                        </p:attrNameLst>
                                      </p:cBhvr>
                                      <p:to>
                                        <p:strVal val="visible"/>
                                      </p:to>
                                    </p:set>
                                    <p:anim calcmode="lin" valueType="num">
                                      <p:cBhvr additive="base">
                                        <p:cTn id="81" dur="500" fill="hold"/>
                                        <p:tgtEl>
                                          <p:spTgt spid="138243">
                                            <p:txEl>
                                              <p:pRg st="12" end="1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38243">
                                            <p:txEl>
                                              <p:pRg st="12" end="12"/>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138243">
                                            <p:txEl>
                                              <p:pRg st="13" end="13"/>
                                            </p:txEl>
                                          </p:spTgt>
                                        </p:tgtEl>
                                        <p:attrNameLst>
                                          <p:attrName>style.visibility</p:attrName>
                                        </p:attrNameLst>
                                      </p:cBhvr>
                                      <p:to>
                                        <p:strVal val="visible"/>
                                      </p:to>
                                    </p:set>
                                    <p:anim calcmode="lin" valueType="num">
                                      <p:cBhvr additive="base">
                                        <p:cTn id="85" dur="500" fill="hold"/>
                                        <p:tgtEl>
                                          <p:spTgt spid="13824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138243">
                                            <p:txEl>
                                              <p:pRg st="13" end="13"/>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138243">
                                            <p:txEl>
                                              <p:pRg st="14" end="14"/>
                                            </p:txEl>
                                          </p:spTgt>
                                        </p:tgtEl>
                                        <p:attrNameLst>
                                          <p:attrName>style.visibility</p:attrName>
                                        </p:attrNameLst>
                                      </p:cBhvr>
                                      <p:to>
                                        <p:strVal val="visible"/>
                                      </p:to>
                                    </p:set>
                                    <p:anim calcmode="lin" valueType="num">
                                      <p:cBhvr additive="base">
                                        <p:cTn id="89" dur="500" fill="hold"/>
                                        <p:tgtEl>
                                          <p:spTgt spid="138243">
                                            <p:txEl>
                                              <p:pRg st="14" end="14"/>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13824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1" fill="hold" nodeType="clickPar">
                      <p:stCondLst>
                        <p:cond delay="indefinite"/>
                      </p:stCondLst>
                      <p:childTnLst>
                        <p:par>
                          <p:cTn id="92" fill="hold" nodeType="withGroup">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177161"/>
                                        </p:tgtEl>
                                        <p:attrNameLst>
                                          <p:attrName>style.visibility</p:attrName>
                                        </p:attrNameLst>
                                      </p:cBhvr>
                                      <p:to>
                                        <p:strVal val="visible"/>
                                      </p:to>
                                    </p:set>
                                    <p:anim calcmode="lin" valueType="num">
                                      <p:cBhvr additive="base">
                                        <p:cTn id="95" dur="500" fill="hold"/>
                                        <p:tgtEl>
                                          <p:spTgt spid="177161"/>
                                        </p:tgtEl>
                                        <p:attrNameLst>
                                          <p:attrName>ppt_x</p:attrName>
                                        </p:attrNameLst>
                                      </p:cBhvr>
                                      <p:tavLst>
                                        <p:tav tm="0">
                                          <p:val>
                                            <p:strVal val="#ppt_x"/>
                                          </p:val>
                                        </p:tav>
                                        <p:tav tm="100000">
                                          <p:val>
                                            <p:strVal val="#ppt_x"/>
                                          </p:val>
                                        </p:tav>
                                      </p:tavLst>
                                    </p:anim>
                                    <p:anim calcmode="lin" valueType="num">
                                      <p:cBhvr additive="base">
                                        <p:cTn id="96" dur="500" fill="hold"/>
                                        <p:tgtEl>
                                          <p:spTgt spid="177161"/>
                                        </p:tgtEl>
                                        <p:attrNameLst>
                                          <p:attrName>ppt_y</p:attrName>
                                        </p:attrNameLst>
                                      </p:cBhvr>
                                      <p:tavLst>
                                        <p:tav tm="0">
                                          <p:val>
                                            <p:strVal val="1+#ppt_h/2"/>
                                          </p:val>
                                        </p:tav>
                                        <p:tav tm="100000">
                                          <p:val>
                                            <p:strVal val="#ppt_y"/>
                                          </p:val>
                                        </p:tav>
                                      </p:tavLst>
                                    </p:anim>
                                  </p:childTnLst>
                                </p:cTn>
                              </p:par>
                            </p:childTnLst>
                          </p:cTn>
                        </p:par>
                      </p:childTnLst>
                    </p:cTn>
                  </p:par>
                  <p:par>
                    <p:cTn id="97" fill="hold" nodeType="clickPar">
                      <p:stCondLst>
                        <p:cond delay="indefinite"/>
                      </p:stCondLst>
                      <p:childTnLst>
                        <p:par>
                          <p:cTn id="98" fill="hold" nodeType="withGroup">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177158"/>
                                        </p:tgtEl>
                                        <p:attrNameLst>
                                          <p:attrName>style.visibility</p:attrName>
                                        </p:attrNameLst>
                                      </p:cBhvr>
                                      <p:to>
                                        <p:strVal val="visible"/>
                                      </p:to>
                                    </p:set>
                                    <p:anim calcmode="lin" valueType="num">
                                      <p:cBhvr additive="base">
                                        <p:cTn id="101" dur="500" fill="hold"/>
                                        <p:tgtEl>
                                          <p:spTgt spid="177158"/>
                                        </p:tgtEl>
                                        <p:attrNameLst>
                                          <p:attrName>ppt_x</p:attrName>
                                        </p:attrNameLst>
                                      </p:cBhvr>
                                      <p:tavLst>
                                        <p:tav tm="0">
                                          <p:val>
                                            <p:strVal val="#ppt_x"/>
                                          </p:val>
                                        </p:tav>
                                        <p:tav tm="100000">
                                          <p:val>
                                            <p:strVal val="#ppt_x"/>
                                          </p:val>
                                        </p:tav>
                                      </p:tavLst>
                                    </p:anim>
                                    <p:anim calcmode="lin" valueType="num">
                                      <p:cBhvr additive="base">
                                        <p:cTn id="102" dur="500" fill="hold"/>
                                        <p:tgtEl>
                                          <p:spTgt spid="177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6" grpId="0" animBg="1"/>
      <p:bldP spid="177157" grpId="0" animBg="1"/>
      <p:bldP spid="177158" grpId="0" animBg="1"/>
      <p:bldP spid="177159" grpId="0" animBg="1"/>
      <p:bldP spid="177160" grpId="0" animBg="1"/>
      <p:bldP spid="177161" grpId="0" animBg="1"/>
      <p:bldP spid="10" grpId="0" animBg="1"/>
      <p:bldP spid="11"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1"/>
          <p:cNvSpPr>
            <a:spLocks noGrp="1"/>
          </p:cNvSpPr>
          <p:nvPr>
            <p:ph type="title"/>
          </p:nvPr>
        </p:nvSpPr>
        <p:spPr>
          <a:xfrm>
            <a:off x="0" y="0"/>
            <a:ext cx="6467302" cy="609600"/>
          </a:xfrm>
        </p:spPr>
        <p:txBody>
          <a:bodyPr/>
          <a:lstStyle/>
          <a:p>
            <a:pPr algn="ctr"/>
            <a:r>
              <a:rPr lang="pt-BR" altLang="pt-BR" sz="2400" dirty="0" smtClean="0">
                <a:solidFill>
                  <a:srgbClr val="7030A0"/>
                </a:solidFill>
              </a:rPr>
              <a:t>7.10. Prestação </a:t>
            </a:r>
            <a:r>
              <a:rPr lang="pt-BR" altLang="pt-BR" sz="2400" dirty="0">
                <a:solidFill>
                  <a:srgbClr val="7030A0"/>
                </a:solidFill>
              </a:rPr>
              <a:t>de Contas </a:t>
            </a:r>
            <a:r>
              <a:rPr lang="pt-BR" altLang="pt-BR" sz="2400" dirty="0" smtClean="0">
                <a:solidFill>
                  <a:srgbClr val="7030A0"/>
                </a:solidFill>
              </a:rPr>
              <a:t>Parcial no DART</a:t>
            </a:r>
            <a:endParaRPr lang="pt-BR" altLang="pt-BR" sz="2400" dirty="0" smtClean="0">
              <a:solidFill>
                <a:schemeClr val="accent2"/>
              </a:solidFill>
            </a:endParaRPr>
          </a:p>
        </p:txBody>
      </p:sp>
      <p:sp>
        <p:nvSpPr>
          <p:cNvPr id="27651"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CFCD52F2-1D40-43F1-9906-8751FA92D63D}" type="slidenum">
              <a:rPr altLang="pt-BR" sz="1200" b="0" noProof="1" smtClean="0">
                <a:solidFill>
                  <a:srgbClr val="0F4C0E"/>
                </a:solidFill>
                <a:latin typeface="Arial Black" pitchFamily="34" charset="0"/>
              </a:rPr>
              <a:pPr eaLnBrk="1" hangingPunct="1">
                <a:spcBef>
                  <a:spcPct val="0"/>
                </a:spcBef>
                <a:defRPr/>
              </a:pPr>
              <a:t>98</a:t>
            </a:fld>
            <a:endParaRPr lang="pt-BR" altLang="pt-BR" sz="1200" b="0" noProof="1" smtClean="0">
              <a:solidFill>
                <a:srgbClr val="0F4C0E"/>
              </a:solidFill>
              <a:latin typeface="Arial Black" pitchFamily="34" charset="0"/>
            </a:endParaRPr>
          </a:p>
        </p:txBody>
      </p:sp>
      <p:sp>
        <p:nvSpPr>
          <p:cNvPr id="10" name="Elipse 9"/>
          <p:cNvSpPr/>
          <p:nvPr/>
        </p:nvSpPr>
        <p:spPr bwMode="auto">
          <a:xfrm>
            <a:off x="6583107" y="74123"/>
            <a:ext cx="1454726" cy="461353"/>
          </a:xfrm>
          <a:prstGeom prst="ellipse">
            <a:avLst/>
          </a:prstGeom>
          <a:solidFill>
            <a:srgbClr val="FFFF00"/>
          </a:solidFill>
          <a:ln w="38100" cap="rnd" cmpd="sng" algn="ctr">
            <a:solidFill>
              <a:srgbClr val="FFFF00"/>
            </a:solidFill>
            <a:prstDash val="sysDot"/>
            <a:round/>
            <a:headEnd type="none" w="med" len="med"/>
            <a:tailEnd type="none" w="med" len="med"/>
          </a:ln>
          <a:effectLs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pt-BR" sz="1600" b="0" i="0" u="none" strike="noStrike" cap="none" normalizeH="0" baseline="0" dirty="0" smtClean="0">
                <a:ln>
                  <a:noFill/>
                </a:ln>
                <a:effectLst/>
                <a:latin typeface="Arial" charset="0"/>
              </a:rPr>
              <a:t>Novidade</a:t>
            </a:r>
          </a:p>
        </p:txBody>
      </p:sp>
      <p:graphicFrame>
        <p:nvGraphicFramePr>
          <p:cNvPr id="8" name="Objeto 7"/>
          <p:cNvGraphicFramePr>
            <a:graphicFrameLocks noChangeAspect="1"/>
          </p:cNvGraphicFramePr>
          <p:nvPr>
            <p:extLst>
              <p:ext uri="{D42A27DB-BD31-4B8C-83A1-F6EECF244321}">
                <p14:modId xmlns:p14="http://schemas.microsoft.com/office/powerpoint/2010/main" val="3149579402"/>
              </p:ext>
            </p:extLst>
          </p:nvPr>
        </p:nvGraphicFramePr>
        <p:xfrm>
          <a:off x="893380" y="947574"/>
          <a:ext cx="7273157" cy="2520840"/>
        </p:xfrm>
        <a:graphic>
          <a:graphicData uri="http://schemas.openxmlformats.org/presentationml/2006/ole">
            <mc:AlternateContent xmlns:mc="http://schemas.openxmlformats.org/markup-compatibility/2006">
              <mc:Choice xmlns:v="urn:schemas-microsoft-com:vml" Requires="v">
                <p:oleObj spid="_x0000_s396356" name="Planilha" r:id="rId4" imgW="5867250" imgH="1714620" progId="Excel.Sheet.12">
                  <p:embed/>
                </p:oleObj>
              </mc:Choice>
              <mc:Fallback>
                <p:oleObj name="Planilha" r:id="rId4" imgW="5867250" imgH="1714620" progId="Excel.Sheet.12">
                  <p:embed/>
                  <p:pic>
                    <p:nvPicPr>
                      <p:cNvPr id="8" name="Objeto 7"/>
                      <p:cNvPicPr/>
                      <p:nvPr/>
                    </p:nvPicPr>
                    <p:blipFill>
                      <a:blip r:embed="rId5"/>
                      <a:stretch>
                        <a:fillRect/>
                      </a:stretch>
                    </p:blipFill>
                    <p:spPr>
                      <a:xfrm>
                        <a:off x="893380" y="947574"/>
                        <a:ext cx="7273157" cy="2520840"/>
                      </a:xfrm>
                      <a:prstGeom prst="rect">
                        <a:avLst/>
                      </a:prstGeom>
                      <a:solidFill>
                        <a:schemeClr val="bg1">
                          <a:lumMod val="85000"/>
                        </a:schemeClr>
                      </a:solidFill>
                    </p:spPr>
                  </p:pic>
                </p:oleObj>
              </mc:Fallback>
            </mc:AlternateContent>
          </a:graphicData>
        </a:graphic>
      </p:graphicFrame>
      <p:graphicFrame>
        <p:nvGraphicFramePr>
          <p:cNvPr id="11" name="Objeto 10"/>
          <p:cNvGraphicFramePr>
            <a:graphicFrameLocks noChangeAspect="1"/>
          </p:cNvGraphicFramePr>
          <p:nvPr>
            <p:extLst>
              <p:ext uri="{D42A27DB-BD31-4B8C-83A1-F6EECF244321}">
                <p14:modId xmlns:p14="http://schemas.microsoft.com/office/powerpoint/2010/main" val="477856252"/>
              </p:ext>
            </p:extLst>
          </p:nvPr>
        </p:nvGraphicFramePr>
        <p:xfrm>
          <a:off x="893380" y="3747242"/>
          <a:ext cx="7273158" cy="2426247"/>
        </p:xfrm>
        <a:graphic>
          <a:graphicData uri="http://schemas.openxmlformats.org/presentationml/2006/ole">
            <mc:AlternateContent xmlns:mc="http://schemas.openxmlformats.org/markup-compatibility/2006">
              <mc:Choice xmlns:v="urn:schemas-microsoft-com:vml" Requires="v">
                <p:oleObj spid="_x0000_s396357" name="Planilha" r:id="rId6" imgW="5867250" imgH="1752747" progId="Excel.Sheet.12">
                  <p:embed/>
                </p:oleObj>
              </mc:Choice>
              <mc:Fallback>
                <p:oleObj name="Planilha" r:id="rId6" imgW="5867250" imgH="1752747" progId="Excel.Sheet.12">
                  <p:embed/>
                  <p:pic>
                    <p:nvPicPr>
                      <p:cNvPr id="11" name="Objeto 10"/>
                      <p:cNvPicPr/>
                      <p:nvPr/>
                    </p:nvPicPr>
                    <p:blipFill>
                      <a:blip r:embed="rId7"/>
                      <a:stretch>
                        <a:fillRect/>
                      </a:stretch>
                    </p:blipFill>
                    <p:spPr>
                      <a:xfrm>
                        <a:off x="893380" y="3747242"/>
                        <a:ext cx="7273158" cy="2426247"/>
                      </a:xfrm>
                      <a:prstGeom prst="rect">
                        <a:avLst/>
                      </a:prstGeom>
                      <a:solidFill>
                        <a:schemeClr val="bg1">
                          <a:lumMod val="85000"/>
                        </a:schemeClr>
                      </a:solidFill>
                    </p:spPr>
                  </p:pic>
                </p:oleObj>
              </mc:Fallback>
            </mc:AlternateContent>
          </a:graphicData>
        </a:graphic>
      </p:graphicFrame>
    </p:spTree>
    <p:extLst>
      <p:ext uri="{BB962C8B-B14F-4D97-AF65-F5344CB8AC3E}">
        <p14:creationId xmlns:p14="http://schemas.microsoft.com/office/powerpoint/2010/main" val="712674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idx="4294967295"/>
          </p:nvPr>
        </p:nvSpPr>
        <p:spPr/>
        <p:txBody>
          <a:bodyPr/>
          <a:lstStyle/>
          <a:p>
            <a:endParaRPr lang="pt-BR" altLang="pt-BR" smtClean="0"/>
          </a:p>
        </p:txBody>
      </p:sp>
      <p:sp>
        <p:nvSpPr>
          <p:cNvPr id="142339" name="Rectangle 3"/>
          <p:cNvSpPr>
            <a:spLocks noGrp="1" noChangeArrowheads="1"/>
          </p:cNvSpPr>
          <p:nvPr>
            <p:ph type="body" idx="4294967295"/>
          </p:nvPr>
        </p:nvSpPr>
        <p:spPr>
          <a:xfrm>
            <a:off x="228600" y="852488"/>
            <a:ext cx="8483138" cy="5168900"/>
          </a:xfrm>
        </p:spPr>
        <p:txBody>
          <a:bodyPr/>
          <a:lstStyle/>
          <a:p>
            <a:pPr>
              <a:buFontTx/>
              <a:buNone/>
            </a:pPr>
            <a:endParaRPr lang="en-US" altLang="pt-BR" sz="4400" dirty="0" smtClean="0">
              <a:solidFill>
                <a:srgbClr val="FF0000"/>
              </a:solidFill>
            </a:endParaRPr>
          </a:p>
          <a:p>
            <a:pPr>
              <a:buFontTx/>
              <a:buNone/>
            </a:pPr>
            <a:endParaRPr lang="en-US" altLang="pt-BR" sz="4400" dirty="0" smtClean="0">
              <a:solidFill>
                <a:srgbClr val="FF0000"/>
              </a:solidFill>
            </a:endParaRPr>
          </a:p>
          <a:p>
            <a:pPr algn="ctr">
              <a:buFontTx/>
              <a:buNone/>
            </a:pPr>
            <a:r>
              <a:rPr lang="en-US" altLang="pt-BR" sz="4400" dirty="0" smtClean="0">
                <a:solidFill>
                  <a:srgbClr val="FF0000"/>
                </a:solidFill>
              </a:rPr>
              <a:t>8. </a:t>
            </a:r>
            <a:r>
              <a:rPr lang="en-US" altLang="pt-BR" sz="4400" dirty="0" err="1" smtClean="0">
                <a:solidFill>
                  <a:srgbClr val="FF0000"/>
                </a:solidFill>
              </a:rPr>
              <a:t>Prestação</a:t>
            </a:r>
            <a:r>
              <a:rPr lang="en-US" altLang="pt-BR" sz="4400" dirty="0" smtClean="0">
                <a:solidFill>
                  <a:srgbClr val="FF0000"/>
                </a:solidFill>
              </a:rPr>
              <a:t> de </a:t>
            </a:r>
            <a:r>
              <a:rPr lang="en-US" altLang="pt-BR" sz="4400" dirty="0" err="1" smtClean="0">
                <a:solidFill>
                  <a:srgbClr val="FF0000"/>
                </a:solidFill>
              </a:rPr>
              <a:t>Contas</a:t>
            </a:r>
            <a:r>
              <a:rPr lang="en-US" altLang="pt-BR" sz="4400" dirty="0" smtClean="0">
                <a:solidFill>
                  <a:srgbClr val="FF0000"/>
                </a:solidFill>
              </a:rPr>
              <a:t> Final</a:t>
            </a:r>
          </a:p>
          <a:p>
            <a:pPr algn="ctr">
              <a:buNone/>
            </a:pPr>
            <a:r>
              <a:rPr lang="pt-BR" altLang="pt-BR" sz="3200" dirty="0">
                <a:solidFill>
                  <a:schemeClr val="accent6"/>
                </a:solidFill>
              </a:rPr>
              <a:t>(Ver Manual n° 17)</a:t>
            </a:r>
          </a:p>
          <a:p>
            <a:pPr algn="ctr">
              <a:buFontTx/>
              <a:buNone/>
            </a:pPr>
            <a:endParaRPr lang="pt-BR" altLang="pt-BR" sz="4400" dirty="0" smtClean="0">
              <a:solidFill>
                <a:srgbClr val="FF0000"/>
              </a:solidFill>
            </a:endParaRPr>
          </a:p>
        </p:txBody>
      </p:sp>
    </p:spTree>
  </p:cSld>
  <p:clrMapOvr>
    <a:masterClrMapping/>
  </p:clrMapOvr>
  <p:transition spd="med"/>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p:txBody>
          <a:bodyPr/>
          <a:lstStyle/>
          <a:p>
            <a:pPr algn="ctr"/>
            <a:r>
              <a:rPr lang="pt-BR" altLang="pt-BR" dirty="0" smtClean="0">
                <a:solidFill>
                  <a:srgbClr val="FF0000"/>
                </a:solidFill>
              </a:rPr>
              <a:t>8. Prestação de Contas Final</a:t>
            </a: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446315" y="972589"/>
            <a:ext cx="8439990" cy="4763193"/>
          </a:xfrm>
          <a:prstGeom prst="rect">
            <a:avLst/>
          </a:prstGeom>
          <a:ln>
            <a:solidFill>
              <a:srgbClr val="FF0000"/>
            </a:solidFill>
          </a:ln>
        </p:spPr>
      </p:pic>
      <p:sp>
        <p:nvSpPr>
          <p:cNvPr id="2" name="Retângulo 1"/>
          <p:cNvSpPr/>
          <p:nvPr/>
        </p:nvSpPr>
        <p:spPr bwMode="auto">
          <a:xfrm>
            <a:off x="5985164" y="2535382"/>
            <a:ext cx="1388225" cy="229431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526674898"/>
      </p:ext>
    </p:extLst>
  </p:cSld>
  <p:clrMapOvr>
    <a:masterClrMapping/>
  </p:clrMapOvr>
  <p:transition spd="med"/>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idx="4294967295"/>
          </p:nvPr>
        </p:nvSpPr>
        <p:spPr/>
        <p:txBody>
          <a:bodyPr/>
          <a:lstStyle/>
          <a:p>
            <a:pPr algn="ctr"/>
            <a:r>
              <a:rPr lang="en-US" altLang="pt-BR" sz="2400" smtClean="0">
                <a:solidFill>
                  <a:srgbClr val="FF0000"/>
                </a:solidFill>
              </a:rPr>
              <a:t/>
            </a:r>
            <a:br>
              <a:rPr lang="en-US" altLang="pt-BR" sz="2400" smtClean="0">
                <a:solidFill>
                  <a:srgbClr val="FF0000"/>
                </a:solidFill>
              </a:rPr>
            </a:br>
            <a:r>
              <a:rPr lang="en-US" altLang="pt-BR" sz="2400" smtClean="0">
                <a:solidFill>
                  <a:srgbClr val="FF0000"/>
                </a:solidFill>
              </a:rPr>
              <a:t>8. Prestação de Contas Final</a:t>
            </a:r>
            <a:r>
              <a:rPr lang="en-US" altLang="pt-BR" sz="2400" b="0" smtClean="0">
                <a:solidFill>
                  <a:schemeClr val="tx1"/>
                </a:solidFill>
                <a:latin typeface="Calibri" pitchFamily="34" charset="0"/>
              </a:rPr>
              <a:t/>
            </a:r>
            <a:br>
              <a:rPr lang="en-US" altLang="pt-BR" sz="2400" b="0" smtClean="0">
                <a:solidFill>
                  <a:schemeClr val="tx1"/>
                </a:solidFill>
                <a:latin typeface="Calibri" pitchFamily="34" charset="0"/>
              </a:rPr>
            </a:br>
            <a:endParaRPr lang="pt-BR" altLang="pt-BR" smtClean="0"/>
          </a:p>
        </p:txBody>
      </p:sp>
      <p:sp>
        <p:nvSpPr>
          <p:cNvPr id="145411" name="Rectangle 3"/>
          <p:cNvSpPr>
            <a:spLocks noGrp="1" noChangeArrowheads="1"/>
          </p:cNvSpPr>
          <p:nvPr>
            <p:ph type="body" idx="4294967295"/>
          </p:nvPr>
        </p:nvSpPr>
        <p:spPr>
          <a:xfrm>
            <a:off x="1343025" y="852488"/>
            <a:ext cx="6800850" cy="5168900"/>
          </a:xfrm>
        </p:spPr>
        <p:txBody>
          <a:bodyPr/>
          <a:lstStyle/>
          <a:p>
            <a:pPr>
              <a:buFontTx/>
              <a:buNone/>
            </a:pPr>
            <a:endParaRPr lang="en-US" altLang="pt-BR" sz="4400" smtClean="0">
              <a:solidFill>
                <a:schemeClr val="accent2"/>
              </a:solidFill>
            </a:endParaRPr>
          </a:p>
          <a:p>
            <a:pPr>
              <a:buFontTx/>
              <a:buNone/>
            </a:pPr>
            <a:endParaRPr lang="en-US" altLang="pt-BR" sz="4400" smtClean="0">
              <a:solidFill>
                <a:schemeClr val="accent2"/>
              </a:solidFill>
            </a:endParaRPr>
          </a:p>
        </p:txBody>
      </p:sp>
      <p:sp>
        <p:nvSpPr>
          <p:cNvPr id="138245" name="Espaço Reservado para Número de Slide 5"/>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4C5DAD0D-77F1-47C5-9739-880A56BB56F2}" type="slidenum">
              <a:rPr altLang="pt-BR" sz="1200" b="0" noProof="1" smtClean="0">
                <a:solidFill>
                  <a:srgbClr val="0F4C0E"/>
                </a:solidFill>
                <a:latin typeface="Arial Black" pitchFamily="34" charset="0"/>
              </a:rPr>
              <a:pPr eaLnBrk="1" hangingPunct="1">
                <a:spcBef>
                  <a:spcPct val="0"/>
                </a:spcBef>
                <a:defRPr/>
              </a:pPr>
              <a:t>101</a:t>
            </a:fld>
            <a:endParaRPr lang="pt-BR" altLang="pt-BR" sz="1200" b="0" noProof="1" smtClean="0">
              <a:solidFill>
                <a:srgbClr val="0F4C0E"/>
              </a:solidFill>
              <a:latin typeface="Arial Black" pitchFamily="34" charset="0"/>
            </a:endParaRPr>
          </a:p>
        </p:txBody>
      </p:sp>
      <p:pic>
        <p:nvPicPr>
          <p:cNvPr id="14541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314" y="741294"/>
            <a:ext cx="8596313" cy="4879984"/>
          </a:xfrm>
          <a:prstGeom prst="rect">
            <a:avLst/>
          </a:prstGeom>
          <a:solidFill>
            <a:schemeClr val="bg1">
              <a:lumMod val="85000"/>
            </a:schemeClr>
          </a:solidFill>
          <a:ln>
            <a:noFill/>
          </a:ln>
          <a:extLst/>
        </p:spPr>
      </p:pic>
      <p:sp>
        <p:nvSpPr>
          <p:cNvPr id="2" name="Retângulo 1"/>
          <p:cNvSpPr/>
          <p:nvPr/>
        </p:nvSpPr>
        <p:spPr>
          <a:xfrm>
            <a:off x="756459" y="5738221"/>
            <a:ext cx="8063345" cy="400110"/>
          </a:xfrm>
          <a:prstGeom prst="rect">
            <a:avLst/>
          </a:prstGeom>
        </p:spPr>
        <p:txBody>
          <a:bodyPr wrap="square">
            <a:spAutoFit/>
          </a:bodyPr>
          <a:lstStyle/>
          <a:p>
            <a:r>
              <a:rPr lang="pt-BR" b="1" dirty="0"/>
              <a:t>Prazo  -  </a:t>
            </a:r>
            <a:r>
              <a:rPr lang="pt-BR" altLang="pt-BR" b="1" dirty="0">
                <a:solidFill>
                  <a:srgbClr val="FF0000"/>
                </a:solidFill>
              </a:rPr>
              <a:t>30 dias </a:t>
            </a:r>
            <a:r>
              <a:rPr lang="pt-BR" altLang="pt-BR" b="1" dirty="0"/>
              <a:t>contados do término da vigência do convênio.</a:t>
            </a:r>
            <a:endParaRPr lang="pt-BR" b="1" dirty="0"/>
          </a:p>
        </p:txBody>
      </p:sp>
    </p:spTree>
  </p:cSld>
  <p:clrMapOvr>
    <a:masterClrMapping/>
  </p:clrMapOvr>
  <p:transition spd="med"/>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idx="4294967295"/>
          </p:nvPr>
        </p:nvSpPr>
        <p:spPr/>
        <p:txBody>
          <a:bodyPr/>
          <a:lstStyle/>
          <a:p>
            <a:pPr algn="ctr"/>
            <a:r>
              <a:rPr lang="en-US" altLang="pt-BR" sz="2400" dirty="0" smtClean="0">
                <a:solidFill>
                  <a:srgbClr val="FF0000"/>
                </a:solidFill>
              </a:rPr>
              <a:t>8.1. </a:t>
            </a:r>
            <a:r>
              <a:rPr lang="en-US" altLang="pt-BR" sz="2400" dirty="0" err="1" smtClean="0">
                <a:solidFill>
                  <a:srgbClr val="FF0000"/>
                </a:solidFill>
              </a:rPr>
              <a:t>Funcionalidade</a:t>
            </a:r>
            <a:r>
              <a:rPr lang="en-US" altLang="pt-BR" sz="2400" dirty="0" smtClean="0">
                <a:solidFill>
                  <a:srgbClr val="FF0000"/>
                </a:solidFill>
              </a:rPr>
              <a:t>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P/C Final</a:t>
            </a:r>
            <a:endParaRPr lang="pt-BR" altLang="pt-BR" sz="2400" dirty="0" smtClean="0">
              <a:solidFill>
                <a:srgbClr val="FF0000"/>
              </a:solidFill>
            </a:endParaRP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46315" y="980902"/>
            <a:ext cx="8439990" cy="4929447"/>
          </a:xfrm>
          <a:prstGeom prst="rect">
            <a:avLst/>
          </a:prstGeom>
          <a:ln>
            <a:solidFill>
              <a:srgbClr val="FF0000"/>
            </a:solidFill>
          </a:ln>
        </p:spPr>
      </p:pic>
      <p:sp>
        <p:nvSpPr>
          <p:cNvPr id="3" name="Retângulo 2"/>
          <p:cNvSpPr/>
          <p:nvPr/>
        </p:nvSpPr>
        <p:spPr bwMode="auto">
          <a:xfrm>
            <a:off x="5968538" y="3100647"/>
            <a:ext cx="1313411" cy="548640"/>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a:xfrm>
            <a:off x="228599" y="0"/>
            <a:ext cx="7668491" cy="609600"/>
          </a:xfrm>
        </p:spPr>
        <p:txBody>
          <a:bodyPr/>
          <a:lstStyle/>
          <a:p>
            <a:pPr algn="ctr"/>
            <a:r>
              <a:rPr lang="en-US" altLang="pt-BR" sz="2400" dirty="0" smtClean="0">
                <a:solidFill>
                  <a:srgbClr val="FF0000"/>
                </a:solidFill>
              </a:rPr>
              <a:t>8.1.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P/C Final - </a:t>
            </a:r>
            <a:r>
              <a:rPr lang="en-US" altLang="pt-BR" sz="2400" dirty="0" smtClean="0">
                <a:solidFill>
                  <a:schemeClr val="accent2"/>
                </a:solidFill>
              </a:rPr>
              <a:t>Aba </a:t>
            </a:r>
            <a:r>
              <a:rPr lang="en-US" altLang="pt-BR" sz="2400" dirty="0" err="1" smtClean="0">
                <a:solidFill>
                  <a:schemeClr val="accent2"/>
                </a:solidFill>
              </a:rPr>
              <a:t>Identificação</a:t>
            </a:r>
            <a:endParaRPr lang="pt-BR" altLang="pt-BR" sz="2400" dirty="0" smtClean="0">
              <a:solidFill>
                <a:schemeClr val="accent2"/>
              </a:solidFill>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640080" y="949251"/>
            <a:ext cx="8406804" cy="4478960"/>
          </a:xfrm>
          <a:prstGeom prst="rect">
            <a:avLst/>
          </a:prstGeom>
          <a:ln>
            <a:solidFill>
              <a:srgbClr val="FF0000"/>
            </a:solidFill>
          </a:ln>
        </p:spPr>
      </p:pic>
      <p:sp>
        <p:nvSpPr>
          <p:cNvPr id="4" name="Retângulo 3"/>
          <p:cNvSpPr/>
          <p:nvPr/>
        </p:nvSpPr>
        <p:spPr bwMode="auto">
          <a:xfrm>
            <a:off x="1429789" y="2379041"/>
            <a:ext cx="1745673" cy="40732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9" name="Retângulo 8"/>
          <p:cNvSpPr/>
          <p:nvPr/>
        </p:nvSpPr>
        <p:spPr bwMode="auto">
          <a:xfrm>
            <a:off x="3474720" y="2379041"/>
            <a:ext cx="357447" cy="46551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2" name="Imagem 1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228599" y="1288473"/>
            <a:ext cx="8607830" cy="4942064"/>
          </a:xfrm>
          <a:prstGeom prst="rect">
            <a:avLst/>
          </a:prstGeom>
          <a:ln>
            <a:solidFill>
              <a:srgbClr val="FF0000"/>
            </a:solidFill>
          </a:ln>
        </p:spPr>
      </p:pic>
      <p:sp>
        <p:nvSpPr>
          <p:cNvPr id="18" name="CaixaDeTexto 17"/>
          <p:cNvSpPr txBox="1"/>
          <p:nvPr/>
        </p:nvSpPr>
        <p:spPr>
          <a:xfrm>
            <a:off x="5168737" y="3876224"/>
            <a:ext cx="2492827" cy="1015663"/>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Sistema preenche automaticamente os campos.</a:t>
            </a:r>
            <a:endParaRPr lang="pt-BR" dirty="0">
              <a:solidFill>
                <a:srgbClr val="FF0000"/>
              </a:solidFill>
            </a:endParaRPr>
          </a:p>
        </p:txBody>
      </p:sp>
      <p:sp>
        <p:nvSpPr>
          <p:cNvPr id="19" name="CaixaDeTexto 18"/>
          <p:cNvSpPr txBox="1"/>
          <p:nvPr/>
        </p:nvSpPr>
        <p:spPr>
          <a:xfrm>
            <a:off x="2971800" y="5569329"/>
            <a:ext cx="5685905" cy="400110"/>
          </a:xfrm>
          <a:prstGeom prst="rect">
            <a:avLst/>
          </a:prstGeom>
          <a:solidFill>
            <a:schemeClr val="bg1"/>
          </a:solidFill>
          <a:ln>
            <a:solidFill>
              <a:srgbClr val="FF0000"/>
            </a:solidFill>
          </a:ln>
        </p:spPr>
        <p:txBody>
          <a:bodyPr wrap="square" rtlCol="0">
            <a:spAutoFit/>
          </a:bodyPr>
          <a:lstStyle/>
          <a:p>
            <a:pPr algn="just"/>
            <a:r>
              <a:rPr lang="pt-BR" dirty="0" smtClean="0">
                <a:solidFill>
                  <a:srgbClr val="FF0000"/>
                </a:solidFill>
              </a:rPr>
              <a:t>Este campo é preenchido no final pelo Sistema.</a:t>
            </a:r>
            <a:endParaRPr lang="pt-BR" dirty="0">
              <a:solidFill>
                <a:srgbClr val="FF0000"/>
              </a:solidFill>
            </a:endParaRPr>
          </a:p>
        </p:txBody>
      </p:sp>
      <p:cxnSp>
        <p:nvCxnSpPr>
          <p:cNvPr id="21" name="Conector de Seta Reta 20"/>
          <p:cNvCxnSpPr/>
          <p:nvPr/>
        </p:nvCxnSpPr>
        <p:spPr bwMode="auto">
          <a:xfrm flipH="1" flipV="1">
            <a:off x="2169622" y="5767434"/>
            <a:ext cx="802178" cy="3349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ector de Seta Reta 9"/>
          <p:cNvCxnSpPr>
            <a:stCxn id="18" idx="1"/>
          </p:cNvCxnSpPr>
          <p:nvPr/>
        </p:nvCxnSpPr>
        <p:spPr bwMode="auto">
          <a:xfrm flipH="1" flipV="1">
            <a:off x="3175462" y="3774352"/>
            <a:ext cx="1993275" cy="60970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3" name="Conector de Seta Reta 12"/>
          <p:cNvCxnSpPr/>
          <p:nvPr/>
        </p:nvCxnSpPr>
        <p:spPr bwMode="auto">
          <a:xfrm flipH="1">
            <a:off x="3832167" y="4384056"/>
            <a:ext cx="1336570" cy="42686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3065595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8" grpId="0" animBg="1"/>
      <p:bldP spid="19"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a:xfrm>
            <a:off x="-1" y="0"/>
            <a:ext cx="8131629" cy="609600"/>
          </a:xfrm>
        </p:spPr>
        <p:txBody>
          <a:bodyPr/>
          <a:lstStyle/>
          <a:p>
            <a:pPr algn="ctr"/>
            <a:r>
              <a:rPr lang="en-US" altLang="pt-BR" sz="2200" dirty="0" smtClean="0">
                <a:solidFill>
                  <a:srgbClr val="FF0000"/>
                </a:solidFill>
              </a:rPr>
              <a:t>8.1. </a:t>
            </a:r>
            <a:r>
              <a:rPr lang="en-US" altLang="pt-BR" sz="2200" dirty="0" err="1" smtClean="0">
                <a:solidFill>
                  <a:srgbClr val="FF0000"/>
                </a:solidFill>
              </a:rPr>
              <a:t>Cadastrar</a:t>
            </a:r>
            <a:r>
              <a:rPr lang="en-US" altLang="pt-BR" sz="2200" dirty="0" smtClean="0">
                <a:solidFill>
                  <a:srgbClr val="FF0000"/>
                </a:solidFill>
              </a:rPr>
              <a:t>/</a:t>
            </a:r>
            <a:r>
              <a:rPr lang="en-US" altLang="pt-BR" sz="2200" dirty="0" err="1" smtClean="0">
                <a:solidFill>
                  <a:srgbClr val="FF0000"/>
                </a:solidFill>
              </a:rPr>
              <a:t>Alterar</a:t>
            </a:r>
            <a:r>
              <a:rPr lang="en-US" altLang="pt-BR" sz="2200" dirty="0" smtClean="0">
                <a:solidFill>
                  <a:srgbClr val="FF0000"/>
                </a:solidFill>
              </a:rPr>
              <a:t> P/C Final - </a:t>
            </a:r>
            <a:r>
              <a:rPr lang="en-US" altLang="pt-BR" sz="2200" dirty="0" smtClean="0">
                <a:solidFill>
                  <a:schemeClr val="accent2"/>
                </a:solidFill>
              </a:rPr>
              <a:t>Aba Bens </a:t>
            </a:r>
            <a:r>
              <a:rPr lang="en-US" altLang="pt-BR" sz="2200" dirty="0" err="1" smtClean="0">
                <a:solidFill>
                  <a:schemeClr val="accent2"/>
                </a:solidFill>
              </a:rPr>
              <a:t>Permanentes</a:t>
            </a:r>
            <a:endParaRPr lang="pt-BR" altLang="pt-BR" sz="2200" dirty="0" smtClean="0">
              <a:solidFill>
                <a:schemeClr val="accent2"/>
              </a:solidFill>
            </a:endParaRPr>
          </a:p>
        </p:txBody>
      </p:sp>
      <p:pic>
        <p:nvPicPr>
          <p:cNvPr id="3" name="Imagem 2"/>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86144" y="829013"/>
            <a:ext cx="8018321" cy="4507758"/>
          </a:xfrm>
          <a:prstGeom prst="rect">
            <a:avLst/>
          </a:prstGeom>
          <a:noFill/>
          <a:ln>
            <a:solidFill>
              <a:srgbClr val="FF0000"/>
            </a:solidFill>
          </a:ln>
        </p:spPr>
      </p:pic>
      <p:sp>
        <p:nvSpPr>
          <p:cNvPr id="8" name="Retângulo de cantos arredondados 7"/>
          <p:cNvSpPr/>
          <p:nvPr/>
        </p:nvSpPr>
        <p:spPr bwMode="auto">
          <a:xfrm>
            <a:off x="8322127" y="1670859"/>
            <a:ext cx="312226" cy="349134"/>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9" name="Imagem 8"/>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32509" y="1096990"/>
            <a:ext cx="8424357" cy="4459193"/>
          </a:xfrm>
          <a:prstGeom prst="rect">
            <a:avLst/>
          </a:prstGeom>
          <a:noFill/>
          <a:ln>
            <a:solidFill>
              <a:srgbClr val="FF0000"/>
            </a:solidFill>
          </a:ln>
        </p:spPr>
      </p:pic>
      <p:sp>
        <p:nvSpPr>
          <p:cNvPr id="10" name="Retângulo 9"/>
          <p:cNvSpPr/>
          <p:nvPr/>
        </p:nvSpPr>
        <p:spPr>
          <a:xfrm>
            <a:off x="483818" y="5649306"/>
            <a:ext cx="7838309" cy="584775"/>
          </a:xfrm>
          <a:prstGeom prst="rect">
            <a:avLst/>
          </a:prstGeom>
          <a:solidFill>
            <a:schemeClr val="bg1">
              <a:lumMod val="75000"/>
            </a:schemeClr>
          </a:solidFill>
          <a:ln>
            <a:solidFill>
              <a:srgbClr val="FF0000"/>
            </a:solidFill>
          </a:ln>
        </p:spPr>
        <p:txBody>
          <a:bodyPr wrap="square">
            <a:spAutoFit/>
          </a:bodyPr>
          <a:lstStyle/>
          <a:p>
            <a:r>
              <a:rPr lang="pt-BR" sz="1600" dirty="0">
                <a:solidFill>
                  <a:srgbClr val="FF0000"/>
                </a:solidFill>
                <a:latin typeface="+mj-lt"/>
                <a:ea typeface="Times New Roman" panose="02020603050405020304" pitchFamily="18" charset="0"/>
                <a:cs typeface="Arial" panose="020B0604020202020204" pitchFamily="34" charset="0"/>
              </a:rPr>
              <a:t>Bens Permanentes são aqueles que têm duração superior a 2 anos. O Decreto n.º 1323/2012 relaciona esses bens no elemento 52 (classificação da despesa pública</a:t>
            </a:r>
            <a:r>
              <a:rPr lang="pt-BR" sz="1600" dirty="0" smtClean="0">
                <a:solidFill>
                  <a:srgbClr val="FF0000"/>
                </a:solidFill>
                <a:latin typeface="Comic Sans MS" panose="030F0702030302020204" pitchFamily="66" charset="0"/>
                <a:ea typeface="Times New Roman" panose="02020603050405020304" pitchFamily="18" charset="0"/>
                <a:cs typeface="Arial" panose="020B0604020202020204" pitchFamily="34" charset="0"/>
              </a:rPr>
              <a:t>).</a:t>
            </a:r>
            <a:endParaRPr lang="pt-BR" sz="1600" dirty="0">
              <a:solidFill>
                <a:srgbClr val="FF0000"/>
              </a:solidFill>
            </a:endParaRPr>
          </a:p>
        </p:txBody>
      </p:sp>
      <p:sp>
        <p:nvSpPr>
          <p:cNvPr id="13" name="Retângulo de cantos arredondados 10"/>
          <p:cNvSpPr/>
          <p:nvPr/>
        </p:nvSpPr>
        <p:spPr bwMode="auto">
          <a:xfrm>
            <a:off x="8074528" y="1096992"/>
            <a:ext cx="379516" cy="399012"/>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5" name="CaixaDeTexto 14"/>
          <p:cNvSpPr txBox="1"/>
          <p:nvPr/>
        </p:nvSpPr>
        <p:spPr>
          <a:xfrm>
            <a:off x="4402972" y="2467733"/>
            <a:ext cx="2899575" cy="1323439"/>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Preencher os campos, caso for adquirido bens. Devem ser adicionados um a um.</a:t>
            </a:r>
            <a:endParaRPr lang="pt-BR" dirty="0">
              <a:solidFill>
                <a:srgbClr val="FF0000"/>
              </a:solidFill>
            </a:endParaRPr>
          </a:p>
        </p:txBody>
      </p:sp>
    </p:spTree>
    <p:extLst>
      <p:ext uri="{BB962C8B-B14F-4D97-AF65-F5344CB8AC3E}">
        <p14:creationId xmlns:p14="http://schemas.microsoft.com/office/powerpoint/2010/main" val="30263179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animBg="1"/>
      <p:bldP spid="1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p:txBody>
          <a:bodyPr/>
          <a:lstStyle/>
          <a:p>
            <a:pPr algn="ctr"/>
            <a:r>
              <a:rPr lang="en-US" altLang="pt-BR" sz="2400" dirty="0" smtClean="0">
                <a:solidFill>
                  <a:srgbClr val="FF0000"/>
                </a:solidFill>
              </a:rPr>
              <a:t>8.1.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P/C Final - </a:t>
            </a:r>
            <a:r>
              <a:rPr lang="en-US" altLang="pt-BR" sz="2400" dirty="0" smtClean="0">
                <a:solidFill>
                  <a:schemeClr val="accent2"/>
                </a:solidFill>
              </a:rPr>
              <a:t>Aba </a:t>
            </a:r>
            <a:r>
              <a:rPr lang="en-US" altLang="pt-BR" sz="2400" dirty="0" err="1" smtClean="0">
                <a:solidFill>
                  <a:schemeClr val="accent2"/>
                </a:solidFill>
              </a:rPr>
              <a:t>Produto</a:t>
            </a:r>
            <a:endParaRPr lang="pt-BR" altLang="pt-BR" sz="2400" dirty="0" smtClean="0">
              <a:solidFill>
                <a:schemeClr val="accent2"/>
              </a:solidFill>
            </a:endParaRPr>
          </a:p>
        </p:txBody>
      </p:sp>
      <p:pic>
        <p:nvPicPr>
          <p:cNvPr id="11" name="Imagem 10"/>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130531" y="951049"/>
            <a:ext cx="7798943" cy="3837082"/>
          </a:xfrm>
          <a:prstGeom prst="rect">
            <a:avLst/>
          </a:prstGeom>
          <a:ln>
            <a:solidFill>
              <a:srgbClr val="FF0000"/>
            </a:solidFill>
          </a:ln>
        </p:spPr>
      </p:pic>
      <p:sp>
        <p:nvSpPr>
          <p:cNvPr id="13" name="Retângulo 12"/>
          <p:cNvSpPr/>
          <p:nvPr/>
        </p:nvSpPr>
        <p:spPr bwMode="auto">
          <a:xfrm>
            <a:off x="8246225" y="1803862"/>
            <a:ext cx="324197" cy="30068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4" name="Imagem 13"/>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792961" y="1579904"/>
            <a:ext cx="7863018" cy="3549676"/>
          </a:xfrm>
          <a:prstGeom prst="rect">
            <a:avLst/>
          </a:prstGeom>
          <a:ln>
            <a:solidFill>
              <a:srgbClr val="FF0000"/>
            </a:solidFill>
          </a:ln>
        </p:spPr>
      </p:pic>
      <p:sp>
        <p:nvSpPr>
          <p:cNvPr id="17" name="CaixaDeTexto 16"/>
          <p:cNvSpPr txBox="1"/>
          <p:nvPr/>
        </p:nvSpPr>
        <p:spPr>
          <a:xfrm>
            <a:off x="4243153" y="2869590"/>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pic>
        <p:nvPicPr>
          <p:cNvPr id="18" name="Imagem 17"/>
          <p:cNvPicPr/>
          <p:nvPr/>
        </p:nvPicPr>
        <p:blipFill>
          <a:blip r:embed="rId7" cstate="print">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38766" y="1991152"/>
            <a:ext cx="7898899" cy="3486935"/>
          </a:xfrm>
          <a:prstGeom prst="rect">
            <a:avLst/>
          </a:prstGeom>
          <a:noFill/>
          <a:ln>
            <a:solidFill>
              <a:srgbClr val="FF0000"/>
            </a:solidFill>
          </a:ln>
        </p:spPr>
      </p:pic>
      <p:sp>
        <p:nvSpPr>
          <p:cNvPr id="16" name="Retângulo 15"/>
          <p:cNvSpPr/>
          <p:nvPr/>
        </p:nvSpPr>
        <p:spPr bwMode="auto">
          <a:xfrm>
            <a:off x="7620001" y="1895301"/>
            <a:ext cx="476596" cy="54864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0" name="Imagem 19"/>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24692" y="2371758"/>
            <a:ext cx="7971906" cy="3728125"/>
          </a:xfrm>
          <a:prstGeom prst="rect">
            <a:avLst/>
          </a:prstGeom>
          <a:noFill/>
          <a:ln>
            <a:solidFill>
              <a:srgbClr val="FF0000"/>
            </a:solidFill>
          </a:ln>
        </p:spPr>
      </p:pic>
      <p:sp>
        <p:nvSpPr>
          <p:cNvPr id="19" name="Retângulo 18"/>
          <p:cNvSpPr/>
          <p:nvPr/>
        </p:nvSpPr>
        <p:spPr bwMode="auto">
          <a:xfrm>
            <a:off x="165271" y="3624349"/>
            <a:ext cx="7548940" cy="30757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4817619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6" grpId="0" animBg="1"/>
      <p:bldP spid="19"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p:txBody>
          <a:bodyPr/>
          <a:lstStyle/>
          <a:p>
            <a:pPr algn="ctr"/>
            <a:r>
              <a:rPr lang="en-US" altLang="pt-BR" sz="2400" dirty="0" smtClean="0">
                <a:solidFill>
                  <a:srgbClr val="FF0000"/>
                </a:solidFill>
              </a:rPr>
              <a:t>8.1.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P/C Final - </a:t>
            </a:r>
            <a:r>
              <a:rPr lang="en-US" altLang="pt-BR" sz="2400" dirty="0" smtClean="0">
                <a:solidFill>
                  <a:schemeClr val="accent2"/>
                </a:solidFill>
              </a:rPr>
              <a:t>Aba </a:t>
            </a:r>
            <a:r>
              <a:rPr lang="en-US" altLang="pt-BR" sz="2400" dirty="0" err="1" smtClean="0">
                <a:solidFill>
                  <a:schemeClr val="accent2"/>
                </a:solidFill>
              </a:rPr>
              <a:t>Doação</a:t>
            </a:r>
            <a:endParaRPr lang="pt-BR" altLang="pt-BR" sz="2400" dirty="0" smtClean="0">
              <a:solidFill>
                <a:schemeClr val="accent2"/>
              </a:solidFill>
            </a:endParaRPr>
          </a:p>
        </p:txBody>
      </p:sp>
      <p:pic>
        <p:nvPicPr>
          <p:cNvPr id="3" name="Imagem 2"/>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97279" y="906190"/>
            <a:ext cx="7805651" cy="3981694"/>
          </a:xfrm>
          <a:prstGeom prst="rect">
            <a:avLst/>
          </a:prstGeom>
          <a:noFill/>
          <a:ln>
            <a:solidFill>
              <a:srgbClr val="FF0000"/>
            </a:solidFill>
          </a:ln>
        </p:spPr>
      </p:pic>
      <p:pic>
        <p:nvPicPr>
          <p:cNvPr id="4" name="Imagem 3"/>
          <p:cNvPicPr/>
          <p:nvPr/>
        </p:nvPicPr>
        <p:blipFill>
          <a:blip r:embed="rId5" cstate="print">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86192" y="1557537"/>
            <a:ext cx="7877121" cy="4211496"/>
          </a:xfrm>
          <a:prstGeom prst="rect">
            <a:avLst/>
          </a:prstGeom>
          <a:noFill/>
          <a:ln>
            <a:solidFill>
              <a:srgbClr val="FF0000"/>
            </a:solidFill>
          </a:ln>
        </p:spPr>
      </p:pic>
      <p:sp>
        <p:nvSpPr>
          <p:cNvPr id="7" name="Retângulo de cantos arredondados 6"/>
          <p:cNvSpPr/>
          <p:nvPr/>
        </p:nvSpPr>
        <p:spPr bwMode="auto">
          <a:xfrm>
            <a:off x="7620000" y="1557538"/>
            <a:ext cx="335280" cy="620397"/>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1" name="CaixaDeTexto 10"/>
          <p:cNvSpPr txBox="1"/>
          <p:nvPr/>
        </p:nvSpPr>
        <p:spPr>
          <a:xfrm>
            <a:off x="2846163" y="2955399"/>
            <a:ext cx="5025836" cy="707886"/>
          </a:xfrm>
          <a:prstGeom prst="rect">
            <a:avLst/>
          </a:prstGeom>
          <a:solidFill>
            <a:schemeClr val="bg1"/>
          </a:solidFill>
          <a:ln>
            <a:solidFill>
              <a:srgbClr val="FF0000"/>
            </a:solidFill>
          </a:ln>
        </p:spPr>
        <p:txBody>
          <a:bodyPr wrap="square" rtlCol="0">
            <a:spAutoFit/>
          </a:bodyPr>
          <a:lstStyle/>
          <a:p>
            <a:r>
              <a:rPr lang="pt-BR" dirty="0" smtClean="0">
                <a:solidFill>
                  <a:srgbClr val="FF0000"/>
                </a:solidFill>
              </a:rPr>
              <a:t>Preencher os campos, caso tenha algum bem adquirido que foi doado.</a:t>
            </a:r>
            <a:endParaRPr lang="pt-BR" dirty="0">
              <a:solidFill>
                <a:srgbClr val="FF0000"/>
              </a:solidFill>
            </a:endParaRPr>
          </a:p>
        </p:txBody>
      </p:sp>
      <p:sp>
        <p:nvSpPr>
          <p:cNvPr id="8" name="Retângulo 7"/>
          <p:cNvSpPr/>
          <p:nvPr/>
        </p:nvSpPr>
        <p:spPr bwMode="auto">
          <a:xfrm>
            <a:off x="8329353" y="1753985"/>
            <a:ext cx="207818" cy="39901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7221327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8"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p:txBody>
          <a:bodyPr/>
          <a:lstStyle/>
          <a:p>
            <a:pPr algn="ctr"/>
            <a:r>
              <a:rPr lang="en-US" altLang="pt-BR" sz="2400" dirty="0" smtClean="0">
                <a:solidFill>
                  <a:srgbClr val="FF0000"/>
                </a:solidFill>
              </a:rPr>
              <a:t>8.1. </a:t>
            </a:r>
            <a:r>
              <a:rPr lang="en-US" altLang="pt-BR" sz="2400" dirty="0" err="1" smtClean="0">
                <a:solidFill>
                  <a:srgbClr val="FF0000"/>
                </a:solidFill>
              </a:rPr>
              <a:t>Cadastrar</a:t>
            </a:r>
            <a:r>
              <a:rPr lang="en-US" altLang="pt-BR" sz="2400" dirty="0" smtClean="0">
                <a:solidFill>
                  <a:srgbClr val="FF0000"/>
                </a:solidFill>
              </a:rPr>
              <a:t>/</a:t>
            </a:r>
            <a:r>
              <a:rPr lang="en-US" altLang="pt-BR" sz="2400" dirty="0" err="1" smtClean="0">
                <a:solidFill>
                  <a:srgbClr val="FF0000"/>
                </a:solidFill>
              </a:rPr>
              <a:t>Alterar</a:t>
            </a:r>
            <a:r>
              <a:rPr lang="en-US" altLang="pt-BR" sz="2400" dirty="0" smtClean="0">
                <a:solidFill>
                  <a:srgbClr val="FF0000"/>
                </a:solidFill>
              </a:rPr>
              <a:t> P/C Final - </a:t>
            </a:r>
            <a:r>
              <a:rPr lang="en-US" altLang="pt-BR" sz="2400" dirty="0" smtClean="0">
                <a:solidFill>
                  <a:schemeClr val="accent2"/>
                </a:solidFill>
              </a:rPr>
              <a:t>Aba </a:t>
            </a:r>
            <a:r>
              <a:rPr lang="en-US" altLang="pt-BR" sz="2400" dirty="0" err="1" smtClean="0">
                <a:solidFill>
                  <a:schemeClr val="accent2"/>
                </a:solidFill>
              </a:rPr>
              <a:t>Objeto</a:t>
            </a:r>
            <a:endParaRPr lang="pt-BR" altLang="pt-BR" sz="2400" dirty="0" smtClean="0">
              <a:solidFill>
                <a:schemeClr val="accent2"/>
              </a:solidFill>
            </a:endParaRP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877208" y="944060"/>
            <a:ext cx="8087854" cy="4207330"/>
          </a:xfrm>
          <a:prstGeom prst="rect">
            <a:avLst/>
          </a:prstGeom>
          <a:ln>
            <a:solidFill>
              <a:srgbClr val="FF0000"/>
            </a:solidFill>
          </a:ln>
        </p:spPr>
      </p:pic>
      <p:sp>
        <p:nvSpPr>
          <p:cNvPr id="16" name="CaixaDeTexto 15"/>
          <p:cNvSpPr txBox="1"/>
          <p:nvPr/>
        </p:nvSpPr>
        <p:spPr>
          <a:xfrm>
            <a:off x="4035832" y="2634292"/>
            <a:ext cx="3616952" cy="400110"/>
          </a:xfrm>
          <a:prstGeom prst="rect">
            <a:avLst/>
          </a:prstGeom>
          <a:noFill/>
          <a:ln>
            <a:solidFill>
              <a:srgbClr val="FF0000"/>
            </a:solidFill>
          </a:ln>
        </p:spPr>
        <p:txBody>
          <a:bodyPr wrap="none" rtlCol="0">
            <a:spAutoFit/>
          </a:bodyPr>
          <a:lstStyle/>
          <a:p>
            <a:r>
              <a:rPr lang="pt-BR" dirty="0" smtClean="0">
                <a:solidFill>
                  <a:srgbClr val="FF0000"/>
                </a:solidFill>
              </a:rPr>
              <a:t>Preencher, campo obrigatório.</a:t>
            </a:r>
            <a:endParaRPr lang="pt-BR" dirty="0">
              <a:solidFill>
                <a:srgbClr val="FF0000"/>
              </a:solidFill>
            </a:endParaRPr>
          </a:p>
        </p:txBody>
      </p:sp>
      <p:pic>
        <p:nvPicPr>
          <p:cNvPr id="18" name="Imagem 17"/>
          <p:cNvPicPr>
            <a:picLocks noChangeAspect="1"/>
          </p:cNvPicPr>
          <p:nvPr/>
        </p:nvPicPr>
        <p:blipFill>
          <a:blip r:embed="rId5"/>
          <a:stretch>
            <a:fillRect/>
          </a:stretch>
        </p:blipFill>
        <p:spPr>
          <a:xfrm>
            <a:off x="1165300" y="2459023"/>
            <a:ext cx="7511670" cy="2545239"/>
          </a:xfrm>
          <a:prstGeom prst="rect">
            <a:avLst/>
          </a:prstGeom>
        </p:spPr>
      </p:pic>
      <p:pic>
        <p:nvPicPr>
          <p:cNvPr id="19" name="Imagem 18"/>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2385" y="1345117"/>
            <a:ext cx="8354291" cy="4640047"/>
          </a:xfrm>
          <a:prstGeom prst="rect">
            <a:avLst/>
          </a:prstGeom>
          <a:noFill/>
          <a:ln>
            <a:solidFill>
              <a:srgbClr val="FF0000"/>
            </a:solidFill>
          </a:ln>
        </p:spPr>
      </p:pic>
      <p:sp>
        <p:nvSpPr>
          <p:cNvPr id="10" name="Retângulo 9"/>
          <p:cNvSpPr/>
          <p:nvPr/>
        </p:nvSpPr>
        <p:spPr bwMode="auto">
          <a:xfrm>
            <a:off x="1422708" y="5004262"/>
            <a:ext cx="1219200" cy="50320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0" name="Retângulo 19"/>
          <p:cNvSpPr/>
          <p:nvPr/>
        </p:nvSpPr>
        <p:spPr bwMode="auto">
          <a:xfrm>
            <a:off x="6608618" y="944060"/>
            <a:ext cx="415637" cy="34663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7303404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 grpId="0" animBg="1"/>
      <p:bldP spid="20"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p:txBody>
          <a:bodyPr/>
          <a:lstStyle/>
          <a:p>
            <a:pPr algn="ctr"/>
            <a:r>
              <a:rPr lang="en-US" altLang="pt-BR" sz="2400" dirty="0" smtClean="0">
                <a:solidFill>
                  <a:srgbClr val="FF0000"/>
                </a:solidFill>
              </a:rPr>
              <a:t>8.2. </a:t>
            </a:r>
            <a:r>
              <a:rPr lang="en-US" altLang="pt-BR" sz="2400" dirty="0" err="1" smtClean="0">
                <a:solidFill>
                  <a:srgbClr val="FF0000"/>
                </a:solidFill>
              </a:rPr>
              <a:t>Funcionalidade</a:t>
            </a:r>
            <a:r>
              <a:rPr lang="en-US" altLang="pt-BR" sz="2400" dirty="0" smtClean="0">
                <a:solidFill>
                  <a:srgbClr val="FF0000"/>
                </a:solidFill>
              </a:rPr>
              <a:t> Responder </a:t>
            </a:r>
            <a:r>
              <a:rPr lang="en-US" altLang="pt-BR" sz="2400" dirty="0" err="1" smtClean="0">
                <a:solidFill>
                  <a:srgbClr val="FF0000"/>
                </a:solidFill>
              </a:rPr>
              <a:t>Questionário</a:t>
            </a:r>
            <a:endParaRPr lang="pt-BR" altLang="pt-BR" sz="2400" dirty="0" smtClean="0">
              <a:solidFill>
                <a:srgbClr val="FF0000"/>
              </a:solidFill>
            </a:endParaRPr>
          </a:p>
        </p:txBody>
      </p:sp>
      <p:sp>
        <p:nvSpPr>
          <p:cNvPr id="154629" name="Rectangle 5"/>
          <p:cNvSpPr>
            <a:spLocks noChangeArrowheads="1"/>
          </p:cNvSpPr>
          <p:nvPr/>
        </p:nvSpPr>
        <p:spPr bwMode="auto">
          <a:xfrm>
            <a:off x="258763" y="5319713"/>
            <a:ext cx="8656637" cy="707886"/>
          </a:xfrm>
          <a:prstGeom prst="rect">
            <a:avLst/>
          </a:prstGeom>
          <a:solidFill>
            <a:schemeClr val="bg1">
              <a:lumMod val="85000"/>
            </a:schemeClr>
          </a:solidFill>
          <a:ln w="38100" cap="rnd" algn="ctr">
            <a:solidFill>
              <a:srgbClr val="FF0000"/>
            </a:solidFill>
            <a:prstDash val="sysDot"/>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just" eaLnBrk="1" hangingPunct="1">
              <a:spcBef>
                <a:spcPct val="0"/>
              </a:spcBef>
              <a:buFontTx/>
              <a:buNone/>
            </a:pPr>
            <a:r>
              <a:rPr lang="en-US" altLang="pt-BR" sz="2000" b="0" dirty="0" err="1" smtClean="0">
                <a:solidFill>
                  <a:srgbClr val="FF0000"/>
                </a:solidFill>
              </a:rPr>
              <a:t>Dependendo</a:t>
            </a:r>
            <a:r>
              <a:rPr lang="en-US" altLang="pt-BR" sz="2000" b="0" dirty="0" smtClean="0">
                <a:solidFill>
                  <a:srgbClr val="FF0000"/>
                </a:solidFill>
              </a:rPr>
              <a:t> do </a:t>
            </a:r>
            <a:r>
              <a:rPr lang="en-US" altLang="pt-BR" sz="2000" b="0" dirty="0" err="1" smtClean="0">
                <a:solidFill>
                  <a:srgbClr val="FF0000"/>
                </a:solidFill>
              </a:rPr>
              <a:t>objeto</a:t>
            </a:r>
            <a:r>
              <a:rPr lang="en-US" altLang="pt-BR" sz="2000" b="0" dirty="0" smtClean="0">
                <a:solidFill>
                  <a:srgbClr val="FF0000"/>
                </a:solidFill>
              </a:rPr>
              <a:t>, o </a:t>
            </a:r>
            <a:r>
              <a:rPr lang="en-US" altLang="pt-BR" sz="2000" b="0" dirty="0" err="1">
                <a:solidFill>
                  <a:srgbClr val="FF0000"/>
                </a:solidFill>
              </a:rPr>
              <a:t>Questionário</a:t>
            </a:r>
            <a:r>
              <a:rPr lang="en-US" altLang="pt-BR" sz="2000" b="0" dirty="0">
                <a:solidFill>
                  <a:srgbClr val="FF0000"/>
                </a:solidFill>
              </a:rPr>
              <a:t> </a:t>
            </a:r>
            <a:r>
              <a:rPr lang="en-US" altLang="pt-BR" sz="2000" b="0" dirty="0" err="1">
                <a:solidFill>
                  <a:srgbClr val="FF0000"/>
                </a:solidFill>
              </a:rPr>
              <a:t>deve</a:t>
            </a:r>
            <a:r>
              <a:rPr lang="en-US" altLang="pt-BR" sz="2000" b="0" dirty="0">
                <a:solidFill>
                  <a:srgbClr val="FF0000"/>
                </a:solidFill>
              </a:rPr>
              <a:t> </a:t>
            </a:r>
            <a:r>
              <a:rPr lang="en-US" altLang="pt-BR" sz="2000" b="0" dirty="0" err="1">
                <a:solidFill>
                  <a:srgbClr val="FF0000"/>
                </a:solidFill>
              </a:rPr>
              <a:t>ser</a:t>
            </a:r>
            <a:r>
              <a:rPr lang="en-US" altLang="pt-BR" sz="2000" b="0" dirty="0">
                <a:solidFill>
                  <a:srgbClr val="FF0000"/>
                </a:solidFill>
              </a:rPr>
              <a:t> </a:t>
            </a:r>
            <a:r>
              <a:rPr lang="en-US" altLang="pt-BR" sz="2000" b="0" dirty="0" err="1">
                <a:solidFill>
                  <a:srgbClr val="FF0000"/>
                </a:solidFill>
              </a:rPr>
              <a:t>respondido</a:t>
            </a:r>
            <a:r>
              <a:rPr lang="en-US" altLang="pt-BR" sz="2000" b="0" dirty="0">
                <a:solidFill>
                  <a:srgbClr val="FF0000"/>
                </a:solidFill>
              </a:rPr>
              <a:t>: </a:t>
            </a:r>
            <a:r>
              <a:rPr lang="en-US" altLang="pt-BR" sz="2000" b="0" dirty="0" err="1">
                <a:solidFill>
                  <a:srgbClr val="FF0000"/>
                </a:solidFill>
              </a:rPr>
              <a:t>na</a:t>
            </a:r>
            <a:r>
              <a:rPr lang="en-US" altLang="pt-BR" sz="2000" b="0" dirty="0">
                <a:solidFill>
                  <a:srgbClr val="FF0000"/>
                </a:solidFill>
              </a:rPr>
              <a:t> P/C final </a:t>
            </a:r>
            <a:r>
              <a:rPr lang="en-US" altLang="pt-BR" sz="2000" b="0" dirty="0" err="1">
                <a:solidFill>
                  <a:srgbClr val="FF0000"/>
                </a:solidFill>
              </a:rPr>
              <a:t>ou</a:t>
            </a:r>
            <a:r>
              <a:rPr lang="en-US" altLang="pt-BR" sz="2000" b="0" dirty="0">
                <a:solidFill>
                  <a:srgbClr val="FF0000"/>
                </a:solidFill>
              </a:rPr>
              <a:t> </a:t>
            </a:r>
            <a:r>
              <a:rPr lang="en-US" altLang="pt-BR" sz="2000" b="0" dirty="0" err="1">
                <a:solidFill>
                  <a:srgbClr val="FF0000"/>
                </a:solidFill>
              </a:rPr>
              <a:t>nos</a:t>
            </a:r>
            <a:r>
              <a:rPr lang="en-US" altLang="pt-BR" sz="2000" b="0" dirty="0">
                <a:solidFill>
                  <a:srgbClr val="FF0000"/>
                </a:solidFill>
              </a:rPr>
              <a:t> </a:t>
            </a:r>
            <a:r>
              <a:rPr lang="en-US" altLang="pt-BR" sz="2000" b="0" dirty="0" err="1">
                <a:solidFill>
                  <a:srgbClr val="FF0000"/>
                </a:solidFill>
              </a:rPr>
              <a:t>próximos</a:t>
            </a:r>
            <a:r>
              <a:rPr lang="en-US" altLang="pt-BR" sz="2000" b="0" dirty="0">
                <a:solidFill>
                  <a:srgbClr val="FF0000"/>
                </a:solidFill>
              </a:rPr>
              <a:t> 3 </a:t>
            </a:r>
            <a:r>
              <a:rPr lang="en-US" altLang="pt-BR" sz="2000" b="0" dirty="0" err="1">
                <a:solidFill>
                  <a:srgbClr val="FF0000"/>
                </a:solidFill>
              </a:rPr>
              <a:t>quadrimestres</a:t>
            </a:r>
            <a:r>
              <a:rPr lang="en-US" altLang="pt-BR" sz="2000" b="0" dirty="0">
                <a:solidFill>
                  <a:srgbClr val="FF0000"/>
                </a:solidFill>
              </a:rPr>
              <a:t>, </a:t>
            </a:r>
            <a:r>
              <a:rPr lang="en-US" altLang="pt-BR" sz="2000" b="0" dirty="0" err="1">
                <a:solidFill>
                  <a:srgbClr val="FF0000"/>
                </a:solidFill>
              </a:rPr>
              <a:t>após</a:t>
            </a:r>
            <a:r>
              <a:rPr lang="en-US" altLang="pt-BR" sz="2000" b="0" dirty="0">
                <a:solidFill>
                  <a:srgbClr val="FF0000"/>
                </a:solidFill>
              </a:rPr>
              <a:t> o </a:t>
            </a:r>
            <a:r>
              <a:rPr lang="en-US" altLang="pt-BR" sz="2000" b="0" dirty="0" err="1">
                <a:solidFill>
                  <a:srgbClr val="FF0000"/>
                </a:solidFill>
              </a:rPr>
              <a:t>término</a:t>
            </a:r>
            <a:r>
              <a:rPr lang="en-US" altLang="pt-BR" sz="2000" b="0" dirty="0">
                <a:solidFill>
                  <a:srgbClr val="FF0000"/>
                </a:solidFill>
              </a:rPr>
              <a:t> de </a:t>
            </a:r>
            <a:r>
              <a:rPr lang="en-US" altLang="pt-BR" sz="2000" b="0" dirty="0" err="1">
                <a:solidFill>
                  <a:srgbClr val="FF0000"/>
                </a:solidFill>
              </a:rPr>
              <a:t>vigência</a:t>
            </a:r>
            <a:r>
              <a:rPr lang="en-US" altLang="pt-BR" sz="2000" b="0" dirty="0">
                <a:solidFill>
                  <a:srgbClr val="FF0000"/>
                </a:solidFill>
              </a:rPr>
              <a:t> do </a:t>
            </a:r>
            <a:r>
              <a:rPr lang="en-US" altLang="pt-BR" sz="2000" b="0" dirty="0" err="1">
                <a:solidFill>
                  <a:srgbClr val="FF0000"/>
                </a:solidFill>
              </a:rPr>
              <a:t>convênio</a:t>
            </a:r>
            <a:r>
              <a:rPr lang="en-US" altLang="pt-BR" sz="2000" b="0" dirty="0">
                <a:solidFill>
                  <a:srgbClr val="FF0000"/>
                </a:solidFill>
              </a:rPr>
              <a:t>.</a:t>
            </a:r>
            <a:endParaRPr lang="pt-BR" altLang="pt-BR" sz="2000" b="0" dirty="0">
              <a:solidFill>
                <a:srgbClr val="FF0000"/>
              </a:solidFill>
            </a:endParaRPr>
          </a:p>
        </p:txBody>
      </p:sp>
      <p:pic>
        <p:nvPicPr>
          <p:cNvPr id="7" name="Imagem 6"/>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475410" y="836599"/>
            <a:ext cx="8439990" cy="4206239"/>
          </a:xfrm>
          <a:prstGeom prst="rect">
            <a:avLst/>
          </a:prstGeom>
          <a:ln>
            <a:solidFill>
              <a:srgbClr val="FF0000"/>
            </a:solidFill>
          </a:ln>
        </p:spPr>
      </p:pic>
      <p:sp>
        <p:nvSpPr>
          <p:cNvPr id="3" name="Retângulo 2"/>
          <p:cNvSpPr/>
          <p:nvPr/>
        </p:nvSpPr>
        <p:spPr bwMode="auto">
          <a:xfrm>
            <a:off x="5993476" y="3732415"/>
            <a:ext cx="1388226" cy="540327"/>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4629"/>
                                        </p:tgtEl>
                                        <p:attrNameLst>
                                          <p:attrName>style.visibility</p:attrName>
                                        </p:attrNameLst>
                                      </p:cBhvr>
                                      <p:to>
                                        <p:strVal val="visible"/>
                                      </p:to>
                                    </p:set>
                                    <p:anim calcmode="lin" valueType="num">
                                      <p:cBhvr additive="base">
                                        <p:cTn id="7" dur="500" fill="hold"/>
                                        <p:tgtEl>
                                          <p:spTgt spid="154629"/>
                                        </p:tgtEl>
                                        <p:attrNameLst>
                                          <p:attrName>ppt_x</p:attrName>
                                        </p:attrNameLst>
                                      </p:cBhvr>
                                      <p:tavLst>
                                        <p:tav tm="0">
                                          <p:val>
                                            <p:strVal val="#ppt_x"/>
                                          </p:val>
                                        </p:tav>
                                        <p:tav tm="100000">
                                          <p:val>
                                            <p:strVal val="#ppt_x"/>
                                          </p:val>
                                        </p:tav>
                                      </p:tavLst>
                                    </p:anim>
                                    <p:anim calcmode="lin" valueType="num">
                                      <p:cBhvr additive="base">
                                        <p:cTn id="8" dur="500" fill="hold"/>
                                        <p:tgtEl>
                                          <p:spTgt spid="1546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9"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ítulo 1"/>
          <p:cNvSpPr>
            <a:spLocks noGrp="1"/>
          </p:cNvSpPr>
          <p:nvPr>
            <p:ph type="title"/>
          </p:nvPr>
        </p:nvSpPr>
        <p:spPr/>
        <p:txBody>
          <a:bodyPr/>
          <a:lstStyle/>
          <a:p>
            <a:pPr algn="ctr"/>
            <a:r>
              <a:rPr lang="en-US" altLang="pt-BR" sz="2400" dirty="0" smtClean="0">
                <a:solidFill>
                  <a:srgbClr val="FF0000"/>
                </a:solidFill>
              </a:rPr>
              <a:t>8.2. </a:t>
            </a:r>
            <a:r>
              <a:rPr lang="en-US" altLang="pt-BR" sz="2400" dirty="0" err="1" smtClean="0">
                <a:solidFill>
                  <a:srgbClr val="FF0000"/>
                </a:solidFill>
              </a:rPr>
              <a:t>Funcionalidade</a:t>
            </a:r>
            <a:r>
              <a:rPr lang="en-US" altLang="pt-BR" sz="2400" dirty="0" smtClean="0">
                <a:solidFill>
                  <a:srgbClr val="FF0000"/>
                </a:solidFill>
              </a:rPr>
              <a:t> Responder </a:t>
            </a:r>
            <a:r>
              <a:rPr lang="en-US" altLang="pt-BR" sz="2400" dirty="0" err="1" smtClean="0">
                <a:solidFill>
                  <a:srgbClr val="FF0000"/>
                </a:solidFill>
              </a:rPr>
              <a:t>Questionário</a:t>
            </a:r>
            <a:endParaRPr lang="pt-BR" altLang="pt-BR" sz="2400" dirty="0" smtClean="0">
              <a:solidFill>
                <a:schemeClr val="accent2"/>
              </a:solidFill>
            </a:endParaRPr>
          </a:p>
        </p:txBody>
      </p:sp>
      <p:sp>
        <p:nvSpPr>
          <p:cNvPr id="3" name="Espaço Reservado para Conteúdo 2"/>
          <p:cNvSpPr>
            <a:spLocks noGrp="1"/>
          </p:cNvSpPr>
          <p:nvPr>
            <p:ph idx="1"/>
          </p:nvPr>
        </p:nvSpPr>
        <p:spPr/>
        <p:txBody>
          <a:bodyPr/>
          <a:lstStyle/>
          <a:p>
            <a:pPr marL="342900" indent="-342900" algn="just">
              <a:buFontTx/>
              <a:buBlip>
                <a:blip r:embed="rId2"/>
              </a:buBlip>
              <a:defRPr/>
            </a:pPr>
            <a:r>
              <a:rPr lang="pt-BR" sz="1600" dirty="0" smtClean="0"/>
              <a:t>Responder ao questionário caso o concedente tenha selecionado a frequência: </a:t>
            </a:r>
            <a:r>
              <a:rPr lang="pt-BR" sz="1600" dirty="0" smtClean="0">
                <a:solidFill>
                  <a:schemeClr val="accent2"/>
                </a:solidFill>
              </a:rPr>
              <a:t>“na P/C final”</a:t>
            </a:r>
            <a:r>
              <a:rPr lang="pt-BR" sz="1600" dirty="0" smtClean="0"/>
              <a:t>(definido de acordo com o objeto);</a:t>
            </a:r>
          </a:p>
          <a:p>
            <a:pPr marL="342900" indent="-342900" algn="just">
              <a:buFontTx/>
              <a:buBlip>
                <a:blip r:embed="rId2"/>
              </a:buBlip>
              <a:defRPr/>
            </a:pPr>
            <a:r>
              <a:rPr lang="pt-BR" sz="1600" dirty="0" smtClean="0"/>
              <a:t>Para consultar a frequência acessar a funcionalidade Consultar Transferência – aba questionário.</a:t>
            </a:r>
          </a:p>
          <a:p>
            <a:pPr>
              <a:buFontTx/>
              <a:buNone/>
              <a:defRPr/>
            </a:pPr>
            <a:endParaRPr lang="pt-BR" dirty="0"/>
          </a:p>
        </p:txBody>
      </p:sp>
      <p:sp>
        <p:nvSpPr>
          <p:cNvPr id="153604"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04DE5205-7BC7-4F38-9C5B-2996EB2DA60B}" type="slidenum">
              <a:rPr altLang="pt-BR" sz="1200" b="0" noProof="1" smtClean="0">
                <a:solidFill>
                  <a:srgbClr val="0F4C0E"/>
                </a:solidFill>
                <a:latin typeface="Arial Black" pitchFamily="34" charset="0"/>
              </a:rPr>
              <a:pPr eaLnBrk="1" hangingPunct="1">
                <a:spcBef>
                  <a:spcPct val="0"/>
                </a:spcBef>
                <a:defRPr/>
              </a:pPr>
              <a:t>109</a:t>
            </a:fld>
            <a:endParaRPr lang="pt-BR" altLang="pt-BR" sz="1200" b="0" noProof="1" smtClean="0">
              <a:solidFill>
                <a:srgbClr val="0F4C0E"/>
              </a:solidFill>
              <a:latin typeface="Arial Black" pitchFamily="34" charset="0"/>
            </a:endParaRPr>
          </a:p>
        </p:txBody>
      </p:sp>
      <p:pic>
        <p:nvPicPr>
          <p:cNvPr id="7" name="Imagem 6"/>
          <p:cNvPicPr/>
          <p:nvPr/>
        </p:nvPicPr>
        <p:blipFill>
          <a:blip r:embed="rId4" cstate="print">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00662" y="2019080"/>
            <a:ext cx="8196942" cy="3759420"/>
          </a:xfrm>
          <a:prstGeom prst="rect">
            <a:avLst/>
          </a:prstGeom>
          <a:solidFill>
            <a:schemeClr val="accent2"/>
          </a:solidFill>
          <a:ln>
            <a:solidFill>
              <a:srgbClr val="FF0000"/>
            </a:solidFill>
          </a:ln>
        </p:spPr>
      </p:pic>
      <p:sp>
        <p:nvSpPr>
          <p:cNvPr id="5" name="Retângulo de cantos arredondados 4"/>
          <p:cNvSpPr/>
          <p:nvPr/>
        </p:nvSpPr>
        <p:spPr bwMode="auto">
          <a:xfrm>
            <a:off x="8616604" y="2676698"/>
            <a:ext cx="381000" cy="473826"/>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6" name="Imagem 5"/>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tretch>
            <a:fillRect/>
          </a:stretch>
        </p:blipFill>
        <p:spPr>
          <a:xfrm>
            <a:off x="309274" y="2372100"/>
            <a:ext cx="8514340" cy="3729442"/>
          </a:xfrm>
          <a:prstGeom prst="rect">
            <a:avLst/>
          </a:prstGeom>
          <a:ln>
            <a:solidFill>
              <a:srgbClr val="FF0000"/>
            </a:solidFill>
          </a:ln>
        </p:spPr>
      </p:pic>
      <p:sp>
        <p:nvSpPr>
          <p:cNvPr id="9" name="Retângulo 8"/>
          <p:cNvSpPr/>
          <p:nvPr/>
        </p:nvSpPr>
        <p:spPr bwMode="auto">
          <a:xfrm>
            <a:off x="1288473" y="4505499"/>
            <a:ext cx="532014" cy="35744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11" name="Conector de Seta Reta 10"/>
          <p:cNvCxnSpPr/>
          <p:nvPr/>
        </p:nvCxnSpPr>
        <p:spPr bwMode="auto">
          <a:xfrm flipV="1">
            <a:off x="8321040" y="6217920"/>
            <a:ext cx="822960" cy="831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ítulo 1"/>
          <p:cNvSpPr>
            <a:spLocks noGrp="1"/>
          </p:cNvSpPr>
          <p:nvPr>
            <p:ph type="title"/>
          </p:nvPr>
        </p:nvSpPr>
        <p:spPr/>
        <p:txBody>
          <a:bodyPr/>
          <a:lstStyle/>
          <a:p>
            <a:pPr algn="ctr"/>
            <a:r>
              <a:rPr lang="en-US" altLang="pt-BR" sz="2400" dirty="0" smtClean="0">
                <a:solidFill>
                  <a:srgbClr val="FF0000"/>
                </a:solidFill>
              </a:rPr>
              <a:t>8.2. Responder </a:t>
            </a:r>
            <a:r>
              <a:rPr lang="en-US" altLang="pt-BR" sz="2400" dirty="0" err="1" smtClean="0">
                <a:solidFill>
                  <a:srgbClr val="FF0000"/>
                </a:solidFill>
              </a:rPr>
              <a:t>Questionário</a:t>
            </a:r>
            <a:r>
              <a:rPr lang="en-US" altLang="pt-BR" sz="2400" dirty="0" smtClean="0">
                <a:solidFill>
                  <a:srgbClr val="FF0000"/>
                </a:solidFill>
              </a:rPr>
              <a:t> – </a:t>
            </a:r>
            <a:r>
              <a:rPr lang="en-US" altLang="pt-BR" sz="2400" dirty="0" smtClean="0">
                <a:solidFill>
                  <a:schemeClr val="accent6"/>
                </a:solidFill>
              </a:rPr>
              <a:t>Aba </a:t>
            </a:r>
            <a:r>
              <a:rPr lang="en-US" altLang="pt-BR" sz="2400" dirty="0" err="1" smtClean="0">
                <a:solidFill>
                  <a:schemeClr val="accent6"/>
                </a:solidFill>
              </a:rPr>
              <a:t>Identificação</a:t>
            </a:r>
            <a:endParaRPr lang="pt-BR" altLang="pt-BR" sz="2400" dirty="0" smtClean="0">
              <a:solidFill>
                <a:schemeClr val="accent6"/>
              </a:solidFill>
            </a:endParaRPr>
          </a:p>
        </p:txBody>
      </p:sp>
      <p:sp>
        <p:nvSpPr>
          <p:cNvPr id="153604"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04DE5205-7BC7-4F38-9C5B-2996EB2DA60B}" type="slidenum">
              <a:rPr altLang="pt-BR" sz="1200" b="0" noProof="1" smtClean="0">
                <a:solidFill>
                  <a:srgbClr val="0F4C0E"/>
                </a:solidFill>
                <a:latin typeface="Arial Black" pitchFamily="34" charset="0"/>
              </a:rPr>
              <a:pPr eaLnBrk="1" hangingPunct="1">
                <a:spcBef>
                  <a:spcPct val="0"/>
                </a:spcBef>
                <a:defRPr/>
              </a:pPr>
              <a:t>110</a:t>
            </a:fld>
            <a:endParaRPr lang="pt-BR" altLang="pt-BR" sz="1200" b="0" noProof="1" smtClean="0">
              <a:solidFill>
                <a:srgbClr val="0F4C0E"/>
              </a:solidFill>
              <a:latin typeface="Arial Black" pitchFamily="34" charset="0"/>
            </a:endParaRPr>
          </a:p>
        </p:txBody>
      </p:sp>
      <p:pic>
        <p:nvPicPr>
          <p:cNvPr id="3" name="Imagem 2"/>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346662" y="955137"/>
            <a:ext cx="7628956" cy="3151350"/>
          </a:xfrm>
          <a:prstGeom prst="rect">
            <a:avLst/>
          </a:prstGeom>
          <a:ln>
            <a:solidFill>
              <a:srgbClr val="FF0000"/>
            </a:solidFill>
          </a:ln>
        </p:spPr>
      </p:pic>
      <p:pic>
        <p:nvPicPr>
          <p:cNvPr id="9" name="Imagem 8"/>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989215" y="1250600"/>
            <a:ext cx="7842751" cy="3201424"/>
          </a:xfrm>
          <a:prstGeom prst="rect">
            <a:avLst/>
          </a:prstGeom>
          <a:ln>
            <a:solidFill>
              <a:srgbClr val="FF0000"/>
            </a:solidFill>
          </a:ln>
        </p:spPr>
      </p:pic>
      <p:sp>
        <p:nvSpPr>
          <p:cNvPr id="12" name="Retângulo 11"/>
          <p:cNvSpPr/>
          <p:nvPr/>
        </p:nvSpPr>
        <p:spPr bwMode="auto">
          <a:xfrm>
            <a:off x="1064029" y="2560320"/>
            <a:ext cx="407324" cy="22444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3" name="Imagem 12"/>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723206" y="1579012"/>
            <a:ext cx="7915139" cy="3334215"/>
          </a:xfrm>
          <a:prstGeom prst="rect">
            <a:avLst/>
          </a:prstGeom>
          <a:ln>
            <a:solidFill>
              <a:srgbClr val="FF0000"/>
            </a:solidFill>
          </a:ln>
        </p:spPr>
      </p:pic>
      <p:sp>
        <p:nvSpPr>
          <p:cNvPr id="27" name="CaixaDeTexto 26"/>
          <p:cNvSpPr txBox="1"/>
          <p:nvPr/>
        </p:nvSpPr>
        <p:spPr>
          <a:xfrm>
            <a:off x="4910590" y="4001840"/>
            <a:ext cx="1367682" cy="400110"/>
          </a:xfrm>
          <a:prstGeom prst="rect">
            <a:avLst/>
          </a:prstGeom>
          <a:noFill/>
          <a:ln>
            <a:solidFill>
              <a:srgbClr val="FF0000"/>
            </a:solidFill>
          </a:ln>
        </p:spPr>
        <p:txBody>
          <a:bodyPr wrap="none" rtlCol="0">
            <a:spAutoFit/>
          </a:bodyPr>
          <a:lstStyle/>
          <a:p>
            <a:r>
              <a:rPr lang="pt-BR" dirty="0" smtClean="0">
                <a:solidFill>
                  <a:srgbClr val="FF0000"/>
                </a:solidFill>
              </a:rPr>
              <a:t>Preencher</a:t>
            </a:r>
            <a:endParaRPr lang="pt-BR" dirty="0">
              <a:solidFill>
                <a:srgbClr val="FF0000"/>
              </a:solidFill>
            </a:endParaRPr>
          </a:p>
        </p:txBody>
      </p:sp>
      <p:cxnSp>
        <p:nvCxnSpPr>
          <p:cNvPr id="17" name="Conector de Seta Reta 16"/>
          <p:cNvCxnSpPr/>
          <p:nvPr/>
        </p:nvCxnSpPr>
        <p:spPr bwMode="auto">
          <a:xfrm flipH="1" flipV="1">
            <a:off x="2842953" y="3898669"/>
            <a:ext cx="2067637" cy="29925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 name="Retângulo 17"/>
          <p:cNvSpPr/>
          <p:nvPr/>
        </p:nvSpPr>
        <p:spPr bwMode="auto">
          <a:xfrm>
            <a:off x="1936865" y="2560320"/>
            <a:ext cx="6217920" cy="58189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8" name="Retângulo 27"/>
          <p:cNvSpPr/>
          <p:nvPr/>
        </p:nvSpPr>
        <p:spPr bwMode="auto">
          <a:xfrm>
            <a:off x="7615238" y="1512916"/>
            <a:ext cx="606049" cy="39069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9" name="Imagem 28"/>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462876" y="1903615"/>
            <a:ext cx="8002117" cy="3496163"/>
          </a:xfrm>
          <a:prstGeom prst="rect">
            <a:avLst/>
          </a:prstGeom>
          <a:ln>
            <a:solidFill>
              <a:srgbClr val="FF0000"/>
            </a:solidFill>
          </a:ln>
        </p:spPr>
      </p:pic>
      <p:sp>
        <p:nvSpPr>
          <p:cNvPr id="30" name="Retângulo 29"/>
          <p:cNvSpPr/>
          <p:nvPr/>
        </p:nvSpPr>
        <p:spPr bwMode="auto">
          <a:xfrm>
            <a:off x="4264429" y="2851265"/>
            <a:ext cx="3832167" cy="86992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1" name="Retângulo 30"/>
          <p:cNvSpPr/>
          <p:nvPr/>
        </p:nvSpPr>
        <p:spPr bwMode="auto">
          <a:xfrm>
            <a:off x="1743244" y="4458172"/>
            <a:ext cx="891891" cy="96326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2" name="Retângulo 31"/>
          <p:cNvSpPr/>
          <p:nvPr/>
        </p:nvSpPr>
        <p:spPr bwMode="auto">
          <a:xfrm>
            <a:off x="7705898" y="1881957"/>
            <a:ext cx="448887" cy="295978"/>
          </a:xfrm>
          <a:prstGeom prst="rect">
            <a:avLst/>
          </a:prstGeom>
          <a:noFill/>
          <a:ln w="38100" cap="rnd" cmpd="sng" algn="ctr">
            <a:solidFill>
              <a:srgbClr val="FFFF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33" name="Imagem 32"/>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brightnessContrast bright="-20000" contrast="40000"/>
                    </a14:imgEffect>
                  </a14:imgLayer>
                </a14:imgProps>
              </a:ext>
            </a:extLst>
          </a:blip>
          <a:stretch>
            <a:fillRect/>
          </a:stretch>
        </p:blipFill>
        <p:spPr>
          <a:xfrm>
            <a:off x="251306" y="2236530"/>
            <a:ext cx="8072567" cy="3973992"/>
          </a:xfrm>
          <a:prstGeom prst="rect">
            <a:avLst/>
          </a:prstGeom>
        </p:spPr>
      </p:pic>
      <p:sp>
        <p:nvSpPr>
          <p:cNvPr id="34" name="Retângulo 33"/>
          <p:cNvSpPr/>
          <p:nvPr/>
        </p:nvSpPr>
        <p:spPr bwMode="auto">
          <a:xfrm>
            <a:off x="2907223" y="2848397"/>
            <a:ext cx="2211185" cy="57141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5" name="Retângulo 34"/>
          <p:cNvSpPr/>
          <p:nvPr/>
        </p:nvSpPr>
        <p:spPr bwMode="auto">
          <a:xfrm>
            <a:off x="619298" y="5718044"/>
            <a:ext cx="1704109" cy="45021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1617838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animBg="1"/>
      <p:bldP spid="18" grpId="0" animBg="1"/>
      <p:bldP spid="28" grpId="0" animBg="1"/>
      <p:bldP spid="30" grpId="0" animBg="1"/>
      <p:bldP spid="31" grpId="0" animBg="1"/>
      <p:bldP spid="32" grpId="0" animBg="1"/>
      <p:bldP spid="34" grpId="0" animBg="1"/>
      <p:bldP spid="35"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idx="4294967295"/>
          </p:nvPr>
        </p:nvSpPr>
        <p:spPr/>
        <p:txBody>
          <a:bodyPr/>
          <a:lstStyle/>
          <a:p>
            <a:pPr algn="ctr"/>
            <a:r>
              <a:rPr lang="en-US" altLang="pt-BR" sz="2800" dirty="0" smtClean="0">
                <a:solidFill>
                  <a:srgbClr val="FF0000"/>
                </a:solidFill>
              </a:rPr>
              <a:t>8.3. </a:t>
            </a:r>
            <a:r>
              <a:rPr lang="en-US" altLang="pt-BR" sz="2800" dirty="0" err="1" smtClean="0">
                <a:solidFill>
                  <a:srgbClr val="FF0000"/>
                </a:solidFill>
              </a:rPr>
              <a:t>Funcionalidade</a:t>
            </a:r>
            <a:r>
              <a:rPr lang="en-US" altLang="pt-BR" sz="2800" dirty="0" smtClean="0">
                <a:solidFill>
                  <a:srgbClr val="FF0000"/>
                </a:solidFill>
              </a:rPr>
              <a:t> </a:t>
            </a:r>
            <a:r>
              <a:rPr lang="en-US" altLang="pt-BR" sz="2800" dirty="0" err="1" smtClean="0">
                <a:solidFill>
                  <a:srgbClr val="FF0000"/>
                </a:solidFill>
              </a:rPr>
              <a:t>Enviar</a:t>
            </a:r>
            <a:r>
              <a:rPr lang="en-US" altLang="pt-BR" sz="2800" dirty="0" smtClean="0">
                <a:solidFill>
                  <a:srgbClr val="FF0000"/>
                </a:solidFill>
              </a:rPr>
              <a:t> P/C Final</a:t>
            </a:r>
            <a:endParaRPr lang="pt-BR" altLang="pt-BR" sz="2800" dirty="0" smtClean="0">
              <a:solidFill>
                <a:srgbClr val="FF0000"/>
              </a:solidFill>
            </a:endParaRPr>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1022465"/>
            <a:ext cx="8439990" cy="4937759"/>
          </a:xfrm>
          <a:prstGeom prst="rect">
            <a:avLst/>
          </a:prstGeom>
          <a:ln>
            <a:solidFill>
              <a:srgbClr val="FF0000"/>
            </a:solidFill>
          </a:ln>
        </p:spPr>
      </p:pic>
      <p:sp>
        <p:nvSpPr>
          <p:cNvPr id="3" name="Retângulo 2"/>
          <p:cNvSpPr/>
          <p:nvPr/>
        </p:nvSpPr>
        <p:spPr bwMode="auto">
          <a:xfrm>
            <a:off x="5910349" y="3998421"/>
            <a:ext cx="1346662" cy="490452"/>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cSld>
  <p:clrMapOvr>
    <a:masterClrMapping/>
  </p:clrMapOvr>
  <p:transition spd="med"/>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idx="4294967295"/>
          </p:nvPr>
        </p:nvSpPr>
        <p:spPr/>
        <p:txBody>
          <a:bodyPr/>
          <a:lstStyle/>
          <a:p>
            <a:pPr algn="ctr"/>
            <a:r>
              <a:rPr lang="en-US" altLang="pt-BR" sz="2800" dirty="0" smtClean="0">
                <a:solidFill>
                  <a:srgbClr val="FF0000"/>
                </a:solidFill>
              </a:rPr>
              <a:t>8.3. </a:t>
            </a:r>
            <a:r>
              <a:rPr lang="en-US" altLang="pt-BR" sz="2800" dirty="0" err="1" smtClean="0">
                <a:solidFill>
                  <a:srgbClr val="FF0000"/>
                </a:solidFill>
              </a:rPr>
              <a:t>Funcionalidade</a:t>
            </a:r>
            <a:r>
              <a:rPr lang="en-US" altLang="pt-BR" sz="2800" dirty="0" smtClean="0">
                <a:solidFill>
                  <a:srgbClr val="FF0000"/>
                </a:solidFill>
              </a:rPr>
              <a:t> </a:t>
            </a:r>
            <a:r>
              <a:rPr lang="en-US" altLang="pt-BR" sz="2800" dirty="0" err="1" smtClean="0">
                <a:solidFill>
                  <a:srgbClr val="FF0000"/>
                </a:solidFill>
              </a:rPr>
              <a:t>Enviar</a:t>
            </a:r>
            <a:r>
              <a:rPr lang="en-US" altLang="pt-BR" sz="2800" dirty="0" smtClean="0">
                <a:solidFill>
                  <a:srgbClr val="FF0000"/>
                </a:solidFill>
              </a:rPr>
              <a:t> P/C Final</a:t>
            </a:r>
            <a:endParaRPr lang="pt-BR" altLang="pt-BR" sz="2800" dirty="0" smtClean="0">
              <a:solidFill>
                <a:srgbClr val="FF0000"/>
              </a:solidFill>
            </a:endParaRPr>
          </a:p>
        </p:txBody>
      </p:sp>
      <p:sp>
        <p:nvSpPr>
          <p:cNvPr id="9" name="Retângulo 8"/>
          <p:cNvSpPr/>
          <p:nvPr/>
        </p:nvSpPr>
        <p:spPr>
          <a:xfrm>
            <a:off x="326667" y="812403"/>
            <a:ext cx="8213868" cy="523220"/>
          </a:xfrm>
          <a:prstGeom prst="rect">
            <a:avLst/>
          </a:prstGeom>
          <a:solidFill>
            <a:schemeClr val="bg1">
              <a:lumMod val="85000"/>
            </a:schemeClr>
          </a:solidFill>
          <a:ln>
            <a:solidFill>
              <a:srgbClr val="FF0000"/>
            </a:solidFill>
          </a:ln>
        </p:spPr>
        <p:txBody>
          <a:bodyPr wrap="square">
            <a:spAutoFit/>
          </a:bodyPr>
          <a:lstStyle/>
          <a:p>
            <a:pPr algn="just"/>
            <a:r>
              <a:rPr lang="pt-BR" sz="1400" b="1" dirty="0">
                <a:latin typeface="+mj-lt"/>
                <a:ea typeface="Times New Roman" panose="02020603050405020304" pitchFamily="18" charset="0"/>
                <a:cs typeface="Arial" panose="020B0604020202020204" pitchFamily="34" charset="0"/>
              </a:rPr>
              <a:t>A </a:t>
            </a:r>
            <a:r>
              <a:rPr lang="pt-BR" sz="1400" b="1" dirty="0" smtClean="0">
                <a:latin typeface="+mj-lt"/>
                <a:ea typeface="Times New Roman" panose="02020603050405020304" pitchFamily="18" charset="0"/>
                <a:cs typeface="Arial" panose="020B0604020202020204" pitchFamily="34" charset="0"/>
              </a:rPr>
              <a:t>P/C </a:t>
            </a:r>
            <a:r>
              <a:rPr lang="pt-BR" sz="1400" b="1" dirty="0">
                <a:latin typeface="+mj-lt"/>
                <a:ea typeface="Times New Roman" panose="02020603050405020304" pitchFamily="18" charset="0"/>
                <a:cs typeface="Arial" panose="020B0604020202020204" pitchFamily="34" charset="0"/>
              </a:rPr>
              <a:t>final só poderá ser enviada após o envio de todas as </a:t>
            </a:r>
            <a:r>
              <a:rPr lang="pt-BR" sz="1400" b="1" dirty="0" smtClean="0">
                <a:latin typeface="+mj-lt"/>
                <a:ea typeface="Times New Roman" panose="02020603050405020304" pitchFamily="18" charset="0"/>
                <a:cs typeface="Arial" panose="020B0604020202020204" pitchFamily="34" charset="0"/>
              </a:rPr>
              <a:t>P/C </a:t>
            </a:r>
            <a:r>
              <a:rPr lang="pt-BR" sz="1400" b="1" dirty="0">
                <a:latin typeface="+mj-lt"/>
                <a:ea typeface="Times New Roman" panose="02020603050405020304" pitchFamily="18" charset="0"/>
                <a:cs typeface="Arial" panose="020B0604020202020204" pitchFamily="34" charset="0"/>
              </a:rPr>
              <a:t>parciais e do questionário, no caso de instrumentos que exigem a resposta ao questionário na prestação de contas </a:t>
            </a:r>
            <a:r>
              <a:rPr lang="pt-BR" sz="1400" b="1" dirty="0" smtClean="0">
                <a:latin typeface="+mj-lt"/>
                <a:ea typeface="Times New Roman" panose="02020603050405020304" pitchFamily="18" charset="0"/>
                <a:cs typeface="Arial" panose="020B0604020202020204" pitchFamily="34" charset="0"/>
              </a:rPr>
              <a:t>final.</a:t>
            </a:r>
            <a:endParaRPr lang="pt-BR" sz="1400" b="1" dirty="0">
              <a:latin typeface="+mj-lt"/>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141170" y="1418855"/>
            <a:ext cx="7854240" cy="3683175"/>
          </a:xfrm>
          <a:prstGeom prst="rect">
            <a:avLst/>
          </a:prstGeom>
          <a:ln>
            <a:solidFill>
              <a:srgbClr val="FF0000"/>
            </a:solidFill>
          </a:ln>
        </p:spPr>
      </p:pic>
      <p:sp>
        <p:nvSpPr>
          <p:cNvPr id="8" name="Retângulo 7"/>
          <p:cNvSpPr/>
          <p:nvPr/>
        </p:nvSpPr>
        <p:spPr bwMode="auto">
          <a:xfrm>
            <a:off x="8354291" y="2626822"/>
            <a:ext cx="498764" cy="46551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1" name="Retângulo 10"/>
          <p:cNvSpPr/>
          <p:nvPr/>
        </p:nvSpPr>
        <p:spPr bwMode="auto">
          <a:xfrm>
            <a:off x="8093531" y="4298865"/>
            <a:ext cx="447004" cy="29536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2" name="Retângulo 11"/>
          <p:cNvSpPr/>
          <p:nvPr/>
        </p:nvSpPr>
        <p:spPr bwMode="auto">
          <a:xfrm>
            <a:off x="1770611" y="3092335"/>
            <a:ext cx="2152996" cy="36546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4" name="Imagem 23"/>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868137" y="1665822"/>
            <a:ext cx="7936675" cy="3783544"/>
          </a:xfrm>
          <a:prstGeom prst="rect">
            <a:avLst/>
          </a:prstGeom>
          <a:ln>
            <a:solidFill>
              <a:srgbClr val="FF0000"/>
            </a:solidFill>
          </a:ln>
        </p:spPr>
      </p:pic>
      <p:sp>
        <p:nvSpPr>
          <p:cNvPr id="13" name="Retângulo 12"/>
          <p:cNvSpPr/>
          <p:nvPr/>
        </p:nvSpPr>
        <p:spPr bwMode="auto">
          <a:xfrm>
            <a:off x="814647" y="4380807"/>
            <a:ext cx="764771" cy="24659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5" name="Imagem 24"/>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564965" y="1909091"/>
            <a:ext cx="8038708" cy="3870474"/>
          </a:xfrm>
          <a:prstGeom prst="rect">
            <a:avLst/>
          </a:prstGeom>
          <a:ln>
            <a:solidFill>
              <a:srgbClr val="FF0000"/>
            </a:solidFill>
          </a:ln>
        </p:spPr>
      </p:pic>
      <p:pic>
        <p:nvPicPr>
          <p:cNvPr id="26" name="Imagem 25"/>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bright="-20000" contrast="40000"/>
                    </a14:imgEffect>
                  </a14:imgLayer>
                </a14:imgProps>
              </a:ext>
            </a:extLst>
          </a:blip>
          <a:stretch>
            <a:fillRect/>
          </a:stretch>
        </p:blipFill>
        <p:spPr>
          <a:xfrm>
            <a:off x="326667" y="2228925"/>
            <a:ext cx="8027625" cy="3871102"/>
          </a:xfrm>
          <a:prstGeom prst="rect">
            <a:avLst/>
          </a:prstGeom>
          <a:ln>
            <a:solidFill>
              <a:srgbClr val="FF0000"/>
            </a:solidFill>
          </a:ln>
        </p:spPr>
      </p:pic>
      <p:sp>
        <p:nvSpPr>
          <p:cNvPr id="16" name="Retângulo 15"/>
          <p:cNvSpPr/>
          <p:nvPr/>
        </p:nvSpPr>
        <p:spPr bwMode="auto">
          <a:xfrm>
            <a:off x="7620000" y="2228926"/>
            <a:ext cx="467989" cy="39440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8" name="Imagem 27"/>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Effect>
                      <a14:brightnessContrast bright="-20000" contrast="40000"/>
                    </a14:imgEffect>
                  </a14:imgLayer>
                </a14:imgProps>
              </a:ext>
            </a:extLst>
          </a:blip>
          <a:stretch>
            <a:fillRect/>
          </a:stretch>
        </p:blipFill>
        <p:spPr>
          <a:xfrm>
            <a:off x="56504" y="2459106"/>
            <a:ext cx="8107189" cy="3825316"/>
          </a:xfrm>
          <a:prstGeom prst="rect">
            <a:avLst/>
          </a:prstGeom>
          <a:ln>
            <a:solidFill>
              <a:srgbClr val="FF0000"/>
            </a:solidFill>
          </a:ln>
        </p:spPr>
      </p:pic>
      <p:sp>
        <p:nvSpPr>
          <p:cNvPr id="29" name="CaixaDeTexto 28"/>
          <p:cNvSpPr txBox="1"/>
          <p:nvPr/>
        </p:nvSpPr>
        <p:spPr>
          <a:xfrm>
            <a:off x="3790604" y="5681181"/>
            <a:ext cx="3760132" cy="338554"/>
          </a:xfrm>
          <a:prstGeom prst="rect">
            <a:avLst/>
          </a:prstGeom>
          <a:solidFill>
            <a:schemeClr val="bg1"/>
          </a:solidFill>
          <a:ln>
            <a:solidFill>
              <a:srgbClr val="FF0000"/>
            </a:solidFill>
          </a:ln>
        </p:spPr>
        <p:txBody>
          <a:bodyPr wrap="none" rtlCol="0">
            <a:spAutoFit/>
          </a:bodyPr>
          <a:lstStyle/>
          <a:p>
            <a:r>
              <a:rPr lang="pt-BR" sz="1600" dirty="0" smtClean="0">
                <a:solidFill>
                  <a:srgbClr val="FF0000"/>
                </a:solidFill>
              </a:rPr>
              <a:t>Vai ser preenchido quando for recebida</a:t>
            </a:r>
            <a:endParaRPr lang="pt-BR" sz="1600" dirty="0">
              <a:solidFill>
                <a:srgbClr val="FF0000"/>
              </a:solidFill>
            </a:endParaRPr>
          </a:p>
        </p:txBody>
      </p:sp>
      <p:cxnSp>
        <p:nvCxnSpPr>
          <p:cNvPr id="30" name="Conector de Seta Reta 29"/>
          <p:cNvCxnSpPr/>
          <p:nvPr/>
        </p:nvCxnSpPr>
        <p:spPr bwMode="auto">
          <a:xfrm flipH="1" flipV="1">
            <a:off x="2626822" y="5741267"/>
            <a:ext cx="1147156" cy="120541"/>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2" name="Conector de Seta Reta 31"/>
          <p:cNvCxnSpPr/>
          <p:nvPr/>
        </p:nvCxnSpPr>
        <p:spPr bwMode="auto">
          <a:xfrm flipH="1">
            <a:off x="2626822" y="5903476"/>
            <a:ext cx="1147156" cy="11455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3" name="Retângulo 32"/>
          <p:cNvSpPr/>
          <p:nvPr/>
        </p:nvSpPr>
        <p:spPr bwMode="auto">
          <a:xfrm>
            <a:off x="1039091" y="4919305"/>
            <a:ext cx="1587731" cy="281566"/>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3647916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6" grpId="0" animBg="1"/>
      <p:bldP spid="29" grpId="0" animBg="1"/>
      <p:bldP spid="3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ítulo 1"/>
          <p:cNvSpPr>
            <a:spLocks noGrp="1"/>
          </p:cNvSpPr>
          <p:nvPr>
            <p:ph type="title"/>
          </p:nvPr>
        </p:nvSpPr>
        <p:spPr>
          <a:xfrm>
            <a:off x="228600" y="0"/>
            <a:ext cx="7701742" cy="609600"/>
          </a:xfrm>
        </p:spPr>
        <p:txBody>
          <a:bodyPr/>
          <a:lstStyle/>
          <a:p>
            <a:pPr algn="ctr"/>
            <a:r>
              <a:rPr lang="en-US" altLang="pt-BR" sz="2400" dirty="0" smtClean="0">
                <a:solidFill>
                  <a:srgbClr val="FF0000"/>
                </a:solidFill>
              </a:rPr>
              <a:t>8.4. </a:t>
            </a:r>
            <a:r>
              <a:rPr lang="en-US" altLang="pt-BR" sz="2400" dirty="0" err="1" smtClean="0">
                <a:solidFill>
                  <a:srgbClr val="FF0000"/>
                </a:solidFill>
              </a:rPr>
              <a:t>Documentos</a:t>
            </a:r>
            <a:r>
              <a:rPr lang="en-US" altLang="pt-BR" sz="2400" dirty="0" smtClean="0">
                <a:solidFill>
                  <a:srgbClr val="FF0000"/>
                </a:solidFill>
              </a:rPr>
              <a:t> a </a:t>
            </a:r>
            <a:r>
              <a:rPr lang="en-US" altLang="pt-BR" sz="2400" dirty="0" err="1" smtClean="0">
                <a:solidFill>
                  <a:srgbClr val="FF0000"/>
                </a:solidFill>
              </a:rPr>
              <a:t>serem</a:t>
            </a:r>
            <a:r>
              <a:rPr lang="en-US" altLang="pt-BR" sz="2400" dirty="0" smtClean="0">
                <a:solidFill>
                  <a:srgbClr val="FF0000"/>
                </a:solidFill>
              </a:rPr>
              <a:t> </a:t>
            </a:r>
            <a:r>
              <a:rPr lang="en-US" altLang="pt-BR" sz="2400" dirty="0" err="1" smtClean="0">
                <a:solidFill>
                  <a:srgbClr val="FF0000"/>
                </a:solidFill>
              </a:rPr>
              <a:t>enviados</a:t>
            </a:r>
            <a:r>
              <a:rPr lang="en-US" altLang="pt-BR" sz="2400" dirty="0" smtClean="0">
                <a:solidFill>
                  <a:srgbClr val="FF0000"/>
                </a:solidFill>
              </a:rPr>
              <a:t> com a P/C Final</a:t>
            </a:r>
            <a:endParaRPr lang="pt-BR" altLang="pt-BR" sz="2400" dirty="0" smtClean="0"/>
          </a:p>
        </p:txBody>
      </p:sp>
      <p:sp>
        <p:nvSpPr>
          <p:cNvPr id="140291" name="Espaço Reservado para Conteúdo 2"/>
          <p:cNvSpPr>
            <a:spLocks noGrp="1"/>
          </p:cNvSpPr>
          <p:nvPr>
            <p:ph idx="1"/>
          </p:nvPr>
        </p:nvSpPr>
        <p:spPr>
          <a:xfrm>
            <a:off x="228600" y="907285"/>
            <a:ext cx="8643938" cy="5281555"/>
          </a:xfrm>
        </p:spPr>
        <p:txBody>
          <a:bodyPr/>
          <a:lstStyle/>
          <a:p>
            <a:pPr algn="just">
              <a:spcBef>
                <a:spcPts val="1200"/>
              </a:spcBef>
              <a:buFontTx/>
              <a:buNone/>
              <a:defRPr/>
            </a:pPr>
            <a:r>
              <a:rPr lang="pt-BR" altLang="pt-BR" sz="1800" dirty="0" smtClean="0">
                <a:solidFill>
                  <a:schemeClr val="accent1">
                    <a:lumMod val="50000"/>
                  </a:schemeClr>
                </a:solidFill>
              </a:rPr>
              <a:t>Art. 64. A prestação de contas final deverá conter, no mínimo, os seguintes documentos e informações:</a:t>
            </a:r>
          </a:p>
          <a:p>
            <a:pPr algn="just">
              <a:spcBef>
                <a:spcPts val="1200"/>
              </a:spcBef>
              <a:buFontTx/>
              <a:buNone/>
              <a:defRPr/>
            </a:pPr>
            <a:r>
              <a:rPr lang="pt-BR" altLang="pt-BR" sz="1800" b="0" dirty="0" smtClean="0"/>
              <a:t>I - </a:t>
            </a:r>
            <a:r>
              <a:rPr lang="pt-BR" altLang="pt-BR" sz="1800" dirty="0" smtClean="0">
                <a:solidFill>
                  <a:schemeClr val="accent2"/>
                </a:solidFill>
              </a:rPr>
              <a:t>relatório de cumprimento do objeto/finalidade</a:t>
            </a:r>
            <a:r>
              <a:rPr lang="pt-BR" altLang="pt-BR" sz="1800" b="0" dirty="0" smtClean="0"/>
              <a:t>; </a:t>
            </a:r>
            <a:r>
              <a:rPr lang="pt-BR" altLang="pt-BR" sz="1800" b="0" dirty="0" smtClean="0">
                <a:solidFill>
                  <a:schemeClr val="accent2"/>
                </a:solidFill>
              </a:rPr>
              <a:t>(SIGEF)</a:t>
            </a:r>
          </a:p>
          <a:p>
            <a:pPr algn="just">
              <a:spcBef>
                <a:spcPts val="1200"/>
              </a:spcBef>
              <a:buFontTx/>
              <a:buNone/>
              <a:defRPr/>
            </a:pPr>
            <a:r>
              <a:rPr lang="pt-BR" altLang="pt-BR" sz="1800" b="0" dirty="0" smtClean="0"/>
              <a:t>II - </a:t>
            </a:r>
            <a:r>
              <a:rPr lang="pt-BR" altLang="pt-BR" sz="1800" dirty="0" smtClean="0">
                <a:solidFill>
                  <a:schemeClr val="accent2"/>
                </a:solidFill>
              </a:rPr>
              <a:t>relação dos bens adquiridos</a:t>
            </a:r>
            <a:r>
              <a:rPr lang="pt-BR" altLang="pt-BR" sz="1800" dirty="0" smtClean="0"/>
              <a:t>, </a:t>
            </a:r>
            <a:r>
              <a:rPr lang="pt-BR" altLang="pt-BR" sz="1800" dirty="0" smtClean="0">
                <a:solidFill>
                  <a:schemeClr val="accent2"/>
                </a:solidFill>
              </a:rPr>
              <a:t>produzidos ou construídos</a:t>
            </a:r>
            <a:r>
              <a:rPr lang="pt-BR" altLang="pt-BR" sz="1800" b="0" dirty="0"/>
              <a:t> </a:t>
            </a:r>
            <a:r>
              <a:rPr lang="pt-BR" altLang="pt-BR" sz="1800" b="0" dirty="0" smtClean="0"/>
              <a:t>e indicação de sua localização; </a:t>
            </a:r>
            <a:r>
              <a:rPr lang="pt-BR" altLang="pt-BR" sz="1800" b="0" dirty="0" smtClean="0">
                <a:solidFill>
                  <a:schemeClr val="accent2"/>
                </a:solidFill>
              </a:rPr>
              <a:t>(SIGEF)</a:t>
            </a:r>
          </a:p>
          <a:p>
            <a:pPr algn="just">
              <a:spcBef>
                <a:spcPts val="1200"/>
              </a:spcBef>
              <a:buFontTx/>
              <a:buNone/>
              <a:defRPr/>
            </a:pPr>
            <a:r>
              <a:rPr lang="pt-BR" altLang="pt-BR" sz="1800" b="0" dirty="0" smtClean="0"/>
              <a:t>III - </a:t>
            </a:r>
            <a:r>
              <a:rPr lang="pt-BR" altLang="pt-BR" sz="1800" dirty="0" smtClean="0">
                <a:solidFill>
                  <a:schemeClr val="accent2"/>
                </a:solidFill>
              </a:rPr>
              <a:t>relação dos serviços prestados</a:t>
            </a:r>
            <a:r>
              <a:rPr lang="pt-BR" altLang="pt-BR" sz="1800" b="0" dirty="0" smtClean="0"/>
              <a:t>, se houver; </a:t>
            </a:r>
            <a:r>
              <a:rPr lang="pt-BR" altLang="pt-BR" sz="1800" b="0" dirty="0" smtClean="0">
                <a:solidFill>
                  <a:schemeClr val="accent2"/>
                </a:solidFill>
              </a:rPr>
              <a:t>(SIGEF)</a:t>
            </a:r>
          </a:p>
          <a:p>
            <a:pPr algn="just">
              <a:spcBef>
                <a:spcPts val="1200"/>
              </a:spcBef>
              <a:buFontTx/>
              <a:buNone/>
              <a:defRPr/>
            </a:pPr>
            <a:r>
              <a:rPr lang="pt-BR" altLang="pt-BR" sz="1800" b="0" dirty="0" smtClean="0"/>
              <a:t>IV - </a:t>
            </a:r>
            <a:r>
              <a:rPr lang="pt-BR" altLang="pt-BR" sz="1800" dirty="0" smtClean="0">
                <a:solidFill>
                  <a:schemeClr val="accent2"/>
                </a:solidFill>
              </a:rPr>
              <a:t>relação dos treinados ou capacitados</a:t>
            </a:r>
            <a:r>
              <a:rPr lang="pt-BR" altLang="pt-BR" sz="1800" b="0" dirty="0" smtClean="0"/>
              <a:t>, se houver;</a:t>
            </a:r>
          </a:p>
          <a:p>
            <a:pPr algn="just">
              <a:spcBef>
                <a:spcPts val="1200"/>
              </a:spcBef>
              <a:buFontTx/>
              <a:buNone/>
              <a:defRPr/>
            </a:pPr>
            <a:r>
              <a:rPr lang="pt-BR" altLang="pt-BR" sz="1800" b="0" dirty="0" smtClean="0"/>
              <a:t>V - </a:t>
            </a:r>
            <a:r>
              <a:rPr lang="pt-BR" altLang="pt-BR" sz="1800" dirty="0" smtClean="0">
                <a:solidFill>
                  <a:schemeClr val="accent2"/>
                </a:solidFill>
              </a:rPr>
              <a:t>relação</a:t>
            </a:r>
            <a:r>
              <a:rPr lang="pt-BR" altLang="pt-BR" sz="1800" b="0" dirty="0" smtClean="0"/>
              <a:t> com o nome, número do CPF, endereço e telefone dos </a:t>
            </a:r>
            <a:r>
              <a:rPr lang="pt-BR" altLang="pt-BR" sz="1800" dirty="0" smtClean="0">
                <a:solidFill>
                  <a:schemeClr val="accent2"/>
                </a:solidFill>
              </a:rPr>
              <a:t>beneficiados</a:t>
            </a:r>
            <a:r>
              <a:rPr lang="pt-BR" altLang="pt-BR" sz="1800" b="0" dirty="0" smtClean="0"/>
              <a:t>, em caso de </a:t>
            </a:r>
            <a:r>
              <a:rPr lang="pt-BR" altLang="pt-BR" sz="1800" dirty="0" smtClean="0">
                <a:solidFill>
                  <a:schemeClr val="accent2"/>
                </a:solidFill>
              </a:rPr>
              <a:t>doação</a:t>
            </a:r>
            <a:r>
              <a:rPr lang="pt-BR" altLang="pt-BR" sz="1800" b="0" dirty="0" smtClean="0"/>
              <a:t>; </a:t>
            </a:r>
            <a:r>
              <a:rPr lang="pt-BR" altLang="pt-BR" sz="1800" b="0" dirty="0" smtClean="0">
                <a:solidFill>
                  <a:schemeClr val="accent2"/>
                </a:solidFill>
              </a:rPr>
              <a:t>(SIGEF)</a:t>
            </a:r>
          </a:p>
          <a:p>
            <a:pPr algn="just">
              <a:spcBef>
                <a:spcPts val="1200"/>
              </a:spcBef>
              <a:buFontTx/>
              <a:buNone/>
              <a:defRPr/>
            </a:pPr>
            <a:r>
              <a:rPr lang="pt-BR" altLang="pt-BR" sz="1800" b="0" dirty="0" smtClean="0"/>
              <a:t>VI - </a:t>
            </a:r>
            <a:r>
              <a:rPr lang="pt-BR" altLang="pt-BR" sz="1800" dirty="0" smtClean="0">
                <a:solidFill>
                  <a:schemeClr val="accent2"/>
                </a:solidFill>
              </a:rPr>
              <a:t>fotografias</a:t>
            </a:r>
            <a:r>
              <a:rPr lang="pt-BR" altLang="pt-BR" sz="1800" b="0" dirty="0" smtClean="0"/>
              <a:t> dos bens permanentes adquiridos e das obras executadas, se houver;</a:t>
            </a:r>
          </a:p>
          <a:p>
            <a:pPr algn="just">
              <a:spcBef>
                <a:spcPts val="1200"/>
              </a:spcBef>
              <a:spcAft>
                <a:spcPts val="600"/>
              </a:spcAft>
              <a:buFontTx/>
              <a:buNone/>
            </a:pPr>
            <a:r>
              <a:rPr lang="pt-BR" altLang="pt-BR" sz="1800" b="0" dirty="0"/>
              <a:t>VII - </a:t>
            </a:r>
            <a:r>
              <a:rPr lang="pt-BR" altLang="pt-BR" sz="1800" dirty="0">
                <a:solidFill>
                  <a:schemeClr val="accent2"/>
                </a:solidFill>
              </a:rPr>
              <a:t>comprovante de devolução dos bens remanescentes</a:t>
            </a:r>
            <a:r>
              <a:rPr lang="pt-BR" altLang="pt-BR" sz="1800" b="0" dirty="0"/>
              <a:t>, conforme previsto no termo de convênio;</a:t>
            </a:r>
          </a:p>
          <a:p>
            <a:pPr algn="just">
              <a:spcBef>
                <a:spcPts val="1200"/>
              </a:spcBef>
              <a:spcAft>
                <a:spcPts val="600"/>
              </a:spcAft>
              <a:buFontTx/>
              <a:buNone/>
            </a:pPr>
            <a:r>
              <a:rPr lang="pt-BR" altLang="pt-BR" sz="1800" b="0" dirty="0"/>
              <a:t>VIII </a:t>
            </a:r>
            <a:r>
              <a:rPr lang="pt-BR" altLang="pt-BR" sz="1800" b="0" dirty="0" smtClean="0"/>
              <a:t>– (para entidade sem fins);</a:t>
            </a:r>
            <a:endParaRPr lang="pt-BR" altLang="pt-BR" sz="1800" b="0" dirty="0"/>
          </a:p>
          <a:p>
            <a:pPr>
              <a:buFontTx/>
              <a:buNone/>
              <a:defRPr/>
            </a:pPr>
            <a:endParaRPr lang="pt-BR" altLang="pt-BR" b="0" dirty="0" smtClean="0"/>
          </a:p>
        </p:txBody>
      </p:sp>
      <p:sp>
        <p:nvSpPr>
          <p:cNvPr id="164868"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6FC549C2-FFE4-40AB-BB9C-C03A458DAA63}" type="slidenum">
              <a:rPr altLang="pt-BR" sz="1200" b="0" noProof="1" smtClean="0">
                <a:solidFill>
                  <a:srgbClr val="0F4C0E"/>
                </a:solidFill>
                <a:latin typeface="Arial Black" pitchFamily="34" charset="0"/>
              </a:rPr>
              <a:pPr eaLnBrk="1" hangingPunct="1">
                <a:spcBef>
                  <a:spcPct val="0"/>
                </a:spcBef>
                <a:defRPr/>
              </a:pPr>
              <a:t>113</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 calcmode="lin" valueType="num">
                                      <p:cBhvr additive="base">
                                        <p:cTn id="7" dur="500" fill="hold"/>
                                        <p:tgtEl>
                                          <p:spTgt spid="1402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0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0291">
                                            <p:txEl>
                                              <p:pRg st="1" end="1"/>
                                            </p:txEl>
                                          </p:spTgt>
                                        </p:tgtEl>
                                        <p:attrNameLst>
                                          <p:attrName>style.visibility</p:attrName>
                                        </p:attrNameLst>
                                      </p:cBhvr>
                                      <p:to>
                                        <p:strVal val="visible"/>
                                      </p:to>
                                    </p:set>
                                    <p:anim calcmode="lin" valueType="num">
                                      <p:cBhvr additive="base">
                                        <p:cTn id="13" dur="500" fill="hold"/>
                                        <p:tgtEl>
                                          <p:spTgt spid="1402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0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childTnLst>
                                    <p:set>
                                      <p:cBhvr>
                                        <p:cTn id="18" dur="1" fill="hold">
                                          <p:stCondLst>
                                            <p:cond delay="0"/>
                                          </p:stCondLst>
                                        </p:cTn>
                                        <p:tgtEl>
                                          <p:spTgt spid="140291">
                                            <p:txEl>
                                              <p:pRg st="2" end="2"/>
                                            </p:txEl>
                                          </p:spTgt>
                                        </p:tgtEl>
                                        <p:attrNameLst>
                                          <p:attrName>style.visibility</p:attrName>
                                        </p:attrNameLst>
                                      </p:cBhvr>
                                      <p:to>
                                        <p:strVal val="visible"/>
                                      </p:to>
                                    </p:set>
                                    <p:anim calcmode="lin" valueType="num">
                                      <p:cBhvr>
                                        <p:cTn id="19" dur="1000" fill="hold"/>
                                        <p:tgtEl>
                                          <p:spTgt spid="140291">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140291">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140291">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140291">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nodeType="clickEffect">
                                  <p:stCondLst>
                                    <p:cond delay="0"/>
                                  </p:stCondLst>
                                  <p:childTnLst>
                                    <p:set>
                                      <p:cBhvr>
                                        <p:cTn id="26" dur="1" fill="hold">
                                          <p:stCondLst>
                                            <p:cond delay="0"/>
                                          </p:stCondLst>
                                        </p:cTn>
                                        <p:tgtEl>
                                          <p:spTgt spid="140291">
                                            <p:txEl>
                                              <p:pRg st="3" end="3"/>
                                            </p:txEl>
                                          </p:spTgt>
                                        </p:tgtEl>
                                        <p:attrNameLst>
                                          <p:attrName>style.visibility</p:attrName>
                                        </p:attrNameLst>
                                      </p:cBhvr>
                                      <p:to>
                                        <p:strVal val="visible"/>
                                      </p:to>
                                    </p:set>
                                    <p:anim calcmode="lin" valueType="num">
                                      <p:cBhvr>
                                        <p:cTn id="27" dur="1000" fill="hold"/>
                                        <p:tgtEl>
                                          <p:spTgt spid="140291">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140291">
                                            <p:txEl>
                                              <p:pRg st="3" end="3"/>
                                            </p:txEl>
                                          </p:spTgt>
                                        </p:tgtEl>
                                        <p:attrNameLst>
                                          <p:attrName>ppt_h</p:attrName>
                                        </p:attrNameLst>
                                      </p:cBhvr>
                                      <p:tavLst>
                                        <p:tav tm="0">
                                          <p:val>
                                            <p:fltVal val="0"/>
                                          </p:val>
                                        </p:tav>
                                        <p:tav tm="100000">
                                          <p:val>
                                            <p:strVal val="#ppt_h"/>
                                          </p:val>
                                        </p:tav>
                                      </p:tavLst>
                                    </p:anim>
                                    <p:anim calcmode="lin" valueType="num">
                                      <p:cBhvr>
                                        <p:cTn id="29" dur="1000" fill="hold"/>
                                        <p:tgtEl>
                                          <p:spTgt spid="140291">
                                            <p:txEl>
                                              <p:pRg st="3" end="3"/>
                                            </p:txEl>
                                          </p:spTgt>
                                        </p:tgtEl>
                                        <p:attrNameLst>
                                          <p:attrName>style.rotation</p:attrName>
                                        </p:attrNameLst>
                                      </p:cBhvr>
                                      <p:tavLst>
                                        <p:tav tm="0">
                                          <p:val>
                                            <p:fltVal val="90"/>
                                          </p:val>
                                        </p:tav>
                                        <p:tav tm="100000">
                                          <p:val>
                                            <p:fltVal val="0"/>
                                          </p:val>
                                        </p:tav>
                                      </p:tavLst>
                                    </p:anim>
                                    <p:animEffect transition="in" filter="fade">
                                      <p:cBhvr>
                                        <p:cTn id="30" dur="1000"/>
                                        <p:tgtEl>
                                          <p:spTgt spid="140291">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1" presetClass="entr" presetSubtype="0" fill="hold" nodeType="clickEffect">
                                  <p:stCondLst>
                                    <p:cond delay="0"/>
                                  </p:stCondLst>
                                  <p:childTnLst>
                                    <p:set>
                                      <p:cBhvr>
                                        <p:cTn id="34" dur="1" fill="hold">
                                          <p:stCondLst>
                                            <p:cond delay="0"/>
                                          </p:stCondLst>
                                        </p:cTn>
                                        <p:tgtEl>
                                          <p:spTgt spid="140291">
                                            <p:txEl>
                                              <p:pRg st="4" end="4"/>
                                            </p:txEl>
                                          </p:spTgt>
                                        </p:tgtEl>
                                        <p:attrNameLst>
                                          <p:attrName>style.visibility</p:attrName>
                                        </p:attrNameLst>
                                      </p:cBhvr>
                                      <p:to>
                                        <p:strVal val="visible"/>
                                      </p:to>
                                    </p:set>
                                    <p:anim calcmode="lin" valueType="num">
                                      <p:cBhvr>
                                        <p:cTn id="35" dur="1000" fill="hold"/>
                                        <p:tgtEl>
                                          <p:spTgt spid="140291">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140291">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140291">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140291">
                                            <p:txEl>
                                              <p:pRg st="4" end="4"/>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nodeType="clickEffect">
                                  <p:stCondLst>
                                    <p:cond delay="0"/>
                                  </p:stCondLst>
                                  <p:childTnLst>
                                    <p:set>
                                      <p:cBhvr>
                                        <p:cTn id="42" dur="1" fill="hold">
                                          <p:stCondLst>
                                            <p:cond delay="0"/>
                                          </p:stCondLst>
                                        </p:cTn>
                                        <p:tgtEl>
                                          <p:spTgt spid="140291">
                                            <p:txEl>
                                              <p:pRg st="5" end="5"/>
                                            </p:txEl>
                                          </p:spTgt>
                                        </p:tgtEl>
                                        <p:attrNameLst>
                                          <p:attrName>style.visibility</p:attrName>
                                        </p:attrNameLst>
                                      </p:cBhvr>
                                      <p:to>
                                        <p:strVal val="visible"/>
                                      </p:to>
                                    </p:set>
                                    <p:anim calcmode="lin" valueType="num">
                                      <p:cBhvr>
                                        <p:cTn id="43" dur="1000" fill="hold"/>
                                        <p:tgtEl>
                                          <p:spTgt spid="140291">
                                            <p:txEl>
                                              <p:pRg st="5" end="5"/>
                                            </p:txEl>
                                          </p:spTgt>
                                        </p:tgtEl>
                                        <p:attrNameLst>
                                          <p:attrName>ppt_w</p:attrName>
                                        </p:attrNameLst>
                                      </p:cBhvr>
                                      <p:tavLst>
                                        <p:tav tm="0">
                                          <p:val>
                                            <p:fltVal val="0"/>
                                          </p:val>
                                        </p:tav>
                                        <p:tav tm="100000">
                                          <p:val>
                                            <p:strVal val="#ppt_w"/>
                                          </p:val>
                                        </p:tav>
                                      </p:tavLst>
                                    </p:anim>
                                    <p:anim calcmode="lin" valueType="num">
                                      <p:cBhvr>
                                        <p:cTn id="44" dur="1000" fill="hold"/>
                                        <p:tgtEl>
                                          <p:spTgt spid="140291">
                                            <p:txEl>
                                              <p:pRg st="5" end="5"/>
                                            </p:txEl>
                                          </p:spTgt>
                                        </p:tgtEl>
                                        <p:attrNameLst>
                                          <p:attrName>ppt_h</p:attrName>
                                        </p:attrNameLst>
                                      </p:cBhvr>
                                      <p:tavLst>
                                        <p:tav tm="0">
                                          <p:val>
                                            <p:fltVal val="0"/>
                                          </p:val>
                                        </p:tav>
                                        <p:tav tm="100000">
                                          <p:val>
                                            <p:strVal val="#ppt_h"/>
                                          </p:val>
                                        </p:tav>
                                      </p:tavLst>
                                    </p:anim>
                                    <p:anim calcmode="lin" valueType="num">
                                      <p:cBhvr>
                                        <p:cTn id="45" dur="1000" fill="hold"/>
                                        <p:tgtEl>
                                          <p:spTgt spid="140291">
                                            <p:txEl>
                                              <p:pRg st="5" end="5"/>
                                            </p:txEl>
                                          </p:spTgt>
                                        </p:tgtEl>
                                        <p:attrNameLst>
                                          <p:attrName>style.rotation</p:attrName>
                                        </p:attrNameLst>
                                      </p:cBhvr>
                                      <p:tavLst>
                                        <p:tav tm="0">
                                          <p:val>
                                            <p:fltVal val="90"/>
                                          </p:val>
                                        </p:tav>
                                        <p:tav tm="100000">
                                          <p:val>
                                            <p:fltVal val="0"/>
                                          </p:val>
                                        </p:tav>
                                      </p:tavLst>
                                    </p:anim>
                                    <p:animEffect transition="in" filter="fade">
                                      <p:cBhvr>
                                        <p:cTn id="46" dur="1000"/>
                                        <p:tgtEl>
                                          <p:spTgt spid="140291">
                                            <p:txEl>
                                              <p:pRg st="5" end="5"/>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4" fill="hold" nodeType="clickEffect">
                                  <p:stCondLst>
                                    <p:cond delay="0"/>
                                  </p:stCondLst>
                                  <p:childTnLst>
                                    <p:set>
                                      <p:cBhvr>
                                        <p:cTn id="50" dur="1" fill="hold">
                                          <p:stCondLst>
                                            <p:cond delay="0"/>
                                          </p:stCondLst>
                                        </p:cTn>
                                        <p:tgtEl>
                                          <p:spTgt spid="140291">
                                            <p:txEl>
                                              <p:pRg st="6" end="6"/>
                                            </p:txEl>
                                          </p:spTgt>
                                        </p:tgtEl>
                                        <p:attrNameLst>
                                          <p:attrName>style.visibility</p:attrName>
                                        </p:attrNameLst>
                                      </p:cBhvr>
                                      <p:to>
                                        <p:strVal val="visible"/>
                                      </p:to>
                                    </p:set>
                                    <p:animEffect transition="in" filter="wipe(down)">
                                      <p:cBhvr>
                                        <p:cTn id="51" dur="500"/>
                                        <p:tgtEl>
                                          <p:spTgt spid="140291">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40291">
                                            <p:txEl>
                                              <p:pRg st="7" end="7"/>
                                            </p:txEl>
                                          </p:spTgt>
                                        </p:tgtEl>
                                        <p:attrNameLst>
                                          <p:attrName>style.visibility</p:attrName>
                                        </p:attrNameLst>
                                      </p:cBhvr>
                                      <p:to>
                                        <p:strVal val="visible"/>
                                      </p:to>
                                    </p:set>
                                    <p:animEffect transition="in" filter="wipe(down)">
                                      <p:cBhvr>
                                        <p:cTn id="56" dur="500"/>
                                        <p:tgtEl>
                                          <p:spTgt spid="140291">
                                            <p:txEl>
                                              <p:pRg st="7" end="7"/>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140291">
                                            <p:txEl>
                                              <p:pRg st="8" end="8"/>
                                            </p:txEl>
                                          </p:spTgt>
                                        </p:tgtEl>
                                        <p:attrNameLst>
                                          <p:attrName>style.visibility</p:attrName>
                                        </p:attrNameLst>
                                      </p:cBhvr>
                                      <p:to>
                                        <p:strVal val="visible"/>
                                      </p:to>
                                    </p:set>
                                    <p:animEffect transition="in" filter="wipe(down)">
                                      <p:cBhvr>
                                        <p:cTn id="61" dur="500"/>
                                        <p:tgtEl>
                                          <p:spTgt spid="14029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ítulo 1"/>
          <p:cNvSpPr>
            <a:spLocks noGrp="1"/>
          </p:cNvSpPr>
          <p:nvPr>
            <p:ph type="title"/>
          </p:nvPr>
        </p:nvSpPr>
        <p:spPr>
          <a:xfrm>
            <a:off x="228600" y="0"/>
            <a:ext cx="7677150" cy="609600"/>
          </a:xfrm>
        </p:spPr>
        <p:txBody>
          <a:bodyPr/>
          <a:lstStyle/>
          <a:p>
            <a:pPr algn="ctr"/>
            <a:r>
              <a:rPr lang="en-US" altLang="pt-BR" sz="2400" dirty="0" smtClean="0">
                <a:solidFill>
                  <a:srgbClr val="FF0000"/>
                </a:solidFill>
              </a:rPr>
              <a:t>8.4. </a:t>
            </a:r>
            <a:r>
              <a:rPr lang="en-US" altLang="pt-BR" sz="2400" dirty="0" err="1" smtClean="0">
                <a:solidFill>
                  <a:srgbClr val="FF0000"/>
                </a:solidFill>
              </a:rPr>
              <a:t>Documentos</a:t>
            </a:r>
            <a:r>
              <a:rPr lang="en-US" altLang="pt-BR" sz="2400" dirty="0" smtClean="0">
                <a:solidFill>
                  <a:srgbClr val="FF0000"/>
                </a:solidFill>
              </a:rPr>
              <a:t> a </a:t>
            </a:r>
            <a:r>
              <a:rPr lang="en-US" altLang="pt-BR" sz="2400" dirty="0" err="1" smtClean="0">
                <a:solidFill>
                  <a:srgbClr val="FF0000"/>
                </a:solidFill>
              </a:rPr>
              <a:t>serem</a:t>
            </a:r>
            <a:r>
              <a:rPr lang="en-US" altLang="pt-BR" sz="2400" dirty="0" smtClean="0">
                <a:solidFill>
                  <a:srgbClr val="FF0000"/>
                </a:solidFill>
              </a:rPr>
              <a:t> </a:t>
            </a:r>
            <a:r>
              <a:rPr lang="en-US" altLang="pt-BR" sz="2400" dirty="0" err="1" smtClean="0">
                <a:solidFill>
                  <a:srgbClr val="FF0000"/>
                </a:solidFill>
              </a:rPr>
              <a:t>enviados</a:t>
            </a:r>
            <a:r>
              <a:rPr lang="en-US" altLang="pt-BR" sz="2400" dirty="0" smtClean="0">
                <a:solidFill>
                  <a:srgbClr val="FF0000"/>
                </a:solidFill>
              </a:rPr>
              <a:t> com a P/C Final</a:t>
            </a:r>
            <a:endParaRPr lang="pt-BR" altLang="pt-BR" sz="2400" dirty="0" smtClean="0"/>
          </a:p>
        </p:txBody>
      </p:sp>
      <p:sp>
        <p:nvSpPr>
          <p:cNvPr id="165891" name="Espaço Reservado para Conteúdo 2"/>
          <p:cNvSpPr>
            <a:spLocks noGrp="1"/>
          </p:cNvSpPr>
          <p:nvPr>
            <p:ph idx="1"/>
          </p:nvPr>
        </p:nvSpPr>
        <p:spPr>
          <a:xfrm>
            <a:off x="228600" y="963612"/>
            <a:ext cx="8643938" cy="5168900"/>
          </a:xfrm>
        </p:spPr>
        <p:txBody>
          <a:bodyPr/>
          <a:lstStyle/>
          <a:p>
            <a:pPr algn="just">
              <a:spcBef>
                <a:spcPts val="1200"/>
              </a:spcBef>
              <a:spcAft>
                <a:spcPts val="600"/>
              </a:spcAft>
              <a:buFontTx/>
              <a:buNone/>
            </a:pPr>
            <a:r>
              <a:rPr lang="pt-BR" altLang="pt-BR" sz="1800" b="0" dirty="0" smtClean="0"/>
              <a:t>IX - cópia do </a:t>
            </a:r>
            <a:r>
              <a:rPr lang="pt-BR" altLang="pt-BR" sz="1800" dirty="0" smtClean="0">
                <a:solidFill>
                  <a:schemeClr val="accent2"/>
                </a:solidFill>
              </a:rPr>
              <a:t>termo de recebimento provisório ou definitivo de obras ou serviços</a:t>
            </a:r>
            <a:r>
              <a:rPr lang="pt-BR" altLang="pt-BR" sz="1800" b="0" dirty="0" smtClean="0"/>
              <a:t>, em caso de ente da Federação;</a:t>
            </a:r>
          </a:p>
          <a:p>
            <a:pPr algn="just">
              <a:spcBef>
                <a:spcPts val="1200"/>
              </a:spcBef>
              <a:spcAft>
                <a:spcPts val="600"/>
              </a:spcAft>
              <a:buFontTx/>
              <a:buNone/>
            </a:pPr>
            <a:r>
              <a:rPr lang="pt-BR" altLang="pt-BR" sz="1800" b="0" dirty="0" smtClean="0"/>
              <a:t>X - </a:t>
            </a:r>
            <a:r>
              <a:rPr lang="pt-BR" altLang="pt-BR" sz="1800" dirty="0" smtClean="0">
                <a:solidFill>
                  <a:schemeClr val="accent2"/>
                </a:solidFill>
              </a:rPr>
              <a:t>manifestação do controle interno </a:t>
            </a:r>
            <a:r>
              <a:rPr lang="pt-BR" altLang="pt-BR" sz="1800" b="0" dirty="0" smtClean="0"/>
              <a:t>do convenente quanto à regular aplicação dos recursos no objeto do convênio, em caso de </a:t>
            </a:r>
            <a:r>
              <a:rPr lang="pt-BR" altLang="pt-BR" sz="1800" dirty="0" smtClean="0">
                <a:solidFill>
                  <a:schemeClr val="accent2"/>
                </a:solidFill>
              </a:rPr>
              <a:t>ente da federação</a:t>
            </a:r>
            <a:r>
              <a:rPr lang="pt-BR" altLang="pt-BR" sz="1800" b="0" dirty="0" smtClean="0"/>
              <a:t>;</a:t>
            </a:r>
          </a:p>
          <a:p>
            <a:pPr algn="just">
              <a:spcBef>
                <a:spcPts val="1200"/>
              </a:spcBef>
              <a:spcAft>
                <a:spcPts val="600"/>
              </a:spcAft>
              <a:buFontTx/>
              <a:buNone/>
            </a:pPr>
            <a:r>
              <a:rPr lang="pt-BR" altLang="pt-BR" sz="1800" b="0" dirty="0"/>
              <a:t>XI - </a:t>
            </a:r>
            <a:r>
              <a:rPr lang="pt-BR" altLang="pt-BR" sz="1800" dirty="0">
                <a:solidFill>
                  <a:schemeClr val="accent2"/>
                </a:solidFill>
              </a:rPr>
              <a:t>comprovante de recolhimento do saldo </a:t>
            </a:r>
            <a:r>
              <a:rPr lang="pt-BR" altLang="pt-BR" sz="1800" b="0" dirty="0"/>
              <a:t>de recursos, quando houver;</a:t>
            </a:r>
            <a:endParaRPr lang="pt-BR" altLang="pt-BR" sz="1800" dirty="0"/>
          </a:p>
          <a:p>
            <a:pPr algn="just">
              <a:spcBef>
                <a:spcPts val="1200"/>
              </a:spcBef>
              <a:spcAft>
                <a:spcPts val="600"/>
              </a:spcAft>
              <a:buFontTx/>
              <a:buNone/>
            </a:pPr>
            <a:r>
              <a:rPr lang="pt-BR" altLang="pt-BR" sz="1800" b="0" dirty="0"/>
              <a:t>XII – certidões no Cadastro Específico do INSS </a:t>
            </a:r>
            <a:r>
              <a:rPr lang="pt-BR" altLang="pt-BR" sz="1800" dirty="0">
                <a:solidFill>
                  <a:schemeClr val="accent2"/>
                </a:solidFill>
              </a:rPr>
              <a:t>(CEI) no caso de obras</a:t>
            </a:r>
            <a:r>
              <a:rPr lang="pt-BR" altLang="pt-BR" sz="1800" b="0" dirty="0"/>
              <a:t>, na forma da legislação vigente; </a:t>
            </a:r>
          </a:p>
          <a:p>
            <a:pPr algn="just">
              <a:spcBef>
                <a:spcPts val="1200"/>
              </a:spcBef>
              <a:spcAft>
                <a:spcPts val="600"/>
              </a:spcAft>
              <a:buFontTx/>
              <a:buNone/>
            </a:pPr>
            <a:r>
              <a:rPr lang="pt-BR" altLang="pt-BR" sz="1800" b="0" dirty="0"/>
              <a:t>XIII – </a:t>
            </a:r>
            <a:r>
              <a:rPr lang="pt-BR" altLang="pt-BR" sz="1800" dirty="0">
                <a:solidFill>
                  <a:schemeClr val="accent2"/>
                </a:solidFill>
              </a:rPr>
              <a:t>resposta ao questionário </a:t>
            </a:r>
            <a:r>
              <a:rPr lang="pt-BR" altLang="pt-BR" sz="1800" b="0" dirty="0"/>
              <a:t>elaborado pelo convenente sobre o cumprimento da finalidade do convênio, enviada por meio do Portal das Transferências; e </a:t>
            </a:r>
            <a:r>
              <a:rPr lang="pt-BR" altLang="pt-BR" sz="1800" b="0" dirty="0">
                <a:solidFill>
                  <a:schemeClr val="accent2"/>
                </a:solidFill>
              </a:rPr>
              <a:t>(SIGEF)</a:t>
            </a:r>
          </a:p>
          <a:p>
            <a:pPr algn="just">
              <a:spcBef>
                <a:spcPts val="1200"/>
              </a:spcBef>
              <a:spcAft>
                <a:spcPts val="600"/>
              </a:spcAft>
              <a:buFontTx/>
              <a:buNone/>
            </a:pPr>
            <a:r>
              <a:rPr lang="pt-BR" altLang="pt-BR" sz="1800" b="0" dirty="0"/>
              <a:t>XIV – </a:t>
            </a:r>
            <a:r>
              <a:rPr lang="pt-BR" altLang="pt-BR" sz="1800" dirty="0">
                <a:solidFill>
                  <a:schemeClr val="accent2"/>
                </a:solidFill>
              </a:rPr>
              <a:t>outros documentos que o setor técnico entender </a:t>
            </a:r>
            <a:r>
              <a:rPr lang="pt-BR" altLang="pt-BR" sz="1800" b="0" dirty="0"/>
              <a:t>necessários para comprovação da correta e regular aplicação dos recursos, bem como aqueles previstos no termo de convênio.</a:t>
            </a:r>
          </a:p>
          <a:p>
            <a:pPr algn="just">
              <a:spcBef>
                <a:spcPts val="1200"/>
              </a:spcBef>
              <a:spcAft>
                <a:spcPts val="600"/>
              </a:spcAft>
              <a:buFontTx/>
              <a:buNone/>
            </a:pPr>
            <a:endParaRPr lang="pt-BR" altLang="pt-BR" sz="2000" b="0" dirty="0" smtClean="0"/>
          </a:p>
        </p:txBody>
      </p:sp>
      <p:sp>
        <p:nvSpPr>
          <p:cNvPr id="165892" name="Espaço Reservado para Número de Slide 3"/>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2"/>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3FE369A1-3621-4351-8908-3A64AB08506E}" type="slidenum">
              <a:rPr altLang="pt-BR" sz="1200" b="0" noProof="1" smtClean="0">
                <a:solidFill>
                  <a:srgbClr val="0F4C0E"/>
                </a:solidFill>
                <a:latin typeface="Arial Black" pitchFamily="34" charset="0"/>
              </a:rPr>
              <a:pPr eaLnBrk="1" hangingPunct="1">
                <a:spcBef>
                  <a:spcPct val="0"/>
                </a:spcBef>
                <a:defRPr/>
              </a:pPr>
              <a:t>114</a:t>
            </a:fld>
            <a:endParaRPr lang="pt-BR" altLang="pt-BR" sz="1200" b="0" noProof="1" smtClean="0">
              <a:solidFill>
                <a:srgbClr val="0F4C0E"/>
              </a:solidFill>
              <a:latin typeface="Arial Black" pitchFamily="34"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additive="base">
                                        <p:cTn id="7" dur="500" fill="hold"/>
                                        <p:tgtEl>
                                          <p:spTgt spid="16589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58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5891">
                                            <p:txEl>
                                              <p:pRg st="1" end="1"/>
                                            </p:txEl>
                                          </p:spTgt>
                                        </p:tgtEl>
                                        <p:attrNameLst>
                                          <p:attrName>style.visibility</p:attrName>
                                        </p:attrNameLst>
                                      </p:cBhvr>
                                      <p:to>
                                        <p:strVal val="visible"/>
                                      </p:to>
                                    </p:set>
                                    <p:anim calcmode="lin" valueType="num">
                                      <p:cBhvr additive="base">
                                        <p:cTn id="13" dur="500" fill="hold"/>
                                        <p:tgtEl>
                                          <p:spTgt spid="16589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58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5891">
                                            <p:txEl>
                                              <p:pRg st="2" end="2"/>
                                            </p:txEl>
                                          </p:spTgt>
                                        </p:tgtEl>
                                        <p:attrNameLst>
                                          <p:attrName>style.visibility</p:attrName>
                                        </p:attrNameLst>
                                      </p:cBhvr>
                                      <p:to>
                                        <p:strVal val="visible"/>
                                      </p:to>
                                    </p:set>
                                    <p:anim calcmode="lin" valueType="num">
                                      <p:cBhvr additive="base">
                                        <p:cTn id="19" dur="500" fill="hold"/>
                                        <p:tgtEl>
                                          <p:spTgt spid="16589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58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5891">
                                            <p:txEl>
                                              <p:pRg st="3" end="3"/>
                                            </p:txEl>
                                          </p:spTgt>
                                        </p:tgtEl>
                                        <p:attrNameLst>
                                          <p:attrName>style.visibility</p:attrName>
                                        </p:attrNameLst>
                                      </p:cBhvr>
                                      <p:to>
                                        <p:strVal val="visible"/>
                                      </p:to>
                                    </p:set>
                                    <p:anim calcmode="lin" valueType="num">
                                      <p:cBhvr additive="base">
                                        <p:cTn id="25" dur="500" fill="hold"/>
                                        <p:tgtEl>
                                          <p:spTgt spid="16589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58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5891">
                                            <p:txEl>
                                              <p:pRg st="4" end="4"/>
                                            </p:txEl>
                                          </p:spTgt>
                                        </p:tgtEl>
                                        <p:attrNameLst>
                                          <p:attrName>style.visibility</p:attrName>
                                        </p:attrNameLst>
                                      </p:cBhvr>
                                      <p:to>
                                        <p:strVal val="visible"/>
                                      </p:to>
                                    </p:set>
                                    <p:anim calcmode="lin" valueType="num">
                                      <p:cBhvr additive="base">
                                        <p:cTn id="31" dur="500" fill="hold"/>
                                        <p:tgtEl>
                                          <p:spTgt spid="16589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58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65891">
                                            <p:txEl>
                                              <p:pRg st="5" end="5"/>
                                            </p:txEl>
                                          </p:spTgt>
                                        </p:tgtEl>
                                        <p:attrNameLst>
                                          <p:attrName>style.visibility</p:attrName>
                                        </p:attrNameLst>
                                      </p:cBhvr>
                                      <p:to>
                                        <p:strVal val="visible"/>
                                      </p:to>
                                    </p:set>
                                    <p:anim calcmode="lin" valueType="num">
                                      <p:cBhvr additive="base">
                                        <p:cTn id="37" dur="500" fill="hold"/>
                                        <p:tgtEl>
                                          <p:spTgt spid="16589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589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a:xfrm>
            <a:off x="0" y="0"/>
            <a:ext cx="8229600" cy="609600"/>
          </a:xfrm>
        </p:spPr>
        <p:txBody>
          <a:bodyPr/>
          <a:lstStyle/>
          <a:p>
            <a:pPr algn="ctr"/>
            <a:r>
              <a:rPr lang="pt-BR" altLang="pt-BR" sz="2800" dirty="0" smtClean="0">
                <a:solidFill>
                  <a:srgbClr val="FF0000"/>
                </a:solidFill>
              </a:rPr>
              <a:t>8.5. Imprimir P/C Final</a:t>
            </a:r>
          </a:p>
        </p:txBody>
      </p:sp>
      <p:sp>
        <p:nvSpPr>
          <p:cNvPr id="167944" name="Espaço Reservado para Número de Slide 8"/>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0D11019E-F86E-44A4-A107-AFCBC5DC2936}" type="slidenum">
              <a:rPr altLang="pt-BR" sz="1200" b="0" noProof="1" smtClean="0">
                <a:solidFill>
                  <a:srgbClr val="0F4C0E"/>
                </a:solidFill>
                <a:latin typeface="Arial Black" pitchFamily="34" charset="0"/>
              </a:rPr>
              <a:pPr eaLnBrk="1" hangingPunct="1">
                <a:spcBef>
                  <a:spcPct val="0"/>
                </a:spcBef>
                <a:defRPr/>
              </a:pPr>
              <a:t>115</a:t>
            </a:fld>
            <a:endParaRPr lang="pt-BR" altLang="pt-BR" sz="1200" b="0" noProof="1" smtClean="0">
              <a:solidFill>
                <a:srgbClr val="0F4C0E"/>
              </a:solidFill>
              <a:latin typeface="Arial Black" pitchFamily="34" charset="0"/>
            </a:endParaRPr>
          </a:p>
        </p:txBody>
      </p:sp>
      <p:pic>
        <p:nvPicPr>
          <p:cNvPr id="6" name="Imagem 5"/>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433847" y="972589"/>
            <a:ext cx="8439990" cy="5170515"/>
          </a:xfrm>
          <a:prstGeom prst="rect">
            <a:avLst/>
          </a:prstGeom>
          <a:ln>
            <a:solidFill>
              <a:srgbClr val="FF0000"/>
            </a:solidFill>
          </a:ln>
        </p:spPr>
      </p:pic>
      <p:sp>
        <p:nvSpPr>
          <p:cNvPr id="3" name="Retângulo 2"/>
          <p:cNvSpPr/>
          <p:nvPr/>
        </p:nvSpPr>
        <p:spPr bwMode="auto">
          <a:xfrm>
            <a:off x="5935288" y="3757353"/>
            <a:ext cx="1363287" cy="465512"/>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702284538"/>
      </p:ext>
    </p:extLst>
  </p:cSld>
  <p:clrMapOvr>
    <a:masterClrMapping/>
  </p:clrMapOvr>
  <p:transition spd="med"/>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a:xfrm>
            <a:off x="0" y="0"/>
            <a:ext cx="8229600" cy="609600"/>
          </a:xfrm>
        </p:spPr>
        <p:txBody>
          <a:bodyPr/>
          <a:lstStyle/>
          <a:p>
            <a:pPr algn="ctr"/>
            <a:r>
              <a:rPr lang="pt-BR" altLang="pt-BR" sz="2800" dirty="0" smtClean="0">
                <a:solidFill>
                  <a:srgbClr val="FF0000"/>
                </a:solidFill>
              </a:rPr>
              <a:t>8.5. Imprimir P/C Final</a:t>
            </a:r>
          </a:p>
        </p:txBody>
      </p:sp>
      <p:sp>
        <p:nvSpPr>
          <p:cNvPr id="167944" name="Espaço Reservado para Número de Slide 8"/>
          <p:cNvSpPr>
            <a:spLocks noGrp="1"/>
          </p:cNvSpPr>
          <p:nvPr>
            <p:ph type="sldNum" sz="quarter" idx="10"/>
          </p:nvPr>
        </p:nvSpPr>
        <p:spPr/>
        <p:txBody>
          <a:bodyPr/>
          <a:lstStyle>
            <a:lvl1pPr eaLnBrk="0" hangingPunct="0">
              <a:spcBef>
                <a:spcPct val="20000"/>
              </a:spcBef>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defRPr/>
            </a:pPr>
            <a:r>
              <a:rPr lang="pt-BR" altLang="pt-BR" sz="1200" b="0" smtClean="0">
                <a:solidFill>
                  <a:srgbClr val="0F4C0E"/>
                </a:solidFill>
                <a:latin typeface="Arial Black" pitchFamily="34" charset="0"/>
              </a:rPr>
              <a:t>Página </a:t>
            </a:r>
            <a:fld id="{0D11019E-F86E-44A4-A107-AFCBC5DC2936}" type="slidenum">
              <a:rPr altLang="pt-BR" sz="1200" b="0" noProof="1" smtClean="0">
                <a:solidFill>
                  <a:srgbClr val="0F4C0E"/>
                </a:solidFill>
                <a:latin typeface="Arial Black" pitchFamily="34" charset="0"/>
              </a:rPr>
              <a:pPr eaLnBrk="1" hangingPunct="1">
                <a:spcBef>
                  <a:spcPct val="0"/>
                </a:spcBef>
                <a:defRPr/>
              </a:pPr>
              <a:t>116</a:t>
            </a:fld>
            <a:endParaRPr lang="pt-BR" altLang="pt-BR" sz="1200" b="0" noProof="1" smtClean="0">
              <a:solidFill>
                <a:srgbClr val="0F4C0E"/>
              </a:solidFill>
              <a:latin typeface="Arial Black" pitchFamily="34" charset="0"/>
            </a:endParaRPr>
          </a:p>
        </p:txBody>
      </p:sp>
      <p:pic>
        <p:nvPicPr>
          <p:cNvPr id="2" name="Imagem 1"/>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tretch>
            <a:fillRect/>
          </a:stretch>
        </p:blipFill>
        <p:spPr>
          <a:xfrm>
            <a:off x="723207" y="1000695"/>
            <a:ext cx="8224850" cy="4003567"/>
          </a:xfrm>
          <a:prstGeom prst="rect">
            <a:avLst/>
          </a:prstGeom>
          <a:ln>
            <a:solidFill>
              <a:srgbClr val="FF0000"/>
            </a:solidFill>
          </a:ln>
        </p:spPr>
      </p:pic>
      <p:sp>
        <p:nvSpPr>
          <p:cNvPr id="4" name="Retângulo de cantos arredondados 3"/>
          <p:cNvSpPr/>
          <p:nvPr/>
        </p:nvSpPr>
        <p:spPr bwMode="auto">
          <a:xfrm>
            <a:off x="8454044" y="1654234"/>
            <a:ext cx="494012" cy="390697"/>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5" name="Retângulo de cantos arredondados 4"/>
          <p:cNvSpPr/>
          <p:nvPr/>
        </p:nvSpPr>
        <p:spPr bwMode="auto">
          <a:xfrm>
            <a:off x="798022" y="3649287"/>
            <a:ext cx="781395" cy="266008"/>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6" name="Conector de Seta Reta 5"/>
          <p:cNvCxnSpPr>
            <a:stCxn id="4" idx="1"/>
          </p:cNvCxnSpPr>
          <p:nvPr/>
        </p:nvCxnSpPr>
        <p:spPr bwMode="auto">
          <a:xfrm flipH="1">
            <a:off x="1579417" y="1849583"/>
            <a:ext cx="6874627" cy="179970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0" name="Imagem 9"/>
          <p:cNvPicPr>
            <a:picLocks noChangeAspect="1"/>
          </p:cNvPicPr>
          <p:nvPr/>
        </p:nvPicPr>
        <p:blipFill>
          <a:blip r:embed="rId6"/>
          <a:stretch>
            <a:fillRect/>
          </a:stretch>
        </p:blipFill>
        <p:spPr>
          <a:xfrm>
            <a:off x="334493" y="1413164"/>
            <a:ext cx="8363960" cy="3962234"/>
          </a:xfrm>
          <a:prstGeom prst="rect">
            <a:avLst/>
          </a:prstGeom>
          <a:ln>
            <a:solidFill>
              <a:srgbClr val="FF0000"/>
            </a:solidFill>
          </a:ln>
        </p:spPr>
      </p:pic>
      <p:sp>
        <p:nvSpPr>
          <p:cNvPr id="8" name="Retângulo 7"/>
          <p:cNvSpPr/>
          <p:nvPr/>
        </p:nvSpPr>
        <p:spPr bwMode="auto">
          <a:xfrm>
            <a:off x="406646" y="2044931"/>
            <a:ext cx="3558525" cy="60682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9" name="Retângulo 8"/>
          <p:cNvSpPr/>
          <p:nvPr/>
        </p:nvSpPr>
        <p:spPr bwMode="auto">
          <a:xfrm>
            <a:off x="7980218" y="1413164"/>
            <a:ext cx="354951" cy="53201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3" name="CaixaDeTexto 12"/>
          <p:cNvSpPr txBox="1">
            <a:spLocks noChangeArrowheads="1"/>
          </p:cNvSpPr>
          <p:nvPr/>
        </p:nvSpPr>
        <p:spPr bwMode="auto">
          <a:xfrm>
            <a:off x="337090" y="5558797"/>
            <a:ext cx="8361363" cy="646331"/>
          </a:xfrm>
          <a:prstGeom prst="rect">
            <a:avLst/>
          </a:prstGeom>
          <a:solidFill>
            <a:schemeClr val="bg1">
              <a:lumMod val="85000"/>
            </a:schemeClr>
          </a:solidFill>
          <a:ln w="9525">
            <a:solidFill>
              <a:srgbClr val="FF0000"/>
            </a:solidFill>
            <a:miter lim="800000"/>
            <a:headEnd/>
            <a:tailEnd/>
          </a:ln>
          <a:extLst/>
        </p:spPr>
        <p:txBody>
          <a:bodyPr>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3"/>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algn="ctr" eaLnBrk="1" hangingPunct="1">
              <a:spcBef>
                <a:spcPct val="0"/>
              </a:spcBef>
              <a:buFontTx/>
              <a:buNone/>
            </a:pPr>
            <a:r>
              <a:rPr lang="en-US" altLang="pt-BR" sz="1800" b="0" dirty="0" err="1">
                <a:solidFill>
                  <a:srgbClr val="FF0000"/>
                </a:solidFill>
              </a:rPr>
              <a:t>Atenção</a:t>
            </a:r>
            <a:r>
              <a:rPr lang="en-US" altLang="pt-BR" sz="1800" b="0" dirty="0">
                <a:solidFill>
                  <a:srgbClr val="FF0000"/>
                </a:solidFill>
              </a:rPr>
              <a:t>: </a:t>
            </a:r>
            <a:r>
              <a:rPr lang="en-US" altLang="pt-BR" sz="1800" b="0" dirty="0" err="1">
                <a:solidFill>
                  <a:srgbClr val="FF0000"/>
                </a:solidFill>
              </a:rPr>
              <a:t>essa</a:t>
            </a:r>
            <a:r>
              <a:rPr lang="en-US" altLang="pt-BR" sz="1800" b="0" dirty="0">
                <a:solidFill>
                  <a:srgbClr val="FF0000"/>
                </a:solidFill>
              </a:rPr>
              <a:t> </a:t>
            </a:r>
            <a:r>
              <a:rPr lang="en-US" altLang="pt-BR" sz="1800" b="0" dirty="0" err="1">
                <a:solidFill>
                  <a:srgbClr val="FF0000"/>
                </a:solidFill>
              </a:rPr>
              <a:t>impressão</a:t>
            </a:r>
            <a:r>
              <a:rPr lang="en-US" altLang="pt-BR" sz="1800" b="0" dirty="0">
                <a:solidFill>
                  <a:srgbClr val="FF0000"/>
                </a:solidFill>
              </a:rPr>
              <a:t> </a:t>
            </a:r>
            <a:r>
              <a:rPr lang="en-US" altLang="pt-BR" sz="1800" b="0" dirty="0" err="1">
                <a:solidFill>
                  <a:srgbClr val="FF0000"/>
                </a:solidFill>
              </a:rPr>
              <a:t>atende</a:t>
            </a:r>
            <a:r>
              <a:rPr lang="en-US" altLang="pt-BR" sz="1800" b="0" dirty="0">
                <a:solidFill>
                  <a:srgbClr val="FF0000"/>
                </a:solidFill>
              </a:rPr>
              <a:t> </a:t>
            </a:r>
            <a:r>
              <a:rPr lang="en-US" altLang="pt-BR" sz="1800" b="0" dirty="0" err="1">
                <a:solidFill>
                  <a:srgbClr val="FF0000"/>
                </a:solidFill>
              </a:rPr>
              <a:t>os</a:t>
            </a:r>
            <a:r>
              <a:rPr lang="en-US" altLang="pt-BR" sz="1800" b="0" dirty="0">
                <a:solidFill>
                  <a:srgbClr val="FF0000"/>
                </a:solidFill>
              </a:rPr>
              <a:t> </a:t>
            </a:r>
            <a:r>
              <a:rPr lang="en-US" altLang="pt-BR" sz="1800" b="0" dirty="0" err="1">
                <a:solidFill>
                  <a:srgbClr val="FF0000"/>
                </a:solidFill>
              </a:rPr>
              <a:t>incisos</a:t>
            </a:r>
            <a:r>
              <a:rPr lang="en-US" altLang="pt-BR" sz="1800" b="0" dirty="0">
                <a:solidFill>
                  <a:srgbClr val="FF0000"/>
                </a:solidFill>
              </a:rPr>
              <a:t> I, II, III e V do art. 64 do </a:t>
            </a:r>
            <a:r>
              <a:rPr lang="en-US" altLang="pt-BR" sz="1800" b="0" dirty="0" err="1">
                <a:solidFill>
                  <a:srgbClr val="FF0000"/>
                </a:solidFill>
              </a:rPr>
              <a:t>Decreto</a:t>
            </a:r>
            <a:r>
              <a:rPr lang="en-US" altLang="pt-BR" sz="1800" b="0" dirty="0">
                <a:solidFill>
                  <a:srgbClr val="FF0000"/>
                </a:solidFill>
              </a:rPr>
              <a:t> 127/11. </a:t>
            </a:r>
            <a:r>
              <a:rPr lang="en-US" altLang="pt-BR" sz="1800" b="0" dirty="0" err="1">
                <a:solidFill>
                  <a:srgbClr val="FF0000"/>
                </a:solidFill>
              </a:rPr>
              <a:t>Assinar</a:t>
            </a:r>
            <a:r>
              <a:rPr lang="en-US" altLang="pt-BR" sz="1800" b="0" dirty="0">
                <a:solidFill>
                  <a:srgbClr val="FF0000"/>
                </a:solidFill>
              </a:rPr>
              <a:t> e </a:t>
            </a:r>
            <a:r>
              <a:rPr lang="en-US" altLang="pt-BR" sz="1800" b="0" dirty="0" err="1">
                <a:solidFill>
                  <a:srgbClr val="FF0000"/>
                </a:solidFill>
              </a:rPr>
              <a:t>enviar</a:t>
            </a:r>
            <a:r>
              <a:rPr lang="en-US" altLang="pt-BR" sz="1800" b="0" dirty="0">
                <a:solidFill>
                  <a:srgbClr val="FF0000"/>
                </a:solidFill>
              </a:rPr>
              <a:t> </a:t>
            </a:r>
            <a:r>
              <a:rPr lang="en-US" altLang="pt-BR" sz="1800" b="0" dirty="0" err="1">
                <a:solidFill>
                  <a:srgbClr val="FF0000"/>
                </a:solidFill>
              </a:rPr>
              <a:t>ao</a:t>
            </a:r>
            <a:r>
              <a:rPr lang="en-US" altLang="pt-BR" sz="1800" b="0" dirty="0">
                <a:solidFill>
                  <a:srgbClr val="FF0000"/>
                </a:solidFill>
              </a:rPr>
              <a:t> </a:t>
            </a:r>
            <a:r>
              <a:rPr lang="en-US" altLang="pt-BR" sz="1800" b="0" dirty="0" err="1">
                <a:solidFill>
                  <a:srgbClr val="FF0000"/>
                </a:solidFill>
              </a:rPr>
              <a:t>concedente</a:t>
            </a:r>
            <a:r>
              <a:rPr lang="en-US" altLang="pt-BR" sz="1800" b="0" dirty="0">
                <a:solidFill>
                  <a:srgbClr val="FF0000"/>
                </a:solidFill>
              </a:rPr>
              <a:t>.</a:t>
            </a:r>
            <a:endParaRPr lang="pt-BR" altLang="pt-BR" sz="1800" b="0" dirty="0">
              <a:solidFill>
                <a:srgbClr val="FF0000"/>
              </a:solidFill>
            </a:endParaRPr>
          </a:p>
        </p:txBody>
      </p:sp>
    </p:spTree>
    <p:extLst>
      <p:ext uri="{BB962C8B-B14F-4D97-AF65-F5344CB8AC3E}">
        <p14:creationId xmlns:p14="http://schemas.microsoft.com/office/powerpoint/2010/main" val="42381019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9" grpId="0" animBg="1"/>
      <p:bldP spid="1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p:txBody>
          <a:bodyPr/>
          <a:lstStyle/>
          <a:p>
            <a:endParaRPr lang="pt-BR" altLang="pt-BR" smtClean="0"/>
          </a:p>
        </p:txBody>
      </p:sp>
      <p:sp>
        <p:nvSpPr>
          <p:cNvPr id="184323" name="Rectangle 3"/>
          <p:cNvSpPr>
            <a:spLocks noGrp="1" noChangeArrowheads="1"/>
          </p:cNvSpPr>
          <p:nvPr>
            <p:ph type="body" idx="4294967295"/>
          </p:nvPr>
        </p:nvSpPr>
        <p:spPr>
          <a:xfrm>
            <a:off x="116378" y="852488"/>
            <a:ext cx="8894617" cy="5168900"/>
          </a:xfrm>
        </p:spPr>
        <p:txBody>
          <a:bodyPr/>
          <a:lstStyle/>
          <a:p>
            <a:pPr>
              <a:buFontTx/>
              <a:buNone/>
            </a:pPr>
            <a:endParaRPr lang="pt-BR" altLang="pt-BR" sz="4400" dirty="0" smtClean="0"/>
          </a:p>
          <a:p>
            <a:pPr>
              <a:buFontTx/>
              <a:buNone/>
            </a:pPr>
            <a:endParaRPr lang="pt-BR" altLang="pt-BR" sz="4400" dirty="0" smtClean="0"/>
          </a:p>
          <a:p>
            <a:pPr algn="ctr">
              <a:buFontTx/>
              <a:buNone/>
            </a:pPr>
            <a:r>
              <a:rPr lang="pt-BR" altLang="pt-BR" sz="4400" dirty="0" smtClean="0">
                <a:solidFill>
                  <a:srgbClr val="FF0000"/>
                </a:solidFill>
              </a:rPr>
              <a:t>9. Alteração da Transferência</a:t>
            </a:r>
          </a:p>
        </p:txBody>
      </p:sp>
      <p:sp>
        <p:nvSpPr>
          <p:cNvPr id="2" name="Retângulo 1"/>
          <p:cNvSpPr/>
          <p:nvPr/>
        </p:nvSpPr>
        <p:spPr>
          <a:xfrm>
            <a:off x="2713254" y="3228945"/>
            <a:ext cx="3717493" cy="584775"/>
          </a:xfrm>
          <a:prstGeom prst="rect">
            <a:avLst/>
          </a:prstGeom>
        </p:spPr>
        <p:txBody>
          <a:bodyPr wrap="none">
            <a:spAutoFit/>
          </a:bodyPr>
          <a:lstStyle/>
          <a:p>
            <a:pPr algn="ctr">
              <a:buNone/>
            </a:pPr>
            <a:r>
              <a:rPr lang="pt-BR" altLang="pt-BR" sz="3200" b="1" dirty="0">
                <a:solidFill>
                  <a:schemeClr val="accent6"/>
                </a:solidFill>
              </a:rPr>
              <a:t>(Ver Manual n° </a:t>
            </a:r>
            <a:r>
              <a:rPr lang="pt-BR" altLang="pt-BR" sz="3200" b="1" dirty="0" smtClean="0">
                <a:solidFill>
                  <a:schemeClr val="accent6"/>
                </a:solidFill>
              </a:rPr>
              <a:t>18)</a:t>
            </a:r>
            <a:endParaRPr lang="pt-BR" altLang="pt-BR" sz="3200" b="1" dirty="0">
              <a:solidFill>
                <a:schemeClr val="accent6"/>
              </a:solidFill>
            </a:endParaRPr>
          </a:p>
        </p:txBody>
      </p:sp>
    </p:spTree>
  </p:cSld>
  <p:clrMapOvr>
    <a:masterClrMapping/>
  </p:clrMapOvr>
  <p:transition spd="med"/>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228599" y="0"/>
            <a:ext cx="7794171" cy="609600"/>
          </a:xfrm>
        </p:spPr>
        <p:txBody>
          <a:bodyPr/>
          <a:lstStyle/>
          <a:p>
            <a:pPr algn="ctr"/>
            <a:r>
              <a:rPr lang="pt-BR" altLang="pt-BR" dirty="0" smtClean="0">
                <a:solidFill>
                  <a:srgbClr val="FF0000"/>
                </a:solidFill>
              </a:rPr>
              <a:t>9. Alteração de Transferência</a:t>
            </a: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7" name="Imagem 6"/>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852488"/>
            <a:ext cx="8439990" cy="5232428"/>
          </a:xfrm>
          <a:prstGeom prst="rect">
            <a:avLst/>
          </a:prstGeom>
          <a:ln>
            <a:solidFill>
              <a:srgbClr val="FF0000"/>
            </a:solidFill>
          </a:ln>
        </p:spPr>
      </p:pic>
      <p:sp>
        <p:nvSpPr>
          <p:cNvPr id="2" name="Retângulo 1"/>
          <p:cNvSpPr/>
          <p:nvPr/>
        </p:nvSpPr>
        <p:spPr bwMode="auto">
          <a:xfrm>
            <a:off x="3133898" y="3150523"/>
            <a:ext cx="1321724" cy="1388225"/>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596769282"/>
      </p:ext>
    </p:extLst>
  </p:cSld>
  <p:clrMapOvr>
    <a:masterClrMapping/>
  </p:clrMapOvr>
  <p:transition spd="med"/>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9. Alteração da Transferência </a:t>
            </a:r>
            <a:endParaRPr lang="pt-BR" altLang="pt-BR" sz="2000" dirty="0" smtClean="0">
              <a:solidFill>
                <a:schemeClr val="accent2"/>
              </a:solidFill>
            </a:endParaRPr>
          </a:p>
        </p:txBody>
      </p:sp>
      <p:sp>
        <p:nvSpPr>
          <p:cNvPr id="2" name="CaixaDeTexto 1"/>
          <p:cNvSpPr txBox="1"/>
          <p:nvPr/>
        </p:nvSpPr>
        <p:spPr>
          <a:xfrm>
            <a:off x="409575" y="981075"/>
            <a:ext cx="8401050" cy="4924425"/>
          </a:xfrm>
          <a:prstGeom prst="rect">
            <a:avLst/>
          </a:prstGeom>
          <a:noFill/>
        </p:spPr>
        <p:txBody>
          <a:bodyPr>
            <a:spAutoFit/>
          </a:bodyPr>
          <a:lstStyle/>
          <a:p>
            <a:pPr>
              <a:defRPr/>
            </a:pPr>
            <a:r>
              <a:rPr lang="pt-BR" sz="2400" dirty="0">
                <a:cs typeface="+mn-cs"/>
              </a:rPr>
              <a:t>Alterações que podem ser incluídas via sistema pelo convenente:</a:t>
            </a:r>
          </a:p>
          <a:p>
            <a:pPr>
              <a:defRPr/>
            </a:pPr>
            <a:endParaRPr lang="pt-BR" sz="1400" dirty="0">
              <a:cs typeface="+mn-cs"/>
            </a:endParaRPr>
          </a:p>
          <a:p>
            <a:pPr>
              <a:defRPr/>
            </a:pPr>
            <a:r>
              <a:rPr lang="pt-BR" sz="2400" u="sng" dirty="0">
                <a:cs typeface="+mn-cs"/>
              </a:rPr>
              <a:t>Por Termo Aditivo</a:t>
            </a:r>
            <a:r>
              <a:rPr lang="pt-BR" sz="2400" dirty="0">
                <a:cs typeface="+mn-cs"/>
              </a:rPr>
              <a:t>:</a:t>
            </a:r>
          </a:p>
          <a:p>
            <a:pPr marL="342900" indent="-342900">
              <a:buFont typeface="Arial" panose="020B0604020202020204" pitchFamily="34" charset="0"/>
              <a:buChar char="•"/>
              <a:defRPr/>
            </a:pPr>
            <a:r>
              <a:rPr lang="pt-BR" sz="2400" dirty="0">
                <a:cs typeface="+mn-cs"/>
              </a:rPr>
              <a:t>Adição Valor Global (item 1.3.1 do Manual Alteração da Transferência);</a:t>
            </a:r>
          </a:p>
          <a:p>
            <a:pPr marL="342900" indent="-342900">
              <a:buFont typeface="Arial" panose="020B0604020202020204" pitchFamily="34" charset="0"/>
              <a:buChar char="•"/>
              <a:defRPr/>
            </a:pPr>
            <a:r>
              <a:rPr lang="pt-BR" sz="2400" dirty="0">
                <a:cs typeface="+mn-cs"/>
              </a:rPr>
              <a:t>Supressão Valor Global (item 1.3.2);</a:t>
            </a:r>
          </a:p>
          <a:p>
            <a:pPr marL="342900" indent="-342900">
              <a:buFont typeface="Arial" panose="020B0604020202020204" pitchFamily="34" charset="0"/>
              <a:buChar char="•"/>
              <a:defRPr/>
            </a:pPr>
            <a:r>
              <a:rPr lang="pt-BR" sz="2400" b="1" dirty="0">
                <a:solidFill>
                  <a:srgbClr val="FF0000"/>
                </a:solidFill>
              </a:rPr>
              <a:t>Vigência sem Valor (item 1.3.3);</a:t>
            </a:r>
          </a:p>
          <a:p>
            <a:pPr marL="342900" indent="-342900">
              <a:buFont typeface="Arial" panose="020B0604020202020204" pitchFamily="34" charset="0"/>
              <a:buChar char="•"/>
              <a:defRPr/>
            </a:pPr>
            <a:r>
              <a:rPr lang="pt-BR" sz="2400" dirty="0"/>
              <a:t>Demais cláusulas (item 1.3.6);</a:t>
            </a:r>
          </a:p>
          <a:p>
            <a:pPr marL="342900" indent="-342900">
              <a:buFont typeface="Arial" panose="020B0604020202020204" pitchFamily="34" charset="0"/>
              <a:buChar char="•"/>
              <a:defRPr/>
            </a:pPr>
            <a:r>
              <a:rPr lang="pt-BR" sz="2400" b="1" dirty="0">
                <a:solidFill>
                  <a:srgbClr val="FF0000"/>
                </a:solidFill>
              </a:rPr>
              <a:t>Adição de Contrapartida (item 1.3.8</a:t>
            </a:r>
            <a:r>
              <a:rPr lang="pt-BR" sz="2400" b="1" dirty="0" smtClean="0">
                <a:solidFill>
                  <a:srgbClr val="FF0000"/>
                </a:solidFill>
              </a:rPr>
              <a:t>). </a:t>
            </a:r>
            <a:endParaRPr lang="pt-BR" sz="1200" b="1" dirty="0">
              <a:solidFill>
                <a:srgbClr val="FF0000"/>
              </a:solidFill>
            </a:endParaRPr>
          </a:p>
          <a:p>
            <a:pPr>
              <a:defRPr/>
            </a:pPr>
            <a:endParaRPr lang="pt-BR" sz="1200" b="1" dirty="0">
              <a:solidFill>
                <a:srgbClr val="FF0000"/>
              </a:solidFill>
            </a:endParaRPr>
          </a:p>
          <a:p>
            <a:pPr>
              <a:defRPr/>
            </a:pPr>
            <a:r>
              <a:rPr lang="pt-BR" sz="2400" u="sng" dirty="0"/>
              <a:t>Por </a:t>
            </a:r>
            <a:r>
              <a:rPr lang="pt-BR" sz="2400" u="sng" dirty="0" err="1"/>
              <a:t>Apostilamento</a:t>
            </a:r>
            <a:r>
              <a:rPr lang="pt-BR" sz="2400" u="sng" dirty="0"/>
              <a:t>:</a:t>
            </a:r>
          </a:p>
          <a:p>
            <a:pPr marL="342900" indent="-342900">
              <a:buFont typeface="Arial" panose="020B0604020202020204" pitchFamily="34" charset="0"/>
              <a:buChar char="•"/>
              <a:defRPr/>
            </a:pPr>
            <a:r>
              <a:rPr lang="pt-BR" sz="2400" b="1" dirty="0">
                <a:solidFill>
                  <a:srgbClr val="FF0000"/>
                </a:solidFill>
              </a:rPr>
              <a:t>Despesas do Plano Trabalho (item 1.3.4);</a:t>
            </a:r>
          </a:p>
          <a:p>
            <a:pPr marL="342900" indent="-342900">
              <a:buFont typeface="Arial" panose="020B0604020202020204" pitchFamily="34" charset="0"/>
              <a:buChar char="•"/>
              <a:defRPr/>
            </a:pPr>
            <a:r>
              <a:rPr lang="pt-BR" sz="2400" dirty="0" smtClean="0">
                <a:cs typeface="+mn-cs"/>
              </a:rPr>
              <a:t>Metas(item </a:t>
            </a:r>
            <a:r>
              <a:rPr lang="pt-BR" sz="2400" dirty="0">
                <a:cs typeface="+mn-cs"/>
              </a:rPr>
              <a:t>1.3.5);</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anim calcmode="lin" valueType="num">
                                      <p:cBhvr additive="base">
                                        <p:cTn id="1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10" end="10"/>
                                            </p:txEl>
                                          </p:spTgt>
                                        </p:tgtEl>
                                        <p:attrNameLst>
                                          <p:attrName>style.visibility</p:attrName>
                                        </p:attrNameLst>
                                      </p:cBhvr>
                                      <p:to>
                                        <p:strVal val="visible"/>
                                      </p:to>
                                    </p:set>
                                    <p:anim calcmode="lin" valueType="num">
                                      <p:cBhvr additive="base">
                                        <p:cTn id="5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1" end="11"/>
                                            </p:txEl>
                                          </p:spTgt>
                                        </p:tgtEl>
                                        <p:attrNameLst>
                                          <p:attrName>style.visibility</p:attrName>
                                        </p:attrNameLst>
                                      </p:cBhvr>
                                      <p:to>
                                        <p:strVal val="visible"/>
                                      </p:to>
                                    </p:set>
                                    <p:anim calcmode="lin" valueType="num">
                                      <p:cBhvr additive="base">
                                        <p:cTn id="61"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228599" y="0"/>
            <a:ext cx="7794171" cy="609600"/>
          </a:xfrm>
        </p:spPr>
        <p:txBody>
          <a:bodyPr/>
          <a:lstStyle/>
          <a:p>
            <a:pPr algn="ctr"/>
            <a:r>
              <a:rPr lang="pt-BR" altLang="pt-BR" sz="2200" dirty="0" smtClean="0">
                <a:solidFill>
                  <a:srgbClr val="FF0000"/>
                </a:solidFill>
              </a:rPr>
              <a:t>9. Cadastrar/Alterar Solicitação Transferência Alteração</a:t>
            </a: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7" name="Imagem 6"/>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972590"/>
            <a:ext cx="8439990" cy="5048798"/>
          </a:xfrm>
          <a:prstGeom prst="rect">
            <a:avLst/>
          </a:prstGeom>
          <a:ln>
            <a:solidFill>
              <a:srgbClr val="FF0000"/>
            </a:solidFill>
          </a:ln>
        </p:spPr>
      </p:pic>
      <p:sp>
        <p:nvSpPr>
          <p:cNvPr id="2" name="Retângulo 1"/>
          <p:cNvSpPr/>
          <p:nvPr/>
        </p:nvSpPr>
        <p:spPr bwMode="auto">
          <a:xfrm>
            <a:off x="3133898" y="3208712"/>
            <a:ext cx="1321724" cy="498763"/>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3740196"/>
      </p:ext>
    </p:extLst>
  </p:cSld>
  <p:clrMapOvr>
    <a:masterClrMapping/>
  </p:clrMapOvr>
  <p:transition spd="med"/>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idx="4294967295"/>
          </p:nvPr>
        </p:nvSpPr>
        <p:spPr>
          <a:xfrm>
            <a:off x="0" y="0"/>
            <a:ext cx="8229600" cy="609600"/>
          </a:xfrm>
        </p:spPr>
        <p:txBody>
          <a:bodyPr/>
          <a:lstStyle/>
          <a:p>
            <a:pPr algn="ctr"/>
            <a:r>
              <a:rPr lang="pt-BR" altLang="pt-BR" sz="2200" dirty="0">
                <a:solidFill>
                  <a:srgbClr val="FF0000"/>
                </a:solidFill>
              </a:rPr>
              <a:t>9. Cadastrar/Alterar Solicitação Transferência Alteração</a:t>
            </a:r>
            <a:endParaRPr lang="pt-BR" altLang="pt-BR" sz="2200" dirty="0" smtClean="0">
              <a:solidFill>
                <a:schemeClr val="accent2"/>
              </a:solidFill>
            </a:endParaRPr>
          </a:p>
        </p:txBody>
      </p:sp>
      <p:pic>
        <p:nvPicPr>
          <p:cNvPr id="2" name="Imagem 1"/>
          <p:cNvPicPr>
            <a:picLocks noChangeAspect="1"/>
          </p:cNvPicPr>
          <p:nvPr/>
        </p:nvPicPr>
        <p:blipFill>
          <a:blip r:embed="rId3"/>
          <a:stretch>
            <a:fillRect/>
          </a:stretch>
        </p:blipFill>
        <p:spPr>
          <a:xfrm>
            <a:off x="1364771" y="850752"/>
            <a:ext cx="7619802" cy="3891883"/>
          </a:xfrm>
          <a:prstGeom prst="rect">
            <a:avLst/>
          </a:prstGeom>
          <a:ln>
            <a:solidFill>
              <a:srgbClr val="FF0000"/>
            </a:solidFill>
          </a:ln>
        </p:spPr>
      </p:pic>
      <p:sp>
        <p:nvSpPr>
          <p:cNvPr id="17" name="Retângulo de cantos arredondados 16"/>
          <p:cNvSpPr/>
          <p:nvPr/>
        </p:nvSpPr>
        <p:spPr bwMode="auto">
          <a:xfrm>
            <a:off x="1970116" y="2309772"/>
            <a:ext cx="1928553" cy="404087"/>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9" name="Imagem 28"/>
          <p:cNvPicPr>
            <a:picLocks noChangeAspect="1"/>
          </p:cNvPicPr>
          <p:nvPr/>
        </p:nvPicPr>
        <p:blipFill>
          <a:blip r:embed="rId4"/>
          <a:stretch>
            <a:fillRect/>
          </a:stretch>
        </p:blipFill>
        <p:spPr>
          <a:xfrm>
            <a:off x="941517" y="1363077"/>
            <a:ext cx="7777742" cy="3581914"/>
          </a:xfrm>
          <a:prstGeom prst="rect">
            <a:avLst/>
          </a:prstGeom>
          <a:ln>
            <a:solidFill>
              <a:srgbClr val="FF0000"/>
            </a:solidFill>
          </a:ln>
        </p:spPr>
      </p:pic>
      <p:sp>
        <p:nvSpPr>
          <p:cNvPr id="31" name="Retângulo de cantos arredondados 30"/>
          <p:cNvSpPr/>
          <p:nvPr/>
        </p:nvSpPr>
        <p:spPr bwMode="auto">
          <a:xfrm>
            <a:off x="3665913" y="2608868"/>
            <a:ext cx="415636" cy="438143"/>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 name="CaixaDeTexto 2"/>
          <p:cNvSpPr txBox="1"/>
          <p:nvPr/>
        </p:nvSpPr>
        <p:spPr>
          <a:xfrm>
            <a:off x="5066848" y="3402073"/>
            <a:ext cx="3347258" cy="707886"/>
          </a:xfrm>
          <a:prstGeom prst="rect">
            <a:avLst/>
          </a:prstGeom>
          <a:noFill/>
          <a:ln>
            <a:solidFill>
              <a:srgbClr val="FF0000"/>
            </a:solidFill>
          </a:ln>
        </p:spPr>
        <p:txBody>
          <a:bodyPr wrap="square" rtlCol="0">
            <a:spAutoFit/>
          </a:bodyPr>
          <a:lstStyle/>
          <a:p>
            <a:r>
              <a:rPr lang="pt-BR" dirty="0" smtClean="0">
                <a:solidFill>
                  <a:srgbClr val="FF0000"/>
                </a:solidFill>
              </a:rPr>
              <a:t>No final o Sistema preenche automaticamente.</a:t>
            </a:r>
            <a:endParaRPr lang="pt-BR" dirty="0">
              <a:solidFill>
                <a:srgbClr val="FF0000"/>
              </a:solidFill>
            </a:endParaRPr>
          </a:p>
        </p:txBody>
      </p:sp>
      <p:cxnSp>
        <p:nvCxnSpPr>
          <p:cNvPr id="5" name="Conector de Seta Reta 4"/>
          <p:cNvCxnSpPr/>
          <p:nvPr/>
        </p:nvCxnSpPr>
        <p:spPr bwMode="auto">
          <a:xfrm flipH="1" flipV="1">
            <a:off x="3391591" y="3182878"/>
            <a:ext cx="1637607" cy="649977"/>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7" name="Conector de Seta Reta 6"/>
          <p:cNvCxnSpPr/>
          <p:nvPr/>
        </p:nvCxnSpPr>
        <p:spPr bwMode="auto">
          <a:xfrm flipH="1">
            <a:off x="2459280" y="3856004"/>
            <a:ext cx="2579717" cy="665465"/>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8" name="Imagem 17"/>
          <p:cNvPicPr>
            <a:picLocks noChangeAspect="1"/>
          </p:cNvPicPr>
          <p:nvPr/>
        </p:nvPicPr>
        <p:blipFill>
          <a:blip r:embed="rId5"/>
          <a:stretch>
            <a:fillRect/>
          </a:stretch>
        </p:blipFill>
        <p:spPr>
          <a:xfrm>
            <a:off x="504690" y="1769174"/>
            <a:ext cx="7909416" cy="3647027"/>
          </a:xfrm>
          <a:prstGeom prst="rect">
            <a:avLst/>
          </a:prstGeom>
          <a:ln>
            <a:solidFill>
              <a:srgbClr val="FF0000"/>
            </a:solidFill>
          </a:ln>
        </p:spPr>
      </p:pic>
      <p:sp>
        <p:nvSpPr>
          <p:cNvPr id="19" name="CaixaDeTexto 1"/>
          <p:cNvSpPr txBox="1">
            <a:spLocks noChangeArrowheads="1"/>
          </p:cNvSpPr>
          <p:nvPr/>
        </p:nvSpPr>
        <p:spPr bwMode="auto">
          <a:xfrm>
            <a:off x="3953590" y="3635026"/>
            <a:ext cx="2739825" cy="40011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6"/>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Preencher os campos</a:t>
            </a:r>
          </a:p>
        </p:txBody>
      </p:sp>
      <p:cxnSp>
        <p:nvCxnSpPr>
          <p:cNvPr id="10" name="Conector de Seta Reta 9"/>
          <p:cNvCxnSpPr/>
          <p:nvPr/>
        </p:nvCxnSpPr>
        <p:spPr bwMode="auto">
          <a:xfrm flipH="1" flipV="1">
            <a:off x="2031944" y="3421156"/>
            <a:ext cx="1893795" cy="37933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2" name="Conector de Seta Reta 11"/>
          <p:cNvCxnSpPr/>
          <p:nvPr/>
        </p:nvCxnSpPr>
        <p:spPr bwMode="auto">
          <a:xfrm flipH="1">
            <a:off x="2131950" y="3846676"/>
            <a:ext cx="1821640" cy="399998"/>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4" name="Imagem 23"/>
          <p:cNvPicPr>
            <a:picLocks noChangeAspect="1"/>
          </p:cNvPicPr>
          <p:nvPr/>
        </p:nvPicPr>
        <p:blipFill>
          <a:blip r:embed="rId7"/>
          <a:stretch>
            <a:fillRect/>
          </a:stretch>
        </p:blipFill>
        <p:spPr>
          <a:xfrm>
            <a:off x="95992" y="2250031"/>
            <a:ext cx="8037616" cy="3854534"/>
          </a:xfrm>
          <a:prstGeom prst="rect">
            <a:avLst/>
          </a:prstGeom>
          <a:ln>
            <a:solidFill>
              <a:srgbClr val="FF0000"/>
            </a:solidFill>
          </a:ln>
        </p:spPr>
      </p:pic>
      <p:sp>
        <p:nvSpPr>
          <p:cNvPr id="13" name="Retângulo 12"/>
          <p:cNvSpPr/>
          <p:nvPr/>
        </p:nvSpPr>
        <p:spPr bwMode="auto">
          <a:xfrm>
            <a:off x="7398327" y="2930864"/>
            <a:ext cx="282633" cy="47121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6" name="Imagem 25"/>
          <p:cNvPicPr>
            <a:picLocks noChangeAspect="1"/>
          </p:cNvPicPr>
          <p:nvPr/>
        </p:nvPicPr>
        <p:blipFill>
          <a:blip r:embed="rId8"/>
          <a:stretch>
            <a:fillRect/>
          </a:stretch>
        </p:blipFill>
        <p:spPr>
          <a:xfrm>
            <a:off x="1362508" y="3402073"/>
            <a:ext cx="5240558" cy="2260808"/>
          </a:xfrm>
          <a:prstGeom prst="rect">
            <a:avLst/>
          </a:prstGeom>
          <a:solidFill>
            <a:schemeClr val="bg1"/>
          </a:solidFill>
          <a:ln>
            <a:solidFill>
              <a:srgbClr val="FF0000"/>
            </a:solidFill>
          </a:ln>
        </p:spPr>
      </p:pic>
      <p:cxnSp>
        <p:nvCxnSpPr>
          <p:cNvPr id="15" name="Conector de Seta Reta 14"/>
          <p:cNvCxnSpPr>
            <a:stCxn id="13" idx="1"/>
          </p:cNvCxnSpPr>
          <p:nvPr/>
        </p:nvCxnSpPr>
        <p:spPr bwMode="auto">
          <a:xfrm flipH="1">
            <a:off x="6605329" y="3166469"/>
            <a:ext cx="792998" cy="716462"/>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0" name="Retângulo 19"/>
          <p:cNvSpPr/>
          <p:nvPr/>
        </p:nvSpPr>
        <p:spPr bwMode="auto">
          <a:xfrm>
            <a:off x="7481455" y="850752"/>
            <a:ext cx="652153" cy="51232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1459034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1" grpId="0" animBg="1"/>
      <p:bldP spid="3" grpId="0" animBg="1"/>
      <p:bldP spid="19" grpId="0" animBg="1"/>
      <p:bldP spid="13" grpId="0" animBg="1"/>
      <p:bldP spid="20"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9. Alteração da Transferência - </a:t>
            </a:r>
            <a:r>
              <a:rPr lang="pt-BR" altLang="pt-BR" dirty="0" smtClean="0">
                <a:solidFill>
                  <a:schemeClr val="accent6"/>
                </a:solidFill>
              </a:rPr>
              <a:t>Vigência</a:t>
            </a:r>
          </a:p>
        </p:txBody>
      </p:sp>
      <p:pic>
        <p:nvPicPr>
          <p:cNvPr id="2" name="Imagem 1"/>
          <p:cNvPicPr>
            <a:picLocks noChangeAspect="1"/>
          </p:cNvPicPr>
          <p:nvPr/>
        </p:nvPicPr>
        <p:blipFill>
          <a:blip r:embed="rId3"/>
          <a:stretch>
            <a:fillRect/>
          </a:stretch>
        </p:blipFill>
        <p:spPr>
          <a:xfrm>
            <a:off x="1421476" y="960027"/>
            <a:ext cx="7489174" cy="1217908"/>
          </a:xfrm>
          <a:prstGeom prst="rect">
            <a:avLst/>
          </a:prstGeom>
          <a:ln>
            <a:solidFill>
              <a:srgbClr val="FF0000"/>
            </a:solidFill>
          </a:ln>
        </p:spPr>
      </p:pic>
      <p:sp>
        <p:nvSpPr>
          <p:cNvPr id="9" name="Retângulo de cantos arredondados 8"/>
          <p:cNvSpPr/>
          <p:nvPr/>
        </p:nvSpPr>
        <p:spPr bwMode="auto">
          <a:xfrm>
            <a:off x="8129846" y="930047"/>
            <a:ext cx="415637" cy="466491"/>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2" name="Imagem 21"/>
          <p:cNvPicPr>
            <a:picLocks noChangeAspect="1"/>
          </p:cNvPicPr>
          <p:nvPr/>
        </p:nvPicPr>
        <p:blipFill>
          <a:blip r:embed="rId4"/>
          <a:stretch>
            <a:fillRect/>
          </a:stretch>
        </p:blipFill>
        <p:spPr>
          <a:xfrm>
            <a:off x="1122217" y="1300149"/>
            <a:ext cx="7627447" cy="2682185"/>
          </a:xfrm>
          <a:prstGeom prst="rect">
            <a:avLst/>
          </a:prstGeom>
          <a:ln>
            <a:solidFill>
              <a:srgbClr val="FF0000"/>
            </a:solidFill>
          </a:ln>
        </p:spPr>
      </p:pic>
      <p:sp>
        <p:nvSpPr>
          <p:cNvPr id="27" name="CaixaDeTexto 26"/>
          <p:cNvSpPr txBox="1">
            <a:spLocks noChangeArrowheads="1"/>
          </p:cNvSpPr>
          <p:nvPr/>
        </p:nvSpPr>
        <p:spPr bwMode="auto">
          <a:xfrm>
            <a:off x="4813212" y="2811075"/>
            <a:ext cx="2992438" cy="4000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A tela já vem preenchida</a:t>
            </a:r>
          </a:p>
        </p:txBody>
      </p:sp>
      <p:pic>
        <p:nvPicPr>
          <p:cNvPr id="19" name="Imagem 18"/>
          <p:cNvPicPr>
            <a:picLocks noChangeAspect="1"/>
          </p:cNvPicPr>
          <p:nvPr/>
        </p:nvPicPr>
        <p:blipFill>
          <a:blip r:embed="rId6"/>
          <a:stretch>
            <a:fillRect/>
          </a:stretch>
        </p:blipFill>
        <p:spPr>
          <a:xfrm>
            <a:off x="822959" y="2087087"/>
            <a:ext cx="7722524" cy="2716678"/>
          </a:xfrm>
          <a:prstGeom prst="rect">
            <a:avLst/>
          </a:prstGeom>
          <a:ln>
            <a:solidFill>
              <a:srgbClr val="FF0000"/>
            </a:solidFill>
          </a:ln>
        </p:spPr>
      </p:pic>
      <p:sp>
        <p:nvSpPr>
          <p:cNvPr id="21" name="CaixaDeTexto 20"/>
          <p:cNvSpPr txBox="1">
            <a:spLocks noChangeArrowheads="1"/>
          </p:cNvSpPr>
          <p:nvPr/>
        </p:nvSpPr>
        <p:spPr bwMode="auto">
          <a:xfrm>
            <a:off x="2819140" y="3639788"/>
            <a:ext cx="2790825" cy="4000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5"/>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Inserir a data desejada</a:t>
            </a:r>
          </a:p>
        </p:txBody>
      </p:sp>
      <p:cxnSp>
        <p:nvCxnSpPr>
          <p:cNvPr id="23" name="Conector de seta reta 17"/>
          <p:cNvCxnSpPr/>
          <p:nvPr/>
        </p:nvCxnSpPr>
        <p:spPr bwMode="auto">
          <a:xfrm flipV="1">
            <a:off x="4262848" y="3092335"/>
            <a:ext cx="1165363" cy="49878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6" name="Retângulo de cantos arredondados 12"/>
          <p:cNvSpPr/>
          <p:nvPr/>
        </p:nvSpPr>
        <p:spPr bwMode="auto">
          <a:xfrm>
            <a:off x="5503025" y="2833990"/>
            <a:ext cx="2395696" cy="377135"/>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8" name="Imagem 27"/>
          <p:cNvPicPr>
            <a:picLocks noChangeAspect="1"/>
          </p:cNvPicPr>
          <p:nvPr/>
        </p:nvPicPr>
        <p:blipFill>
          <a:blip r:embed="rId7"/>
          <a:stretch>
            <a:fillRect/>
          </a:stretch>
        </p:blipFill>
        <p:spPr>
          <a:xfrm>
            <a:off x="515389" y="2811075"/>
            <a:ext cx="7872153" cy="2922270"/>
          </a:xfrm>
          <a:prstGeom prst="rect">
            <a:avLst/>
          </a:prstGeom>
          <a:ln>
            <a:solidFill>
              <a:srgbClr val="FF0000"/>
            </a:solidFill>
          </a:ln>
        </p:spPr>
      </p:pic>
      <p:sp>
        <p:nvSpPr>
          <p:cNvPr id="10" name="Retângulo 9"/>
          <p:cNvSpPr/>
          <p:nvPr/>
        </p:nvSpPr>
        <p:spPr bwMode="auto">
          <a:xfrm>
            <a:off x="515389" y="3591119"/>
            <a:ext cx="1197033" cy="39121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1" name="Retângulo 10"/>
          <p:cNvSpPr/>
          <p:nvPr/>
        </p:nvSpPr>
        <p:spPr bwMode="auto">
          <a:xfrm>
            <a:off x="6201295" y="2753571"/>
            <a:ext cx="332509" cy="33876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5" name="Retângulo 14"/>
          <p:cNvSpPr/>
          <p:nvPr/>
        </p:nvSpPr>
        <p:spPr bwMode="auto">
          <a:xfrm>
            <a:off x="7805650" y="2087087"/>
            <a:ext cx="423950" cy="31529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9" name="Imagem 28"/>
          <p:cNvPicPr>
            <a:picLocks noChangeAspect="1"/>
          </p:cNvPicPr>
          <p:nvPr/>
        </p:nvPicPr>
        <p:blipFill>
          <a:blip r:embed="rId8"/>
          <a:stretch>
            <a:fillRect/>
          </a:stretch>
        </p:blipFill>
        <p:spPr>
          <a:xfrm>
            <a:off x="200593" y="3373595"/>
            <a:ext cx="7929253" cy="2810214"/>
          </a:xfrm>
          <a:prstGeom prst="rect">
            <a:avLst/>
          </a:prstGeom>
          <a:ln>
            <a:solidFill>
              <a:srgbClr val="FF0000"/>
            </a:solidFill>
          </a:ln>
        </p:spPr>
      </p:pic>
      <p:sp>
        <p:nvSpPr>
          <p:cNvPr id="16" name="Retângulo 15"/>
          <p:cNvSpPr/>
          <p:nvPr/>
        </p:nvSpPr>
        <p:spPr bwMode="auto">
          <a:xfrm>
            <a:off x="689956" y="5733345"/>
            <a:ext cx="1396539" cy="30169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6961149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ppt_x"/>
                                          </p:val>
                                        </p:tav>
                                        <p:tav tm="100000">
                                          <p:val>
                                            <p:strVal val="#ppt_x"/>
                                          </p:val>
                                        </p:tav>
                                      </p:tavLst>
                                    </p:anim>
                                    <p:anim calcmode="lin" valueType="num">
                                      <p:cBhvr additive="base">
                                        <p:cTn id="28" dur="500" fill="hold"/>
                                        <p:tgtEl>
                                          <p:spTgt spid="21"/>
                                        </p:tgtEl>
                                        <p:attrNameLst>
                                          <p:attrName>ppt_y</p:attrName>
                                        </p:attrNameLst>
                                      </p:cBhvr>
                                      <p:tavLst>
                                        <p:tav tm="0">
                                          <p:val>
                                            <p:strVal val="1+#ppt_h/2"/>
                                          </p:val>
                                        </p:tav>
                                        <p:tav tm="100000">
                                          <p:val>
                                            <p:strVal val="#ppt_y"/>
                                          </p:val>
                                        </p:tav>
                                      </p:tavLst>
                                    </p:anim>
                                  </p:childTnLst>
                                </p:cTn>
                              </p:par>
                              <p:par>
                                <p:cTn id="29" presetID="1"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7" grpId="0" animBg="1"/>
      <p:bldP spid="21" grpId="0" animBg="1"/>
      <p:bldP spid="26" grpId="0" animBg="1"/>
      <p:bldP spid="10" grpId="0" animBg="1"/>
      <p:bldP spid="11" grpId="0" animBg="1"/>
      <p:bldP spid="15" grpId="0" animBg="1"/>
      <p:bldP spid="16"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9. Alteração da Transferência - </a:t>
            </a:r>
            <a:r>
              <a:rPr lang="pt-BR" altLang="pt-BR" sz="2000" dirty="0" smtClean="0">
                <a:solidFill>
                  <a:schemeClr val="accent6"/>
                </a:solidFill>
              </a:rPr>
              <a:t>Adição de Contrapartida</a:t>
            </a:r>
          </a:p>
        </p:txBody>
      </p:sp>
      <p:pic>
        <p:nvPicPr>
          <p:cNvPr id="2" name="Imagem 1"/>
          <p:cNvPicPr>
            <a:picLocks noChangeAspect="1"/>
          </p:cNvPicPr>
          <p:nvPr/>
        </p:nvPicPr>
        <p:blipFill>
          <a:blip r:embed="rId3"/>
          <a:stretch>
            <a:fillRect/>
          </a:stretch>
        </p:blipFill>
        <p:spPr>
          <a:xfrm>
            <a:off x="1413164" y="961379"/>
            <a:ext cx="7541820" cy="1823385"/>
          </a:xfrm>
          <a:prstGeom prst="rect">
            <a:avLst/>
          </a:prstGeom>
          <a:ln>
            <a:solidFill>
              <a:srgbClr val="FF0000"/>
            </a:solidFill>
          </a:ln>
        </p:spPr>
      </p:pic>
      <p:sp>
        <p:nvSpPr>
          <p:cNvPr id="12" name="Retângulo de cantos arredondados 11"/>
          <p:cNvSpPr/>
          <p:nvPr/>
        </p:nvSpPr>
        <p:spPr bwMode="auto">
          <a:xfrm>
            <a:off x="8129847" y="961379"/>
            <a:ext cx="448888" cy="692854"/>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5" name="Imagem 14"/>
          <p:cNvPicPr>
            <a:picLocks noChangeAspect="1"/>
          </p:cNvPicPr>
          <p:nvPr/>
        </p:nvPicPr>
        <p:blipFill>
          <a:blip r:embed="rId4"/>
          <a:stretch>
            <a:fillRect/>
          </a:stretch>
        </p:blipFill>
        <p:spPr>
          <a:xfrm>
            <a:off x="1097280" y="1398366"/>
            <a:ext cx="7715004" cy="3190259"/>
          </a:xfrm>
          <a:prstGeom prst="rect">
            <a:avLst/>
          </a:prstGeom>
          <a:ln>
            <a:solidFill>
              <a:srgbClr val="FF0000"/>
            </a:solidFill>
          </a:ln>
        </p:spPr>
      </p:pic>
      <p:sp>
        <p:nvSpPr>
          <p:cNvPr id="17" name="CaixaDeTexto 16"/>
          <p:cNvSpPr txBox="1"/>
          <p:nvPr/>
        </p:nvSpPr>
        <p:spPr>
          <a:xfrm>
            <a:off x="5103469" y="2889708"/>
            <a:ext cx="3575018" cy="400110"/>
          </a:xfrm>
          <a:prstGeom prst="rect">
            <a:avLst/>
          </a:prstGeom>
          <a:noFill/>
          <a:ln>
            <a:solidFill>
              <a:srgbClr val="FF0000"/>
            </a:solidFill>
          </a:ln>
        </p:spPr>
        <p:txBody>
          <a:bodyPr wrap="none" rtlCol="0">
            <a:spAutoFit/>
          </a:bodyPr>
          <a:lstStyle/>
          <a:p>
            <a:r>
              <a:rPr lang="pt-BR" dirty="0" smtClean="0">
                <a:solidFill>
                  <a:srgbClr val="FF0000"/>
                </a:solidFill>
              </a:rPr>
              <a:t>Sistema preenche automático</a:t>
            </a:r>
            <a:endParaRPr lang="pt-BR" dirty="0">
              <a:solidFill>
                <a:srgbClr val="FF0000"/>
              </a:solidFill>
            </a:endParaRPr>
          </a:p>
        </p:txBody>
      </p:sp>
      <p:pic>
        <p:nvPicPr>
          <p:cNvPr id="21" name="Imagem 20"/>
          <p:cNvPicPr>
            <a:picLocks noChangeAspect="1"/>
          </p:cNvPicPr>
          <p:nvPr/>
        </p:nvPicPr>
        <p:blipFill>
          <a:blip r:embed="rId5"/>
          <a:stretch>
            <a:fillRect/>
          </a:stretch>
        </p:blipFill>
        <p:spPr>
          <a:xfrm>
            <a:off x="698269" y="2401436"/>
            <a:ext cx="7880466" cy="2818957"/>
          </a:xfrm>
          <a:prstGeom prst="rect">
            <a:avLst/>
          </a:prstGeom>
          <a:ln>
            <a:solidFill>
              <a:srgbClr val="FF0000"/>
            </a:solidFill>
          </a:ln>
        </p:spPr>
      </p:pic>
      <p:sp>
        <p:nvSpPr>
          <p:cNvPr id="22" name="CaixaDeTexto 21"/>
          <p:cNvSpPr txBox="1"/>
          <p:nvPr/>
        </p:nvSpPr>
        <p:spPr>
          <a:xfrm>
            <a:off x="5691645" y="3836966"/>
            <a:ext cx="2721429" cy="400110"/>
          </a:xfrm>
          <a:prstGeom prst="rect">
            <a:avLst/>
          </a:prstGeom>
          <a:noFill/>
          <a:ln>
            <a:solidFill>
              <a:srgbClr val="FF0000"/>
            </a:solidFill>
          </a:ln>
        </p:spPr>
        <p:txBody>
          <a:bodyPr wrap="square" rtlCol="0">
            <a:spAutoFit/>
          </a:bodyPr>
          <a:lstStyle/>
          <a:p>
            <a:r>
              <a:rPr lang="pt-BR" dirty="0" smtClean="0">
                <a:solidFill>
                  <a:srgbClr val="FF0000"/>
                </a:solidFill>
              </a:rPr>
              <a:t>Preencher os campos</a:t>
            </a:r>
            <a:endParaRPr lang="pt-BR" dirty="0">
              <a:solidFill>
                <a:srgbClr val="FF0000"/>
              </a:solidFill>
            </a:endParaRPr>
          </a:p>
        </p:txBody>
      </p:sp>
      <p:cxnSp>
        <p:nvCxnSpPr>
          <p:cNvPr id="7" name="Conector de Seta Reta 6"/>
          <p:cNvCxnSpPr/>
          <p:nvPr/>
        </p:nvCxnSpPr>
        <p:spPr bwMode="auto">
          <a:xfrm flipH="1" flipV="1">
            <a:off x="3516284" y="3289818"/>
            <a:ext cx="2144683" cy="74720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10" name="Conector de Seta Reta 9"/>
          <p:cNvCxnSpPr/>
          <p:nvPr/>
        </p:nvCxnSpPr>
        <p:spPr bwMode="auto">
          <a:xfrm flipH="1">
            <a:off x="3283527" y="4037021"/>
            <a:ext cx="2408118" cy="551604"/>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23" name="Imagem 22"/>
          <p:cNvPicPr>
            <a:picLocks noChangeAspect="1"/>
          </p:cNvPicPr>
          <p:nvPr/>
        </p:nvPicPr>
        <p:blipFill>
          <a:blip r:embed="rId6"/>
          <a:stretch>
            <a:fillRect/>
          </a:stretch>
        </p:blipFill>
        <p:spPr>
          <a:xfrm>
            <a:off x="315982" y="3136543"/>
            <a:ext cx="8029996" cy="2981624"/>
          </a:xfrm>
          <a:prstGeom prst="rect">
            <a:avLst/>
          </a:prstGeom>
          <a:ln>
            <a:solidFill>
              <a:srgbClr val="FF0000"/>
            </a:solidFill>
          </a:ln>
        </p:spPr>
      </p:pic>
      <p:sp>
        <p:nvSpPr>
          <p:cNvPr id="11" name="Retângulo 10"/>
          <p:cNvSpPr/>
          <p:nvPr/>
        </p:nvSpPr>
        <p:spPr bwMode="auto">
          <a:xfrm>
            <a:off x="2834640" y="3973484"/>
            <a:ext cx="1546167" cy="26359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3" name="Retângulo 12"/>
          <p:cNvSpPr/>
          <p:nvPr/>
        </p:nvSpPr>
        <p:spPr bwMode="auto">
          <a:xfrm>
            <a:off x="2352502" y="5311707"/>
            <a:ext cx="1379913" cy="64379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4" name="Retângulo 23"/>
          <p:cNvSpPr/>
          <p:nvPr/>
        </p:nvSpPr>
        <p:spPr bwMode="auto">
          <a:xfrm>
            <a:off x="3682538" y="4576600"/>
            <a:ext cx="698269" cy="20762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cxnSp>
        <p:nvCxnSpPr>
          <p:cNvPr id="26" name="Conector de Seta Reta 25"/>
          <p:cNvCxnSpPr/>
          <p:nvPr/>
        </p:nvCxnSpPr>
        <p:spPr bwMode="auto">
          <a:xfrm>
            <a:off x="8487295" y="6118167"/>
            <a:ext cx="656705" cy="0"/>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34479009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22" grpId="0" animBg="1"/>
      <p:bldP spid="11" grpId="0" animBg="1"/>
      <p:bldP spid="13" grpId="0" animBg="1"/>
      <p:bldP spid="2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9. Alteração da Transferência - </a:t>
            </a:r>
            <a:r>
              <a:rPr lang="pt-BR" altLang="pt-BR" sz="2000" dirty="0" smtClean="0">
                <a:solidFill>
                  <a:schemeClr val="accent6"/>
                </a:solidFill>
              </a:rPr>
              <a:t>Adição de Contrapartida</a:t>
            </a:r>
          </a:p>
        </p:txBody>
      </p:sp>
      <p:pic>
        <p:nvPicPr>
          <p:cNvPr id="2" name="Imagem 1"/>
          <p:cNvPicPr>
            <a:picLocks noChangeAspect="1"/>
          </p:cNvPicPr>
          <p:nvPr/>
        </p:nvPicPr>
        <p:blipFill>
          <a:blip r:embed="rId3"/>
          <a:stretch>
            <a:fillRect/>
          </a:stretch>
        </p:blipFill>
        <p:spPr>
          <a:xfrm>
            <a:off x="1172095" y="868121"/>
            <a:ext cx="7748846" cy="3820960"/>
          </a:xfrm>
          <a:prstGeom prst="rect">
            <a:avLst/>
          </a:prstGeom>
          <a:ln>
            <a:solidFill>
              <a:srgbClr val="FF0000"/>
            </a:solidFill>
          </a:ln>
        </p:spPr>
      </p:pic>
      <p:sp>
        <p:nvSpPr>
          <p:cNvPr id="4" name="Retângulo de cantos arredondados 3"/>
          <p:cNvSpPr/>
          <p:nvPr/>
        </p:nvSpPr>
        <p:spPr bwMode="auto">
          <a:xfrm>
            <a:off x="8088284" y="1463040"/>
            <a:ext cx="299257" cy="399011"/>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5" name="Imagem 4"/>
          <p:cNvPicPr>
            <a:picLocks noChangeAspect="1"/>
          </p:cNvPicPr>
          <p:nvPr/>
        </p:nvPicPr>
        <p:blipFill>
          <a:blip r:embed="rId4"/>
          <a:stretch>
            <a:fillRect/>
          </a:stretch>
        </p:blipFill>
        <p:spPr>
          <a:xfrm>
            <a:off x="922713" y="1396538"/>
            <a:ext cx="7848599" cy="3551064"/>
          </a:xfrm>
          <a:prstGeom prst="rect">
            <a:avLst/>
          </a:prstGeom>
          <a:ln>
            <a:solidFill>
              <a:srgbClr val="FF0000"/>
            </a:solidFill>
          </a:ln>
        </p:spPr>
      </p:pic>
      <p:sp>
        <p:nvSpPr>
          <p:cNvPr id="11" name="CaixaDeTexto 10"/>
          <p:cNvSpPr txBox="1"/>
          <p:nvPr/>
        </p:nvSpPr>
        <p:spPr>
          <a:xfrm>
            <a:off x="5710205" y="3075511"/>
            <a:ext cx="2677336" cy="400110"/>
          </a:xfrm>
          <a:prstGeom prst="rect">
            <a:avLst/>
          </a:prstGeom>
          <a:noFill/>
          <a:ln>
            <a:solidFill>
              <a:srgbClr val="FF0000"/>
            </a:solidFill>
          </a:ln>
        </p:spPr>
        <p:txBody>
          <a:bodyPr wrap="none" rtlCol="0">
            <a:spAutoFit/>
          </a:bodyPr>
          <a:lstStyle/>
          <a:p>
            <a:r>
              <a:rPr lang="pt-BR" dirty="0" smtClean="0">
                <a:solidFill>
                  <a:srgbClr val="FF0000"/>
                </a:solidFill>
              </a:rPr>
              <a:t>Preencher os campos</a:t>
            </a:r>
            <a:endParaRPr lang="pt-BR" dirty="0">
              <a:solidFill>
                <a:srgbClr val="FF0000"/>
              </a:solidFill>
            </a:endParaRPr>
          </a:p>
        </p:txBody>
      </p:sp>
      <p:sp>
        <p:nvSpPr>
          <p:cNvPr id="13" name="Retângulo de cantos arredondados 12"/>
          <p:cNvSpPr/>
          <p:nvPr/>
        </p:nvSpPr>
        <p:spPr bwMode="auto">
          <a:xfrm>
            <a:off x="7762998" y="1345509"/>
            <a:ext cx="544286" cy="457866"/>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4" name="Imagem 13"/>
          <p:cNvPicPr>
            <a:picLocks noChangeAspect="1"/>
          </p:cNvPicPr>
          <p:nvPr/>
        </p:nvPicPr>
        <p:blipFill>
          <a:blip r:embed="rId5"/>
          <a:stretch>
            <a:fillRect/>
          </a:stretch>
        </p:blipFill>
        <p:spPr>
          <a:xfrm>
            <a:off x="573578" y="1662545"/>
            <a:ext cx="7999961" cy="3882043"/>
          </a:xfrm>
          <a:prstGeom prst="rect">
            <a:avLst/>
          </a:prstGeom>
          <a:ln>
            <a:solidFill>
              <a:srgbClr val="FF0000"/>
            </a:solidFill>
          </a:ln>
        </p:spPr>
      </p:pic>
      <p:sp>
        <p:nvSpPr>
          <p:cNvPr id="6" name="Retângulo 5"/>
          <p:cNvSpPr/>
          <p:nvPr/>
        </p:nvSpPr>
        <p:spPr bwMode="auto">
          <a:xfrm>
            <a:off x="789709" y="2590313"/>
            <a:ext cx="7517575" cy="41058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6" name="Imagem 15"/>
          <p:cNvPicPr>
            <a:picLocks noChangeAspect="1"/>
          </p:cNvPicPr>
          <p:nvPr/>
        </p:nvPicPr>
        <p:blipFill>
          <a:blip r:embed="rId6"/>
          <a:stretch>
            <a:fillRect/>
          </a:stretch>
        </p:blipFill>
        <p:spPr>
          <a:xfrm>
            <a:off x="223057" y="2061556"/>
            <a:ext cx="8084227" cy="4015048"/>
          </a:xfrm>
          <a:prstGeom prst="rect">
            <a:avLst/>
          </a:prstGeom>
          <a:ln>
            <a:solidFill>
              <a:srgbClr val="FF0000"/>
            </a:solidFill>
          </a:ln>
        </p:spPr>
      </p:pic>
      <p:sp>
        <p:nvSpPr>
          <p:cNvPr id="8" name="Retângulo 7"/>
          <p:cNvSpPr/>
          <p:nvPr/>
        </p:nvSpPr>
        <p:spPr bwMode="auto">
          <a:xfrm>
            <a:off x="7398327" y="2668385"/>
            <a:ext cx="364671" cy="38353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7439686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3" grpId="0" animBg="1"/>
      <p:bldP spid="6" grpId="0" animBg="1"/>
      <p:bldP spid="8"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0" y="0"/>
            <a:ext cx="8229600" cy="609600"/>
          </a:xfrm>
        </p:spPr>
        <p:txBody>
          <a:bodyPr/>
          <a:lstStyle/>
          <a:p>
            <a:pPr algn="ctr"/>
            <a:r>
              <a:rPr lang="pt-BR" altLang="pt-BR" dirty="0" smtClean="0">
                <a:solidFill>
                  <a:srgbClr val="FF0000"/>
                </a:solidFill>
              </a:rPr>
              <a:t>9. Alteração da Transferência - </a:t>
            </a:r>
            <a:r>
              <a:rPr lang="pt-BR" altLang="pt-BR" sz="2000" dirty="0" smtClean="0">
                <a:solidFill>
                  <a:schemeClr val="accent6"/>
                </a:solidFill>
              </a:rPr>
              <a:t>Adição de Contrapartida</a:t>
            </a:r>
          </a:p>
        </p:txBody>
      </p:sp>
      <p:pic>
        <p:nvPicPr>
          <p:cNvPr id="3" name="Imagem 2"/>
          <p:cNvPicPr>
            <a:picLocks noChangeAspect="1"/>
          </p:cNvPicPr>
          <p:nvPr/>
        </p:nvPicPr>
        <p:blipFill>
          <a:blip r:embed="rId3"/>
          <a:stretch>
            <a:fillRect/>
          </a:stretch>
        </p:blipFill>
        <p:spPr>
          <a:xfrm>
            <a:off x="1172094" y="990599"/>
            <a:ext cx="7809807" cy="3506586"/>
          </a:xfrm>
          <a:prstGeom prst="rect">
            <a:avLst/>
          </a:prstGeom>
          <a:ln>
            <a:solidFill>
              <a:srgbClr val="FF0000"/>
            </a:solidFill>
          </a:ln>
        </p:spPr>
      </p:pic>
      <p:sp>
        <p:nvSpPr>
          <p:cNvPr id="10" name="Retângulo de cantos arredondados 9"/>
          <p:cNvSpPr/>
          <p:nvPr/>
        </p:nvSpPr>
        <p:spPr bwMode="auto">
          <a:xfrm>
            <a:off x="2369127" y="1208314"/>
            <a:ext cx="2594759" cy="529320"/>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1" name="Retângulo de cantos arredondados 10"/>
          <p:cNvSpPr/>
          <p:nvPr/>
        </p:nvSpPr>
        <p:spPr bwMode="auto">
          <a:xfrm>
            <a:off x="4991099" y="4141457"/>
            <a:ext cx="1469571" cy="304800"/>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2" name="Retângulo de cantos arredondados 11"/>
          <p:cNvSpPr/>
          <p:nvPr/>
        </p:nvSpPr>
        <p:spPr bwMode="auto">
          <a:xfrm>
            <a:off x="7924799" y="990599"/>
            <a:ext cx="598715" cy="297873"/>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5" name="CaixaDeTexto 14"/>
          <p:cNvSpPr txBox="1">
            <a:spLocks noChangeArrowheads="1"/>
          </p:cNvSpPr>
          <p:nvPr/>
        </p:nvSpPr>
        <p:spPr bwMode="auto">
          <a:xfrm>
            <a:off x="6072517" y="2907550"/>
            <a:ext cx="2678113" cy="400050"/>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4"/>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buFontTx/>
              <a:buNone/>
            </a:pPr>
            <a:r>
              <a:rPr lang="pt-BR" altLang="pt-BR" sz="2000" b="0" dirty="0">
                <a:solidFill>
                  <a:srgbClr val="FF0000"/>
                </a:solidFill>
              </a:rPr>
              <a:t>Preencher os campos</a:t>
            </a:r>
          </a:p>
        </p:txBody>
      </p:sp>
      <p:sp>
        <p:nvSpPr>
          <p:cNvPr id="4" name="Retângulo de cantos arredondados 3"/>
          <p:cNvSpPr/>
          <p:nvPr/>
        </p:nvSpPr>
        <p:spPr bwMode="auto">
          <a:xfrm>
            <a:off x="4963885" y="2367149"/>
            <a:ext cx="762000" cy="291192"/>
          </a:xfrm>
          <a:prstGeom prst="round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6" name="Imagem 15"/>
          <p:cNvPicPr>
            <a:picLocks noChangeAspect="1"/>
          </p:cNvPicPr>
          <p:nvPr/>
        </p:nvPicPr>
        <p:blipFill>
          <a:blip r:embed="rId5"/>
          <a:stretch>
            <a:fillRect/>
          </a:stretch>
        </p:blipFill>
        <p:spPr>
          <a:xfrm>
            <a:off x="991737" y="1381754"/>
            <a:ext cx="7758893" cy="3738885"/>
          </a:xfrm>
          <a:prstGeom prst="rect">
            <a:avLst/>
          </a:prstGeom>
          <a:ln>
            <a:solidFill>
              <a:srgbClr val="FF0000"/>
            </a:solidFill>
          </a:ln>
        </p:spPr>
      </p:pic>
      <p:cxnSp>
        <p:nvCxnSpPr>
          <p:cNvPr id="17" name="Conector de Seta Reta 16"/>
          <p:cNvCxnSpPr/>
          <p:nvPr/>
        </p:nvCxnSpPr>
        <p:spPr bwMode="auto">
          <a:xfrm flipV="1">
            <a:off x="7065818" y="1472974"/>
            <a:ext cx="939338" cy="16626"/>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 name="Retângulo 17"/>
          <p:cNvSpPr/>
          <p:nvPr/>
        </p:nvSpPr>
        <p:spPr bwMode="auto">
          <a:xfrm>
            <a:off x="1172094" y="2427316"/>
            <a:ext cx="7351420" cy="23102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0" name="Imagem 19"/>
          <p:cNvPicPr>
            <a:picLocks noChangeAspect="1"/>
          </p:cNvPicPr>
          <p:nvPr/>
        </p:nvPicPr>
        <p:blipFill>
          <a:blip r:embed="rId6"/>
          <a:stretch>
            <a:fillRect/>
          </a:stretch>
        </p:blipFill>
        <p:spPr>
          <a:xfrm>
            <a:off x="673331" y="1994917"/>
            <a:ext cx="7850183" cy="3516877"/>
          </a:xfrm>
          <a:prstGeom prst="rect">
            <a:avLst/>
          </a:prstGeom>
          <a:ln>
            <a:solidFill>
              <a:srgbClr val="FF0000"/>
            </a:solidFill>
          </a:ln>
        </p:spPr>
      </p:pic>
      <p:sp>
        <p:nvSpPr>
          <p:cNvPr id="19" name="Retângulo 18"/>
          <p:cNvSpPr/>
          <p:nvPr/>
        </p:nvSpPr>
        <p:spPr bwMode="auto">
          <a:xfrm>
            <a:off x="773084" y="2915624"/>
            <a:ext cx="897774" cy="451031"/>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1" name="Retângulo 20"/>
          <p:cNvSpPr/>
          <p:nvPr/>
        </p:nvSpPr>
        <p:spPr bwMode="auto">
          <a:xfrm>
            <a:off x="6251171" y="1911927"/>
            <a:ext cx="440574" cy="34913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3" name="Imagem 22"/>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177436" y="2633295"/>
            <a:ext cx="8046720" cy="3135782"/>
          </a:xfrm>
          <a:prstGeom prst="rect">
            <a:avLst/>
          </a:prstGeom>
          <a:ln>
            <a:solidFill>
              <a:srgbClr val="FF0000"/>
            </a:solidFill>
          </a:ln>
        </p:spPr>
      </p:pic>
      <p:sp>
        <p:nvSpPr>
          <p:cNvPr id="22" name="Retângulo 21"/>
          <p:cNvSpPr/>
          <p:nvPr/>
        </p:nvSpPr>
        <p:spPr>
          <a:xfrm>
            <a:off x="274320" y="5882502"/>
            <a:ext cx="8707581" cy="338554"/>
          </a:xfrm>
          <a:prstGeom prst="rect">
            <a:avLst/>
          </a:prstGeom>
          <a:solidFill>
            <a:schemeClr val="bg1">
              <a:lumMod val="85000"/>
            </a:schemeClr>
          </a:solidFill>
          <a:ln>
            <a:solidFill>
              <a:srgbClr val="FF0000"/>
            </a:solidFill>
          </a:ln>
        </p:spPr>
        <p:txBody>
          <a:bodyPr wrap="square">
            <a:spAutoFit/>
          </a:bodyPr>
          <a:lstStyle/>
          <a:p>
            <a:r>
              <a:rPr lang="pt-BR" sz="1600" dirty="0">
                <a:solidFill>
                  <a:srgbClr val="FF0000"/>
                </a:solidFill>
              </a:rPr>
              <a:t>Após a alteração ser finalizada pelo Concedente, o Proponente deve associar a contrapartida.</a:t>
            </a:r>
          </a:p>
        </p:txBody>
      </p:sp>
      <p:sp>
        <p:nvSpPr>
          <p:cNvPr id="25" name="Retângulo 24"/>
          <p:cNvSpPr/>
          <p:nvPr/>
        </p:nvSpPr>
        <p:spPr bwMode="auto">
          <a:xfrm>
            <a:off x="565265" y="4128518"/>
            <a:ext cx="2443942" cy="31773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6" name="Retângulo 25"/>
          <p:cNvSpPr/>
          <p:nvPr/>
        </p:nvSpPr>
        <p:spPr bwMode="auto">
          <a:xfrm>
            <a:off x="773084" y="5286893"/>
            <a:ext cx="1371600" cy="28506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6369573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5" grpId="0" animBg="1"/>
      <p:bldP spid="4" grpId="0" animBg="1"/>
      <p:bldP spid="18" grpId="0" animBg="1"/>
      <p:bldP spid="19" grpId="0" animBg="1"/>
      <p:bldP spid="21" grpId="0" animBg="1"/>
      <p:bldP spid="22" grpId="0" animBg="1"/>
      <p:bldP spid="25" grpId="0" animBg="1"/>
      <p:bldP spid="2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0" y="0"/>
            <a:ext cx="8196349" cy="609600"/>
          </a:xfrm>
        </p:spPr>
        <p:txBody>
          <a:bodyPr/>
          <a:lstStyle/>
          <a:p>
            <a:pPr algn="ctr"/>
            <a:r>
              <a:rPr lang="pt-BR" altLang="pt-BR" sz="2400" dirty="0" smtClean="0">
                <a:solidFill>
                  <a:srgbClr val="FF0000"/>
                </a:solidFill>
              </a:rPr>
              <a:t>9. Alteração da Transferência - </a:t>
            </a:r>
            <a:r>
              <a:rPr lang="pt-BR" altLang="pt-BR" sz="2400" dirty="0" err="1" smtClean="0">
                <a:solidFill>
                  <a:schemeClr val="accent6"/>
                </a:solidFill>
              </a:rPr>
              <a:t>Apostilamento</a:t>
            </a:r>
            <a:r>
              <a:rPr lang="pt-BR" altLang="pt-BR" sz="2400" dirty="0" smtClean="0">
                <a:solidFill>
                  <a:schemeClr val="accent6"/>
                </a:solidFill>
              </a:rPr>
              <a:t> Despesa</a:t>
            </a:r>
          </a:p>
        </p:txBody>
      </p:sp>
      <p:pic>
        <p:nvPicPr>
          <p:cNvPr id="4" name="Imagem 3"/>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1995056" y="925483"/>
            <a:ext cx="6815760" cy="2299855"/>
          </a:xfrm>
          <a:prstGeom prst="rect">
            <a:avLst/>
          </a:prstGeom>
          <a:ln>
            <a:solidFill>
              <a:srgbClr val="FF0000"/>
            </a:solidFill>
          </a:ln>
        </p:spPr>
      </p:pic>
      <p:sp>
        <p:nvSpPr>
          <p:cNvPr id="2" name="Retângulo 1"/>
          <p:cNvSpPr/>
          <p:nvPr/>
        </p:nvSpPr>
        <p:spPr bwMode="auto">
          <a:xfrm>
            <a:off x="6941127" y="2784764"/>
            <a:ext cx="947651" cy="42394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7" name="Imagem 6"/>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tretch>
            <a:fillRect/>
          </a:stretch>
        </p:blipFill>
        <p:spPr>
          <a:xfrm>
            <a:off x="798936" y="1353243"/>
            <a:ext cx="7770691" cy="3385011"/>
          </a:xfrm>
          <a:prstGeom prst="rect">
            <a:avLst/>
          </a:prstGeom>
          <a:ln>
            <a:solidFill>
              <a:srgbClr val="FF0000"/>
            </a:solidFill>
          </a:ln>
        </p:spPr>
      </p:pic>
      <p:pic>
        <p:nvPicPr>
          <p:cNvPr id="9" name="Imagem 8"/>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contrast="-20000"/>
                    </a14:imgEffect>
                  </a14:imgLayer>
                </a14:imgProps>
              </a:ext>
            </a:extLst>
          </a:blip>
          <a:stretch>
            <a:fillRect/>
          </a:stretch>
        </p:blipFill>
        <p:spPr>
          <a:xfrm>
            <a:off x="448888" y="1817370"/>
            <a:ext cx="7817722" cy="3735532"/>
          </a:xfrm>
          <a:prstGeom prst="rect">
            <a:avLst/>
          </a:prstGeom>
          <a:ln>
            <a:solidFill>
              <a:srgbClr val="FF0000"/>
            </a:solidFill>
          </a:ln>
        </p:spPr>
      </p:pic>
      <p:sp>
        <p:nvSpPr>
          <p:cNvPr id="3" name="Retângulo 2"/>
          <p:cNvSpPr/>
          <p:nvPr/>
        </p:nvSpPr>
        <p:spPr bwMode="auto">
          <a:xfrm>
            <a:off x="6638110" y="2784765"/>
            <a:ext cx="718654" cy="85170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6" name="Retângulo 5"/>
          <p:cNvSpPr/>
          <p:nvPr/>
        </p:nvSpPr>
        <p:spPr bwMode="auto">
          <a:xfrm>
            <a:off x="7481455" y="2477194"/>
            <a:ext cx="846983" cy="931024"/>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1" name="Imagem 10"/>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Effect>
                      <a14:brightnessContrast contrast="-20000"/>
                    </a14:imgEffect>
                  </a14:imgLayer>
                </a14:imgProps>
              </a:ext>
            </a:extLst>
          </a:blip>
          <a:stretch>
            <a:fillRect/>
          </a:stretch>
        </p:blipFill>
        <p:spPr>
          <a:xfrm>
            <a:off x="83127" y="2295346"/>
            <a:ext cx="7821819" cy="3881009"/>
          </a:xfrm>
          <a:prstGeom prst="rect">
            <a:avLst/>
          </a:prstGeom>
          <a:ln>
            <a:solidFill>
              <a:srgbClr val="FF0000"/>
            </a:solidFill>
          </a:ln>
        </p:spPr>
      </p:pic>
      <p:sp>
        <p:nvSpPr>
          <p:cNvPr id="10" name="Retângulo 9"/>
          <p:cNvSpPr/>
          <p:nvPr/>
        </p:nvSpPr>
        <p:spPr bwMode="auto">
          <a:xfrm>
            <a:off x="6276446" y="3208713"/>
            <a:ext cx="664681" cy="108896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2" name="Retângulo 11"/>
          <p:cNvSpPr/>
          <p:nvPr/>
        </p:nvSpPr>
        <p:spPr bwMode="auto">
          <a:xfrm>
            <a:off x="6357356" y="5838305"/>
            <a:ext cx="866403" cy="35744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6802248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10" grpId="0" animBg="1"/>
      <p:bldP spid="12"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0" y="0"/>
            <a:ext cx="8196349" cy="609600"/>
          </a:xfrm>
        </p:spPr>
        <p:txBody>
          <a:bodyPr/>
          <a:lstStyle/>
          <a:p>
            <a:pPr algn="ctr"/>
            <a:r>
              <a:rPr lang="pt-BR" altLang="pt-BR" sz="2400" dirty="0" smtClean="0">
                <a:solidFill>
                  <a:srgbClr val="FF0000"/>
                </a:solidFill>
              </a:rPr>
              <a:t>9. Alteração da Transferência - </a:t>
            </a:r>
            <a:r>
              <a:rPr lang="pt-BR" altLang="pt-BR" sz="2400" dirty="0" err="1" smtClean="0">
                <a:solidFill>
                  <a:schemeClr val="accent6"/>
                </a:solidFill>
              </a:rPr>
              <a:t>Apostilamento</a:t>
            </a:r>
            <a:r>
              <a:rPr lang="pt-BR" altLang="pt-BR" sz="2400" dirty="0" smtClean="0">
                <a:solidFill>
                  <a:schemeClr val="accent6"/>
                </a:solidFill>
              </a:rPr>
              <a:t> Despesa</a:t>
            </a:r>
          </a:p>
        </p:txBody>
      </p:sp>
      <p:pic>
        <p:nvPicPr>
          <p:cNvPr id="4" name="Imagem 3"/>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a:xfrm>
            <a:off x="830881" y="982129"/>
            <a:ext cx="8097380" cy="4379580"/>
          </a:xfrm>
          <a:prstGeom prst="rect">
            <a:avLst/>
          </a:prstGeom>
          <a:ln>
            <a:solidFill>
              <a:srgbClr val="FF0000"/>
            </a:solidFill>
          </a:ln>
        </p:spPr>
      </p:pic>
      <p:sp>
        <p:nvSpPr>
          <p:cNvPr id="10" name="Retângulo 9"/>
          <p:cNvSpPr/>
          <p:nvPr/>
        </p:nvSpPr>
        <p:spPr bwMode="auto">
          <a:xfrm>
            <a:off x="1903615" y="2028305"/>
            <a:ext cx="1238595" cy="35190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9" name="Retângulo 8"/>
          <p:cNvSpPr/>
          <p:nvPr/>
        </p:nvSpPr>
        <p:spPr bwMode="auto">
          <a:xfrm>
            <a:off x="3142210" y="4724130"/>
            <a:ext cx="955964" cy="37929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16" name="Imagem 15"/>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brightnessContrast contrast="-20000"/>
                    </a14:imgEffect>
                  </a14:imgLayer>
                </a14:imgProps>
              </a:ext>
            </a:extLst>
          </a:blip>
          <a:stretch>
            <a:fillRect/>
          </a:stretch>
        </p:blipFill>
        <p:spPr>
          <a:xfrm>
            <a:off x="377837" y="1363287"/>
            <a:ext cx="8292338" cy="4688378"/>
          </a:xfrm>
          <a:prstGeom prst="rect">
            <a:avLst/>
          </a:prstGeom>
          <a:ln>
            <a:solidFill>
              <a:srgbClr val="FF0000"/>
            </a:solidFill>
          </a:ln>
        </p:spPr>
      </p:pic>
      <p:sp>
        <p:nvSpPr>
          <p:cNvPr id="15" name="Retângulo 14"/>
          <p:cNvSpPr/>
          <p:nvPr/>
        </p:nvSpPr>
        <p:spPr bwMode="auto">
          <a:xfrm>
            <a:off x="723207" y="2688054"/>
            <a:ext cx="2044931" cy="28263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7" name="Retângulo 16"/>
          <p:cNvSpPr/>
          <p:nvPr/>
        </p:nvSpPr>
        <p:spPr bwMode="auto">
          <a:xfrm>
            <a:off x="2211185" y="3699164"/>
            <a:ext cx="931025" cy="24106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8" name="Retângulo 17"/>
          <p:cNvSpPr/>
          <p:nvPr/>
        </p:nvSpPr>
        <p:spPr bwMode="auto">
          <a:xfrm>
            <a:off x="3325091" y="5741067"/>
            <a:ext cx="2236124" cy="292515"/>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2487177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5" grpId="0" animBg="1"/>
      <p:bldP spid="17" grpId="0" animBg="1"/>
      <p:bldP spid="18"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idx="4294967295"/>
          </p:nvPr>
        </p:nvSpPr>
        <p:spPr>
          <a:xfrm>
            <a:off x="1" y="0"/>
            <a:ext cx="8022770" cy="609600"/>
          </a:xfrm>
        </p:spPr>
        <p:txBody>
          <a:bodyPr/>
          <a:lstStyle/>
          <a:p>
            <a:pPr algn="ctr"/>
            <a:r>
              <a:rPr lang="pt-BR" altLang="pt-BR" sz="2400" dirty="0" smtClean="0">
                <a:solidFill>
                  <a:srgbClr val="FF0000"/>
                </a:solidFill>
              </a:rPr>
              <a:t>9.1 Enviar Transferência Alteração</a:t>
            </a:r>
          </a:p>
        </p:txBody>
      </p:sp>
      <p:sp>
        <p:nvSpPr>
          <p:cNvPr id="184323" name="Rectangle 3"/>
          <p:cNvSpPr>
            <a:spLocks noGrp="1" noChangeArrowheads="1"/>
          </p:cNvSpPr>
          <p:nvPr>
            <p:ph type="body" idx="4294967295"/>
          </p:nvPr>
        </p:nvSpPr>
        <p:spPr>
          <a:xfrm>
            <a:off x="1647825" y="852488"/>
            <a:ext cx="5991225" cy="5168900"/>
          </a:xfrm>
        </p:spPr>
        <p:txBody>
          <a:bodyPr/>
          <a:lstStyle/>
          <a:p>
            <a:pPr>
              <a:buFontTx/>
              <a:buNone/>
            </a:pPr>
            <a:endParaRPr lang="pt-BR" altLang="pt-BR" sz="4400" dirty="0" smtClean="0"/>
          </a:p>
          <a:p>
            <a:pPr>
              <a:buFontTx/>
              <a:buNone/>
            </a:pPr>
            <a:endParaRPr lang="pt-BR" altLang="pt-BR" sz="4400" dirty="0" smtClean="0"/>
          </a:p>
        </p:txBody>
      </p:sp>
      <p:pic>
        <p:nvPicPr>
          <p:cNvPr id="6" name="Imagem 5"/>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433847" y="1014154"/>
            <a:ext cx="8439990" cy="5007234"/>
          </a:xfrm>
          <a:prstGeom prst="rect">
            <a:avLst/>
          </a:prstGeom>
          <a:ln>
            <a:solidFill>
              <a:srgbClr val="FF0000"/>
            </a:solidFill>
          </a:ln>
        </p:spPr>
      </p:pic>
      <p:sp>
        <p:nvSpPr>
          <p:cNvPr id="5" name="Retângulo 4"/>
          <p:cNvSpPr/>
          <p:nvPr/>
        </p:nvSpPr>
        <p:spPr bwMode="auto">
          <a:xfrm>
            <a:off x="3133899" y="4089861"/>
            <a:ext cx="1246908" cy="498763"/>
          </a:xfrm>
          <a:prstGeom prst="rect">
            <a:avLst/>
          </a:prstGeom>
          <a:noFill/>
          <a:ln w="5715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063178523"/>
      </p:ext>
    </p:extLst>
  </p:cSld>
  <p:clrMapOvr>
    <a:masterClrMapping/>
  </p:clrMapOvr>
  <p:transition spd="med"/>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0" y="0"/>
            <a:ext cx="8229600" cy="609600"/>
          </a:xfrm>
        </p:spPr>
        <p:txBody>
          <a:bodyPr/>
          <a:lstStyle/>
          <a:p>
            <a:pPr algn="ctr"/>
            <a:r>
              <a:rPr lang="pt-BR" altLang="pt-BR" sz="2400" dirty="0">
                <a:solidFill>
                  <a:srgbClr val="FF0000"/>
                </a:solidFill>
              </a:rPr>
              <a:t>9.1 Enviar </a:t>
            </a:r>
            <a:r>
              <a:rPr lang="pt-BR" altLang="pt-BR" sz="2400" dirty="0" smtClean="0">
                <a:solidFill>
                  <a:srgbClr val="FF0000"/>
                </a:solidFill>
              </a:rPr>
              <a:t>Transferência </a:t>
            </a:r>
            <a:r>
              <a:rPr lang="pt-BR" altLang="pt-BR" sz="2400" dirty="0">
                <a:solidFill>
                  <a:srgbClr val="FF0000"/>
                </a:solidFill>
              </a:rPr>
              <a:t>Alteração</a:t>
            </a:r>
            <a:endParaRPr lang="pt-BR" altLang="pt-BR" sz="2400" dirty="0" smtClean="0">
              <a:solidFill>
                <a:schemeClr val="accent6"/>
              </a:solidFill>
            </a:endParaRPr>
          </a:p>
        </p:txBody>
      </p:sp>
      <p:pic>
        <p:nvPicPr>
          <p:cNvPr id="2" name="Imagem 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tretch>
            <a:fillRect/>
          </a:stretch>
        </p:blipFill>
        <p:spPr>
          <a:xfrm>
            <a:off x="1197033" y="953222"/>
            <a:ext cx="7767936" cy="3643716"/>
          </a:xfrm>
          <a:prstGeom prst="rect">
            <a:avLst/>
          </a:prstGeom>
          <a:ln>
            <a:solidFill>
              <a:srgbClr val="FF0000"/>
            </a:solidFill>
          </a:ln>
        </p:spPr>
      </p:pic>
      <p:sp>
        <p:nvSpPr>
          <p:cNvPr id="8" name="Retângulo 7"/>
          <p:cNvSpPr/>
          <p:nvPr/>
        </p:nvSpPr>
        <p:spPr bwMode="auto">
          <a:xfrm>
            <a:off x="8088284" y="1121079"/>
            <a:ext cx="939338" cy="400150"/>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2" name="Imagem 21"/>
          <p:cNvPicPr>
            <a:picLocks noChangeAspect="1"/>
          </p:cNvPicPr>
          <p:nvPr/>
        </p:nvPicPr>
        <p:blipFill>
          <a:blip r:embed="rId5"/>
          <a:stretch>
            <a:fillRect/>
          </a:stretch>
        </p:blipFill>
        <p:spPr>
          <a:xfrm>
            <a:off x="864524" y="1265997"/>
            <a:ext cx="7946967" cy="3674563"/>
          </a:xfrm>
          <a:prstGeom prst="rect">
            <a:avLst/>
          </a:prstGeom>
          <a:ln>
            <a:solidFill>
              <a:srgbClr val="FF0000"/>
            </a:solidFill>
          </a:ln>
        </p:spPr>
      </p:pic>
      <p:sp>
        <p:nvSpPr>
          <p:cNvPr id="10" name="Retângulo 9"/>
          <p:cNvSpPr/>
          <p:nvPr/>
        </p:nvSpPr>
        <p:spPr bwMode="auto">
          <a:xfrm>
            <a:off x="1679171" y="4488873"/>
            <a:ext cx="440574" cy="20781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pic>
        <p:nvPicPr>
          <p:cNvPr id="24" name="Imagem 23"/>
          <p:cNvPicPr>
            <a:picLocks noChangeAspect="1"/>
          </p:cNvPicPr>
          <p:nvPr/>
        </p:nvPicPr>
        <p:blipFill>
          <a:blip r:embed="rId6"/>
          <a:stretch>
            <a:fillRect/>
          </a:stretch>
        </p:blipFill>
        <p:spPr>
          <a:xfrm>
            <a:off x="540327" y="1590135"/>
            <a:ext cx="8017626" cy="3663200"/>
          </a:xfrm>
          <a:prstGeom prst="rect">
            <a:avLst/>
          </a:prstGeom>
          <a:ln>
            <a:solidFill>
              <a:srgbClr val="FF0000"/>
            </a:solidFill>
          </a:ln>
        </p:spPr>
      </p:pic>
      <p:sp>
        <p:nvSpPr>
          <p:cNvPr id="14" name="Retângulo 13"/>
          <p:cNvSpPr/>
          <p:nvPr/>
        </p:nvSpPr>
        <p:spPr bwMode="auto">
          <a:xfrm>
            <a:off x="711046" y="1911927"/>
            <a:ext cx="2809702" cy="357448"/>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19" name="Retângulo 18"/>
          <p:cNvSpPr/>
          <p:nvPr/>
        </p:nvSpPr>
        <p:spPr bwMode="auto">
          <a:xfrm>
            <a:off x="2535382" y="4909714"/>
            <a:ext cx="1454727" cy="343622"/>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26" name="CaixaDeTexto 25"/>
          <p:cNvSpPr txBox="1"/>
          <p:nvPr/>
        </p:nvSpPr>
        <p:spPr>
          <a:xfrm>
            <a:off x="4712655" y="2903223"/>
            <a:ext cx="2919389" cy="400110"/>
          </a:xfrm>
          <a:prstGeom prst="rect">
            <a:avLst/>
          </a:prstGeom>
          <a:noFill/>
          <a:ln>
            <a:solidFill>
              <a:srgbClr val="FF0000"/>
            </a:solidFill>
          </a:ln>
        </p:spPr>
        <p:txBody>
          <a:bodyPr wrap="none" rtlCol="0">
            <a:spAutoFit/>
          </a:bodyPr>
          <a:lstStyle/>
          <a:p>
            <a:r>
              <a:rPr lang="pt-BR" dirty="0" smtClean="0">
                <a:solidFill>
                  <a:srgbClr val="FF0000"/>
                </a:solidFill>
              </a:rPr>
              <a:t>Conferir antes de enviar</a:t>
            </a:r>
            <a:endParaRPr lang="pt-BR" dirty="0">
              <a:solidFill>
                <a:srgbClr val="FF0000"/>
              </a:solidFill>
            </a:endParaRPr>
          </a:p>
        </p:txBody>
      </p:sp>
      <p:cxnSp>
        <p:nvCxnSpPr>
          <p:cNvPr id="27" name="Conector de Seta Reta 26"/>
          <p:cNvCxnSpPr>
            <a:stCxn id="26" idx="1"/>
          </p:cNvCxnSpPr>
          <p:nvPr/>
        </p:nvCxnSpPr>
        <p:spPr bwMode="auto">
          <a:xfrm flipH="1" flipV="1">
            <a:off x="3616036" y="2360815"/>
            <a:ext cx="1096619" cy="742463"/>
          </a:xfrm>
          <a:prstGeom prst="straightConnector1">
            <a:avLst/>
          </a:prstGeom>
          <a:noFill/>
          <a:ln w="38100" cap="rnd" cmpd="sng" algn="ctr">
            <a:solidFill>
              <a:srgbClr val="FF0000"/>
            </a:solidFill>
            <a:prstDash val="sysDot"/>
            <a:round/>
            <a:headEnd type="none" w="med" len="med"/>
            <a:tailEnd type="triangle"/>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30" name="Imagem 29"/>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tretch>
            <a:fillRect/>
          </a:stretch>
        </p:blipFill>
        <p:spPr>
          <a:xfrm>
            <a:off x="289908" y="1856310"/>
            <a:ext cx="8064383" cy="3821283"/>
          </a:xfrm>
          <a:prstGeom prst="rect">
            <a:avLst/>
          </a:prstGeom>
          <a:ln>
            <a:solidFill>
              <a:srgbClr val="FF0000"/>
            </a:solidFill>
          </a:ln>
        </p:spPr>
      </p:pic>
      <p:sp>
        <p:nvSpPr>
          <p:cNvPr id="31" name="CaixaDeTexto 30"/>
          <p:cNvSpPr txBox="1">
            <a:spLocks noChangeArrowheads="1"/>
          </p:cNvSpPr>
          <p:nvPr/>
        </p:nvSpPr>
        <p:spPr bwMode="auto">
          <a:xfrm>
            <a:off x="825703" y="5817938"/>
            <a:ext cx="7528588" cy="36933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eaLnBrk="0" hangingPunct="0">
              <a:spcBef>
                <a:spcPct val="20000"/>
              </a:spcBef>
              <a:buChar char="•"/>
              <a:defRPr sz="2400" b="1">
                <a:solidFill>
                  <a:schemeClr val="tx2"/>
                </a:solidFill>
                <a:latin typeface="Arial" charset="0"/>
              </a:defRPr>
            </a:lvl1pPr>
            <a:lvl2pPr marL="742950" indent="-285750" eaLnBrk="0" hangingPunct="0">
              <a:lnSpc>
                <a:spcPct val="90000"/>
              </a:lnSpc>
              <a:spcBef>
                <a:spcPct val="20000"/>
              </a:spcBef>
              <a:buSzPct val="60000"/>
              <a:buBlip>
                <a:blip r:embed="rId9"/>
              </a:buBlip>
              <a:defRPr sz="2400" b="1">
                <a:solidFill>
                  <a:schemeClr val="tx1"/>
                </a:solidFill>
                <a:latin typeface="Arial" charset="0"/>
              </a:defRPr>
            </a:lvl2pPr>
            <a:lvl3pPr marL="1143000" indent="-228600" eaLnBrk="0" hangingPunct="0">
              <a:lnSpc>
                <a:spcPct val="90000"/>
              </a:lnSpc>
              <a:spcBef>
                <a:spcPct val="20000"/>
              </a:spcBef>
              <a:buSzPct val="70000"/>
              <a:buFont typeface="Wingdings 2" pitchFamily="18" charset="2"/>
              <a:buChar char="®"/>
              <a:defRPr sz="2400">
                <a:solidFill>
                  <a:schemeClr val="tx1"/>
                </a:solidFill>
                <a:latin typeface="Arial" charset="0"/>
              </a:defRPr>
            </a:lvl3pPr>
            <a:lvl4pPr marL="1600200" indent="-228600" eaLnBrk="0" hangingPunct="0">
              <a:lnSpc>
                <a:spcPct val="90000"/>
              </a:lnSpc>
              <a:spcBef>
                <a:spcPct val="20000"/>
              </a:spcBef>
              <a:buSzPct val="70000"/>
              <a:buChar char="•"/>
              <a:defRPr sz="2000">
                <a:solidFill>
                  <a:schemeClr val="tx1"/>
                </a:solidFill>
                <a:latin typeface="Times New Roman" pitchFamily="18" charset="0"/>
              </a:defRPr>
            </a:lvl4pPr>
            <a:lvl5pPr marL="2057400" indent="-228600" eaLnBrk="0" hangingPunct="0">
              <a:lnSpc>
                <a:spcPct val="90000"/>
              </a:lnSpc>
              <a:spcBef>
                <a:spcPct val="20000"/>
              </a:spcBef>
              <a:buSzPct val="70000"/>
              <a:buChar char="o"/>
              <a:defRPr sz="2000">
                <a:solidFill>
                  <a:schemeClr val="tx1"/>
                </a:solidFill>
                <a:latin typeface="Times New Roman" pitchFamily="18" charset="0"/>
              </a:defRPr>
            </a:lvl5pPr>
            <a:lvl6pPr marL="25146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6pPr>
            <a:lvl7pPr marL="29718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7pPr>
            <a:lvl8pPr marL="34290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8pPr>
            <a:lvl9pPr marL="3886200" indent="-228600" eaLnBrk="0" fontAlgn="base" hangingPunct="0">
              <a:lnSpc>
                <a:spcPct val="90000"/>
              </a:lnSpc>
              <a:spcBef>
                <a:spcPct val="20000"/>
              </a:spcBef>
              <a:spcAft>
                <a:spcPct val="0"/>
              </a:spcAft>
              <a:buSzPct val="70000"/>
              <a:buChar char="o"/>
              <a:defRPr sz="2000">
                <a:solidFill>
                  <a:schemeClr val="tx1"/>
                </a:solidFill>
                <a:latin typeface="Times New Roman" pitchFamily="18" charset="0"/>
              </a:defRPr>
            </a:lvl9pPr>
          </a:lstStyle>
          <a:p>
            <a:pPr eaLnBrk="1" hangingPunct="1">
              <a:spcBef>
                <a:spcPct val="0"/>
              </a:spcBef>
            </a:pPr>
            <a:r>
              <a:rPr lang="pt-BR" altLang="pt-BR" sz="1800" b="0" dirty="0" smtClean="0">
                <a:solidFill>
                  <a:srgbClr val="FF0000"/>
                </a:solidFill>
              </a:rPr>
              <a:t>Enviar </a:t>
            </a:r>
            <a:r>
              <a:rPr lang="pt-BR" altLang="pt-BR" sz="1800" b="0" dirty="0">
                <a:solidFill>
                  <a:srgbClr val="FF0000"/>
                </a:solidFill>
              </a:rPr>
              <a:t>os documentos que originaram a alteração ao concedente.</a:t>
            </a:r>
          </a:p>
        </p:txBody>
      </p:sp>
      <p:sp>
        <p:nvSpPr>
          <p:cNvPr id="28" name="Retângulo 27"/>
          <p:cNvSpPr/>
          <p:nvPr/>
        </p:nvSpPr>
        <p:spPr bwMode="auto">
          <a:xfrm>
            <a:off x="2967644" y="2419004"/>
            <a:ext cx="1911927" cy="484219"/>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2" name="Retângulo 31"/>
          <p:cNvSpPr/>
          <p:nvPr/>
        </p:nvSpPr>
        <p:spPr bwMode="auto">
          <a:xfrm>
            <a:off x="825703" y="4314305"/>
            <a:ext cx="1942435" cy="465513"/>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
        <p:nvSpPr>
          <p:cNvPr id="33" name="Retângulo 32"/>
          <p:cNvSpPr/>
          <p:nvPr/>
        </p:nvSpPr>
        <p:spPr bwMode="auto">
          <a:xfrm>
            <a:off x="864524" y="5353396"/>
            <a:ext cx="2859578" cy="324197"/>
          </a:xfrm>
          <a:prstGeom prst="rect">
            <a:avLst/>
          </a:pr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8350569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4" grpId="0" animBg="1"/>
      <p:bldP spid="19" grpId="0" animBg="1"/>
      <p:bldP spid="26" grpId="0" animBg="1"/>
      <p:bldP spid="31" grpId="0" animBg="1"/>
      <p:bldP spid="28" grpId="0" animBg="1"/>
      <p:bldP spid="32" grpId="0" animBg="1"/>
      <p:bldP spid="33"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body" idx="4294967295"/>
          </p:nvPr>
        </p:nvSpPr>
        <p:spPr>
          <a:xfrm>
            <a:off x="689956" y="1338349"/>
            <a:ext cx="7820630" cy="4833850"/>
          </a:xfrm>
        </p:spPr>
        <p:txBody>
          <a:bodyPr/>
          <a:lstStyle/>
          <a:p>
            <a:pPr algn="ctr">
              <a:buFontTx/>
              <a:buNone/>
              <a:defRPr/>
            </a:pPr>
            <a:r>
              <a:rPr lang="pt-BR" altLang="pt-BR" dirty="0" smtClean="0"/>
              <a:t>DÚVIDAS</a:t>
            </a:r>
          </a:p>
          <a:p>
            <a:pPr algn="ctr">
              <a:buFontTx/>
              <a:buNone/>
              <a:defRPr/>
            </a:pPr>
            <a:endParaRPr lang="pt-BR" altLang="pt-BR" dirty="0" smtClean="0"/>
          </a:p>
          <a:p>
            <a:pPr marL="285750" indent="-285750" algn="just">
              <a:buFontTx/>
              <a:buChar char="-"/>
              <a:defRPr/>
            </a:pPr>
            <a:r>
              <a:rPr lang="pt-BR" altLang="pt-BR" sz="1800" dirty="0" smtClean="0"/>
              <a:t>Entrar no Portal www.sctransferencias.sc.gov.br e verificar:</a:t>
            </a:r>
          </a:p>
          <a:p>
            <a:pPr marL="0" indent="0" algn="just">
              <a:buFontTx/>
              <a:buNone/>
              <a:defRPr/>
            </a:pPr>
            <a:endParaRPr lang="pt-BR" altLang="pt-BR" sz="1800" dirty="0" smtClean="0"/>
          </a:p>
          <a:p>
            <a:pPr marL="762000" lvl="1" algn="just">
              <a:buFont typeface="Arial" panose="020B0604020202020204" pitchFamily="34" charset="0"/>
              <a:buChar char="•"/>
              <a:defRPr/>
            </a:pPr>
            <a:r>
              <a:rPr lang="pt-BR" altLang="pt-BR" sz="1800" dirty="0" smtClean="0">
                <a:solidFill>
                  <a:schemeClr val="accent2"/>
                </a:solidFill>
              </a:rPr>
              <a:t>Legislação</a:t>
            </a:r>
            <a:r>
              <a:rPr lang="pt-BR" altLang="pt-BR" sz="1800" dirty="0" smtClean="0"/>
              <a:t> </a:t>
            </a:r>
          </a:p>
          <a:p>
            <a:pPr marL="762000" lvl="1" algn="just">
              <a:buFont typeface="Arial" panose="020B0604020202020204" pitchFamily="34" charset="0"/>
              <a:buChar char="•"/>
              <a:defRPr/>
            </a:pPr>
            <a:r>
              <a:rPr lang="pt-BR" altLang="pt-BR" sz="1800" dirty="0" smtClean="0">
                <a:solidFill>
                  <a:schemeClr val="accent2"/>
                </a:solidFill>
              </a:rPr>
              <a:t>Fluxograma</a:t>
            </a:r>
            <a:r>
              <a:rPr lang="pt-BR" altLang="pt-BR" sz="1800" dirty="0" smtClean="0"/>
              <a:t> </a:t>
            </a:r>
          </a:p>
          <a:p>
            <a:pPr marL="762000" lvl="1" algn="just">
              <a:buFont typeface="Arial" panose="020B0604020202020204" pitchFamily="34" charset="0"/>
              <a:buChar char="•"/>
              <a:defRPr/>
            </a:pPr>
            <a:r>
              <a:rPr lang="pt-BR" altLang="pt-BR" sz="1800" dirty="0" smtClean="0">
                <a:solidFill>
                  <a:schemeClr val="accent2"/>
                </a:solidFill>
              </a:rPr>
              <a:t>Manuais</a:t>
            </a:r>
          </a:p>
          <a:p>
            <a:pPr marL="476250" lvl="1" indent="0" algn="just">
              <a:buNone/>
              <a:defRPr/>
            </a:pPr>
            <a:endParaRPr lang="pt-BR" altLang="pt-BR" sz="1800" dirty="0" smtClean="0"/>
          </a:p>
          <a:p>
            <a:pPr marL="285750" indent="-285750" algn="just">
              <a:buFontTx/>
              <a:buChar char="-"/>
              <a:defRPr/>
            </a:pPr>
            <a:r>
              <a:rPr lang="pt-BR" altLang="pt-BR" sz="1800" dirty="0" smtClean="0"/>
              <a:t>Persistindo a dúvida, </a:t>
            </a:r>
            <a:r>
              <a:rPr lang="pt-BR" altLang="pt-BR" sz="1800" dirty="0" smtClean="0">
                <a:solidFill>
                  <a:schemeClr val="accent2"/>
                </a:solidFill>
              </a:rPr>
              <a:t>entrar em contato com o Concedente</a:t>
            </a:r>
            <a:r>
              <a:rPr lang="pt-BR" altLang="pt-BR" sz="1800" dirty="0" smtClean="0"/>
              <a:t>. Caso esse não resolva, solicitar que o mesmo entre em contato com a GERAN/DIAG, para solução da dúvida.</a:t>
            </a:r>
          </a:p>
        </p:txBody>
      </p:sp>
      <p:sp>
        <p:nvSpPr>
          <p:cNvPr id="2" name="Retângulo 1"/>
          <p:cNvSpPr/>
          <p:nvPr/>
        </p:nvSpPr>
        <p:spPr>
          <a:xfrm>
            <a:off x="2348058" y="5427859"/>
            <a:ext cx="4447885" cy="461665"/>
          </a:xfrm>
          <a:prstGeom prst="rect">
            <a:avLst/>
          </a:prstGeom>
        </p:spPr>
        <p:txBody>
          <a:bodyPr wrap="none">
            <a:spAutoFit/>
          </a:bodyPr>
          <a:lstStyle/>
          <a:p>
            <a:pPr algn="ctr">
              <a:buFontTx/>
              <a:buNone/>
            </a:pPr>
            <a:r>
              <a:rPr lang="pt-BR" altLang="pt-BR" sz="2400" b="1" dirty="0"/>
              <a:t>OBRIGADO PELA ATENÇÃO!</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20834">
                                            <p:txEl>
                                              <p:pRg st="2" end="2"/>
                                            </p:txEl>
                                          </p:spTgt>
                                        </p:tgtEl>
                                        <p:attrNameLst>
                                          <p:attrName>style.visibility</p:attrName>
                                        </p:attrNameLst>
                                      </p:cBhvr>
                                      <p:to>
                                        <p:strVal val="visible"/>
                                      </p:to>
                                    </p:set>
                                    <p:anim calcmode="lin" valueType="num">
                                      <p:cBhvr additive="base">
                                        <p:cTn id="7" dur="500" fill="hold"/>
                                        <p:tgtEl>
                                          <p:spTgt spid="12083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08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20834">
                                            <p:txEl>
                                              <p:pRg st="4" end="4"/>
                                            </p:txEl>
                                          </p:spTgt>
                                        </p:tgtEl>
                                        <p:attrNameLst>
                                          <p:attrName>style.visibility</p:attrName>
                                        </p:attrNameLst>
                                      </p:cBhvr>
                                      <p:to>
                                        <p:strVal val="visible"/>
                                      </p:to>
                                    </p:set>
                                    <p:anim calcmode="lin" valueType="num">
                                      <p:cBhvr additive="base">
                                        <p:cTn id="13" dur="500" fill="hold"/>
                                        <p:tgtEl>
                                          <p:spTgt spid="12083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08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0834">
                                            <p:txEl>
                                              <p:pRg st="5" end="5"/>
                                            </p:txEl>
                                          </p:spTgt>
                                        </p:tgtEl>
                                        <p:attrNameLst>
                                          <p:attrName>style.visibility</p:attrName>
                                        </p:attrNameLst>
                                      </p:cBhvr>
                                      <p:to>
                                        <p:strVal val="visible"/>
                                      </p:to>
                                    </p:set>
                                    <p:anim calcmode="lin" valueType="num">
                                      <p:cBhvr additive="base">
                                        <p:cTn id="19" dur="500" fill="hold"/>
                                        <p:tgtEl>
                                          <p:spTgt spid="12083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08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0834">
                                            <p:txEl>
                                              <p:pRg st="6" end="6"/>
                                            </p:txEl>
                                          </p:spTgt>
                                        </p:tgtEl>
                                        <p:attrNameLst>
                                          <p:attrName>style.visibility</p:attrName>
                                        </p:attrNameLst>
                                      </p:cBhvr>
                                      <p:to>
                                        <p:strVal val="visible"/>
                                      </p:to>
                                    </p:set>
                                    <p:anim calcmode="lin" valueType="num">
                                      <p:cBhvr additive="base">
                                        <p:cTn id="25" dur="500" fill="hold"/>
                                        <p:tgtEl>
                                          <p:spTgt spid="12083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083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20834">
                                            <p:txEl>
                                              <p:pRg st="8" end="8"/>
                                            </p:txEl>
                                          </p:spTgt>
                                        </p:tgtEl>
                                        <p:attrNameLst>
                                          <p:attrName>style.visibility</p:attrName>
                                        </p:attrNameLst>
                                      </p:cBhvr>
                                      <p:to>
                                        <p:strVal val="visible"/>
                                      </p:to>
                                    </p:set>
                                    <p:anim calcmode="lin" valueType="num">
                                      <p:cBhvr additive="base">
                                        <p:cTn id="31" dur="500" fill="hold"/>
                                        <p:tgtEl>
                                          <p:spTgt spid="120834">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083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Apresentação Prefeituras FECAM 15-04">
  <a:themeElements>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trutura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38100" cap="rnd" cmpd="sng" algn="ctr">
          <a:solidFill>
            <a:srgbClr val="FF0000"/>
          </a:solidFill>
          <a:prstDash val="sys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charset="0"/>
          </a:defRPr>
        </a:defPPr>
      </a:lstStyle>
    </a:lnDef>
  </a:objectDefaults>
  <a:extraClrSchemeLst>
    <a:extraClrScheme>
      <a:clrScheme name="Estrutura padrão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strutura padrão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strutura padrão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strutura padrão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strutura padrã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strutura padrã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strutura padrã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Apresentação Prefeituras FECAM 15-04</Template>
  <TotalTime>7952</TotalTime>
  <Words>5275</Words>
  <Application>Microsoft Office PowerPoint</Application>
  <PresentationFormat>Apresentação na tela (4:3)</PresentationFormat>
  <Paragraphs>705</Paragraphs>
  <Slides>130</Slides>
  <Notes>114</Notes>
  <HiddenSlides>0</HiddenSlides>
  <MMClips>0</MMClips>
  <ScaleCrop>false</ScaleCrop>
  <HeadingPairs>
    <vt:vector size="6" baseType="variant">
      <vt:variant>
        <vt:lpstr>Tema</vt:lpstr>
      </vt:variant>
      <vt:variant>
        <vt:i4>1</vt:i4>
      </vt:variant>
      <vt:variant>
        <vt:lpstr>Servidores OLE incorporados</vt:lpstr>
      </vt:variant>
      <vt:variant>
        <vt:i4>2</vt:i4>
      </vt:variant>
      <vt:variant>
        <vt:lpstr>Títulos de slides</vt:lpstr>
      </vt:variant>
      <vt:variant>
        <vt:i4>130</vt:i4>
      </vt:variant>
    </vt:vector>
  </HeadingPairs>
  <TitlesOfParts>
    <vt:vector size="133" baseType="lpstr">
      <vt:lpstr>Apresentação Prefeituras FECAM 15-04</vt:lpstr>
      <vt:lpstr>Bitmap Image</vt:lpstr>
      <vt:lpstr>Planilha</vt:lpstr>
      <vt:lpstr>Apresentação do PowerPoint</vt:lpstr>
      <vt:lpstr>Assuntos</vt:lpstr>
      <vt:lpstr>1. Legislação</vt:lpstr>
      <vt:lpstr>Apresentação do PowerPoint</vt:lpstr>
      <vt:lpstr>         2. Portal SCTransferências</vt:lpstr>
      <vt:lpstr> 2. Portal SCTransferências</vt:lpstr>
      <vt:lpstr> 2. DART SCtransferências  </vt:lpstr>
      <vt:lpstr>2. DART SCtransferências</vt:lpstr>
      <vt:lpstr> 2. DART – Municípios</vt:lpstr>
      <vt:lpstr>3. Módulo – Algumas Funcionalidades</vt:lpstr>
      <vt:lpstr>3. Módulo</vt:lpstr>
      <vt:lpstr>Apresentação do PowerPoint</vt:lpstr>
      <vt:lpstr>3. Módulo - Senha </vt:lpstr>
      <vt:lpstr>3. Módulo - Dashboard</vt:lpstr>
      <vt:lpstr>Apresentação do PowerPoint</vt:lpstr>
      <vt:lpstr>4. Alteração do Cadastro</vt:lpstr>
      <vt:lpstr>4. Alteração do Cadastro Pelo Proponente</vt:lpstr>
      <vt:lpstr>4. Alteração do Cadastro Pelo Concedente</vt:lpstr>
      <vt:lpstr>4. Alteração do Cadastro Pelo Concedente</vt:lpstr>
      <vt:lpstr>Apresentação do PowerPoint</vt:lpstr>
      <vt:lpstr>5.1 Consultar Programas de Transferência (Ver Manual n° 14)</vt:lpstr>
      <vt:lpstr>5.2 Funcionalidade Cadastrar/Alterar Proposta</vt:lpstr>
      <vt:lpstr>5.2 Cadastrar/Alterar Proposta – Aba Identificação</vt:lpstr>
      <vt:lpstr>5.2 Cadastrar/Alterar Proposta – Aba Descrição</vt:lpstr>
      <vt:lpstr>5.2 Cadastrar/Alterar Proposta – Aba Descrição</vt:lpstr>
      <vt:lpstr>5.2 Cadastrar/Alterar Proposta – Aba Interveniente</vt:lpstr>
      <vt:lpstr>5.2 Cadastrar/Alterar Proposta – Aba Recursos</vt:lpstr>
      <vt:lpstr>5.2 Cadastrar/Alterar Proposta – Aba Metas</vt:lpstr>
      <vt:lpstr>5.2 Cadastrar/Alterar Proposta – Aba Despesa</vt:lpstr>
      <vt:lpstr>5.2 Cadastrar/Alterar Proposta – Aba Despesa</vt:lpstr>
      <vt:lpstr>5.2 Cadastrar/Alterar Proposta – Aba Despesa</vt:lpstr>
      <vt:lpstr>5.2 Cadastrar/Alterar Proposta – Aba Doação</vt:lpstr>
      <vt:lpstr>5.2 Cadastrar/Alterar Proposta – Aba Cronograma</vt:lpstr>
      <vt:lpstr>5.2 Cadastrar/Alterar Proposta – Aba Observações</vt:lpstr>
      <vt:lpstr>5.3 Funcionalidade Enviar Proposta/Alteração</vt:lpstr>
      <vt:lpstr>5.3 Funcionalidade Enviar Proposta/Alteração</vt:lpstr>
      <vt:lpstr>5.4 Envio Documentos para o Concedente</vt:lpstr>
      <vt:lpstr>5.5 Consultar Proposta</vt:lpstr>
      <vt:lpstr>5.5 Consultar Proposta</vt:lpstr>
      <vt:lpstr>5.5 Consultar Proposta - Situações no Sistema</vt:lpstr>
      <vt:lpstr>Apresentação do PowerPoint</vt:lpstr>
      <vt:lpstr> 6. TRÂMITE DO CONVÊNIO</vt:lpstr>
      <vt:lpstr>6. TRÂMITE DO CONTRATO DE APOIO FINANCEIRO</vt:lpstr>
      <vt:lpstr>6.1 Funcionalidade Consultar Transferência</vt:lpstr>
      <vt:lpstr>6.1 Funcionalidade Consultar Transferência</vt:lpstr>
      <vt:lpstr>6.1 Funcionalidade Consultar Transferência</vt:lpstr>
      <vt:lpstr>6.1 Consultar Transferência -  Situações Sistema</vt:lpstr>
      <vt:lpstr> 6.2 Funcionalidade Associar Contrapartida Transferência (Ver Manual n° 16)</vt:lpstr>
      <vt:lpstr> 6.2 Funcionalidade Associar Contrapartida Transferência</vt:lpstr>
      <vt:lpstr> 6.2 Funcionalidade Associar Contrapartida Transferência</vt:lpstr>
      <vt:lpstr>Apresentação do PowerPoint</vt:lpstr>
      <vt:lpstr>7. Prestação de Contas Parcial</vt:lpstr>
      <vt:lpstr>7. P/C Parcial – Prazo (art. 65)</vt:lpstr>
      <vt:lpstr>7. P/C  Parcial – Vedações (art. 35 Dec. 127/11)</vt:lpstr>
      <vt:lpstr>7. P/C  Parcial – Vedações (art. 35 Dec. 127/11)</vt:lpstr>
      <vt:lpstr>7. P/C Parcial – Conta Bancária do Convênio</vt:lpstr>
      <vt:lpstr>7. Prestação de Contas Parcial - Fluxograma</vt:lpstr>
      <vt:lpstr>7.1 Prestação de Contas Parcial  Cadastrar/alterar Comprovante Despesa</vt:lpstr>
      <vt:lpstr>7.1 Prestação de Contas Parcial  Cadastrar/alterar Comprovante Despesa</vt:lpstr>
      <vt:lpstr>7.1 P/C Parcial – Cadastrar/alterar Comprovante Despesa  Aba Descrição</vt:lpstr>
      <vt:lpstr>7.1 P/C Parcial – Cadastrar/alterar Comprovante Despesa  Aba Despesas</vt:lpstr>
      <vt:lpstr>7.1 P/C Parcial – Cadastrar/alterar Comprovante Despesa Aba Valores</vt:lpstr>
      <vt:lpstr>7.1 P/C Parcial – Cadastrar/alterar Comprovante Despesa  Aba Pagamentos</vt:lpstr>
      <vt:lpstr>7.1 P/C Parcial – Cadastrar/alterar Comprovante Despesa  Ex. 1 - Aba Pagamentos - Pagamento integral do documento fiscal</vt:lpstr>
      <vt:lpstr>7.1 P/C Parcial – Cadastrar/alterar Comprovante Despesa  Ex. 2 - Aba Pagamentos - Pagamento parcelado do documento fiscal</vt:lpstr>
      <vt:lpstr> 7.1 P/C Parcial – Cadastrar/alterar Comprovante Despesa  Exemplo 3 - Depósito Saldo a Devolver/Devolução Valor Glosado</vt:lpstr>
      <vt:lpstr>7.1 P/C Parcial – Cadastrar/alterar Comprovante Despesa  Exemplo 3 - Depósito Saldo a Devolver/Devolução Valor Glosado</vt:lpstr>
      <vt:lpstr>7.1 P/C Parcial – Cadastrar/alterar Comprovante Despesa Exemplo 4 – Pagamento de tributo retido </vt:lpstr>
      <vt:lpstr>7.1 P/C Parcial – Cadastrar/alterar Comprovante Despesa RESUMO</vt:lpstr>
      <vt:lpstr>7.2 Como alterar um Comprovante de Despesa?</vt:lpstr>
      <vt:lpstr>7.2 Como alterar um Pagamento?</vt:lpstr>
      <vt:lpstr>7.3. Funcionalidade Cadastrar Prestação de Contas Parcial </vt:lpstr>
      <vt:lpstr>7.3. Cadastar Prestação de Contas Parcial</vt:lpstr>
      <vt:lpstr>7.3 Cadastrar P/C Parcial - Aba Identificação</vt:lpstr>
      <vt:lpstr>7.3 Funcionalidade Cadastrar P/C Parcial  Aba Ingressos</vt:lpstr>
      <vt:lpstr>7.3 Funcionalidade Cadastrar P/C Parcial Aba Ingressos</vt:lpstr>
      <vt:lpstr>7.3 Funcionalidade Cadastrar P/C Parcial Aba Ingressos</vt:lpstr>
      <vt:lpstr>7.3 Funcionalidade Cadastrar P/C Parcial Aba Ingressos</vt:lpstr>
      <vt:lpstr>7.3 Cadastrar P/C Parcial - Aba Dispêndios</vt:lpstr>
      <vt:lpstr>7.3 Cadastrar P/C Parcial - Aba Dispêndios</vt:lpstr>
      <vt:lpstr>7.3 Cadastrar P/C Parcial - Aba Observações</vt:lpstr>
      <vt:lpstr>7.3 Cadastrar P/C Parcial </vt:lpstr>
      <vt:lpstr>7.4. Como alterar uma P/C Parcial?</vt:lpstr>
      <vt:lpstr>7.4. Como alterar uma P/C Parcial?</vt:lpstr>
      <vt:lpstr>7.5. Funcionalidade Enviar P/C Parcial</vt:lpstr>
      <vt:lpstr>7.5. Funcionalidade Enviar P/C Parcial</vt:lpstr>
      <vt:lpstr>7.6. Consultar Extrato P/C Parcial </vt:lpstr>
      <vt:lpstr>7.7. Funcionalidade Imprimir Balancete P/C</vt:lpstr>
      <vt:lpstr>7.7. Funcionalidade Imprimir Balancete P/C</vt:lpstr>
      <vt:lpstr>7.8. Documentos a serem enviados na P/C Parcial</vt:lpstr>
      <vt:lpstr>7.8. Documentos a serem enviados na P/C Parcial</vt:lpstr>
      <vt:lpstr>7.8. Documentos a serem enviados na P/C Parcial</vt:lpstr>
      <vt:lpstr>7.8. Documentos a serem enviados na P/C Parcial</vt:lpstr>
      <vt:lpstr>7.9. Consultar P/C Parcial</vt:lpstr>
      <vt:lpstr>7.9. Consultar P/C Parcial</vt:lpstr>
      <vt:lpstr>7.9. Consultar P/C Parcial</vt:lpstr>
      <vt:lpstr>7.9. Situações da PC no sistema</vt:lpstr>
      <vt:lpstr>7.10. Prestação de Contas Parcial no DART</vt:lpstr>
      <vt:lpstr>Apresentação do PowerPoint</vt:lpstr>
      <vt:lpstr>8. Prestação de Contas Final</vt:lpstr>
      <vt:lpstr> 8. Prestação de Contas Final </vt:lpstr>
      <vt:lpstr>8.1. Funcionalidade Cadastrar/Alterar P/C Final</vt:lpstr>
      <vt:lpstr>8.1. Cadastrar/Alterar P/C Final - Aba Identificação</vt:lpstr>
      <vt:lpstr>8.1. Cadastrar/Alterar P/C Final - Aba Bens Permanentes</vt:lpstr>
      <vt:lpstr>8.1. Cadastrar/Alterar P/C Final - Aba Produto</vt:lpstr>
      <vt:lpstr>8.1. Cadastrar/Alterar P/C Final - Aba Doação</vt:lpstr>
      <vt:lpstr>8.1. Cadastrar/Alterar P/C Final - Aba Objeto</vt:lpstr>
      <vt:lpstr>8.2. Funcionalidade Responder Questionário</vt:lpstr>
      <vt:lpstr>8.2. Funcionalidade Responder Questionário</vt:lpstr>
      <vt:lpstr>8.2. Responder Questionário – Aba Identificação</vt:lpstr>
      <vt:lpstr>8.3. Funcionalidade Enviar P/C Final</vt:lpstr>
      <vt:lpstr>8.3. Funcionalidade Enviar P/C Final</vt:lpstr>
      <vt:lpstr>8.4. Documentos a serem enviados com a P/C Final</vt:lpstr>
      <vt:lpstr>8.4. Documentos a serem enviados com a P/C Final</vt:lpstr>
      <vt:lpstr>8.5. Imprimir P/C Final</vt:lpstr>
      <vt:lpstr>8.5. Imprimir P/C Final</vt:lpstr>
      <vt:lpstr>Apresentação do PowerPoint</vt:lpstr>
      <vt:lpstr>9. Alteração de Transferência</vt:lpstr>
      <vt:lpstr>9. Alteração da Transferência </vt:lpstr>
      <vt:lpstr>9. Cadastrar/Alterar Solicitação Transferência Alteração</vt:lpstr>
      <vt:lpstr>9. Cadastrar/Alterar Solicitação Transferência Alteração</vt:lpstr>
      <vt:lpstr>9. Alteração da Transferência - Vigência</vt:lpstr>
      <vt:lpstr>9. Alteração da Transferência - Adição de Contrapartida</vt:lpstr>
      <vt:lpstr>9. Alteração da Transferência - Adição de Contrapartida</vt:lpstr>
      <vt:lpstr>9. Alteração da Transferência - Adição de Contrapartida</vt:lpstr>
      <vt:lpstr>9. Alteração da Transferência - Apostilamento Despesa</vt:lpstr>
      <vt:lpstr>9. Alteração da Transferência - Apostilamento Despesa</vt:lpstr>
      <vt:lpstr>9.1 Enviar Transferência Alteração</vt:lpstr>
      <vt:lpstr>9.1 Enviar Transferência Alteração</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subject>Apresentação sobre a Pollux</dc:subject>
  <dc:creator>Telbas Mauri da Silveira</dc:creator>
  <cp:lastModifiedBy>Tania Dioneis Simoes Goulart</cp:lastModifiedBy>
  <cp:revision>559</cp:revision>
  <cp:lastPrinted>2014-07-15T15:41:54Z</cp:lastPrinted>
  <dcterms:created xsi:type="dcterms:W3CDTF">2015-04-23T16:07:05Z</dcterms:created>
  <dcterms:modified xsi:type="dcterms:W3CDTF">2018-09-17T21:38:00Z</dcterms:modified>
</cp:coreProperties>
</file>