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9" r:id="rId4"/>
    <p:sldId id="342" r:id="rId5"/>
    <p:sldId id="261" r:id="rId6"/>
    <p:sldId id="262" r:id="rId7"/>
    <p:sldId id="263" r:id="rId8"/>
    <p:sldId id="264" r:id="rId9"/>
    <p:sldId id="266" r:id="rId10"/>
    <p:sldId id="267" r:id="rId11"/>
    <p:sldId id="269" r:id="rId12"/>
    <p:sldId id="274" r:id="rId13"/>
    <p:sldId id="277" r:id="rId14"/>
    <p:sldId id="278" r:id="rId15"/>
    <p:sldId id="279" r:id="rId16"/>
    <p:sldId id="284" r:id="rId17"/>
    <p:sldId id="285" r:id="rId18"/>
    <p:sldId id="292" r:id="rId19"/>
    <p:sldId id="298" r:id="rId20"/>
    <p:sldId id="304" r:id="rId21"/>
    <p:sldId id="305" r:id="rId22"/>
    <p:sldId id="306" r:id="rId23"/>
    <p:sldId id="310" r:id="rId24"/>
    <p:sldId id="311" r:id="rId25"/>
    <p:sldId id="312" r:id="rId26"/>
    <p:sldId id="313" r:id="rId27"/>
    <p:sldId id="258" r:id="rId28"/>
    <p:sldId id="314" r:id="rId29"/>
    <p:sldId id="317" r:id="rId30"/>
    <p:sldId id="323" r:id="rId31"/>
    <p:sldId id="319" r:id="rId32"/>
    <p:sldId id="318" r:id="rId33"/>
    <p:sldId id="322" r:id="rId34"/>
    <p:sldId id="325" r:id="rId35"/>
    <p:sldId id="327" r:id="rId36"/>
    <p:sldId id="328" r:id="rId37"/>
    <p:sldId id="329" r:id="rId38"/>
    <p:sldId id="343" r:id="rId39"/>
    <p:sldId id="326" r:id="rId40"/>
    <p:sldId id="330" r:id="rId41"/>
    <p:sldId id="331" r:id="rId42"/>
    <p:sldId id="341" r:id="rId43"/>
    <p:sldId id="340" r:id="rId44"/>
    <p:sldId id="315" r:id="rId45"/>
    <p:sldId id="320" r:id="rId46"/>
    <p:sldId id="321" r:id="rId47"/>
    <p:sldId id="324" r:id="rId48"/>
    <p:sldId id="316" r:id="rId49"/>
    <p:sldId id="339" r:id="rId50"/>
    <p:sldId id="336" r:id="rId51"/>
    <p:sldId id="332" r:id="rId52"/>
    <p:sldId id="334" r:id="rId53"/>
    <p:sldId id="333" r:id="rId54"/>
    <p:sldId id="338" r:id="rId55"/>
    <p:sldId id="337" r:id="rId56"/>
    <p:sldId id="335" r:id="rId57"/>
    <p:sldId id="308"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80722D3-FD2A-4518-BF04-FA2346B6EF57}" type="datetimeFigureOut">
              <a:rPr lang="pt-BR" smtClean="0"/>
              <a:t>28/08/2018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80722D3-FD2A-4518-BF04-FA2346B6EF57}" type="datetimeFigureOut">
              <a:rPr lang="pt-BR" smtClean="0"/>
              <a:t>28/08/2018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80722D3-FD2A-4518-BF04-FA2346B6EF57}" type="datetimeFigureOut">
              <a:rPr lang="pt-BR" smtClean="0"/>
              <a:t>28/08/2018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80722D3-FD2A-4518-BF04-FA2346B6EF57}" type="datetimeFigureOut">
              <a:rPr lang="pt-BR" smtClean="0"/>
              <a:t>28/08/2018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80722D3-FD2A-4518-BF04-FA2346B6EF57}" type="datetimeFigureOut">
              <a:rPr lang="pt-BR" smtClean="0"/>
              <a:t>28/08/2018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80722D3-FD2A-4518-BF04-FA2346B6EF57}" type="datetimeFigureOut">
              <a:rPr lang="pt-BR" smtClean="0"/>
              <a:t>28/08/2018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180722D3-FD2A-4518-BF04-FA2346B6EF57}" type="datetimeFigureOut">
              <a:rPr lang="pt-BR" smtClean="0"/>
              <a:t>28/08/2018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180722D3-FD2A-4518-BF04-FA2346B6EF57}" type="datetimeFigureOut">
              <a:rPr lang="pt-BR" smtClean="0"/>
              <a:t>28/08/2018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722D3-FD2A-4518-BF04-FA2346B6EF57}" type="datetimeFigureOut">
              <a:rPr lang="pt-BR" smtClean="0"/>
              <a:t>28/08/2018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C37C287-96F9-48E0-A75E-6C872BCC253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80722D3-FD2A-4518-BF04-FA2346B6EF57}" type="datetimeFigureOut">
              <a:rPr lang="pt-BR" smtClean="0"/>
              <a:t>28/08/2018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C37C287-96F9-48E0-A75E-6C872BCC2531}" type="slidenum">
              <a:rPr lang="pt-BR" smtClean="0"/>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180722D3-FD2A-4518-BF04-FA2346B6EF57}" type="datetimeFigureOut">
              <a:rPr lang="pt-BR" smtClean="0"/>
              <a:t>28/08/2018</a:t>
            </a:fld>
            <a:endParaRPr lang="pt-BR"/>
          </a:p>
        </p:txBody>
      </p:sp>
      <p:sp>
        <p:nvSpPr>
          <p:cNvPr id="9" name="Slide Number Placeholder 8"/>
          <p:cNvSpPr>
            <a:spLocks noGrp="1"/>
          </p:cNvSpPr>
          <p:nvPr>
            <p:ph type="sldNum" sz="quarter" idx="11"/>
          </p:nvPr>
        </p:nvSpPr>
        <p:spPr/>
        <p:txBody>
          <a:bodyPr/>
          <a:lstStyle/>
          <a:p>
            <a:fld id="{DC37C287-96F9-48E0-A75E-6C872BCC2531}" type="slidenum">
              <a:rPr lang="pt-BR" smtClean="0"/>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C37C287-96F9-48E0-A75E-6C872BCC2531}" type="slidenum">
              <a:rPr lang="pt-BR" smtClean="0"/>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80722D3-FD2A-4518-BF04-FA2346B6EF57}" type="datetimeFigureOut">
              <a:rPr lang="pt-BR" smtClean="0"/>
              <a:t>28/08/2018</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iaui.folha.uol.com.br/lupa/" TargetMode="External"/><Relationship Id="rId7" Type="http://schemas.openxmlformats.org/officeDocument/2006/relationships/image" Target="../media/image26.png"/><Relationship Id="rId2" Type="http://schemas.openxmlformats.org/officeDocument/2006/relationships/hyperlink" Target="http://www.e-farsas.com/"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g1.globo.com/e-ou-nao-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116632"/>
            <a:ext cx="7772400" cy="1008112"/>
          </a:xfrm>
        </p:spPr>
        <p:txBody>
          <a:bodyPr>
            <a:normAutofit/>
          </a:bodyPr>
          <a:lstStyle/>
          <a:p>
            <a:pPr algn="ctr"/>
            <a:r>
              <a:rPr lang="pt-BR" sz="6000" b="1" dirty="0" smtClean="0"/>
              <a:t>ELEIÇÕES 2018</a:t>
            </a:r>
            <a:endParaRPr lang="pt-BR" sz="6000" dirty="0"/>
          </a:p>
        </p:txBody>
      </p:sp>
      <p:sp>
        <p:nvSpPr>
          <p:cNvPr id="3" name="Subtítulo 2"/>
          <p:cNvSpPr>
            <a:spLocks noGrp="1"/>
          </p:cNvSpPr>
          <p:nvPr>
            <p:ph type="subTitle" idx="1"/>
          </p:nvPr>
        </p:nvSpPr>
        <p:spPr>
          <a:xfrm>
            <a:off x="539552" y="4437112"/>
            <a:ext cx="7776864" cy="2232248"/>
          </a:xfrm>
        </p:spPr>
        <p:txBody>
          <a:bodyPr>
            <a:normAutofit/>
          </a:bodyPr>
          <a:lstStyle/>
          <a:p>
            <a:pPr algn="just">
              <a:spcBef>
                <a:spcPts val="0"/>
              </a:spcBef>
            </a:pPr>
            <a:r>
              <a:rPr lang="pt-BR" sz="1800" dirty="0" smtClean="0">
                <a:solidFill>
                  <a:schemeClr val="tx1"/>
                </a:solidFill>
              </a:rPr>
              <a:t>Palestrante:</a:t>
            </a:r>
          </a:p>
          <a:p>
            <a:pPr algn="just">
              <a:spcBef>
                <a:spcPts val="0"/>
              </a:spcBef>
            </a:pPr>
            <a:r>
              <a:rPr lang="pt-BR" sz="2800" b="1" dirty="0" smtClean="0">
                <a:solidFill>
                  <a:schemeClr val="tx1"/>
                </a:solidFill>
              </a:rPr>
              <a:t>PIERRE </a:t>
            </a:r>
            <a:r>
              <a:rPr lang="pt-BR" sz="2800" b="1" dirty="0">
                <a:solidFill>
                  <a:schemeClr val="tx1"/>
                </a:solidFill>
              </a:rPr>
              <a:t>VANDERLINDE </a:t>
            </a:r>
          </a:p>
          <a:p>
            <a:pPr algn="just">
              <a:spcBef>
                <a:spcPts val="0"/>
              </a:spcBef>
            </a:pPr>
            <a:r>
              <a:rPr lang="pt-BR" sz="1800" dirty="0">
                <a:solidFill>
                  <a:schemeClr val="tx1"/>
                </a:solidFill>
              </a:rPr>
              <a:t>Advogado Especialista em Direito Eleitoral, com atuação perante Zonas Eleitorais, TRE e TSE. </a:t>
            </a:r>
            <a:r>
              <a:rPr lang="pt-BR" sz="1800" dirty="0" smtClean="0">
                <a:solidFill>
                  <a:schemeClr val="tx1"/>
                </a:solidFill>
              </a:rPr>
              <a:t>Graduado </a:t>
            </a:r>
            <a:r>
              <a:rPr lang="pt-BR" sz="1800" dirty="0">
                <a:solidFill>
                  <a:schemeClr val="tx1"/>
                </a:solidFill>
              </a:rPr>
              <a:t>em Direito pela UFSC. Pós-Graduado (Especialização) em Direito Eleitoral – </a:t>
            </a:r>
            <a:r>
              <a:rPr lang="pt-BR" sz="1800" dirty="0" err="1">
                <a:solidFill>
                  <a:schemeClr val="tx1"/>
                </a:solidFill>
              </a:rPr>
              <a:t>Uniderp</a:t>
            </a:r>
            <a:r>
              <a:rPr lang="pt-BR" sz="1800" dirty="0">
                <a:solidFill>
                  <a:schemeClr val="tx1"/>
                </a:solidFill>
              </a:rPr>
              <a:t>. Membro Fundador da ACADE. Membro da ABRADEP. Presidente da Comissão de Direito Eleitoral da OAB-SC. </a:t>
            </a:r>
            <a:r>
              <a:rPr lang="pt-BR" sz="1800" dirty="0" smtClean="0">
                <a:solidFill>
                  <a:schemeClr val="tx1"/>
                </a:solidFill>
              </a:rPr>
              <a:t>Assessor Jurídico da AMESC. Professor </a:t>
            </a:r>
            <a:r>
              <a:rPr lang="pt-BR" sz="1800" dirty="0">
                <a:solidFill>
                  <a:schemeClr val="tx1"/>
                </a:solidFill>
              </a:rPr>
              <a:t>convidado ESA/ESMAFESC. Palestrante e Conferencista</a:t>
            </a:r>
            <a:r>
              <a:rPr lang="pt-BR" sz="1800" dirty="0" smtClean="0">
                <a:solidFill>
                  <a:schemeClr val="tx1"/>
                </a:solidFill>
              </a:rPr>
              <a:t>.</a:t>
            </a:r>
            <a:endParaRPr lang="pt-BR" sz="1800" dirty="0">
              <a:solidFill>
                <a:schemeClr val="tx1"/>
              </a:solidFill>
            </a:endParaRPr>
          </a:p>
        </p:txBody>
      </p:sp>
      <p:sp>
        <p:nvSpPr>
          <p:cNvPr id="4" name="Título 1"/>
          <p:cNvSpPr txBox="1">
            <a:spLocks/>
          </p:cNvSpPr>
          <p:nvPr/>
        </p:nvSpPr>
        <p:spPr>
          <a:xfrm>
            <a:off x="535658" y="1340768"/>
            <a:ext cx="7772400" cy="1494715"/>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pt-BR" sz="4800" b="1" dirty="0" smtClean="0"/>
              <a:t>      Condutas Vedadas</a:t>
            </a:r>
          </a:p>
          <a:p>
            <a:pPr algn="ctr"/>
            <a:r>
              <a:rPr lang="pt-BR" sz="4000" b="1" i="1" dirty="0" smtClean="0"/>
              <a:t>                                        </a:t>
            </a:r>
            <a:r>
              <a:rPr lang="pt-BR" sz="4700" b="1" i="1" dirty="0" err="1" smtClean="0"/>
              <a:t>Fake</a:t>
            </a:r>
            <a:r>
              <a:rPr lang="pt-BR" sz="4700" b="1" i="1" dirty="0" smtClean="0"/>
              <a:t> News</a:t>
            </a:r>
            <a:endParaRPr lang="pt-BR" sz="470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22635"/>
            <a:ext cx="2122173" cy="210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954" y="2708920"/>
            <a:ext cx="3844493" cy="187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16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Uso de Material e serviços</a:t>
            </a:r>
          </a:p>
        </p:txBody>
      </p:sp>
      <p:sp>
        <p:nvSpPr>
          <p:cNvPr id="3" name="Espaço Reservado para Conteúdo 2"/>
          <p:cNvSpPr>
            <a:spLocks noGrp="1"/>
          </p:cNvSpPr>
          <p:nvPr>
            <p:ph idx="1"/>
          </p:nvPr>
        </p:nvSpPr>
        <p:spPr/>
        <p:txBody>
          <a:bodyPr>
            <a:normAutofit lnSpcReduction="10000"/>
          </a:bodyPr>
          <a:lstStyle/>
          <a:p>
            <a:pPr marL="114300" indent="0" algn="just">
              <a:buNone/>
            </a:pPr>
            <a:r>
              <a:rPr lang="pt-BR" sz="2800" dirty="0" smtClean="0"/>
              <a:t>Art. 73...</a:t>
            </a:r>
          </a:p>
          <a:p>
            <a:pPr marL="114300" indent="0" algn="just">
              <a:buNone/>
            </a:pPr>
            <a:r>
              <a:rPr lang="pt-BR" sz="2800" i="1" dirty="0" smtClean="0"/>
              <a:t>II </a:t>
            </a:r>
            <a:r>
              <a:rPr lang="pt-BR" sz="2800" i="1" dirty="0"/>
              <a:t>- usar </a:t>
            </a:r>
            <a:r>
              <a:rPr lang="pt-BR" sz="2800" b="1" i="1" dirty="0"/>
              <a:t>materiais ou serviços</a:t>
            </a:r>
            <a:r>
              <a:rPr lang="pt-BR" sz="2800" i="1" dirty="0"/>
              <a:t>, custeados pelos Governos ou Casas Legislativas, que excedam as prerrogativas consignadas nos regimentos e normas dos órgãos que integram.</a:t>
            </a:r>
            <a:endParaRPr lang="pt-BR" sz="2800" dirty="0"/>
          </a:p>
          <a:p>
            <a:pPr algn="just"/>
            <a:r>
              <a:rPr lang="pt-BR" sz="2800" dirty="0" smtClean="0"/>
              <a:t>Não </a:t>
            </a:r>
            <a:r>
              <a:rPr lang="pt-BR" sz="2800" dirty="0"/>
              <a:t>podem ser usados telefones, papel, e-mail institucional, computadores em benefício de campanha eleitoral.</a:t>
            </a:r>
          </a:p>
          <a:p>
            <a:pPr algn="just"/>
            <a:r>
              <a:rPr lang="pt-BR" sz="2800" dirty="0" smtClean="0"/>
              <a:t>Essa </a:t>
            </a:r>
            <a:r>
              <a:rPr lang="pt-BR" sz="2800" dirty="0"/>
              <a:t>vedação se aplica </a:t>
            </a:r>
            <a:r>
              <a:rPr lang="pt-BR" sz="2800" dirty="0" smtClean="0"/>
              <a:t>a </a:t>
            </a:r>
            <a:r>
              <a:rPr lang="pt-BR" sz="2800" b="1" dirty="0"/>
              <a:t>todas </a:t>
            </a:r>
            <a:r>
              <a:rPr lang="pt-BR" sz="2800" dirty="0"/>
              <a:t>as esferas da administração pública: municipal, estadual e federal.</a:t>
            </a:r>
          </a:p>
          <a:p>
            <a:pPr algn="just"/>
            <a:endParaRPr lang="pt-BR" sz="2800" dirty="0"/>
          </a:p>
          <a:p>
            <a:pPr algn="just"/>
            <a:endParaRPr lang="pt-BR" dirty="0"/>
          </a:p>
          <a:p>
            <a:endParaRPr lang="pt-BR" dirty="0"/>
          </a:p>
        </p:txBody>
      </p:sp>
    </p:spTree>
    <p:extLst>
      <p:ext uri="{BB962C8B-B14F-4D97-AF65-F5344CB8AC3E}">
        <p14:creationId xmlns:p14="http://schemas.microsoft.com/office/powerpoint/2010/main" val="197887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7620000" cy="1143000"/>
          </a:xfrm>
        </p:spPr>
        <p:txBody>
          <a:bodyPr/>
          <a:lstStyle/>
          <a:p>
            <a:r>
              <a:rPr lang="pt-BR" dirty="0"/>
              <a:t>Cessão de servidor </a:t>
            </a:r>
            <a:r>
              <a:rPr lang="pt-BR" dirty="0" smtClean="0"/>
              <a:t> </a:t>
            </a:r>
            <a:r>
              <a:rPr lang="pt-BR" dirty="0"/>
              <a:t>público</a:t>
            </a:r>
          </a:p>
        </p:txBody>
      </p:sp>
      <p:sp>
        <p:nvSpPr>
          <p:cNvPr id="3" name="Espaço Reservado para Conteúdo 2"/>
          <p:cNvSpPr>
            <a:spLocks noGrp="1"/>
          </p:cNvSpPr>
          <p:nvPr>
            <p:ph idx="1"/>
          </p:nvPr>
        </p:nvSpPr>
        <p:spPr>
          <a:xfrm>
            <a:off x="457200" y="1052736"/>
            <a:ext cx="7620000" cy="5348064"/>
          </a:xfrm>
        </p:spPr>
        <p:txBody>
          <a:bodyPr>
            <a:normAutofit lnSpcReduction="10000"/>
          </a:bodyPr>
          <a:lstStyle/>
          <a:p>
            <a:pPr marL="114300" indent="0" algn="just">
              <a:buNone/>
            </a:pPr>
            <a:r>
              <a:rPr lang="pt-BR" sz="2800" dirty="0" smtClean="0"/>
              <a:t>Art. 73...</a:t>
            </a:r>
          </a:p>
          <a:p>
            <a:pPr marL="114300" indent="0" algn="just">
              <a:buNone/>
            </a:pPr>
            <a:r>
              <a:rPr lang="pt-BR" sz="2800" i="1" dirty="0"/>
              <a:t>III - </a:t>
            </a:r>
            <a:r>
              <a:rPr lang="pt-BR" sz="2800" b="1" i="1" dirty="0"/>
              <a:t>ceder servidor público </a:t>
            </a:r>
            <a:r>
              <a:rPr lang="pt-BR" sz="2800" i="1" dirty="0"/>
              <a:t>ou empregado da administração direta ou indireta federal, estadual ou municipal do Poder Executivo, </a:t>
            </a:r>
            <a:r>
              <a:rPr lang="pt-BR" sz="2800" b="1" i="1" dirty="0"/>
              <a:t>ou usar de seus serviços</a:t>
            </a:r>
            <a:r>
              <a:rPr lang="pt-BR" sz="2800" i="1" dirty="0"/>
              <a:t>, para comitês de campanha eleitoral de candidato, partido político ou coligação, </a:t>
            </a:r>
            <a:r>
              <a:rPr lang="pt-BR" sz="2800" b="1" i="1" dirty="0"/>
              <a:t>durante o horário de expediente normal</a:t>
            </a:r>
            <a:r>
              <a:rPr lang="pt-BR" sz="2800" i="1" dirty="0"/>
              <a:t>, salvo se o servidor ou empregado estiver licenciado.</a:t>
            </a:r>
            <a:endParaRPr lang="pt-BR" sz="2800" dirty="0"/>
          </a:p>
          <a:p>
            <a:pPr algn="just"/>
            <a:r>
              <a:rPr lang="pt-BR" sz="2000" dirty="0" smtClean="0"/>
              <a:t>O servidor </a:t>
            </a:r>
            <a:r>
              <a:rPr lang="pt-BR" sz="2000" dirty="0"/>
              <a:t>público que pretenda se dedicar a uma campanha eleitoral deve fazê-lo </a:t>
            </a:r>
            <a:r>
              <a:rPr lang="pt-BR" sz="2000" b="1" dirty="0"/>
              <a:t>fora do horário de expediente </a:t>
            </a:r>
            <a:r>
              <a:rPr lang="pt-BR" sz="2000" dirty="0"/>
              <a:t>da repartição pública ou durante o período de </a:t>
            </a:r>
            <a:r>
              <a:rPr lang="pt-BR" sz="2000" dirty="0" smtClean="0"/>
              <a:t>férias, inclusive a   interação </a:t>
            </a:r>
            <a:r>
              <a:rPr lang="pt-BR" sz="2000" dirty="0"/>
              <a:t>eleitoral </a:t>
            </a:r>
            <a:r>
              <a:rPr lang="pt-BR" sz="2000" dirty="0" smtClean="0"/>
              <a:t>nas </a:t>
            </a:r>
            <a:r>
              <a:rPr lang="pt-BR" sz="2000" b="1" dirty="0"/>
              <a:t>redes </a:t>
            </a:r>
            <a:r>
              <a:rPr lang="pt-BR" sz="2000" b="1" dirty="0" smtClean="0"/>
              <a:t>sociais</a:t>
            </a:r>
            <a:r>
              <a:rPr lang="pt-BR" sz="2000" dirty="0" smtClean="0"/>
              <a:t>. </a:t>
            </a:r>
            <a:r>
              <a:rPr lang="pt-BR" sz="2000" dirty="0"/>
              <a:t> </a:t>
            </a:r>
          </a:p>
          <a:p>
            <a:pPr algn="just"/>
            <a:r>
              <a:rPr lang="pt-BR" sz="2000" dirty="0"/>
              <a:t>Essa vedação se aplica </a:t>
            </a:r>
            <a:r>
              <a:rPr lang="pt-BR" sz="2000" dirty="0" smtClean="0"/>
              <a:t>a </a:t>
            </a:r>
            <a:r>
              <a:rPr lang="pt-BR" sz="2000" b="1" dirty="0"/>
              <a:t>todas </a:t>
            </a:r>
            <a:r>
              <a:rPr lang="pt-BR" sz="2000" dirty="0"/>
              <a:t>as esferas da administração pública: municipal, estadual e federal.</a:t>
            </a:r>
          </a:p>
          <a:p>
            <a:pPr marL="114300" indent="0" algn="just">
              <a:buNone/>
            </a:pPr>
            <a:endParaRPr lang="pt-BR" dirty="0" smtClean="0"/>
          </a:p>
        </p:txBody>
      </p:sp>
    </p:spTree>
    <p:extLst>
      <p:ext uri="{BB962C8B-B14F-4D97-AF65-F5344CB8AC3E}">
        <p14:creationId xmlns:p14="http://schemas.microsoft.com/office/powerpoint/2010/main" val="20853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Uso promocional de serviços de caráter social</a:t>
            </a:r>
          </a:p>
        </p:txBody>
      </p:sp>
      <p:sp>
        <p:nvSpPr>
          <p:cNvPr id="3" name="Espaço Reservado para Conteúdo 2"/>
          <p:cNvSpPr>
            <a:spLocks noGrp="1"/>
          </p:cNvSpPr>
          <p:nvPr>
            <p:ph idx="1"/>
          </p:nvPr>
        </p:nvSpPr>
        <p:spPr/>
        <p:txBody>
          <a:bodyPr>
            <a:normAutofit/>
          </a:bodyPr>
          <a:lstStyle/>
          <a:p>
            <a:pPr marL="114300" indent="0" algn="just">
              <a:buNone/>
            </a:pPr>
            <a:r>
              <a:rPr lang="pt-BR" sz="2800" dirty="0" smtClean="0"/>
              <a:t>Art. 73...</a:t>
            </a:r>
          </a:p>
          <a:p>
            <a:pPr marL="114300" indent="0" algn="just">
              <a:buNone/>
            </a:pPr>
            <a:r>
              <a:rPr lang="pt-BR" sz="2800" i="1" dirty="0" smtClean="0"/>
              <a:t>IV </a:t>
            </a:r>
            <a:r>
              <a:rPr lang="pt-BR" sz="2800" i="1" dirty="0"/>
              <a:t>- fazer ou permitir </a:t>
            </a:r>
            <a:r>
              <a:rPr lang="pt-BR" sz="2800" b="1" i="1" dirty="0"/>
              <a:t>uso promocional em favor de candidato</a:t>
            </a:r>
            <a:r>
              <a:rPr lang="pt-BR" sz="2800" i="1" dirty="0"/>
              <a:t>, partido político ou coligação, de distribuição gratuita de bens e serviços de caráter social custeados ou subvencionados pelo Poder Público.</a:t>
            </a:r>
            <a:endParaRPr lang="pt-BR" sz="2800" dirty="0"/>
          </a:p>
          <a:p>
            <a:pPr algn="just"/>
            <a:r>
              <a:rPr lang="pt-BR" sz="2000" dirty="0" smtClean="0"/>
              <a:t>A </a:t>
            </a:r>
            <a:r>
              <a:rPr lang="pt-BR" sz="2000" dirty="0"/>
              <a:t>vedação não alcança programas sociais, mas sim a </a:t>
            </a:r>
            <a:r>
              <a:rPr lang="pt-BR" sz="2000" b="1" dirty="0"/>
              <a:t>indevida utilização</a:t>
            </a:r>
            <a:r>
              <a:rPr lang="pt-BR" sz="2000" dirty="0"/>
              <a:t> </a:t>
            </a:r>
            <a:r>
              <a:rPr lang="pt-BR" sz="2000" dirty="0" smtClean="0"/>
              <a:t>deles visando </a:t>
            </a:r>
            <a:r>
              <a:rPr lang="pt-BR" sz="2000" dirty="0"/>
              <a:t>promover determinado candidato, coligação ou partido político, devendo ser observado </a:t>
            </a:r>
            <a:r>
              <a:rPr lang="pt-BR" sz="2000" dirty="0" smtClean="0"/>
              <a:t>o disposto </a:t>
            </a:r>
            <a:r>
              <a:rPr lang="pt-BR" sz="2000" dirty="0"/>
              <a:t>no </a:t>
            </a:r>
            <a:r>
              <a:rPr lang="pt-BR" sz="2000" dirty="0" smtClean="0"/>
              <a:t>§10 </a:t>
            </a:r>
            <a:r>
              <a:rPr lang="pt-BR" sz="2000" dirty="0"/>
              <a:t>do art. 73 da Lei nº 9.504/97, que adiante será objeto de exame.</a:t>
            </a:r>
          </a:p>
          <a:p>
            <a:pPr algn="just"/>
            <a:r>
              <a:rPr lang="pt-BR" sz="2000" dirty="0"/>
              <a:t>Essa vedação se aplica </a:t>
            </a:r>
            <a:r>
              <a:rPr lang="pt-BR" sz="2000" dirty="0" smtClean="0"/>
              <a:t>a </a:t>
            </a:r>
            <a:r>
              <a:rPr lang="pt-BR" sz="2000" b="1" dirty="0"/>
              <a:t>todas </a:t>
            </a:r>
            <a:r>
              <a:rPr lang="pt-BR" sz="2000" dirty="0"/>
              <a:t>as esferas da administração pública: municipal, estadual e federal.</a:t>
            </a:r>
          </a:p>
        </p:txBody>
      </p:sp>
    </p:spTree>
    <p:extLst>
      <p:ext uri="{BB962C8B-B14F-4D97-AF65-F5344CB8AC3E}">
        <p14:creationId xmlns:p14="http://schemas.microsoft.com/office/powerpoint/2010/main" val="373728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Contratação, demissão, vantagens</a:t>
            </a:r>
          </a:p>
        </p:txBody>
      </p:sp>
      <p:sp>
        <p:nvSpPr>
          <p:cNvPr id="3" name="Espaço Reservado para Conteúdo 2"/>
          <p:cNvSpPr>
            <a:spLocks noGrp="1"/>
          </p:cNvSpPr>
          <p:nvPr>
            <p:ph idx="1"/>
          </p:nvPr>
        </p:nvSpPr>
        <p:spPr/>
        <p:txBody>
          <a:bodyPr>
            <a:noAutofit/>
          </a:bodyPr>
          <a:lstStyle/>
          <a:p>
            <a:pPr marL="114300" indent="0" algn="just">
              <a:buNone/>
            </a:pPr>
            <a:r>
              <a:rPr lang="pt-BR" sz="2600" dirty="0" smtClean="0"/>
              <a:t>Art</a:t>
            </a:r>
            <a:r>
              <a:rPr lang="pt-BR" sz="2600" dirty="0"/>
              <a:t>. </a:t>
            </a:r>
            <a:r>
              <a:rPr lang="pt-BR" sz="2600" dirty="0" smtClean="0"/>
              <a:t>73...</a:t>
            </a:r>
            <a:endParaRPr lang="pt-BR" sz="2600" dirty="0"/>
          </a:p>
          <a:p>
            <a:pPr marL="114300" indent="0" algn="just">
              <a:buNone/>
            </a:pPr>
            <a:r>
              <a:rPr lang="pt-BR" sz="2600" i="1" dirty="0" smtClean="0"/>
              <a:t>V </a:t>
            </a:r>
            <a:r>
              <a:rPr lang="pt-BR" sz="2600" i="1" dirty="0"/>
              <a:t>- nomear, </a:t>
            </a:r>
            <a:r>
              <a:rPr lang="pt-BR" sz="2600" b="1" i="1" dirty="0"/>
              <a:t>contratar </a:t>
            </a:r>
            <a:r>
              <a:rPr lang="pt-BR" sz="2600" i="1" dirty="0"/>
              <a:t>ou de qualquer forma admitir, </a:t>
            </a:r>
            <a:r>
              <a:rPr lang="pt-BR" sz="2600" b="1" i="1" dirty="0"/>
              <a:t>demitir sem justa causa</a:t>
            </a:r>
            <a:r>
              <a:rPr lang="pt-BR" sz="2600" i="1" dirty="0"/>
              <a:t>, suprimir ou readaptar vantagens ou por outros meios dificultar ou impedir o exercício funcional e, ainda, </a:t>
            </a:r>
            <a:r>
              <a:rPr lang="pt-BR" sz="2600" i="1" dirty="0" err="1"/>
              <a:t>ex</a:t>
            </a:r>
            <a:r>
              <a:rPr lang="pt-BR" sz="2600" i="1" dirty="0"/>
              <a:t> </a:t>
            </a:r>
            <a:r>
              <a:rPr lang="pt-BR" sz="2600" i="1" dirty="0" err="1"/>
              <a:t>officio</a:t>
            </a:r>
            <a:r>
              <a:rPr lang="pt-BR" sz="2600" i="1" dirty="0"/>
              <a:t>, remover, transferir ou exonerar servidor público, na circunscrição do pleito, nos </a:t>
            </a:r>
            <a:r>
              <a:rPr lang="pt-BR" sz="2600" b="1" i="1" dirty="0"/>
              <a:t>três meses que o antecedem e até a posse dos eleitos</a:t>
            </a:r>
            <a:r>
              <a:rPr lang="pt-BR" sz="2600" i="1" dirty="0"/>
              <a:t>, sob pena de nulidade de pleno direito, </a:t>
            </a:r>
            <a:r>
              <a:rPr lang="pt-BR" sz="2600" b="1" i="1" u="sng" dirty="0"/>
              <a:t>ressalvados:</a:t>
            </a:r>
            <a:endParaRPr lang="pt-BR" sz="2600" dirty="0"/>
          </a:p>
          <a:p>
            <a:pPr marL="114300" indent="0" algn="just">
              <a:buNone/>
            </a:pPr>
            <a:r>
              <a:rPr lang="pt-BR" sz="2600" i="1" dirty="0" smtClean="0"/>
              <a:t>a</a:t>
            </a:r>
            <a:r>
              <a:rPr lang="pt-BR" sz="2600" i="1" dirty="0"/>
              <a:t>) a nomeação ou exoneração de </a:t>
            </a:r>
            <a:r>
              <a:rPr lang="pt-BR" sz="2600" b="1" i="1" dirty="0"/>
              <a:t>cargos em comissão </a:t>
            </a:r>
            <a:r>
              <a:rPr lang="pt-BR" sz="2600" i="1" dirty="0"/>
              <a:t>e designação ou dispensa de funções de confiança</a:t>
            </a:r>
            <a:r>
              <a:rPr lang="pt-BR" sz="2600" i="1" dirty="0" smtClean="0"/>
              <a:t>;</a:t>
            </a:r>
            <a:endParaRPr lang="pt-BR" sz="2600" dirty="0"/>
          </a:p>
        </p:txBody>
      </p:sp>
    </p:spTree>
    <p:extLst>
      <p:ext uri="{BB962C8B-B14F-4D97-AF65-F5344CB8AC3E}">
        <p14:creationId xmlns:p14="http://schemas.microsoft.com/office/powerpoint/2010/main" val="34006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7620000" cy="5924128"/>
          </a:xfrm>
        </p:spPr>
        <p:txBody>
          <a:bodyPr>
            <a:normAutofit/>
          </a:bodyPr>
          <a:lstStyle/>
          <a:p>
            <a:pPr marL="114300" indent="0" algn="just">
              <a:buNone/>
            </a:pPr>
            <a:r>
              <a:rPr lang="pt-BR" sz="2400" i="1" dirty="0"/>
              <a:t>b) a nomeação para </a:t>
            </a:r>
            <a:r>
              <a:rPr lang="pt-BR" sz="2400" b="1" i="1" dirty="0"/>
              <a:t>cargos do Poder Judiciário</a:t>
            </a:r>
            <a:r>
              <a:rPr lang="pt-BR" sz="2400" i="1" dirty="0"/>
              <a:t>, do Ministério Público, dos Tribunais ou Conselhos de Contas e dos órgãos da Presidência da República;</a:t>
            </a:r>
            <a:endParaRPr lang="pt-BR" sz="2400" dirty="0"/>
          </a:p>
          <a:p>
            <a:pPr marL="114300" indent="0" algn="just">
              <a:buNone/>
            </a:pPr>
            <a:r>
              <a:rPr lang="pt-BR" sz="2400" i="1" dirty="0"/>
              <a:t>c) a nomeação dos aprovados em </a:t>
            </a:r>
            <a:r>
              <a:rPr lang="pt-BR" sz="2400" b="1" i="1" dirty="0"/>
              <a:t>concursos públicos homologados</a:t>
            </a:r>
            <a:r>
              <a:rPr lang="pt-BR" sz="2400" i="1" dirty="0"/>
              <a:t> até o início daquele prazo;</a:t>
            </a:r>
            <a:endParaRPr lang="pt-BR" sz="2400" dirty="0"/>
          </a:p>
          <a:p>
            <a:pPr marL="114300" indent="0" algn="just">
              <a:buNone/>
            </a:pPr>
            <a:r>
              <a:rPr lang="pt-BR" sz="2400" i="1" dirty="0"/>
              <a:t>d) a nomeação ou contratação necessária à instalação ou ao funcionamento inadiável de </a:t>
            </a:r>
            <a:r>
              <a:rPr lang="pt-BR" sz="2400" b="1" i="1" dirty="0"/>
              <a:t>serviços públicos essenciais</a:t>
            </a:r>
            <a:r>
              <a:rPr lang="pt-BR" sz="2400" i="1" dirty="0"/>
              <a:t>, com prévia e expressa autorização do Chefe do Poder Executivo; </a:t>
            </a:r>
            <a:r>
              <a:rPr lang="pt-BR" sz="2400" dirty="0" smtClean="0"/>
              <a:t>(Lei nº 7.783/89)</a:t>
            </a:r>
            <a:endParaRPr lang="pt-BR" sz="2400" dirty="0"/>
          </a:p>
          <a:p>
            <a:pPr marL="114300" indent="0" algn="just">
              <a:buNone/>
            </a:pPr>
            <a:r>
              <a:rPr lang="pt-BR" sz="2400" i="1" dirty="0"/>
              <a:t>e) a transferência ou remoção </a:t>
            </a:r>
            <a:r>
              <a:rPr lang="pt-BR" sz="2400" i="1" dirty="0" err="1"/>
              <a:t>ex</a:t>
            </a:r>
            <a:r>
              <a:rPr lang="pt-BR" sz="2400" i="1" dirty="0"/>
              <a:t> </a:t>
            </a:r>
            <a:r>
              <a:rPr lang="pt-BR" sz="2400" i="1" dirty="0" err="1"/>
              <a:t>officio</a:t>
            </a:r>
            <a:r>
              <a:rPr lang="pt-BR" sz="2400" i="1" dirty="0"/>
              <a:t> de </a:t>
            </a:r>
            <a:r>
              <a:rPr lang="pt-BR" sz="2400" b="1" i="1" dirty="0"/>
              <a:t>militares, policiais civis e de agentes penitenciários</a:t>
            </a:r>
            <a:r>
              <a:rPr lang="pt-BR" sz="2400" i="1" dirty="0" smtClean="0"/>
              <a:t>;</a:t>
            </a:r>
          </a:p>
          <a:p>
            <a:pPr marL="114300" indent="0" algn="just">
              <a:buNone/>
            </a:pPr>
            <a:endParaRPr lang="pt-BR" sz="2400" dirty="0"/>
          </a:p>
          <a:p>
            <a:pPr algn="just"/>
            <a:r>
              <a:rPr lang="pt-BR" sz="2400" dirty="0"/>
              <a:t>Essa vedação </a:t>
            </a:r>
            <a:r>
              <a:rPr lang="pt-BR" sz="2400" b="1" dirty="0"/>
              <a:t>apenas</a:t>
            </a:r>
            <a:r>
              <a:rPr lang="pt-BR" sz="2400" dirty="0"/>
              <a:t> se aplica </a:t>
            </a:r>
            <a:r>
              <a:rPr lang="pt-BR" sz="2400" dirty="0" smtClean="0"/>
              <a:t>à esfera administrativa em disputa.</a:t>
            </a:r>
            <a:endParaRPr lang="pt-BR" sz="2400" dirty="0"/>
          </a:p>
        </p:txBody>
      </p:sp>
    </p:spTree>
    <p:extLst>
      <p:ext uri="{BB962C8B-B14F-4D97-AF65-F5344CB8AC3E}">
        <p14:creationId xmlns:p14="http://schemas.microsoft.com/office/powerpoint/2010/main" val="289151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Transferência voluntária de recursos</a:t>
            </a:r>
          </a:p>
        </p:txBody>
      </p:sp>
      <p:sp>
        <p:nvSpPr>
          <p:cNvPr id="3" name="Espaço Reservado para Conteúdo 2"/>
          <p:cNvSpPr>
            <a:spLocks noGrp="1"/>
          </p:cNvSpPr>
          <p:nvPr>
            <p:ph idx="1"/>
          </p:nvPr>
        </p:nvSpPr>
        <p:spPr>
          <a:xfrm>
            <a:off x="457200" y="1600200"/>
            <a:ext cx="7620000" cy="4997152"/>
          </a:xfrm>
        </p:spPr>
        <p:txBody>
          <a:bodyPr>
            <a:normAutofit lnSpcReduction="10000"/>
          </a:bodyPr>
          <a:lstStyle/>
          <a:p>
            <a:pPr marL="114300" indent="0" algn="just">
              <a:buNone/>
            </a:pPr>
            <a:r>
              <a:rPr lang="pt-BR" sz="2300" dirty="0" smtClean="0"/>
              <a:t>Art. </a:t>
            </a:r>
            <a:r>
              <a:rPr lang="pt-BR" sz="2300" dirty="0"/>
              <a:t>73, VI - nos três meses que antecedem o pleito:</a:t>
            </a:r>
          </a:p>
          <a:p>
            <a:pPr marL="114300" indent="0" algn="just">
              <a:buNone/>
            </a:pPr>
            <a:r>
              <a:rPr lang="pt-BR" sz="2300" i="1" dirty="0" smtClean="0"/>
              <a:t>a</a:t>
            </a:r>
            <a:r>
              <a:rPr lang="pt-BR" sz="2300" i="1" dirty="0"/>
              <a:t>) realizar </a:t>
            </a:r>
            <a:r>
              <a:rPr lang="pt-BR" sz="2300" b="1" i="1" dirty="0"/>
              <a:t>transferência voluntária de recursos </a:t>
            </a:r>
            <a:r>
              <a:rPr lang="pt-BR" sz="2300" i="1" dirty="0"/>
              <a:t>da União aos Estados e Municípios, e dos Estados aos Municípios, sob pena de nulidade de pleno direito, </a:t>
            </a:r>
            <a:r>
              <a:rPr lang="pt-BR" sz="2300" b="1" i="1" dirty="0"/>
              <a:t>ressalvados os recursos destinados a cumprir obrigação formal preexistente para execução de obra ou serviço em andamento e com cronograma prefixado</a:t>
            </a:r>
            <a:r>
              <a:rPr lang="pt-BR" sz="2300" i="1" dirty="0"/>
              <a:t>, e os destinados a atender situações de emergência e de calamidade pública;</a:t>
            </a:r>
            <a:endParaRPr lang="pt-BR" sz="2300" dirty="0"/>
          </a:p>
          <a:p>
            <a:pPr algn="just"/>
            <a:r>
              <a:rPr lang="pt-BR" sz="2300" dirty="0" smtClean="0"/>
              <a:t>O </a:t>
            </a:r>
            <a:r>
              <a:rPr lang="pt-BR" sz="2300" dirty="0"/>
              <a:t>conceito de transferência voluntária </a:t>
            </a:r>
            <a:r>
              <a:rPr lang="pt-BR" sz="2300" b="1" dirty="0"/>
              <a:t>não atinge, contudo, as transferências obrigatórias</a:t>
            </a:r>
            <a:r>
              <a:rPr lang="pt-BR" sz="2300" dirty="0"/>
              <a:t>, ou seja, as determinadas constitucionalmente e os repasses legais destinados à saúde</a:t>
            </a:r>
            <a:r>
              <a:rPr lang="pt-BR" sz="2300" dirty="0" smtClean="0"/>
              <a:t>.</a:t>
            </a:r>
          </a:p>
          <a:p>
            <a:pPr algn="just"/>
            <a:r>
              <a:rPr lang="pt-BR" sz="2300" dirty="0"/>
              <a:t>Essa vedação se aplica a </a:t>
            </a:r>
            <a:r>
              <a:rPr lang="pt-BR" sz="2300" b="1" dirty="0"/>
              <a:t>todas </a:t>
            </a:r>
            <a:r>
              <a:rPr lang="pt-BR" sz="2300" dirty="0"/>
              <a:t>as esferas da administração pública: municipal, estadual e federal.</a:t>
            </a:r>
          </a:p>
          <a:p>
            <a:pPr marL="114300" indent="0" algn="just">
              <a:buNone/>
            </a:pPr>
            <a:endParaRPr lang="pt-BR" dirty="0"/>
          </a:p>
        </p:txBody>
      </p:sp>
    </p:spTree>
    <p:extLst>
      <p:ext uri="{BB962C8B-B14F-4D97-AF65-F5344CB8AC3E}">
        <p14:creationId xmlns:p14="http://schemas.microsoft.com/office/powerpoint/2010/main" val="71806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Publicidade Institucional</a:t>
            </a:r>
            <a:endParaRPr lang="pt-BR" dirty="0"/>
          </a:p>
        </p:txBody>
      </p:sp>
      <p:sp>
        <p:nvSpPr>
          <p:cNvPr id="3" name="Espaço Reservado para Conteúdo 2"/>
          <p:cNvSpPr>
            <a:spLocks noGrp="1"/>
          </p:cNvSpPr>
          <p:nvPr>
            <p:ph idx="1"/>
          </p:nvPr>
        </p:nvSpPr>
        <p:spPr>
          <a:xfrm>
            <a:off x="457200" y="1600200"/>
            <a:ext cx="7620000" cy="4925144"/>
          </a:xfrm>
        </p:spPr>
        <p:txBody>
          <a:bodyPr>
            <a:normAutofit lnSpcReduction="10000"/>
          </a:bodyPr>
          <a:lstStyle/>
          <a:p>
            <a:pPr marL="114300" indent="0" algn="just">
              <a:buNone/>
            </a:pPr>
            <a:r>
              <a:rPr lang="pt-BR" sz="2400" dirty="0"/>
              <a:t>Art. 73, VI - nos três meses que antecedem o pleito:</a:t>
            </a:r>
          </a:p>
          <a:p>
            <a:pPr marL="114300" indent="0" algn="just">
              <a:buNone/>
            </a:pPr>
            <a:r>
              <a:rPr lang="pt-BR" sz="2400" i="1" dirty="0" smtClean="0"/>
              <a:t>b</a:t>
            </a:r>
            <a:r>
              <a:rPr lang="pt-BR" sz="2400" i="1" dirty="0"/>
              <a:t>) com exceção da propaganda de produtos e serviços que tenham concorrência no mercado, autorizar </a:t>
            </a:r>
            <a:r>
              <a:rPr lang="pt-BR" sz="2400" b="1" i="1" dirty="0"/>
              <a:t>publicidade institucional dos atos, programas, obras, serviços e campanhas </a:t>
            </a:r>
            <a:r>
              <a:rPr lang="pt-BR" sz="2400" i="1" dirty="0"/>
              <a:t>dos órgãos públicos federais, estaduais ou municipais, ou das respectivas entidades da administração indireta, salvo em caso de grave e urgente necessidade pública, assim reconhecida pela Justiça Eleitoral.</a:t>
            </a:r>
            <a:endParaRPr lang="pt-BR" sz="2400" dirty="0"/>
          </a:p>
          <a:p>
            <a:pPr marL="114300" indent="0" algn="just">
              <a:buNone/>
            </a:pPr>
            <a:r>
              <a:rPr lang="pt-BR" sz="2400" dirty="0"/>
              <a:t> </a:t>
            </a:r>
          </a:p>
          <a:p>
            <a:pPr algn="just"/>
            <a:r>
              <a:rPr lang="pt-BR" sz="2400" dirty="0" smtClean="0"/>
              <a:t>Nos </a:t>
            </a:r>
            <a:r>
              <a:rPr lang="pt-BR" sz="2400" dirty="0"/>
              <a:t>termos do §3º do art. 73, </a:t>
            </a:r>
            <a:r>
              <a:rPr lang="pt-BR" sz="2400" dirty="0" smtClean="0"/>
              <a:t>essa </a:t>
            </a:r>
            <a:r>
              <a:rPr lang="pt-BR" sz="2400" dirty="0"/>
              <a:t>proibição não se aplica aos Municípios em 2018. </a:t>
            </a:r>
            <a:r>
              <a:rPr lang="pt-BR" sz="2400" b="1" dirty="0"/>
              <a:t>Aplica-se apenas às esferas administrativas cujos cargos estejam em </a:t>
            </a:r>
            <a:r>
              <a:rPr lang="pt-BR" sz="2400" b="1" dirty="0" smtClean="0"/>
              <a:t>disputa</a:t>
            </a:r>
            <a:r>
              <a:rPr lang="pt-BR" sz="2400" dirty="0" smtClean="0"/>
              <a:t>.</a:t>
            </a:r>
            <a:endParaRPr lang="pt-BR" sz="2400" dirty="0"/>
          </a:p>
          <a:p>
            <a:endParaRPr lang="pt-BR" dirty="0"/>
          </a:p>
        </p:txBody>
      </p:sp>
    </p:spTree>
    <p:extLst>
      <p:ext uri="{BB962C8B-B14F-4D97-AF65-F5344CB8AC3E}">
        <p14:creationId xmlns:p14="http://schemas.microsoft.com/office/powerpoint/2010/main" val="5814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Pronunciamento em cadeia de rádio e TV</a:t>
            </a:r>
          </a:p>
        </p:txBody>
      </p:sp>
      <p:sp>
        <p:nvSpPr>
          <p:cNvPr id="3" name="Espaço Reservado para Conteúdo 2"/>
          <p:cNvSpPr>
            <a:spLocks noGrp="1"/>
          </p:cNvSpPr>
          <p:nvPr>
            <p:ph idx="1"/>
          </p:nvPr>
        </p:nvSpPr>
        <p:spPr>
          <a:xfrm>
            <a:off x="467544" y="1628800"/>
            <a:ext cx="7620000" cy="4853136"/>
          </a:xfrm>
        </p:spPr>
        <p:txBody>
          <a:bodyPr>
            <a:normAutofit/>
          </a:bodyPr>
          <a:lstStyle/>
          <a:p>
            <a:pPr marL="114300" indent="0" algn="just">
              <a:buNone/>
            </a:pPr>
            <a:r>
              <a:rPr lang="pt-BR" sz="2400" dirty="0"/>
              <a:t>As rádios e sistemas de televisão são concessões públicas, de forma que a Lei das Eleições confere proteção especial para a sua exploração nas eleições. </a:t>
            </a:r>
            <a:endParaRPr lang="pt-BR" sz="2400" dirty="0" smtClean="0"/>
          </a:p>
          <a:p>
            <a:pPr marL="114300" indent="0" algn="just">
              <a:buNone/>
            </a:pPr>
            <a:r>
              <a:rPr lang="pt-BR" sz="2400" dirty="0" smtClean="0"/>
              <a:t>Dispõe </a:t>
            </a:r>
            <a:r>
              <a:rPr lang="pt-BR" sz="2400" dirty="0"/>
              <a:t>a alínea “b”, do inciso VI, do art. 73 da Lei 9.504/97:</a:t>
            </a:r>
          </a:p>
          <a:p>
            <a:pPr marL="114300" indent="0" algn="just">
              <a:buNone/>
            </a:pPr>
            <a:r>
              <a:rPr lang="pt-BR" sz="2400" i="1" dirty="0" smtClean="0"/>
              <a:t>c</a:t>
            </a:r>
            <a:r>
              <a:rPr lang="pt-BR" sz="2400" i="1" dirty="0"/>
              <a:t>) fazer </a:t>
            </a:r>
            <a:r>
              <a:rPr lang="pt-BR" sz="2400" b="1" i="1" dirty="0"/>
              <a:t>pronunciamento em cadeia de rádio e televisão</a:t>
            </a:r>
            <a:r>
              <a:rPr lang="pt-BR" sz="2400" i="1" dirty="0"/>
              <a:t>, fora do horário eleitoral gratuito, salvo quando, a critério da Justiça Eleitoral, tratar-se de matéria urgente, relevante e característica das funções de </a:t>
            </a:r>
            <a:r>
              <a:rPr lang="pt-BR" sz="2400" i="1" dirty="0" smtClean="0"/>
              <a:t>governo.</a:t>
            </a:r>
            <a:endParaRPr lang="pt-BR" sz="2400" dirty="0"/>
          </a:p>
          <a:p>
            <a:pPr algn="just"/>
            <a:r>
              <a:rPr lang="pt-BR" sz="2400" dirty="0"/>
              <a:t>Nos termos do §3º do art. 73, essa proibição não se aplica aos Municípios em 2018. </a:t>
            </a:r>
            <a:r>
              <a:rPr lang="pt-BR" sz="2400" b="1" dirty="0"/>
              <a:t>Aplica-se apenas às esferas administrativas cujos cargos estejam em disputa</a:t>
            </a:r>
            <a:r>
              <a:rPr lang="pt-BR" sz="2400" dirty="0"/>
              <a:t>.</a:t>
            </a:r>
          </a:p>
        </p:txBody>
      </p:sp>
    </p:spTree>
    <p:extLst>
      <p:ext uri="{BB962C8B-B14F-4D97-AF65-F5344CB8AC3E}">
        <p14:creationId xmlns:p14="http://schemas.microsoft.com/office/powerpoint/2010/main" val="218247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Despesas com Publicidade</a:t>
            </a:r>
            <a:endParaRPr lang="pt-BR" dirty="0"/>
          </a:p>
        </p:txBody>
      </p:sp>
      <p:sp>
        <p:nvSpPr>
          <p:cNvPr id="3" name="Espaço Reservado para Conteúdo 2"/>
          <p:cNvSpPr>
            <a:spLocks noGrp="1"/>
          </p:cNvSpPr>
          <p:nvPr>
            <p:ph idx="1"/>
          </p:nvPr>
        </p:nvSpPr>
        <p:spPr>
          <a:xfrm>
            <a:off x="467544" y="1340768"/>
            <a:ext cx="7620000" cy="4968552"/>
          </a:xfrm>
        </p:spPr>
        <p:txBody>
          <a:bodyPr>
            <a:noAutofit/>
          </a:bodyPr>
          <a:lstStyle/>
          <a:p>
            <a:pPr marL="114300" indent="0" algn="just">
              <a:buNone/>
            </a:pPr>
            <a:r>
              <a:rPr lang="pt-BR" sz="2300" dirty="0"/>
              <a:t>Fruto da </a:t>
            </a:r>
            <a:r>
              <a:rPr lang="pt-BR" sz="2300" dirty="0" smtClean="0"/>
              <a:t>minirreforma </a:t>
            </a:r>
            <a:r>
              <a:rPr lang="pt-BR" sz="2300" dirty="0"/>
              <a:t>eleitoral de 2015 (Lei nº 13.165, de 2015), o inciso VII do art. 73 da Lei das Eleições foi alterado. Vejamos a redação;</a:t>
            </a:r>
          </a:p>
          <a:p>
            <a:pPr marL="114300" indent="0" algn="just">
              <a:buNone/>
            </a:pPr>
            <a:r>
              <a:rPr lang="pt-BR" sz="2300" dirty="0"/>
              <a:t> </a:t>
            </a:r>
            <a:r>
              <a:rPr lang="pt-BR" sz="2300" i="1" dirty="0" smtClean="0"/>
              <a:t>VII </a:t>
            </a:r>
            <a:r>
              <a:rPr lang="pt-BR" sz="2300" i="1" dirty="0"/>
              <a:t>- realizar, no </a:t>
            </a:r>
            <a:r>
              <a:rPr lang="pt-BR" sz="2300" b="1" i="1" dirty="0"/>
              <a:t>primeiro semestre </a:t>
            </a:r>
            <a:r>
              <a:rPr lang="pt-BR" sz="2300" i="1" dirty="0"/>
              <a:t>do ano de eleição, </a:t>
            </a:r>
            <a:r>
              <a:rPr lang="pt-BR" sz="2300" b="1" i="1" dirty="0"/>
              <a:t>despesas com publicidade </a:t>
            </a:r>
            <a:r>
              <a:rPr lang="pt-BR" sz="2300" i="1" dirty="0"/>
              <a:t>dos órgãos públicos federais, estaduais ou municipais, ou das respectivas entidades da administração indireta, que excedam a </a:t>
            </a:r>
            <a:r>
              <a:rPr lang="pt-BR" sz="2300" b="1" i="1" dirty="0"/>
              <a:t>média dos gastos no primeiro semestre dos três últimos anos que antecedem o pleito.</a:t>
            </a:r>
            <a:r>
              <a:rPr lang="pt-BR" sz="2300" i="1" dirty="0"/>
              <a:t> </a:t>
            </a:r>
            <a:endParaRPr lang="pt-BR" sz="2300" dirty="0"/>
          </a:p>
          <a:p>
            <a:pPr algn="just"/>
            <a:r>
              <a:rPr lang="pt-BR" sz="2300" dirty="0" smtClean="0"/>
              <a:t>Assim</a:t>
            </a:r>
            <a:r>
              <a:rPr lang="pt-BR" sz="2300" dirty="0"/>
              <a:t>, no ano da eleição (considerando apenas o primeiro semestre), não se pode gastar mais do que a média do que fora gasto nos primeiro semestre dos três últimos anos anteriores à eleição.</a:t>
            </a:r>
          </a:p>
          <a:p>
            <a:pPr algn="just"/>
            <a:r>
              <a:rPr lang="pt-BR" sz="2300" dirty="0" smtClean="0"/>
              <a:t>Essa </a:t>
            </a:r>
            <a:r>
              <a:rPr lang="pt-BR" sz="2300" dirty="0"/>
              <a:t>regra se aplica apenas na </a:t>
            </a:r>
            <a:r>
              <a:rPr lang="pt-BR" sz="2300" b="1" dirty="0"/>
              <a:t>circunscrição do pleito</a:t>
            </a:r>
            <a:r>
              <a:rPr lang="pt-BR" sz="2300" dirty="0"/>
              <a:t>.</a:t>
            </a:r>
          </a:p>
          <a:p>
            <a:pPr marL="114300" indent="0" algn="just">
              <a:buNone/>
            </a:pPr>
            <a:endParaRPr lang="pt-BR" sz="2000" dirty="0"/>
          </a:p>
        </p:txBody>
      </p:sp>
    </p:spTree>
    <p:extLst>
      <p:ext uri="{BB962C8B-B14F-4D97-AF65-F5344CB8AC3E}">
        <p14:creationId xmlns:p14="http://schemas.microsoft.com/office/powerpoint/2010/main" val="383304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Revisão geral da remuneração dos servidores</a:t>
            </a:r>
          </a:p>
        </p:txBody>
      </p:sp>
      <p:sp>
        <p:nvSpPr>
          <p:cNvPr id="3" name="Espaço Reservado para Conteúdo 2"/>
          <p:cNvSpPr>
            <a:spLocks noGrp="1"/>
          </p:cNvSpPr>
          <p:nvPr>
            <p:ph idx="1"/>
          </p:nvPr>
        </p:nvSpPr>
        <p:spPr/>
        <p:txBody>
          <a:bodyPr>
            <a:normAutofit/>
          </a:bodyPr>
          <a:lstStyle/>
          <a:p>
            <a:pPr marL="114300" indent="0" algn="just">
              <a:buNone/>
            </a:pPr>
            <a:r>
              <a:rPr lang="pt-BR" sz="2300" dirty="0"/>
              <a:t>O inciso VIII é claro no sentido de que a vedação se aplica </a:t>
            </a:r>
            <a:r>
              <a:rPr lang="pt-BR" sz="2300" b="1" u="sng" dirty="0"/>
              <a:t>apenas na circunscrição do pleito</a:t>
            </a:r>
            <a:r>
              <a:rPr lang="pt-BR" sz="2300" dirty="0"/>
              <a:t>:</a:t>
            </a:r>
          </a:p>
          <a:p>
            <a:pPr marL="114300" indent="0" algn="just">
              <a:buNone/>
            </a:pPr>
            <a:r>
              <a:rPr lang="pt-BR" sz="2300" i="1" dirty="0" smtClean="0"/>
              <a:t>VIII </a:t>
            </a:r>
            <a:r>
              <a:rPr lang="pt-BR" sz="2300" i="1" dirty="0"/>
              <a:t>- fazer, na circunscrição do pleito, </a:t>
            </a:r>
            <a:r>
              <a:rPr lang="pt-BR" sz="2300" b="1" i="1" dirty="0"/>
              <a:t>revisão geral da remuneração</a:t>
            </a:r>
            <a:r>
              <a:rPr lang="pt-BR" sz="2300" i="1" dirty="0"/>
              <a:t> dos servidores públicos que exceda a recomposição da perda de seu poder aquisitivo ao longo do ano da eleição, a partir do início do prazo estabelecido no art. 7º desta Lei e até a posse dos eleitos.</a:t>
            </a:r>
            <a:endParaRPr lang="pt-BR" sz="2300" dirty="0"/>
          </a:p>
          <a:p>
            <a:pPr algn="just"/>
            <a:r>
              <a:rPr lang="pt-BR" sz="2300" dirty="0" smtClean="0"/>
              <a:t>Na </a:t>
            </a:r>
            <a:r>
              <a:rPr lang="pt-BR" sz="2300" b="1" dirty="0"/>
              <a:t>Resolução TSE nº 21.054 foi consignado que a</a:t>
            </a:r>
            <a:r>
              <a:rPr lang="pt-BR" sz="2300" dirty="0"/>
              <a:t> aprovação, pela via legislativa, de proposta de </a:t>
            </a:r>
            <a:r>
              <a:rPr lang="pt-BR" sz="2300" b="1" dirty="0"/>
              <a:t>reestruturação de carreira </a:t>
            </a:r>
            <a:r>
              <a:rPr lang="pt-BR" sz="2300" dirty="0"/>
              <a:t>de servidores não se confunde com revisão geral de remuneração e, portanto, não encontra obstáculo na proibição contida no art. 73, inciso VIII, da Lei n° 9.504, de 1997</a:t>
            </a:r>
          </a:p>
          <a:p>
            <a:pPr marL="114300" indent="0">
              <a:buNone/>
            </a:pPr>
            <a:endParaRPr lang="pt-BR" dirty="0"/>
          </a:p>
        </p:txBody>
      </p:sp>
    </p:spTree>
    <p:extLst>
      <p:ext uri="{BB962C8B-B14F-4D97-AF65-F5344CB8AC3E}">
        <p14:creationId xmlns:p14="http://schemas.microsoft.com/office/powerpoint/2010/main" val="64025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Condutas Vedadas</a:t>
            </a:r>
            <a:endParaRPr lang="pt-BR" b="1" dirty="0"/>
          </a:p>
        </p:txBody>
      </p:sp>
      <p:sp>
        <p:nvSpPr>
          <p:cNvPr id="3" name="Espaço Reservado para Conteúdo 2"/>
          <p:cNvSpPr>
            <a:spLocks noGrp="1"/>
          </p:cNvSpPr>
          <p:nvPr>
            <p:ph idx="1"/>
          </p:nvPr>
        </p:nvSpPr>
        <p:spPr>
          <a:xfrm>
            <a:off x="457200" y="1412776"/>
            <a:ext cx="7620000" cy="5184576"/>
          </a:xfrm>
        </p:spPr>
        <p:txBody>
          <a:bodyPr>
            <a:noAutofit/>
          </a:bodyPr>
          <a:lstStyle/>
          <a:p>
            <a:pPr algn="just"/>
            <a:r>
              <a:rPr lang="pt-BR" sz="3000" dirty="0"/>
              <a:t>São condutas </a:t>
            </a:r>
            <a:r>
              <a:rPr lang="pt-BR" sz="3000" dirty="0" smtClean="0"/>
              <a:t>proibitivas, </a:t>
            </a:r>
            <a:r>
              <a:rPr lang="pt-BR" sz="3000" dirty="0"/>
              <a:t>previstas na Lei das Eleições, </a:t>
            </a:r>
            <a:r>
              <a:rPr lang="pt-BR" sz="3000" dirty="0" smtClean="0"/>
              <a:t>tendo por </a:t>
            </a:r>
            <a:r>
              <a:rPr lang="pt-BR" sz="3000" b="1" dirty="0" smtClean="0"/>
              <a:t>objetivo evitar o desequilíbrio do pleito eleitoral</a:t>
            </a:r>
            <a:r>
              <a:rPr lang="pt-BR" sz="3000" dirty="0" smtClean="0"/>
              <a:t>, resguardando-o do </a:t>
            </a:r>
            <a:r>
              <a:rPr lang="pt-BR" sz="3000" dirty="0"/>
              <a:t>abuso de poder político, </a:t>
            </a:r>
            <a:r>
              <a:rPr lang="pt-BR" sz="3000" dirty="0" smtClean="0"/>
              <a:t>evitando-se o uso da máquina pública a determinado </a:t>
            </a:r>
            <a:r>
              <a:rPr lang="pt-BR" sz="3000" dirty="0"/>
              <a:t>partido, </a:t>
            </a:r>
            <a:r>
              <a:rPr lang="pt-BR" sz="3000" dirty="0" smtClean="0"/>
              <a:t>coligação ou candidato.</a:t>
            </a:r>
          </a:p>
          <a:p>
            <a:pPr algn="just"/>
            <a:r>
              <a:rPr lang="pt-BR" sz="3000" dirty="0"/>
              <a:t>As eleições de 2018 terão como objeto os cargos eletivos estaduais e </a:t>
            </a:r>
            <a:r>
              <a:rPr lang="pt-BR" sz="3000" dirty="0" smtClean="0"/>
              <a:t>federais, no </a:t>
            </a:r>
            <a:r>
              <a:rPr lang="pt-BR" sz="3000" dirty="0"/>
              <a:t>entanto, muitas das condutas vedadas </a:t>
            </a:r>
            <a:r>
              <a:rPr lang="pt-BR" sz="3000" dirty="0" smtClean="0"/>
              <a:t>atingem </a:t>
            </a:r>
            <a:r>
              <a:rPr lang="pt-BR" sz="3000" dirty="0"/>
              <a:t>direta ou indiretamente as </a:t>
            </a:r>
            <a:r>
              <a:rPr lang="pt-BR" sz="3000" b="1" dirty="0"/>
              <a:t>administrações municipais</a:t>
            </a:r>
            <a:r>
              <a:rPr lang="pt-BR" sz="3000" dirty="0" smtClean="0"/>
              <a:t>.</a:t>
            </a:r>
            <a:endParaRPr lang="pt-BR" sz="3000" dirty="0"/>
          </a:p>
        </p:txBody>
      </p:sp>
    </p:spTree>
    <p:extLst>
      <p:ext uri="{BB962C8B-B14F-4D97-AF65-F5344CB8AC3E}">
        <p14:creationId xmlns:p14="http://schemas.microsoft.com/office/powerpoint/2010/main" val="588523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Distribuição gratuita de bens</a:t>
            </a:r>
          </a:p>
        </p:txBody>
      </p:sp>
      <p:sp>
        <p:nvSpPr>
          <p:cNvPr id="3" name="Espaço Reservado para Conteúdo 2"/>
          <p:cNvSpPr>
            <a:spLocks noGrp="1"/>
          </p:cNvSpPr>
          <p:nvPr>
            <p:ph idx="1"/>
          </p:nvPr>
        </p:nvSpPr>
        <p:spPr>
          <a:xfrm>
            <a:off x="457200" y="1340768"/>
            <a:ext cx="7620000" cy="5060032"/>
          </a:xfrm>
        </p:spPr>
        <p:txBody>
          <a:bodyPr>
            <a:normAutofit/>
          </a:bodyPr>
          <a:lstStyle/>
          <a:p>
            <a:pPr marL="114300" indent="0" algn="just">
              <a:buNone/>
            </a:pPr>
            <a:r>
              <a:rPr lang="pt-BR" sz="2400" dirty="0" smtClean="0"/>
              <a:t>Art. 73...</a:t>
            </a:r>
            <a:r>
              <a:rPr lang="pt-BR" sz="2400" dirty="0"/>
              <a:t> </a:t>
            </a:r>
          </a:p>
          <a:p>
            <a:pPr marL="114300" indent="0" algn="just">
              <a:buNone/>
            </a:pPr>
            <a:r>
              <a:rPr lang="pt-BR" sz="2400" i="1" dirty="0"/>
              <a:t>§10 - </a:t>
            </a:r>
            <a:r>
              <a:rPr lang="pt-BR" sz="2400" b="1" i="1" dirty="0"/>
              <a:t>No ano em que se realizar eleição, fica proibida a distribuição gratuita de bens, valores ou benefícios </a:t>
            </a:r>
            <a:r>
              <a:rPr lang="pt-BR" sz="2400" i="1" dirty="0"/>
              <a:t>por parte da Administração Pública, exceto nos casos de calamidade pública, de estado de emergência ou de </a:t>
            </a:r>
            <a:r>
              <a:rPr lang="pt-BR" sz="2400" b="1" i="1" dirty="0"/>
              <a:t>programas sociais autorizados em lei e já em execução orçamentária no exercício anterior</a:t>
            </a:r>
            <a:r>
              <a:rPr lang="pt-BR" sz="2400" i="1" dirty="0"/>
              <a:t>, casos em que o Ministério Público poderá promover o acompanhamento de sua execução financeira e administrativa</a:t>
            </a:r>
            <a:r>
              <a:rPr lang="pt-BR" sz="2400" i="1" dirty="0" smtClean="0"/>
              <a:t>.</a:t>
            </a:r>
            <a:r>
              <a:rPr lang="pt-BR" sz="2400" b="1" dirty="0"/>
              <a:t>	</a:t>
            </a:r>
            <a:endParaRPr lang="pt-BR" sz="2400" dirty="0"/>
          </a:p>
          <a:p>
            <a:pPr algn="just"/>
            <a:r>
              <a:rPr lang="pt-BR" sz="2400" dirty="0"/>
              <a:t>Ao definir o período como o “ano em que se realizar eleição”, as vedações vigoram, inclusive, </a:t>
            </a:r>
            <a:r>
              <a:rPr lang="pt-BR" sz="2400" b="1" dirty="0"/>
              <a:t>após a realização das eleições</a:t>
            </a:r>
            <a:r>
              <a:rPr lang="pt-BR" sz="2400" dirty="0"/>
              <a:t>, pois seu comando é claro ao abranger todo o ano do pleito eleitoral</a:t>
            </a:r>
            <a:r>
              <a:rPr lang="pt-BR" sz="2400" dirty="0" smtClean="0"/>
              <a:t>.</a:t>
            </a:r>
            <a:endParaRPr lang="pt-BR" sz="2400" dirty="0"/>
          </a:p>
          <a:p>
            <a:pPr marL="114300" indent="0" algn="just">
              <a:buNone/>
            </a:pPr>
            <a:endParaRPr lang="pt-BR" dirty="0"/>
          </a:p>
        </p:txBody>
      </p:sp>
    </p:spTree>
    <p:extLst>
      <p:ext uri="{BB962C8B-B14F-4D97-AF65-F5344CB8AC3E}">
        <p14:creationId xmlns:p14="http://schemas.microsoft.com/office/powerpoint/2010/main" val="103041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7620000" cy="5996136"/>
          </a:xfrm>
        </p:spPr>
        <p:txBody>
          <a:bodyPr>
            <a:noAutofit/>
          </a:bodyPr>
          <a:lstStyle/>
          <a:p>
            <a:pPr algn="just"/>
            <a:r>
              <a:rPr lang="pt-BR" sz="2400" dirty="0"/>
              <a:t>As exceções são apenas </a:t>
            </a:r>
            <a:r>
              <a:rPr lang="pt-BR" sz="2400" dirty="0" smtClean="0"/>
              <a:t>para os </a:t>
            </a:r>
            <a:r>
              <a:rPr lang="pt-BR" sz="2400" dirty="0"/>
              <a:t>casos de </a:t>
            </a:r>
            <a:r>
              <a:rPr lang="pt-BR" sz="2400" b="1" dirty="0" smtClean="0"/>
              <a:t>calamidade</a:t>
            </a:r>
            <a:r>
              <a:rPr lang="pt-BR" sz="2400" dirty="0" smtClean="0"/>
              <a:t> pública</a:t>
            </a:r>
            <a:r>
              <a:rPr lang="pt-BR" sz="2400" dirty="0"/>
              <a:t>, de estado de </a:t>
            </a:r>
            <a:r>
              <a:rPr lang="pt-BR" sz="2400" b="1" dirty="0"/>
              <a:t>emergência</a:t>
            </a:r>
            <a:r>
              <a:rPr lang="pt-BR" sz="2400" dirty="0"/>
              <a:t> ou de programas sociais autorizados em lei e já em </a:t>
            </a:r>
            <a:r>
              <a:rPr lang="pt-BR" sz="2400" dirty="0" smtClean="0"/>
              <a:t>execução orçamentária </a:t>
            </a:r>
            <a:r>
              <a:rPr lang="pt-BR" sz="2400" dirty="0"/>
              <a:t>no exercício anterior.</a:t>
            </a:r>
          </a:p>
          <a:p>
            <a:pPr algn="just"/>
            <a:r>
              <a:rPr lang="pt-BR" sz="2400" dirty="0"/>
              <a:t>Deve ser ressaltada a proibição do §11, de que </a:t>
            </a:r>
            <a:r>
              <a:rPr lang="pt-BR" sz="2400" b="1" i="1" dirty="0"/>
              <a:t>“nos anos eleitorais, os programas sociais de que trata o § 10 não poderão ser executados por entidade nominalmente vinculada a candidato ou por esse mantida.”</a:t>
            </a:r>
            <a:endParaRPr lang="pt-BR" sz="2400" b="1" dirty="0"/>
          </a:p>
          <a:p>
            <a:pPr algn="just"/>
            <a:r>
              <a:rPr lang="pt-BR" sz="2400" dirty="0"/>
              <a:t>A aplicabilidade </a:t>
            </a:r>
            <a:r>
              <a:rPr lang="pt-BR" sz="2400" dirty="0" smtClean="0"/>
              <a:t>do §10 foi </a:t>
            </a:r>
            <a:r>
              <a:rPr lang="pt-BR" sz="2400" dirty="0"/>
              <a:t>relativizada pelo Tribunal Superior Eleitoral quando emitiu a </a:t>
            </a:r>
            <a:r>
              <a:rPr lang="pt-BR" sz="2400" b="1" dirty="0"/>
              <a:t>Resolução n. 22.323</a:t>
            </a:r>
            <a:r>
              <a:rPr lang="pt-BR" sz="2400" dirty="0"/>
              <a:t> em resposta à Consulta n. </a:t>
            </a:r>
            <a:r>
              <a:rPr lang="pt-BR" sz="2400" dirty="0" smtClean="0"/>
              <a:t>1.357, </a:t>
            </a:r>
            <a:r>
              <a:rPr lang="pt-BR" sz="2400" dirty="0"/>
              <a:t>que teve como relator o Ministro Carlos Ayres Brito, em que se autorizou o Banco do Brasil a fazer doação ao programa </a:t>
            </a:r>
            <a:r>
              <a:rPr lang="pt-BR" sz="2400" b="1" dirty="0"/>
              <a:t>Criança Esperança</a:t>
            </a:r>
            <a:r>
              <a:rPr lang="pt-BR" sz="2400" dirty="0"/>
              <a:t>, considerando a importância social do projeto e a inexistência de qualquer viés </a:t>
            </a:r>
            <a:r>
              <a:rPr lang="pt-BR" sz="2400" dirty="0" smtClean="0"/>
              <a:t>eleitoral.</a:t>
            </a:r>
            <a:endParaRPr lang="pt-BR" sz="2400" dirty="0"/>
          </a:p>
        </p:txBody>
      </p:sp>
    </p:spTree>
    <p:extLst>
      <p:ext uri="{BB962C8B-B14F-4D97-AF65-F5344CB8AC3E}">
        <p14:creationId xmlns:p14="http://schemas.microsoft.com/office/powerpoint/2010/main" val="114014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43345"/>
            <a:ext cx="7620000" cy="5957455"/>
          </a:xfrm>
        </p:spPr>
        <p:txBody>
          <a:bodyPr>
            <a:normAutofit lnSpcReduction="10000"/>
          </a:bodyPr>
          <a:lstStyle/>
          <a:p>
            <a:pPr algn="just"/>
            <a:r>
              <a:rPr lang="pt-BR" dirty="0"/>
              <a:t>Nesse mesmo sentido o TRESC (no Processo n. 2.384 – Classe XI – Representação Eleitoral), </a:t>
            </a:r>
            <a:r>
              <a:rPr lang="pt-BR" dirty="0" smtClean="0"/>
              <a:t>se pronunciou </a:t>
            </a:r>
            <a:r>
              <a:rPr lang="pt-BR" dirty="0"/>
              <a:t>pela possibilidade de doação com caráter claramente assistencial e sem conotação eleitoral:</a:t>
            </a:r>
          </a:p>
          <a:p>
            <a:pPr marL="114300" indent="0" algn="just">
              <a:buNone/>
            </a:pPr>
            <a:r>
              <a:rPr lang="pt-BR" i="1" dirty="0" smtClean="0"/>
              <a:t>[...]</a:t>
            </a:r>
            <a:endParaRPr lang="pt-BR" i="1" dirty="0"/>
          </a:p>
          <a:p>
            <a:pPr marL="114300" indent="0" algn="just">
              <a:buNone/>
            </a:pPr>
            <a:r>
              <a:rPr lang="pt-BR" i="1" dirty="0" smtClean="0"/>
              <a:t>A </a:t>
            </a:r>
            <a:r>
              <a:rPr lang="pt-BR" i="1" dirty="0"/>
              <a:t>legislação eleitoral há de ser interpretada sob o influxo axiológico do </a:t>
            </a:r>
            <a:r>
              <a:rPr lang="pt-BR" b="1" i="1" dirty="0"/>
              <a:t>zelo pelo equilíbrio no pleito</a:t>
            </a:r>
            <a:r>
              <a:rPr lang="pt-BR" i="1" dirty="0"/>
              <a:t>. O administrador público não pode ser apenado por doação autorizada por ato do parlamento, durante o período eleitoral.</a:t>
            </a:r>
          </a:p>
          <a:p>
            <a:pPr marL="114300" indent="0" algn="just">
              <a:buNone/>
            </a:pPr>
            <a:r>
              <a:rPr lang="pt-BR" i="1" dirty="0" smtClean="0"/>
              <a:t>Embora </a:t>
            </a:r>
            <a:r>
              <a:rPr lang="pt-BR" i="1" dirty="0"/>
              <a:t>a Lei Eleitoral vede, desde a Lei n. 11.300, a distribuição de bens, valores ou benefícios, no ano eleitoral, </a:t>
            </a:r>
            <a:r>
              <a:rPr lang="pt-BR" b="1" i="1" dirty="0"/>
              <a:t>deve ser decotadas da proibição legal aquelas feitas com nítido propósito assistencial e sem conotação eleitoral. </a:t>
            </a:r>
            <a:r>
              <a:rPr lang="pt-BR" i="1" dirty="0"/>
              <a:t>As doações que não contenham essa característica e nem base em outra exceção legal, atraem a incidência da sanção pecuniária que recomenda fixação, à mingua de motivo em sentido contrário, do mínimo legal. [Ac. n. 21.707.]</a:t>
            </a:r>
          </a:p>
        </p:txBody>
      </p:sp>
    </p:spTree>
    <p:extLst>
      <p:ext uri="{BB962C8B-B14F-4D97-AF65-F5344CB8AC3E}">
        <p14:creationId xmlns:p14="http://schemas.microsoft.com/office/powerpoint/2010/main" val="197811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Contratação de shows artísticos em inaugurações</a:t>
            </a:r>
          </a:p>
        </p:txBody>
      </p:sp>
      <p:sp>
        <p:nvSpPr>
          <p:cNvPr id="3" name="Espaço Reservado para Conteúdo 2"/>
          <p:cNvSpPr>
            <a:spLocks noGrp="1"/>
          </p:cNvSpPr>
          <p:nvPr>
            <p:ph idx="1"/>
          </p:nvPr>
        </p:nvSpPr>
        <p:spPr/>
        <p:txBody>
          <a:bodyPr>
            <a:normAutofit/>
          </a:bodyPr>
          <a:lstStyle/>
          <a:p>
            <a:pPr marL="114300" indent="0" algn="just">
              <a:buNone/>
            </a:pPr>
            <a:r>
              <a:rPr lang="pt-BR" sz="2800" i="1" dirty="0" smtClean="0"/>
              <a:t>Art</a:t>
            </a:r>
            <a:r>
              <a:rPr lang="pt-BR" sz="2800" i="1" dirty="0"/>
              <a:t>. 75. Nos três meses que antecederem as eleições, na realização de inaugurações é vedada a contratação de shows artísticos pagos com recursos públicos. </a:t>
            </a:r>
            <a:endParaRPr lang="pt-BR" sz="2800" dirty="0"/>
          </a:p>
          <a:p>
            <a:pPr algn="just"/>
            <a:r>
              <a:rPr lang="pt-BR" sz="2800" dirty="0"/>
              <a:t>É proibida, </a:t>
            </a:r>
            <a:r>
              <a:rPr lang="pt-BR" sz="2800" dirty="0" smtClean="0"/>
              <a:t>desde de </a:t>
            </a:r>
            <a:r>
              <a:rPr lang="pt-BR" sz="2800" dirty="0"/>
              <a:t>7 de julho de </a:t>
            </a:r>
            <a:r>
              <a:rPr lang="pt-BR" sz="2800" dirty="0" smtClean="0"/>
              <a:t>2018, </a:t>
            </a:r>
            <a:r>
              <a:rPr lang="pt-BR" sz="2800" dirty="0"/>
              <a:t>a contratação de </a:t>
            </a:r>
            <a:r>
              <a:rPr lang="pt-BR" sz="2800" dirty="0" smtClean="0"/>
              <a:t>shows artísticos </a:t>
            </a:r>
            <a:r>
              <a:rPr lang="pt-BR" sz="2800" dirty="0"/>
              <a:t>para inauguração de obras. A vedação é aplicável à toda </a:t>
            </a:r>
            <a:r>
              <a:rPr lang="pt-BR" sz="2800" b="1" dirty="0" smtClean="0"/>
              <a:t>administração estadual e federal</a:t>
            </a:r>
            <a:r>
              <a:rPr lang="pt-BR" sz="2800" dirty="0" smtClean="0"/>
              <a:t>, e </a:t>
            </a:r>
            <a:r>
              <a:rPr lang="pt-BR" sz="2800" dirty="0"/>
              <a:t>sua inobservância caracteriza abuso do poder econômico (LC nº 64/90, </a:t>
            </a:r>
            <a:r>
              <a:rPr lang="pt-BR" sz="2800" dirty="0" smtClean="0"/>
              <a:t>art. 22</a:t>
            </a:r>
            <a:r>
              <a:rPr lang="pt-BR" sz="2800" dirty="0"/>
              <a:t>). </a:t>
            </a:r>
          </a:p>
        </p:txBody>
      </p:sp>
    </p:spTree>
    <p:extLst>
      <p:ext uri="{BB962C8B-B14F-4D97-AF65-F5344CB8AC3E}">
        <p14:creationId xmlns:p14="http://schemas.microsoft.com/office/powerpoint/2010/main" val="390562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Promoção pessoal em publicidade</a:t>
            </a:r>
          </a:p>
        </p:txBody>
      </p:sp>
      <p:sp>
        <p:nvSpPr>
          <p:cNvPr id="3" name="Espaço Reservado para Conteúdo 2"/>
          <p:cNvSpPr>
            <a:spLocks noGrp="1"/>
          </p:cNvSpPr>
          <p:nvPr>
            <p:ph idx="1"/>
          </p:nvPr>
        </p:nvSpPr>
        <p:spPr>
          <a:xfrm>
            <a:off x="457200" y="1600200"/>
            <a:ext cx="7620000" cy="4997152"/>
          </a:xfrm>
        </p:spPr>
        <p:txBody>
          <a:bodyPr>
            <a:normAutofit/>
          </a:bodyPr>
          <a:lstStyle/>
          <a:p>
            <a:pPr marL="114300" indent="0" algn="just">
              <a:buNone/>
            </a:pPr>
            <a:r>
              <a:rPr lang="pt-BR" sz="2400" i="1" dirty="0"/>
              <a:t>Art. 74.  Configura abuso de autoridade, para os fins do disposto no art. 22 da Lei Complementar nº 64, de 18 de maio de 1990, a infringência do disposto no § 1º do art. 37 da Constituição Federal, ficando o responsável, se candidato, sujeito ao cancelamento do registro ou do diploma.</a:t>
            </a:r>
          </a:p>
          <a:p>
            <a:pPr algn="just"/>
            <a:r>
              <a:rPr lang="pt-BR" sz="2400" dirty="0" smtClean="0"/>
              <a:t>A </a:t>
            </a:r>
            <a:r>
              <a:rPr lang="pt-BR" sz="2400" b="1" dirty="0"/>
              <a:t>publicidade dos atos</a:t>
            </a:r>
            <a:r>
              <a:rPr lang="pt-BR" sz="2400" dirty="0"/>
              <a:t>, programas, obras, serviços e campanhas dos órgãos públicos deverá ter caráter educativo, informativo ou de orientação social, dela não podendo constar nomes, símbolos ou imagens que caracterizem </a:t>
            </a:r>
            <a:r>
              <a:rPr lang="pt-BR" sz="2400" b="1" dirty="0"/>
              <a:t>promoção pessoal </a:t>
            </a:r>
            <a:r>
              <a:rPr lang="pt-BR" sz="2400" dirty="0"/>
              <a:t>de autoridades ou servidores públicos. (art. 37, §1º CF) </a:t>
            </a:r>
          </a:p>
          <a:p>
            <a:pPr algn="just"/>
            <a:r>
              <a:rPr lang="pt-BR" sz="2400" b="1" dirty="0" smtClean="0"/>
              <a:t>Obediência </a:t>
            </a:r>
            <a:r>
              <a:rPr lang="pt-BR" sz="2400" b="1" dirty="0"/>
              <a:t>obrigatória em </a:t>
            </a:r>
            <a:r>
              <a:rPr lang="pt-BR" sz="2400" b="1" dirty="0" smtClean="0"/>
              <a:t>qualquer esfera e período.</a:t>
            </a:r>
            <a:endParaRPr lang="pt-BR" sz="2400" b="1" dirty="0"/>
          </a:p>
          <a:p>
            <a:endParaRPr lang="pt-BR" dirty="0"/>
          </a:p>
          <a:p>
            <a:endParaRPr lang="pt-BR" dirty="0"/>
          </a:p>
        </p:txBody>
      </p:sp>
    </p:spTree>
    <p:extLst>
      <p:ext uri="{BB962C8B-B14F-4D97-AF65-F5344CB8AC3E}">
        <p14:creationId xmlns:p14="http://schemas.microsoft.com/office/powerpoint/2010/main" val="314351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Comparecimento em inauguração de obra pública</a:t>
            </a:r>
          </a:p>
        </p:txBody>
      </p:sp>
      <p:sp>
        <p:nvSpPr>
          <p:cNvPr id="3" name="Espaço Reservado para Conteúdo 2"/>
          <p:cNvSpPr>
            <a:spLocks noGrp="1"/>
          </p:cNvSpPr>
          <p:nvPr>
            <p:ph idx="1"/>
          </p:nvPr>
        </p:nvSpPr>
        <p:spPr/>
        <p:txBody>
          <a:bodyPr>
            <a:normAutofit lnSpcReduction="10000"/>
          </a:bodyPr>
          <a:lstStyle/>
          <a:p>
            <a:pPr marL="114300" indent="0" algn="just">
              <a:buNone/>
            </a:pPr>
            <a:endParaRPr lang="pt-BR" sz="2800" i="1" dirty="0" smtClean="0"/>
          </a:p>
          <a:p>
            <a:pPr marL="114300" indent="0" algn="just">
              <a:buNone/>
            </a:pPr>
            <a:r>
              <a:rPr lang="pt-BR" sz="2800" i="1" dirty="0" smtClean="0"/>
              <a:t>Art</a:t>
            </a:r>
            <a:r>
              <a:rPr lang="pt-BR" sz="2800" i="1" dirty="0"/>
              <a:t>. 77.  É proibido a qualquer candidato comparecer, nos 3 (três) meses que precedem o pleito, a inaugurações de obras públicas.</a:t>
            </a:r>
          </a:p>
          <a:p>
            <a:pPr algn="just"/>
            <a:endParaRPr lang="pt-BR" sz="2800" dirty="0"/>
          </a:p>
          <a:p>
            <a:pPr algn="just"/>
            <a:r>
              <a:rPr lang="pt-BR" sz="2800" dirty="0"/>
              <a:t>Na redação original do artigo, a limitação restringia apenas os candidatos a cargos do Poder Executivo e tinha interpretação dúbia, pois falavam em participação. Hoje a norma é clara ao proibir o candidato e veda o simples comparecimento.</a:t>
            </a:r>
          </a:p>
          <a:p>
            <a:endParaRPr lang="pt-BR" dirty="0"/>
          </a:p>
        </p:txBody>
      </p:sp>
    </p:spTree>
    <p:extLst>
      <p:ext uri="{BB962C8B-B14F-4D97-AF65-F5344CB8AC3E}">
        <p14:creationId xmlns:p14="http://schemas.microsoft.com/office/powerpoint/2010/main" val="259724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620000" cy="1143000"/>
          </a:xfrm>
        </p:spPr>
        <p:txBody>
          <a:bodyPr/>
          <a:lstStyle/>
          <a:p>
            <a:r>
              <a:rPr lang="pt-BR" dirty="0" smtClean="0"/>
              <a:t>Exemplos práticos:</a:t>
            </a:r>
            <a:endParaRPr lang="pt-BR" dirty="0"/>
          </a:p>
        </p:txBody>
      </p:sp>
      <p:sp>
        <p:nvSpPr>
          <p:cNvPr id="3" name="Espaço Reservado para Conteúdo 2"/>
          <p:cNvSpPr>
            <a:spLocks noGrp="1"/>
          </p:cNvSpPr>
          <p:nvPr>
            <p:ph idx="1"/>
          </p:nvPr>
        </p:nvSpPr>
        <p:spPr>
          <a:xfrm>
            <a:off x="457200" y="1196752"/>
            <a:ext cx="7620000" cy="5204048"/>
          </a:xfrm>
        </p:spPr>
        <p:txBody>
          <a:bodyPr>
            <a:noAutofit/>
          </a:bodyPr>
          <a:lstStyle/>
          <a:p>
            <a:pPr algn="just"/>
            <a:r>
              <a:rPr lang="pt-BR" sz="2400" dirty="0" smtClean="0"/>
              <a:t>Utilização </a:t>
            </a:r>
            <a:r>
              <a:rPr lang="pt-BR" sz="2400" dirty="0"/>
              <a:t>de </a:t>
            </a:r>
            <a:r>
              <a:rPr lang="pt-BR" sz="2400" b="1" dirty="0"/>
              <a:t>computador</a:t>
            </a:r>
            <a:r>
              <a:rPr lang="pt-BR" sz="2400" dirty="0"/>
              <a:t> ou notebook profissional para atos </a:t>
            </a:r>
            <a:r>
              <a:rPr lang="pt-BR" sz="2400" dirty="0" smtClean="0"/>
              <a:t>voltados para </a:t>
            </a:r>
            <a:r>
              <a:rPr lang="pt-BR" sz="2400" dirty="0"/>
              <a:t>eleição;</a:t>
            </a:r>
          </a:p>
          <a:p>
            <a:pPr algn="just"/>
            <a:r>
              <a:rPr lang="pt-BR" sz="2400" dirty="0" smtClean="0"/>
              <a:t>Uso </a:t>
            </a:r>
            <a:r>
              <a:rPr lang="pt-BR" sz="2400" dirty="0"/>
              <a:t>do </a:t>
            </a:r>
            <a:r>
              <a:rPr lang="pt-BR" sz="2400" b="1" dirty="0"/>
              <a:t>e-mail</a:t>
            </a:r>
            <a:r>
              <a:rPr lang="pt-BR" sz="2400" dirty="0"/>
              <a:t> ou </a:t>
            </a:r>
            <a:r>
              <a:rPr lang="pt-BR" sz="2400" b="1" dirty="0"/>
              <a:t>celular</a:t>
            </a:r>
            <a:r>
              <a:rPr lang="pt-BR" sz="2400" dirty="0"/>
              <a:t> profissional para questões de campanha </a:t>
            </a:r>
            <a:r>
              <a:rPr lang="pt-BR" sz="2400" dirty="0" smtClean="0"/>
              <a:t>ou propaganda </a:t>
            </a:r>
            <a:r>
              <a:rPr lang="pt-BR" sz="2400" dirty="0"/>
              <a:t>eleitoral;</a:t>
            </a:r>
          </a:p>
          <a:p>
            <a:pPr algn="just"/>
            <a:r>
              <a:rPr lang="pt-BR" sz="2400" dirty="0" smtClean="0"/>
              <a:t>Compartilhamento </a:t>
            </a:r>
            <a:r>
              <a:rPr lang="pt-BR" sz="2400" dirty="0"/>
              <a:t>ou aproveitamento de </a:t>
            </a:r>
            <a:r>
              <a:rPr lang="pt-BR" sz="2400" b="1" dirty="0"/>
              <a:t>listas de e-mails</a:t>
            </a:r>
            <a:r>
              <a:rPr lang="pt-BR" sz="2400" dirty="0"/>
              <a:t> </a:t>
            </a:r>
            <a:r>
              <a:rPr lang="pt-BR" sz="2400" dirty="0" smtClean="0"/>
              <a:t>ou endereços </a:t>
            </a:r>
            <a:r>
              <a:rPr lang="pt-BR" sz="2400" dirty="0"/>
              <a:t>formados ou obtidos na atividade pública para fins eleitorais;</a:t>
            </a:r>
          </a:p>
          <a:p>
            <a:pPr algn="just"/>
            <a:r>
              <a:rPr lang="pt-BR" sz="2400" dirty="0" smtClean="0"/>
              <a:t>Alimentação </a:t>
            </a:r>
            <a:r>
              <a:rPr lang="pt-BR" sz="2400" dirty="0"/>
              <a:t>de </a:t>
            </a:r>
            <a:r>
              <a:rPr lang="pt-BR" sz="2400" b="1" dirty="0"/>
              <a:t>páginas eletrônicas</a:t>
            </a:r>
            <a:r>
              <a:rPr lang="pt-BR" sz="2400" dirty="0"/>
              <a:t>, </a:t>
            </a:r>
            <a:r>
              <a:rPr lang="pt-BR" sz="2400" dirty="0" err="1" smtClean="0"/>
              <a:t>Facebook</a:t>
            </a:r>
            <a:r>
              <a:rPr lang="pt-BR" sz="2400" dirty="0" smtClean="0"/>
              <a:t>, </a:t>
            </a:r>
            <a:r>
              <a:rPr lang="pt-BR" sz="2400" dirty="0" err="1" smtClean="0"/>
              <a:t>twitter</a:t>
            </a:r>
            <a:r>
              <a:rPr lang="pt-BR" sz="2400" dirty="0" smtClean="0"/>
              <a:t> </a:t>
            </a:r>
            <a:r>
              <a:rPr lang="pt-BR" sz="2400" dirty="0"/>
              <a:t>ou quaisquer redes </a:t>
            </a:r>
            <a:r>
              <a:rPr lang="pt-BR" sz="2400" dirty="0" smtClean="0"/>
              <a:t>sociais durante horário de expediente;</a:t>
            </a:r>
          </a:p>
          <a:p>
            <a:pPr algn="just"/>
            <a:r>
              <a:rPr lang="pt-BR" sz="2400" dirty="0" smtClean="0"/>
              <a:t>Busca </a:t>
            </a:r>
            <a:r>
              <a:rPr lang="pt-BR" sz="2400" dirty="0"/>
              <a:t>e coleta de informações em </a:t>
            </a:r>
            <a:r>
              <a:rPr lang="pt-BR" sz="2400" b="1" dirty="0"/>
              <a:t>bancos de dados </a:t>
            </a:r>
            <a:r>
              <a:rPr lang="pt-BR" sz="2400" dirty="0"/>
              <a:t>internos do </a:t>
            </a:r>
            <a:r>
              <a:rPr lang="pt-BR" sz="2400" dirty="0" smtClean="0"/>
              <a:t>Poder Público </a:t>
            </a:r>
            <a:r>
              <a:rPr lang="pt-BR" sz="2400" dirty="0"/>
              <a:t>para obtenção de informações para uso contra adversário das eleições.</a:t>
            </a:r>
          </a:p>
        </p:txBody>
      </p:sp>
    </p:spTree>
    <p:extLst>
      <p:ext uri="{BB962C8B-B14F-4D97-AF65-F5344CB8AC3E}">
        <p14:creationId xmlns:p14="http://schemas.microsoft.com/office/powerpoint/2010/main" val="285216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Penalidades</a:t>
            </a:r>
            <a:endParaRPr lang="pt-BR" b="1" dirty="0"/>
          </a:p>
        </p:txBody>
      </p:sp>
      <p:sp>
        <p:nvSpPr>
          <p:cNvPr id="3" name="Espaço Reservado para Conteúdo 2"/>
          <p:cNvSpPr>
            <a:spLocks noGrp="1"/>
          </p:cNvSpPr>
          <p:nvPr>
            <p:ph idx="1"/>
          </p:nvPr>
        </p:nvSpPr>
        <p:spPr/>
        <p:txBody>
          <a:bodyPr>
            <a:normAutofit/>
          </a:bodyPr>
          <a:lstStyle/>
          <a:p>
            <a:pPr marL="114300" indent="0" algn="just">
              <a:buNone/>
            </a:pPr>
            <a:r>
              <a:rPr lang="pt-BR" sz="3200" dirty="0"/>
              <a:t>As penalidades previstas na lei podem variar de </a:t>
            </a:r>
            <a:r>
              <a:rPr lang="pt-BR" sz="3200" b="1" dirty="0"/>
              <a:t>multas</a:t>
            </a:r>
            <a:r>
              <a:rPr lang="pt-BR" sz="3200" dirty="0"/>
              <a:t> até a </a:t>
            </a:r>
            <a:r>
              <a:rPr lang="pt-BR" sz="3200" b="1" dirty="0"/>
              <a:t>cassação</a:t>
            </a:r>
            <a:r>
              <a:rPr lang="pt-BR" sz="3200" dirty="0"/>
              <a:t> do registro, diploma ou mandato e pode atingir o agente público ou o candidato beneficiado com a </a:t>
            </a:r>
            <a:r>
              <a:rPr lang="pt-BR" sz="3200" b="1" dirty="0"/>
              <a:t>inelegibilidade</a:t>
            </a:r>
            <a:r>
              <a:rPr lang="pt-BR" sz="3200" dirty="0"/>
              <a:t> prevista na Lei Complementar nº 64/90, a depender da análise do caso concreto pela Justiça Eleitoral. Podem caracterizar, ainda, ato de </a:t>
            </a:r>
            <a:r>
              <a:rPr lang="pt-BR" sz="3200" b="1" dirty="0"/>
              <a:t>improbidade administrativa</a:t>
            </a:r>
            <a:r>
              <a:rPr lang="pt-BR" sz="3200" dirty="0"/>
              <a:t>. </a:t>
            </a:r>
            <a:endParaRPr lang="pt-BR" dirty="0"/>
          </a:p>
        </p:txBody>
      </p:sp>
    </p:spTree>
    <p:extLst>
      <p:ext uri="{BB962C8B-B14F-4D97-AF65-F5344CB8AC3E}">
        <p14:creationId xmlns:p14="http://schemas.microsoft.com/office/powerpoint/2010/main" val="2988579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6984776" cy="4656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763" y="188640"/>
            <a:ext cx="406845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7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28800"/>
            <a:ext cx="7620000" cy="4896544"/>
          </a:xfrm>
        </p:spPr>
        <p:txBody>
          <a:bodyPr>
            <a:normAutofit fontScale="92500"/>
          </a:bodyPr>
          <a:lstStyle/>
          <a:p>
            <a:pPr marL="114300" indent="0" algn="just">
              <a:buNone/>
            </a:pPr>
            <a:r>
              <a:rPr lang="pt-BR" sz="3200" dirty="0" smtClean="0"/>
              <a:t>Segundo Diogo </a:t>
            </a:r>
            <a:r>
              <a:rPr lang="pt-BR" sz="3200" dirty="0" err="1" smtClean="0"/>
              <a:t>Rais</a:t>
            </a:r>
            <a:r>
              <a:rPr lang="pt-BR" sz="3200" dirty="0" smtClean="0"/>
              <a:t> e Daniel Falcão – </a:t>
            </a:r>
            <a:r>
              <a:rPr lang="pt-BR" sz="3200" i="1" dirty="0" smtClean="0"/>
              <a:t>Direito Eleitoral Digital</a:t>
            </a:r>
            <a:r>
              <a:rPr lang="pt-BR" sz="3200" dirty="0" smtClean="0"/>
              <a:t> -, </a:t>
            </a:r>
            <a:r>
              <a:rPr lang="pt-BR" sz="3200" b="1" i="1" dirty="0" smtClean="0"/>
              <a:t>“</a:t>
            </a:r>
            <a:r>
              <a:rPr lang="pt-BR" sz="3200" b="1" dirty="0" err="1" smtClean="0"/>
              <a:t>fake</a:t>
            </a:r>
            <a:r>
              <a:rPr lang="pt-BR" sz="3200" b="1" dirty="0" smtClean="0"/>
              <a:t> </a:t>
            </a:r>
            <a:r>
              <a:rPr lang="pt-BR" sz="3200" b="1" dirty="0" err="1" smtClean="0"/>
              <a:t>news</a:t>
            </a:r>
            <a:r>
              <a:rPr lang="pt-BR" sz="3200" b="1" dirty="0" smtClean="0"/>
              <a:t> </a:t>
            </a:r>
            <a:r>
              <a:rPr lang="pt-BR" sz="3200" b="1" i="1" dirty="0" smtClean="0"/>
              <a:t>são notícias falsas, mas que parecem ser verdadeiras”</a:t>
            </a:r>
            <a:r>
              <a:rPr lang="pt-BR" sz="3200" b="1" dirty="0" smtClean="0"/>
              <a:t>.</a:t>
            </a:r>
          </a:p>
          <a:p>
            <a:pPr marL="114300" indent="0" algn="just">
              <a:buNone/>
            </a:pPr>
            <a:r>
              <a:rPr lang="pt-BR" sz="3200" i="1" dirty="0" err="1"/>
              <a:t>Fake</a:t>
            </a:r>
            <a:r>
              <a:rPr lang="pt-BR" sz="3200" i="1" dirty="0"/>
              <a:t> </a:t>
            </a:r>
            <a:r>
              <a:rPr lang="pt-BR" sz="3200" i="1" dirty="0" err="1"/>
              <a:t>news</a:t>
            </a:r>
            <a:r>
              <a:rPr lang="pt-BR" sz="3200" i="1" dirty="0"/>
              <a:t> </a:t>
            </a:r>
            <a:r>
              <a:rPr lang="pt-BR" sz="3200" dirty="0"/>
              <a:t>são notícias e informações falsas  — ou modificadas — veiculadas </a:t>
            </a:r>
            <a:r>
              <a:rPr lang="pt-BR" sz="3200" dirty="0" smtClean="0"/>
              <a:t>com </a:t>
            </a:r>
            <a:r>
              <a:rPr lang="pt-BR" sz="3200" dirty="0"/>
              <a:t>o </a:t>
            </a:r>
            <a:r>
              <a:rPr lang="pt-BR" sz="3200" b="1" u="sng" dirty="0"/>
              <a:t>propósito de manipular pessoas e eventos</a:t>
            </a:r>
            <a:r>
              <a:rPr lang="pt-BR" sz="3200" dirty="0"/>
              <a:t>. </a:t>
            </a:r>
          </a:p>
          <a:p>
            <a:pPr marL="114300" indent="0" algn="just">
              <a:buNone/>
            </a:pPr>
            <a:r>
              <a:rPr lang="pt-BR" sz="3200" dirty="0"/>
              <a:t>Segundo pesquisa do Instituto </a:t>
            </a:r>
            <a:r>
              <a:rPr lang="pt-BR" sz="3200" dirty="0" smtClean="0"/>
              <a:t>Reuters, </a:t>
            </a:r>
            <a:r>
              <a:rPr lang="pt-BR" sz="3200" b="1" dirty="0"/>
              <a:t>as redes sociais são a maior fonte de notícias para os </a:t>
            </a:r>
            <a:r>
              <a:rPr lang="pt-BR" sz="3200" b="1" dirty="0" smtClean="0"/>
              <a:t>brasileiros: </a:t>
            </a:r>
            <a:r>
              <a:rPr lang="pt-BR" sz="3200" dirty="0" smtClean="0"/>
              <a:t>47</a:t>
            </a:r>
            <a:r>
              <a:rPr lang="pt-BR" sz="3200" dirty="0"/>
              <a:t>% em 2013 para 72% em 2016.</a:t>
            </a:r>
            <a:endParaRPr lang="pt-BR" sz="3200" dirty="0" smtClean="0"/>
          </a:p>
        </p:txBody>
      </p:sp>
      <p:pic>
        <p:nvPicPr>
          <p:cNvPr id="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467544" y="339610"/>
            <a:ext cx="7620000" cy="1143000"/>
          </a:xfrm>
        </p:spPr>
        <p:txBody>
          <a:bodyPr/>
          <a:lstStyle/>
          <a:p>
            <a:r>
              <a:rPr lang="pt-BR" b="1" dirty="0" smtClean="0"/>
              <a:t>O que é                            ?</a:t>
            </a:r>
            <a:endParaRPr lang="pt-BR" b="1" dirty="0"/>
          </a:p>
        </p:txBody>
      </p:sp>
    </p:spTree>
    <p:extLst>
      <p:ext uri="{BB962C8B-B14F-4D97-AF65-F5344CB8AC3E}">
        <p14:creationId xmlns:p14="http://schemas.microsoft.com/office/powerpoint/2010/main" val="213557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Princípios Norteadores</a:t>
            </a:r>
            <a:endParaRPr lang="pt-BR" dirty="0"/>
          </a:p>
        </p:txBody>
      </p:sp>
      <p:sp>
        <p:nvSpPr>
          <p:cNvPr id="3" name="Espaço Reservado para Conteúdo 2"/>
          <p:cNvSpPr>
            <a:spLocks noGrp="1"/>
          </p:cNvSpPr>
          <p:nvPr>
            <p:ph idx="1"/>
          </p:nvPr>
        </p:nvSpPr>
        <p:spPr>
          <a:xfrm>
            <a:off x="457200" y="1268760"/>
            <a:ext cx="7620000" cy="5184576"/>
          </a:xfrm>
        </p:spPr>
        <p:txBody>
          <a:bodyPr>
            <a:noAutofit/>
          </a:bodyPr>
          <a:lstStyle/>
          <a:p>
            <a:pPr algn="just"/>
            <a:r>
              <a:rPr lang="pt-BR" sz="2800" b="1" dirty="0"/>
              <a:t>ISONOMIA ENTRE OS CANDIDATOS: </a:t>
            </a:r>
            <a:r>
              <a:rPr lang="pt-BR" sz="2800" dirty="0"/>
              <a:t>As normas eleitorais </a:t>
            </a:r>
            <a:r>
              <a:rPr lang="pt-BR" sz="2800" dirty="0" smtClean="0"/>
              <a:t>são feitas </a:t>
            </a:r>
            <a:r>
              <a:rPr lang="pt-BR" sz="2800" dirty="0"/>
              <a:t>justamente para evitar que o equilíbrio das eleições seja perdido.</a:t>
            </a:r>
          </a:p>
          <a:p>
            <a:pPr algn="just"/>
            <a:r>
              <a:rPr lang="pt-BR" sz="2800" b="1" dirty="0"/>
              <a:t>IMPESSOALIDADE DO AGENTE PÚBLICO: </a:t>
            </a:r>
            <a:r>
              <a:rPr lang="pt-BR" sz="2800" dirty="0"/>
              <a:t>Os atos praticados pelo agente público no exercício de sua função são realizados </a:t>
            </a:r>
            <a:r>
              <a:rPr lang="pt-BR" sz="2800" dirty="0" smtClean="0"/>
              <a:t>pelo próprio </a:t>
            </a:r>
            <a:r>
              <a:rPr lang="pt-BR" sz="2800" dirty="0"/>
              <a:t>Estado, não por sua pessoa física. </a:t>
            </a:r>
          </a:p>
          <a:p>
            <a:pPr algn="just"/>
            <a:r>
              <a:rPr lang="pt-BR" sz="2800" b="1" dirty="0"/>
              <a:t>SEPARAÇÃO DO PÚBLICO E DO PRIVADO: </a:t>
            </a:r>
            <a:r>
              <a:rPr lang="pt-BR" sz="2800" dirty="0"/>
              <a:t>Os bens públicos </a:t>
            </a:r>
            <a:r>
              <a:rPr lang="pt-BR" sz="2800" dirty="0" smtClean="0"/>
              <a:t>são disponibilizados </a:t>
            </a:r>
            <a:r>
              <a:rPr lang="pt-BR" sz="2800" dirty="0"/>
              <a:t>aos agentes públicos exclusivamente para </a:t>
            </a:r>
            <a:r>
              <a:rPr lang="pt-BR" sz="2800" dirty="0" smtClean="0"/>
              <a:t>que possam </a:t>
            </a:r>
            <a:r>
              <a:rPr lang="pt-BR" sz="2800" dirty="0"/>
              <a:t>exercer suas funções e atuar em benefício do interesse comum. </a:t>
            </a:r>
          </a:p>
        </p:txBody>
      </p:sp>
    </p:spTree>
    <p:extLst>
      <p:ext uri="{BB962C8B-B14F-4D97-AF65-F5344CB8AC3E}">
        <p14:creationId xmlns:p14="http://schemas.microsoft.com/office/powerpoint/2010/main" val="583034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457200" y="1628800"/>
            <a:ext cx="7620000" cy="5040560"/>
          </a:xfrm>
        </p:spPr>
        <p:txBody>
          <a:bodyPr>
            <a:normAutofit lnSpcReduction="10000"/>
          </a:bodyPr>
          <a:lstStyle/>
          <a:p>
            <a:pPr marL="114300" indent="0" algn="just">
              <a:buNone/>
            </a:pPr>
            <a:r>
              <a:rPr lang="pt-BR" sz="3200" dirty="0"/>
              <a:t>O termo </a:t>
            </a:r>
            <a:r>
              <a:rPr lang="pt-BR" sz="3200" i="1" dirty="0" err="1" smtClean="0"/>
              <a:t>fake</a:t>
            </a:r>
            <a:r>
              <a:rPr lang="pt-BR" sz="3200" i="1" dirty="0" smtClean="0"/>
              <a:t> </a:t>
            </a:r>
            <a:r>
              <a:rPr lang="pt-BR" sz="3200" i="1" dirty="0" err="1"/>
              <a:t>news</a:t>
            </a:r>
            <a:r>
              <a:rPr lang="pt-BR" sz="3200" i="1" dirty="0"/>
              <a:t> </a:t>
            </a:r>
            <a:r>
              <a:rPr lang="pt-BR" sz="3200" dirty="0"/>
              <a:t>nasceu para </a:t>
            </a:r>
            <a:r>
              <a:rPr lang="pt-BR" sz="3200" b="1" dirty="0"/>
              <a:t>desacreditar a imprensa </a:t>
            </a:r>
            <a:r>
              <a:rPr lang="pt-BR" sz="3200" dirty="0"/>
              <a:t>nos Estados Unidos em meio a campanha eleitoral que culminou na vitória </a:t>
            </a:r>
            <a:r>
              <a:rPr lang="pt-BR" sz="3200" dirty="0" smtClean="0"/>
              <a:t>de </a:t>
            </a:r>
            <a:r>
              <a:rPr lang="pt-BR" sz="3200" dirty="0"/>
              <a:t>Donald </a:t>
            </a:r>
            <a:r>
              <a:rPr lang="pt-BR" sz="3200" dirty="0" err="1" smtClean="0"/>
              <a:t>Trump</a:t>
            </a:r>
            <a:r>
              <a:rPr lang="pt-BR" sz="3200" dirty="0" smtClean="0"/>
              <a:t> em 2016.</a:t>
            </a:r>
          </a:p>
          <a:p>
            <a:pPr marL="114300" indent="0" algn="just">
              <a:buNone/>
            </a:pPr>
            <a:r>
              <a:rPr lang="pt-BR" sz="3200" dirty="0" smtClean="0"/>
              <a:t>Histórias de </a:t>
            </a:r>
            <a:r>
              <a:rPr lang="pt-BR" sz="3200" dirty="0"/>
              <a:t>que o </a:t>
            </a:r>
            <a:r>
              <a:rPr lang="pt-BR" sz="3200" b="1" dirty="0"/>
              <a:t>Papa</a:t>
            </a:r>
            <a:r>
              <a:rPr lang="pt-BR" sz="3200" dirty="0"/>
              <a:t> havia apoiado a candidatura de </a:t>
            </a:r>
            <a:r>
              <a:rPr lang="pt-BR" sz="3200" dirty="0" err="1" smtClean="0"/>
              <a:t>Trump</a:t>
            </a:r>
            <a:r>
              <a:rPr lang="pt-BR" sz="3200" dirty="0"/>
              <a:t>; ou ainda, </a:t>
            </a:r>
            <a:r>
              <a:rPr lang="pt-BR" sz="3200" dirty="0" smtClean="0"/>
              <a:t>que </a:t>
            </a:r>
            <a:r>
              <a:rPr lang="pt-BR" sz="3200" dirty="0"/>
              <a:t>a certidão de nascimento de </a:t>
            </a:r>
            <a:r>
              <a:rPr lang="pt-BR" sz="3200" b="1" dirty="0"/>
              <a:t>Barack Obama </a:t>
            </a:r>
            <a:r>
              <a:rPr lang="pt-BR" sz="3200" dirty="0"/>
              <a:t>era falsa; ou até mesmo de que o ex-presidente havia sido o fundador do </a:t>
            </a:r>
            <a:r>
              <a:rPr lang="pt-BR" sz="3200" b="1" dirty="0"/>
              <a:t>Estado Islâmico</a:t>
            </a:r>
            <a:r>
              <a:rPr lang="pt-BR" sz="3200" dirty="0"/>
              <a:t>.</a:t>
            </a:r>
          </a:p>
          <a:p>
            <a:pPr marL="114300" indent="0" algn="just">
              <a:buNone/>
            </a:pPr>
            <a:endParaRPr lang="pt-BR" sz="3200" dirty="0" smtClean="0"/>
          </a:p>
        </p:txBody>
      </p:sp>
      <p:pic>
        <p:nvPicPr>
          <p:cNvPr id="5"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467544" y="339610"/>
            <a:ext cx="7620000" cy="1143000"/>
          </a:xfrm>
        </p:spPr>
        <p:txBody>
          <a:bodyPr/>
          <a:lstStyle/>
          <a:p>
            <a:r>
              <a:rPr lang="pt-BR" b="1" dirty="0" smtClean="0"/>
              <a:t>O que é                            ?</a:t>
            </a:r>
            <a:endParaRPr lang="pt-BR" b="1" dirty="0"/>
          </a:p>
        </p:txBody>
      </p:sp>
    </p:spTree>
    <p:extLst>
      <p:ext uri="{BB962C8B-B14F-4D97-AF65-F5344CB8AC3E}">
        <p14:creationId xmlns:p14="http://schemas.microsoft.com/office/powerpoint/2010/main" val="176365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7 tipos de </a:t>
            </a:r>
            <a:endParaRPr lang="pt-BR" dirty="0"/>
          </a:p>
        </p:txBody>
      </p:sp>
      <p:sp>
        <p:nvSpPr>
          <p:cNvPr id="3" name="Espaço Reservado para Conteúdo 2"/>
          <p:cNvSpPr>
            <a:spLocks noGrp="1"/>
          </p:cNvSpPr>
          <p:nvPr>
            <p:ph idx="1"/>
          </p:nvPr>
        </p:nvSpPr>
        <p:spPr/>
        <p:txBody>
          <a:bodyPr>
            <a:normAutofit/>
          </a:bodyPr>
          <a:lstStyle/>
          <a:p>
            <a:pPr marL="114300" indent="0" algn="just">
              <a:buNone/>
            </a:pPr>
            <a:r>
              <a:rPr lang="pt-BR" sz="2800" dirty="0" smtClean="0"/>
              <a:t>1 - </a:t>
            </a:r>
            <a:r>
              <a:rPr lang="pt-BR" sz="2800" b="1" dirty="0" smtClean="0"/>
              <a:t>Sátira </a:t>
            </a:r>
            <a:r>
              <a:rPr lang="pt-BR" sz="2800" b="1" dirty="0"/>
              <a:t>ou paródia:</a:t>
            </a:r>
            <a:r>
              <a:rPr lang="pt-BR" sz="2800" dirty="0"/>
              <a:t> sem intenção de causar mal, </a:t>
            </a:r>
            <a:r>
              <a:rPr lang="pt-BR" sz="2800" dirty="0" smtClean="0"/>
              <a:t>mas </a:t>
            </a:r>
            <a:r>
              <a:rPr lang="pt-BR" sz="2800" dirty="0"/>
              <a:t>tem potencial de enganar;</a:t>
            </a:r>
          </a:p>
          <a:p>
            <a:pPr marL="114300" indent="0" algn="just">
              <a:buNone/>
            </a:pPr>
            <a:r>
              <a:rPr lang="pt-BR" sz="2800" dirty="0" smtClean="0"/>
              <a:t>2 - </a:t>
            </a:r>
            <a:r>
              <a:rPr lang="pt-BR" sz="2800" b="1" dirty="0" smtClean="0"/>
              <a:t>Falsa </a:t>
            </a:r>
            <a:r>
              <a:rPr lang="pt-BR" sz="2800" b="1" dirty="0"/>
              <a:t>conexão: </a:t>
            </a:r>
            <a:r>
              <a:rPr lang="pt-BR" sz="2800" dirty="0"/>
              <a:t>quando manchetes, imagens ou legendas dão falsas dicas do que é o conteúdo realmente;</a:t>
            </a:r>
          </a:p>
          <a:p>
            <a:pPr marL="114300" indent="0" algn="just">
              <a:buNone/>
            </a:pPr>
            <a:r>
              <a:rPr lang="pt-BR" sz="2800" dirty="0" smtClean="0"/>
              <a:t>3 - </a:t>
            </a:r>
            <a:r>
              <a:rPr lang="pt-BR" sz="2800" b="1" dirty="0" smtClean="0"/>
              <a:t>Conteúdo </a:t>
            </a:r>
            <a:r>
              <a:rPr lang="pt-BR" sz="2800" b="1" dirty="0"/>
              <a:t>enganoso: </a:t>
            </a:r>
            <a:r>
              <a:rPr lang="pt-BR" sz="2800" dirty="0"/>
              <a:t>uso enganoso de uma informação para usá-la contra um assunto ou uma pessoa</a:t>
            </a:r>
            <a:r>
              <a:rPr lang="pt-BR" sz="2800" dirty="0" smtClean="0"/>
              <a:t>;</a:t>
            </a:r>
          </a:p>
          <a:p>
            <a:pPr marL="114300" indent="0" algn="just">
              <a:buNone/>
            </a:pPr>
            <a:r>
              <a:rPr lang="pt-BR" sz="2800" dirty="0" smtClean="0"/>
              <a:t>4 - </a:t>
            </a:r>
            <a:r>
              <a:rPr lang="pt-BR" sz="2800" b="1" dirty="0"/>
              <a:t>Falso contexto: </a:t>
            </a:r>
            <a:r>
              <a:rPr lang="pt-BR" sz="2800" dirty="0"/>
              <a:t>quando um conteúdo genuíno é compartilhado com um contexto falso;</a:t>
            </a:r>
          </a:p>
          <a:p>
            <a:pPr marL="114300" indent="0" algn="just">
              <a:buNone/>
            </a:pPr>
            <a:endParaRPr lang="pt-BR" sz="2800" dirty="0"/>
          </a:p>
        </p:txBody>
      </p:sp>
      <p:pic>
        <p:nvPicPr>
          <p:cNvPr id="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597"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2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7620000" cy="4555976"/>
          </a:xfrm>
        </p:spPr>
        <p:txBody>
          <a:bodyPr>
            <a:normAutofit/>
          </a:bodyPr>
          <a:lstStyle/>
          <a:p>
            <a:pPr marL="114300" indent="0" algn="just">
              <a:buNone/>
            </a:pPr>
            <a:r>
              <a:rPr lang="pt-BR" sz="2800" dirty="0" smtClean="0"/>
              <a:t>5 - </a:t>
            </a:r>
            <a:r>
              <a:rPr lang="pt-BR" sz="2800" b="1" dirty="0" smtClean="0"/>
              <a:t>Conteúdo </a:t>
            </a:r>
            <a:r>
              <a:rPr lang="pt-BR" sz="2800" b="1" dirty="0"/>
              <a:t>impostor: </a:t>
            </a:r>
            <a:r>
              <a:rPr lang="pt-BR" sz="2800" dirty="0"/>
              <a:t>quando fontes (pessoas, organizações, entidades) têm seus nomes usados, mas com afirmações que não são suas;</a:t>
            </a:r>
          </a:p>
          <a:p>
            <a:pPr marL="114300" indent="0" algn="just">
              <a:buNone/>
            </a:pPr>
            <a:r>
              <a:rPr lang="pt-BR" sz="2800" dirty="0" smtClean="0"/>
              <a:t>6 - </a:t>
            </a:r>
            <a:r>
              <a:rPr lang="pt-BR" sz="2800" b="1" dirty="0" smtClean="0"/>
              <a:t>Conteúdo </a:t>
            </a:r>
            <a:r>
              <a:rPr lang="pt-BR" sz="2800" b="1" dirty="0"/>
              <a:t>manipulado:</a:t>
            </a:r>
            <a:r>
              <a:rPr lang="pt-BR" sz="2800" dirty="0"/>
              <a:t> quando uma informação ou ideia verdadeira é manipulada para enganar o público;</a:t>
            </a:r>
          </a:p>
          <a:p>
            <a:pPr marL="114300" indent="0" algn="just">
              <a:buNone/>
            </a:pPr>
            <a:r>
              <a:rPr lang="pt-BR" sz="2800" dirty="0" smtClean="0"/>
              <a:t>7 - </a:t>
            </a:r>
            <a:r>
              <a:rPr lang="pt-BR" sz="2800" b="1" dirty="0" smtClean="0"/>
              <a:t>Conteúdo </a:t>
            </a:r>
            <a:r>
              <a:rPr lang="pt-BR" sz="2800" b="1" dirty="0"/>
              <a:t>fabricado:</a:t>
            </a:r>
            <a:r>
              <a:rPr lang="pt-BR" sz="2800" dirty="0"/>
              <a:t> feito do zero, é 100% falso e construído com intuito de desinformar o público e causar algum mal.</a:t>
            </a:r>
          </a:p>
          <a:p>
            <a:endParaRPr lang="pt-BR" dirty="0"/>
          </a:p>
        </p:txBody>
      </p:sp>
      <p:sp>
        <p:nvSpPr>
          <p:cNvPr id="4" name="Título 1"/>
          <p:cNvSpPr>
            <a:spLocks noGrp="1"/>
          </p:cNvSpPr>
          <p:nvPr>
            <p:ph type="title"/>
          </p:nvPr>
        </p:nvSpPr>
        <p:spPr>
          <a:xfrm>
            <a:off x="457200" y="274638"/>
            <a:ext cx="7620000" cy="1143000"/>
          </a:xfrm>
        </p:spPr>
        <p:txBody>
          <a:bodyPr/>
          <a:lstStyle/>
          <a:p>
            <a:r>
              <a:rPr lang="pt-BR" dirty="0" smtClean="0"/>
              <a:t>7 tipos de </a:t>
            </a:r>
            <a:endParaRPr lang="pt-BR" dirty="0"/>
          </a:p>
        </p:txBody>
      </p:sp>
      <p:pic>
        <p:nvPicPr>
          <p:cNvPr id="5"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597"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8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7620000" cy="4555976"/>
          </a:xfrm>
        </p:spPr>
        <p:txBody>
          <a:bodyPr>
            <a:normAutofit/>
          </a:bodyPr>
          <a:lstStyle/>
          <a:p>
            <a:pPr algn="just"/>
            <a:r>
              <a:rPr lang="pt-BR" sz="3200" dirty="0"/>
              <a:t>Na internet, certos tipos de conteúdos acabam se tornando </a:t>
            </a:r>
            <a:r>
              <a:rPr lang="pt-BR" sz="3200" b="1" i="1" dirty="0"/>
              <a:t>virais</a:t>
            </a:r>
            <a:r>
              <a:rPr lang="pt-BR" sz="3200" dirty="0"/>
              <a:t>, e aí são espalhados numa velocidade em que fica difícil reparar o erro. </a:t>
            </a:r>
            <a:endParaRPr lang="pt-BR" sz="3200" dirty="0" smtClean="0"/>
          </a:p>
          <a:p>
            <a:pPr algn="just"/>
            <a:r>
              <a:rPr lang="pt-BR" sz="3200" dirty="0" smtClean="0"/>
              <a:t>São </a:t>
            </a:r>
            <a:r>
              <a:rPr lang="pt-BR" sz="3200" dirty="0"/>
              <a:t>assuntos que carregam características em comum, e provocam um certo tipo de atração nas </a:t>
            </a:r>
            <a:r>
              <a:rPr lang="pt-BR" sz="3200" dirty="0" smtClean="0"/>
              <a:t>pessoas. </a:t>
            </a:r>
            <a:r>
              <a:rPr lang="pt-BR" sz="3200" b="1" dirty="0"/>
              <a:t>Quanto mais absurdo o boato, mais ele 'pega'.</a:t>
            </a:r>
          </a:p>
        </p:txBody>
      </p:sp>
      <p:pic>
        <p:nvPicPr>
          <p:cNvPr id="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139136" cy="1143000"/>
          </a:xfrm>
        </p:spPr>
        <p:txBody>
          <a:bodyPr/>
          <a:lstStyle/>
          <a:p>
            <a:r>
              <a:rPr lang="pt-BR" sz="4000" dirty="0"/>
              <a:t>“Gilmar Mendes mandou cancelar o BBB17</a:t>
            </a:r>
            <a:r>
              <a:rPr lang="pt-BR" sz="4000" dirty="0" smtClean="0"/>
              <a:t>”</a:t>
            </a:r>
            <a:endParaRPr lang="pt-BR" dirty="0"/>
          </a:p>
        </p:txBody>
      </p:sp>
      <p:pic>
        <p:nvPicPr>
          <p:cNvPr id="5122" name="Picture 2" descr="Resultado de imagem para Gilmar Mendes mandou cancelar o BBB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18828"/>
            <a:ext cx="71437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7384"/>
            <a:ext cx="1403648" cy="13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43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a:t>“</a:t>
            </a:r>
            <a:r>
              <a:rPr lang="pt-BR" sz="4000" dirty="0" smtClean="0"/>
              <a:t>Pombos </a:t>
            </a:r>
            <a:r>
              <a:rPr lang="pt-BR" sz="4000" dirty="0"/>
              <a:t>são </a:t>
            </a:r>
            <a:r>
              <a:rPr lang="pt-BR" sz="4000" dirty="0" smtClean="0"/>
              <a:t>moídos </a:t>
            </a:r>
            <a:r>
              <a:rPr lang="pt-BR" sz="4000" dirty="0"/>
              <a:t>junto </a:t>
            </a:r>
            <a:r>
              <a:rPr lang="pt-BR" sz="4000" dirty="0" smtClean="0"/>
              <a:t>com </a:t>
            </a:r>
            <a:r>
              <a:rPr lang="pt-BR" sz="4000" dirty="0"/>
              <a:t>cerveja”</a:t>
            </a:r>
          </a:p>
        </p:txBody>
      </p:sp>
      <p:pic>
        <p:nvPicPr>
          <p:cNvPr id="1536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19" y="1913979"/>
            <a:ext cx="7301883" cy="4107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7384"/>
            <a:ext cx="1403648" cy="13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857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6830"/>
            <a:ext cx="79819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7384"/>
            <a:ext cx="1403648" cy="13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945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4229"/>
            <a:ext cx="797242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7384"/>
            <a:ext cx="1403648" cy="13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68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Suzane von </a:t>
            </a:r>
            <a:r>
              <a:rPr lang="pt-BR" dirty="0" err="1"/>
              <a:t>Richthofen</a:t>
            </a:r>
            <a:r>
              <a:rPr lang="pt-BR" dirty="0"/>
              <a:t> será candidata a deputada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6253113" cy="434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7384"/>
            <a:ext cx="1403648" cy="136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779096" cy="1143000"/>
          </a:xfrm>
        </p:spPr>
        <p:txBody>
          <a:bodyPr/>
          <a:lstStyle/>
          <a:p>
            <a:pPr algn="just"/>
            <a:r>
              <a:rPr lang="pt-BR" sz="3200" dirty="0"/>
              <a:t>“Governo de Goiás está distribuindo bonecas com órgãos sexuais trocados”,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7227068" cy="358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128" y="4365104"/>
            <a:ext cx="2664296" cy="2231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190" y="1"/>
            <a:ext cx="1779482"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82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pPr algn="just"/>
            <a:r>
              <a:rPr lang="pt-BR" sz="3200" b="1" dirty="0"/>
              <a:t>SUFRÁGIO UNIVERSAL E EXERCÍCIO DA CIDADANIA: </a:t>
            </a:r>
            <a:r>
              <a:rPr lang="pt-BR" sz="3200" dirty="0"/>
              <a:t>a Constituição Federal assegura aos cidadãos brasileiros a ampla participação no processo político. Em que pese as restrições legais, </a:t>
            </a:r>
            <a:r>
              <a:rPr lang="pt-BR" sz="3200" b="1" dirty="0"/>
              <a:t>o agente público não pode ser proibido de ter suas próprias convicções políticas e participar do processo eleitoral</a:t>
            </a:r>
            <a:r>
              <a:rPr lang="pt-BR" sz="3200" dirty="0"/>
              <a:t>, desde que fora do horário de expediente, sem a utilização de bens públicos e quando não estiver legalmente impedido. </a:t>
            </a:r>
          </a:p>
          <a:p>
            <a:pPr marL="114300" indent="0" algn="just">
              <a:buNone/>
            </a:pPr>
            <a:endParaRPr lang="pt-BR" sz="1600" dirty="0"/>
          </a:p>
          <a:p>
            <a:pPr marL="114300" indent="0" algn="just">
              <a:buNone/>
            </a:pPr>
            <a:r>
              <a:rPr lang="pt-BR" sz="1600" dirty="0"/>
              <a:t>Fonte: http://www.pge.sc.gov.br/images/documentos/Manual_das_Eleicoes_2018.pdf</a:t>
            </a:r>
          </a:p>
          <a:p>
            <a:endParaRPr lang="pt-BR" dirty="0"/>
          </a:p>
        </p:txBody>
      </p:sp>
      <p:sp>
        <p:nvSpPr>
          <p:cNvPr id="4" name="Título 1"/>
          <p:cNvSpPr>
            <a:spLocks noGrp="1"/>
          </p:cNvSpPr>
          <p:nvPr>
            <p:ph type="title"/>
          </p:nvPr>
        </p:nvSpPr>
        <p:spPr>
          <a:xfrm>
            <a:off x="457200" y="274638"/>
            <a:ext cx="7620000" cy="1143000"/>
          </a:xfrm>
        </p:spPr>
        <p:txBody>
          <a:bodyPr/>
          <a:lstStyle/>
          <a:p>
            <a:r>
              <a:rPr lang="pt-BR" dirty="0" smtClean="0"/>
              <a:t>Princípios Norteadores</a:t>
            </a:r>
            <a:endParaRPr lang="pt-BR" dirty="0"/>
          </a:p>
        </p:txBody>
      </p:sp>
    </p:spTree>
    <p:extLst>
      <p:ext uri="{BB962C8B-B14F-4D97-AF65-F5344CB8AC3E}">
        <p14:creationId xmlns:p14="http://schemas.microsoft.com/office/powerpoint/2010/main" val="3971539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313" y="332656"/>
            <a:ext cx="4479950" cy="579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190" y="1"/>
            <a:ext cx="1779482"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05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9032"/>
            <a:ext cx="4124672" cy="643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ta para a direita 4"/>
          <p:cNvSpPr/>
          <p:nvPr/>
        </p:nvSpPr>
        <p:spPr>
          <a:xfrm>
            <a:off x="827584" y="6194314"/>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190" y="1"/>
            <a:ext cx="1779482"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660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89" y="692696"/>
            <a:ext cx="780936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67544" y="5949280"/>
            <a:ext cx="7776864" cy="307777"/>
          </a:xfrm>
          <a:prstGeom prst="rect">
            <a:avLst/>
          </a:prstGeom>
          <a:noFill/>
        </p:spPr>
        <p:txBody>
          <a:bodyPr wrap="square" rtlCol="0">
            <a:spAutoFit/>
          </a:bodyPr>
          <a:lstStyle/>
          <a:p>
            <a:r>
              <a:rPr lang="pt-BR" sz="1400" dirty="0" smtClean="0"/>
              <a:t>Jan/18 - https</a:t>
            </a:r>
            <a:r>
              <a:rPr lang="pt-BR" sz="1400" dirty="0"/>
              <a:t>://veja.abril.com.br/brasil/ranking-alvos-vitimas-noticias-falsas-fake-news-politica-brasil/</a:t>
            </a:r>
          </a:p>
        </p:txBody>
      </p:sp>
    </p:spTree>
    <p:extLst>
      <p:ext uri="{BB962C8B-B14F-4D97-AF65-F5344CB8AC3E}">
        <p14:creationId xmlns:p14="http://schemas.microsoft.com/office/powerpoint/2010/main" val="762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9" y="620688"/>
            <a:ext cx="7897469" cy="52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467544" y="5949280"/>
            <a:ext cx="7776864" cy="307777"/>
          </a:xfrm>
          <a:prstGeom prst="rect">
            <a:avLst/>
          </a:prstGeom>
          <a:noFill/>
        </p:spPr>
        <p:txBody>
          <a:bodyPr wrap="square" rtlCol="0">
            <a:spAutoFit/>
          </a:bodyPr>
          <a:lstStyle/>
          <a:p>
            <a:r>
              <a:rPr lang="pt-BR" sz="1400" dirty="0" smtClean="0"/>
              <a:t>Jan/18 - https</a:t>
            </a:r>
            <a:r>
              <a:rPr lang="pt-BR" sz="1400" dirty="0"/>
              <a:t>://veja.abril.com.br/brasil/ranking-alvos-vitimas-noticias-falsas-fake-news-politica-brasil/</a:t>
            </a:r>
          </a:p>
        </p:txBody>
      </p:sp>
    </p:spTree>
    <p:extLst>
      <p:ext uri="{BB962C8B-B14F-4D97-AF65-F5344CB8AC3E}">
        <p14:creationId xmlns:p14="http://schemas.microsoft.com/office/powerpoint/2010/main" val="2236230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sky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12195"/>
            <a:ext cx="358171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875310"/>
            <a:ext cx="2289994" cy="22899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m para fake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03" y="836712"/>
            <a:ext cx="346057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131" y="25385"/>
            <a:ext cx="4262393" cy="3196795"/>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211960" y="4466309"/>
            <a:ext cx="1080120" cy="1107996"/>
          </a:xfrm>
          <a:prstGeom prst="rect">
            <a:avLst/>
          </a:prstGeom>
          <a:noFill/>
        </p:spPr>
        <p:txBody>
          <a:bodyPr wrap="square" rtlCol="0">
            <a:spAutoFit/>
          </a:bodyPr>
          <a:lstStyle/>
          <a:p>
            <a:pPr algn="ctr"/>
            <a:r>
              <a:rPr lang="pt-BR" sz="6600" b="1" dirty="0" smtClean="0"/>
              <a:t>X</a:t>
            </a:r>
            <a:endParaRPr lang="pt-BR" sz="6600" b="1" dirty="0"/>
          </a:p>
        </p:txBody>
      </p:sp>
      <p:sp>
        <p:nvSpPr>
          <p:cNvPr id="5" name="CaixaDeTexto 4"/>
          <p:cNvSpPr txBox="1"/>
          <p:nvPr/>
        </p:nvSpPr>
        <p:spPr>
          <a:xfrm>
            <a:off x="3460071" y="1254822"/>
            <a:ext cx="1080120" cy="1107996"/>
          </a:xfrm>
          <a:prstGeom prst="rect">
            <a:avLst/>
          </a:prstGeom>
          <a:noFill/>
        </p:spPr>
        <p:txBody>
          <a:bodyPr wrap="square" rtlCol="0">
            <a:spAutoFit/>
          </a:bodyPr>
          <a:lstStyle/>
          <a:p>
            <a:pPr algn="ctr"/>
            <a:r>
              <a:rPr lang="pt-BR" sz="6600" b="1" dirty="0" smtClean="0"/>
              <a:t>X</a:t>
            </a:r>
            <a:endParaRPr lang="pt-BR" sz="6600" b="1" dirty="0"/>
          </a:p>
        </p:txBody>
      </p:sp>
      <p:sp>
        <p:nvSpPr>
          <p:cNvPr id="2" name="CaixaDeTexto 1"/>
          <p:cNvSpPr txBox="1"/>
          <p:nvPr/>
        </p:nvSpPr>
        <p:spPr>
          <a:xfrm>
            <a:off x="5724128" y="6309320"/>
            <a:ext cx="2289994" cy="400110"/>
          </a:xfrm>
          <a:prstGeom prst="rect">
            <a:avLst/>
          </a:prstGeom>
          <a:noFill/>
        </p:spPr>
        <p:txBody>
          <a:bodyPr wrap="square" rtlCol="0">
            <a:spAutoFit/>
          </a:bodyPr>
          <a:lstStyle/>
          <a:p>
            <a:pPr algn="ctr"/>
            <a:r>
              <a:rPr lang="pt-BR" sz="2000" b="1" dirty="0"/>
              <a:t>Sarah </a:t>
            </a:r>
            <a:r>
              <a:rPr lang="pt-BR" sz="2000" b="1" dirty="0" err="1"/>
              <a:t>Connor</a:t>
            </a:r>
            <a:endParaRPr lang="pt-BR" sz="2000" b="1" dirty="0"/>
          </a:p>
        </p:txBody>
      </p:sp>
      <p:sp>
        <p:nvSpPr>
          <p:cNvPr id="9" name="CaixaDeTexto 8"/>
          <p:cNvSpPr txBox="1"/>
          <p:nvPr/>
        </p:nvSpPr>
        <p:spPr>
          <a:xfrm>
            <a:off x="969389" y="6254122"/>
            <a:ext cx="2289994" cy="400110"/>
          </a:xfrm>
          <a:prstGeom prst="rect">
            <a:avLst/>
          </a:prstGeom>
          <a:noFill/>
        </p:spPr>
        <p:txBody>
          <a:bodyPr wrap="square" rtlCol="0">
            <a:spAutoFit/>
          </a:bodyPr>
          <a:lstStyle/>
          <a:p>
            <a:pPr algn="ctr"/>
            <a:r>
              <a:rPr lang="pt-BR" sz="2000" b="1" dirty="0" err="1" smtClean="0"/>
              <a:t>Skynet</a:t>
            </a:r>
            <a:endParaRPr lang="pt-BR" sz="2000" b="1" dirty="0"/>
          </a:p>
        </p:txBody>
      </p:sp>
    </p:spTree>
    <p:extLst>
      <p:ext uri="{BB962C8B-B14F-4D97-AF65-F5344CB8AC3E}">
        <p14:creationId xmlns:p14="http://schemas.microsoft.com/office/powerpoint/2010/main" val="896774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457200" y="1600200"/>
            <a:ext cx="7787208" cy="4800600"/>
          </a:xfrm>
        </p:spPr>
        <p:txBody>
          <a:bodyPr>
            <a:normAutofit lnSpcReduction="10000"/>
          </a:bodyPr>
          <a:lstStyle/>
          <a:p>
            <a:r>
              <a:rPr lang="pt-BR" sz="3200" b="1" dirty="0" smtClean="0"/>
              <a:t>São robôs que disseminam notícias falsas</a:t>
            </a:r>
            <a:endParaRPr lang="pt-BR" sz="3200" b="1" dirty="0" smtClean="0">
              <a:solidFill>
                <a:srgbClr val="FF0000"/>
              </a:solidFill>
            </a:endParaRPr>
          </a:p>
          <a:p>
            <a:pPr marL="114300" indent="0" algn="just">
              <a:buNone/>
            </a:pPr>
            <a:r>
              <a:rPr lang="pt-BR" sz="2800" b="1" dirty="0" smtClean="0">
                <a:solidFill>
                  <a:srgbClr val="FF0000"/>
                </a:solidFill>
              </a:rPr>
              <a:t>MENTIRA</a:t>
            </a:r>
            <a:r>
              <a:rPr lang="pt-BR" sz="2800" dirty="0" smtClean="0"/>
              <a:t> - Existem </a:t>
            </a:r>
            <a:r>
              <a:rPr lang="pt-BR" sz="2800" dirty="0"/>
              <a:t>os </a:t>
            </a:r>
            <a:r>
              <a:rPr lang="pt-BR" sz="2800" i="1" dirty="0" err="1"/>
              <a:t>bots</a:t>
            </a:r>
            <a:r>
              <a:rPr lang="pt-BR" sz="2800" dirty="0"/>
              <a:t> (sistemas automáticos de </a:t>
            </a:r>
            <a:r>
              <a:rPr lang="pt-BR" sz="2800" dirty="0" smtClean="0"/>
              <a:t>compartilhamento), mas o </a:t>
            </a:r>
            <a:r>
              <a:rPr lang="pt-BR" sz="2800" dirty="0"/>
              <a:t>grande problema é que </a:t>
            </a:r>
            <a:r>
              <a:rPr lang="pt-BR" sz="2800" dirty="0" smtClean="0"/>
              <a:t>as </a:t>
            </a:r>
            <a:r>
              <a:rPr lang="pt-BR" sz="2800" dirty="0"/>
              <a:t>notícias falsas têm se utilizado do </a:t>
            </a:r>
            <a:r>
              <a:rPr lang="pt-BR" sz="2800" b="1" dirty="0"/>
              <a:t>compartilhamento irresponsável de muitos internautas</a:t>
            </a:r>
            <a:r>
              <a:rPr lang="pt-BR" sz="2800" dirty="0"/>
              <a:t>, que estão disseminando notícias mentirosas, sem verificar previamente sua veracidade. Há casos que o compartilhamento é realizado após o indivíduo ler apenas a manchete, desconhecendo por completo o conteúdo compartilhado.</a:t>
            </a:r>
          </a:p>
        </p:txBody>
      </p:sp>
      <p:pic>
        <p:nvPicPr>
          <p:cNvPr id="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90"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95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7787208" cy="4800600"/>
          </a:xfrm>
        </p:spPr>
        <p:txBody>
          <a:bodyPr>
            <a:normAutofit/>
          </a:bodyPr>
          <a:lstStyle/>
          <a:p>
            <a:r>
              <a:rPr lang="pt-BR" sz="3200" b="1" dirty="0" smtClean="0"/>
              <a:t>As notícias falsas se espalham mais rápido que as verdadeiras</a:t>
            </a:r>
            <a:endParaRPr lang="pt-BR" sz="3200" b="1" dirty="0" smtClean="0">
              <a:solidFill>
                <a:srgbClr val="FF0000"/>
              </a:solidFill>
            </a:endParaRPr>
          </a:p>
          <a:p>
            <a:pPr marL="114300" indent="0" algn="just">
              <a:buNone/>
            </a:pPr>
            <a:r>
              <a:rPr lang="pt-BR" sz="2800" b="1" dirty="0" smtClean="0">
                <a:solidFill>
                  <a:srgbClr val="00B050"/>
                </a:solidFill>
              </a:rPr>
              <a:t>VERDADE</a:t>
            </a:r>
            <a:r>
              <a:rPr lang="pt-BR" sz="2800" dirty="0" smtClean="0"/>
              <a:t> – As </a:t>
            </a:r>
            <a:r>
              <a:rPr lang="pt-BR" sz="2800" i="1" dirty="0" err="1" smtClean="0"/>
              <a:t>fake</a:t>
            </a:r>
            <a:r>
              <a:rPr lang="pt-BR" sz="2800" i="1" dirty="0" smtClean="0"/>
              <a:t> </a:t>
            </a:r>
            <a:r>
              <a:rPr lang="pt-BR" sz="2800" i="1" dirty="0" err="1" smtClean="0"/>
              <a:t>news</a:t>
            </a:r>
            <a:r>
              <a:rPr lang="pt-BR" sz="2800" dirty="0" smtClean="0"/>
              <a:t>, por terem conteúdo mais apelativo e sensacionalista, acabam por terem mais “sucesso” do que notícias comuns do cotidiano.</a:t>
            </a:r>
          </a:p>
          <a:p>
            <a:pPr marL="114300" indent="0" algn="just">
              <a:buNone/>
            </a:pPr>
            <a:r>
              <a:rPr lang="pt-BR" sz="2800" dirty="0" smtClean="0"/>
              <a:t>Quando </a:t>
            </a:r>
            <a:r>
              <a:rPr lang="pt-BR" sz="2800" dirty="0"/>
              <a:t>a notícia falsa confirma uma </a:t>
            </a:r>
            <a:r>
              <a:rPr lang="pt-BR" sz="2800" b="1" dirty="0"/>
              <a:t>opinião </a:t>
            </a:r>
            <a:r>
              <a:rPr lang="pt-BR" sz="2800" b="1" dirty="0" smtClean="0"/>
              <a:t>pré-existente</a:t>
            </a:r>
            <a:r>
              <a:rPr lang="pt-BR" sz="2800" dirty="0" smtClean="0"/>
              <a:t>, </a:t>
            </a:r>
            <a:r>
              <a:rPr lang="pt-BR" sz="2800" dirty="0"/>
              <a:t>o indivíduo se sente tão satisfeito em estar </a:t>
            </a:r>
            <a:r>
              <a:rPr lang="pt-BR" sz="2800" dirty="0" smtClean="0"/>
              <a:t>certo </a:t>
            </a:r>
            <a:r>
              <a:rPr lang="pt-BR" sz="2800" dirty="0"/>
              <a:t>que compartilha sem verificar a procedência da notícia.</a:t>
            </a:r>
          </a:p>
        </p:txBody>
      </p:sp>
      <p:pic>
        <p:nvPicPr>
          <p:cNvPr id="8"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15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457200" y="1628800"/>
            <a:ext cx="7620000" cy="5040560"/>
          </a:xfrm>
        </p:spPr>
        <p:txBody>
          <a:bodyPr>
            <a:normAutofit lnSpcReduction="10000"/>
          </a:bodyPr>
          <a:lstStyle/>
          <a:p>
            <a:pPr algn="just"/>
            <a:r>
              <a:rPr lang="pt-BR" sz="3200" b="1" dirty="0"/>
              <a:t>A mentira política em um mundo de </a:t>
            </a:r>
            <a:r>
              <a:rPr lang="pt-BR" sz="3200" b="1" dirty="0" smtClean="0"/>
              <a:t>pós-verdade:</a:t>
            </a:r>
            <a:endParaRPr lang="pt-BR" sz="3200" b="1" dirty="0"/>
          </a:p>
          <a:p>
            <a:pPr marL="114300" indent="0" algn="just">
              <a:buNone/>
            </a:pPr>
            <a:r>
              <a:rPr lang="pt-BR" sz="3200" b="1" i="1" dirty="0" smtClean="0"/>
              <a:t>Pós-verdade</a:t>
            </a:r>
            <a:r>
              <a:rPr lang="pt-BR" sz="3200" dirty="0" smtClean="0"/>
              <a:t> foi a palavra </a:t>
            </a:r>
            <a:r>
              <a:rPr lang="pt-BR" sz="3200" dirty="0"/>
              <a:t>mais simbólica </a:t>
            </a:r>
            <a:r>
              <a:rPr lang="pt-BR" sz="3200" dirty="0" smtClean="0"/>
              <a:t>em 2016 segundo o </a:t>
            </a:r>
            <a:r>
              <a:rPr lang="pt-BR" sz="3200" dirty="0"/>
              <a:t>dicionário </a:t>
            </a:r>
            <a:r>
              <a:rPr lang="pt-BR" sz="3200" i="1" dirty="0" smtClean="0"/>
              <a:t>Oxford</a:t>
            </a:r>
            <a:r>
              <a:rPr lang="pt-BR" sz="3200" dirty="0" smtClean="0"/>
              <a:t>, que  </a:t>
            </a:r>
            <a:r>
              <a:rPr lang="pt-BR" sz="3200" dirty="0"/>
              <a:t>classificou a expressão como um substantivo </a:t>
            </a:r>
            <a:r>
              <a:rPr lang="pt-BR" sz="3200" b="1" i="1" dirty="0"/>
              <a:t>"que se relaciona ou denota circunstâncias nas quais fatos objetivos têm menos influência em moldar a opinião pública do que apelos à emoção e a crenças pessoais"</a:t>
            </a:r>
            <a:r>
              <a:rPr lang="pt-BR" sz="3200" dirty="0"/>
              <a:t>.</a:t>
            </a:r>
            <a:endParaRPr lang="pt-BR" sz="3200" dirty="0" smtClean="0"/>
          </a:p>
        </p:txBody>
      </p:sp>
      <p:pic>
        <p:nvPicPr>
          <p:cNvPr id="5"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6420"/>
            <a:ext cx="2988330" cy="126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51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dentificar fake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7618"/>
            <a:ext cx="4715708" cy="628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48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Sites “Detetives”</a:t>
            </a:r>
            <a:endParaRPr lang="pt-BR" dirty="0"/>
          </a:p>
        </p:txBody>
      </p:sp>
      <p:sp>
        <p:nvSpPr>
          <p:cNvPr id="3" name="Espaço Reservado para Conteúdo 2"/>
          <p:cNvSpPr>
            <a:spLocks noGrp="1"/>
          </p:cNvSpPr>
          <p:nvPr>
            <p:ph idx="1"/>
          </p:nvPr>
        </p:nvSpPr>
        <p:spPr/>
        <p:txBody>
          <a:bodyPr/>
          <a:lstStyle/>
          <a:p>
            <a:r>
              <a:rPr lang="pt-BR" sz="3200" dirty="0">
                <a:hlinkClick r:id="rId2"/>
              </a:rPr>
              <a:t>http://www.e-farsas.com</a:t>
            </a:r>
            <a:r>
              <a:rPr lang="pt-BR" sz="3200" dirty="0" smtClean="0">
                <a:hlinkClick r:id="rId2"/>
              </a:rPr>
              <a:t>/</a:t>
            </a:r>
            <a:endParaRPr lang="pt-BR" sz="3200" dirty="0" smtClean="0"/>
          </a:p>
          <a:p>
            <a:endParaRPr lang="pt-BR" sz="3200" dirty="0" smtClean="0"/>
          </a:p>
          <a:p>
            <a:r>
              <a:rPr lang="pt-BR" sz="3200" dirty="0" smtClean="0">
                <a:hlinkClick r:id="rId3"/>
              </a:rPr>
              <a:t>https</a:t>
            </a:r>
            <a:r>
              <a:rPr lang="pt-BR" sz="3200" dirty="0">
                <a:hlinkClick r:id="rId3"/>
              </a:rPr>
              <a:t>://piaui.folha.uol.com.br/lupa</a:t>
            </a:r>
            <a:r>
              <a:rPr lang="pt-BR" sz="3200" dirty="0" smtClean="0">
                <a:hlinkClick r:id="rId3"/>
              </a:rPr>
              <a:t>/</a:t>
            </a:r>
            <a:endParaRPr lang="pt-BR" sz="3200" dirty="0" smtClean="0"/>
          </a:p>
          <a:p>
            <a:endParaRPr lang="pt-BR" sz="3200" dirty="0" smtClean="0"/>
          </a:p>
          <a:p>
            <a:endParaRPr lang="pt-BR" sz="3200" dirty="0"/>
          </a:p>
          <a:p>
            <a:r>
              <a:rPr lang="pt-BR" sz="3200" dirty="0" smtClean="0">
                <a:hlinkClick r:id="rId4"/>
              </a:rPr>
              <a:t>https</a:t>
            </a:r>
            <a:r>
              <a:rPr lang="pt-BR" sz="3200" dirty="0">
                <a:hlinkClick r:id="rId4"/>
              </a:rPr>
              <a:t>://g1.globo.com/e-ou-nao-e</a:t>
            </a:r>
            <a:r>
              <a:rPr lang="pt-BR" sz="3200" dirty="0" smtClean="0">
                <a:hlinkClick r:id="rId4"/>
              </a:rPr>
              <a:t>/</a:t>
            </a:r>
            <a:endParaRPr lang="pt-BR" sz="3200" dirty="0" smtClean="0"/>
          </a:p>
          <a:p>
            <a:endParaRPr lang="pt-BR" sz="3200" dirty="0"/>
          </a:p>
          <a:p>
            <a:endParaRPr lang="pt-BR" dirty="0"/>
          </a:p>
        </p:txBody>
      </p:sp>
      <p:pic>
        <p:nvPicPr>
          <p:cNvPr id="20482" name="Picture 2" descr="E-farsas.com â Desvendando farsas da web desde 2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48680"/>
            <a:ext cx="23812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piaui.folha.uol.com.br/lupa/wp-content/themes/lupa2018/images/logolup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136" y="3348926"/>
            <a:ext cx="3905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748" y="5134971"/>
            <a:ext cx="17240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20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Conceito de Agente Público</a:t>
            </a:r>
            <a:endParaRPr lang="pt-BR" b="1" dirty="0"/>
          </a:p>
        </p:txBody>
      </p:sp>
      <p:sp>
        <p:nvSpPr>
          <p:cNvPr id="3" name="Espaço Reservado para Conteúdo 2"/>
          <p:cNvSpPr>
            <a:spLocks noGrp="1"/>
          </p:cNvSpPr>
          <p:nvPr>
            <p:ph idx="1"/>
          </p:nvPr>
        </p:nvSpPr>
        <p:spPr>
          <a:xfrm>
            <a:off x="457200" y="1412776"/>
            <a:ext cx="7620000" cy="4988024"/>
          </a:xfrm>
        </p:spPr>
        <p:txBody>
          <a:bodyPr>
            <a:noAutofit/>
          </a:bodyPr>
          <a:lstStyle/>
          <a:p>
            <a:pPr marL="114300" indent="0" algn="just">
              <a:buNone/>
            </a:pPr>
            <a:r>
              <a:rPr lang="pt-BR" sz="3200" dirty="0"/>
              <a:t>Agente público, de acordo com o §1º do art. 73 da Lei 9.504/97, é aquele que </a:t>
            </a:r>
            <a:r>
              <a:rPr lang="pt-BR" sz="3200" b="1" i="1" dirty="0"/>
              <a:t>“exerce, ainda que transitoriamente ou sem remuneração, por eleição, nomeação, designação, contratação ou qualquer outra forma de investidura ou vínculo, mandato, cargo, emprego ou função nos órgãos ou entidades da administração pública direta, indireta, ou fundacional</a:t>
            </a:r>
            <a:r>
              <a:rPr lang="pt-BR" sz="3200" b="1" i="1" dirty="0" smtClean="0"/>
              <a:t>.”</a:t>
            </a:r>
            <a:endParaRPr lang="pt-BR" sz="3200" b="1" i="1" dirty="0"/>
          </a:p>
        </p:txBody>
      </p:sp>
    </p:spTree>
    <p:extLst>
      <p:ext uri="{BB962C8B-B14F-4D97-AF65-F5344CB8AC3E}">
        <p14:creationId xmlns:p14="http://schemas.microsoft.com/office/powerpoint/2010/main" val="3930749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Fiscalização TSE</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sz="2800" dirty="0"/>
              <a:t>Para tentar frear esse fenômeno e seus efeitos </a:t>
            </a:r>
            <a:r>
              <a:rPr lang="pt-BR" sz="2800" dirty="0" smtClean="0"/>
              <a:t>na </a:t>
            </a:r>
            <a:r>
              <a:rPr lang="pt-BR" sz="2800" dirty="0"/>
              <a:t>eleição,  o Tribunal Superior Eleitoral (TSE) por meio da Portaria TSE n° 949/2017, criou o </a:t>
            </a:r>
            <a:r>
              <a:rPr lang="pt-BR" sz="2800" b="1" dirty="0"/>
              <a:t>Conselho Consultivo sobre Internet</a:t>
            </a:r>
            <a:r>
              <a:rPr lang="pt-BR" sz="2800" dirty="0"/>
              <a:t>, envolvendo ações do Ministério da Defesa, Polícia Federal, Agência Brasileira de Inteligência (Abin) e o Exército.  </a:t>
            </a:r>
            <a:endParaRPr lang="pt-BR" sz="2800" dirty="0" smtClean="0"/>
          </a:p>
          <a:p>
            <a:pPr algn="just"/>
            <a:r>
              <a:rPr lang="pt-BR" sz="2800" b="1" dirty="0" smtClean="0"/>
              <a:t>Protocolo de cooperação </a:t>
            </a:r>
            <a:r>
              <a:rPr lang="pt-BR" sz="2800" dirty="0" smtClean="0"/>
              <a:t>com Google e </a:t>
            </a:r>
            <a:r>
              <a:rPr lang="pt-BR" sz="2800" dirty="0" err="1" smtClean="0"/>
              <a:t>Facebook</a:t>
            </a:r>
            <a:endParaRPr lang="pt-BR" sz="2800" dirty="0" smtClean="0"/>
          </a:p>
          <a:p>
            <a:pPr algn="just"/>
            <a:r>
              <a:rPr lang="pt-BR" sz="2800" b="1" dirty="0" smtClean="0"/>
              <a:t>Termo de compromisso </a:t>
            </a:r>
            <a:r>
              <a:rPr lang="pt-BR" sz="2800" dirty="0" smtClean="0"/>
              <a:t>com os Partidos Políticos.</a:t>
            </a:r>
          </a:p>
          <a:p>
            <a:endParaRPr lang="pt-BR" dirty="0"/>
          </a:p>
        </p:txBody>
      </p:sp>
    </p:spTree>
    <p:extLst>
      <p:ext uri="{BB962C8B-B14F-4D97-AF65-F5344CB8AC3E}">
        <p14:creationId xmlns:p14="http://schemas.microsoft.com/office/powerpoint/2010/main" val="2403023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Punição</a:t>
            </a:r>
            <a:endParaRPr lang="pt-BR" dirty="0"/>
          </a:p>
        </p:txBody>
      </p:sp>
      <p:sp>
        <p:nvSpPr>
          <p:cNvPr id="3" name="Espaço Reservado para Conteúdo 2"/>
          <p:cNvSpPr>
            <a:spLocks noGrp="1"/>
          </p:cNvSpPr>
          <p:nvPr>
            <p:ph idx="1"/>
          </p:nvPr>
        </p:nvSpPr>
        <p:spPr/>
        <p:txBody>
          <a:bodyPr>
            <a:normAutofit/>
          </a:bodyPr>
          <a:lstStyle/>
          <a:p>
            <a:pPr algn="just"/>
            <a:r>
              <a:rPr lang="pt-BR" sz="2800" b="1" dirty="0" smtClean="0"/>
              <a:t>Art</a:t>
            </a:r>
            <a:r>
              <a:rPr lang="pt-BR" sz="2800" b="1" dirty="0"/>
              <a:t>. 22, §1º da Resolução TSE nº </a:t>
            </a:r>
            <a:r>
              <a:rPr lang="pt-BR" sz="2800" b="1" dirty="0" smtClean="0"/>
              <a:t>23.551: </a:t>
            </a:r>
            <a:r>
              <a:rPr lang="pt-BR" sz="2800" dirty="0" smtClean="0"/>
              <a:t>A </a:t>
            </a:r>
            <a:r>
              <a:rPr lang="pt-BR" sz="2800" dirty="0"/>
              <a:t>livre manifestação do pensamento do eleitor identificado ou identificável na internet somente é passível de limitação quando ocorrer </a:t>
            </a:r>
            <a:r>
              <a:rPr lang="pt-BR" sz="2800" b="1" dirty="0"/>
              <a:t>ofensa à honra</a:t>
            </a:r>
            <a:r>
              <a:rPr lang="pt-BR" sz="2800" dirty="0"/>
              <a:t> de terceiros ou </a:t>
            </a:r>
            <a:r>
              <a:rPr lang="pt-BR" sz="2800" b="1" dirty="0"/>
              <a:t>divulgação de fatos sabidamente inverídicos</a:t>
            </a:r>
            <a:r>
              <a:rPr lang="pt-BR" sz="2800" dirty="0" smtClean="0"/>
              <a:t>.</a:t>
            </a:r>
          </a:p>
          <a:p>
            <a:pPr algn="just"/>
            <a:r>
              <a:rPr lang="pt-BR" sz="2800" dirty="0" smtClean="0"/>
              <a:t>Limitação = “retirar do ar” / direito de resposta</a:t>
            </a:r>
          </a:p>
          <a:p>
            <a:pPr algn="just"/>
            <a:r>
              <a:rPr lang="pt-BR" sz="2800" dirty="0"/>
              <a:t>Divulgar boatos não é um ato criminoso, desde que não caracterize os delitos de </a:t>
            </a:r>
            <a:r>
              <a:rPr lang="pt-BR" sz="2800" b="1" dirty="0"/>
              <a:t>calúnia</a:t>
            </a:r>
            <a:r>
              <a:rPr lang="pt-BR" sz="2800" dirty="0"/>
              <a:t>, </a:t>
            </a:r>
            <a:r>
              <a:rPr lang="pt-BR" sz="2800" b="1" dirty="0"/>
              <a:t>difamação</a:t>
            </a:r>
            <a:r>
              <a:rPr lang="pt-BR" sz="2800" dirty="0"/>
              <a:t> e </a:t>
            </a:r>
            <a:r>
              <a:rPr lang="pt-BR" sz="2800" b="1" dirty="0"/>
              <a:t>injúria</a:t>
            </a:r>
            <a:r>
              <a:rPr lang="pt-BR" sz="2800" dirty="0"/>
              <a:t>, previstos no Código Penal. </a:t>
            </a:r>
          </a:p>
          <a:p>
            <a:pPr algn="just"/>
            <a:endParaRPr lang="pt-BR" sz="2800" dirty="0"/>
          </a:p>
        </p:txBody>
      </p:sp>
    </p:spTree>
    <p:extLst>
      <p:ext uri="{BB962C8B-B14F-4D97-AF65-F5344CB8AC3E}">
        <p14:creationId xmlns:p14="http://schemas.microsoft.com/office/powerpoint/2010/main" val="415759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Punição</a:t>
            </a:r>
            <a:endParaRPr lang="pt-BR" dirty="0"/>
          </a:p>
        </p:txBody>
      </p:sp>
      <p:sp>
        <p:nvSpPr>
          <p:cNvPr id="3" name="Espaço Reservado para Conteúdo 2"/>
          <p:cNvSpPr>
            <a:spLocks noGrp="1"/>
          </p:cNvSpPr>
          <p:nvPr>
            <p:ph idx="1"/>
          </p:nvPr>
        </p:nvSpPr>
        <p:spPr/>
        <p:txBody>
          <a:bodyPr>
            <a:normAutofit/>
          </a:bodyPr>
          <a:lstStyle/>
          <a:p>
            <a:pPr algn="just"/>
            <a:r>
              <a:rPr lang="pt-BR" sz="2800" b="1" dirty="0"/>
              <a:t>Resolução TSE nº 23.551 </a:t>
            </a:r>
            <a:r>
              <a:rPr lang="pt-BR" sz="2800" b="1" dirty="0" smtClean="0"/>
              <a:t>- </a:t>
            </a:r>
            <a:r>
              <a:rPr lang="pt-BR" sz="2800" dirty="0" smtClean="0"/>
              <a:t>Art</a:t>
            </a:r>
            <a:r>
              <a:rPr lang="pt-BR" sz="2800" dirty="0"/>
              <a:t>. 18. O ofendido por </a:t>
            </a:r>
            <a:r>
              <a:rPr lang="pt-BR" sz="2800" b="1" dirty="0"/>
              <a:t>calúnia</a:t>
            </a:r>
            <a:r>
              <a:rPr lang="pt-BR" sz="2800" dirty="0"/>
              <a:t>, </a:t>
            </a:r>
            <a:r>
              <a:rPr lang="pt-BR" sz="2800" b="1" dirty="0"/>
              <a:t>difamação</a:t>
            </a:r>
            <a:r>
              <a:rPr lang="pt-BR" sz="2800" dirty="0"/>
              <a:t> ou </a:t>
            </a:r>
            <a:r>
              <a:rPr lang="pt-BR" sz="2800" b="1" dirty="0"/>
              <a:t>injúria</a:t>
            </a:r>
            <a:r>
              <a:rPr lang="pt-BR" sz="2800" dirty="0"/>
              <a:t>, sem prejuízo e independentemente da </a:t>
            </a:r>
            <a:r>
              <a:rPr lang="pt-BR" sz="2800" b="1" dirty="0"/>
              <a:t>ação penal </a:t>
            </a:r>
            <a:r>
              <a:rPr lang="pt-BR" sz="2800" dirty="0"/>
              <a:t>competente, poderá demandar, no juízo cível, a reparação do </a:t>
            </a:r>
            <a:r>
              <a:rPr lang="pt-BR" sz="2800" b="1" dirty="0"/>
              <a:t>dano moral</a:t>
            </a:r>
            <a:r>
              <a:rPr lang="pt-BR" sz="2800" dirty="0"/>
              <a:t>, respondendo por este o ofensor e, solidariamente, o partido político deste, quando responsável por ação ou omissão, e quem quer que, favorecido pelo crime, haja de qualquer modo contribuído para ele (Código Eleitoral, art. 243, § 1º).</a:t>
            </a:r>
          </a:p>
        </p:txBody>
      </p:sp>
    </p:spTree>
    <p:extLst>
      <p:ext uri="{BB962C8B-B14F-4D97-AF65-F5344CB8AC3E}">
        <p14:creationId xmlns:p14="http://schemas.microsoft.com/office/powerpoint/2010/main" val="1764647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Punição</a:t>
            </a:r>
            <a:endParaRPr lang="pt-BR" dirty="0"/>
          </a:p>
        </p:txBody>
      </p:sp>
      <p:sp>
        <p:nvSpPr>
          <p:cNvPr id="3" name="Espaço Reservado para Conteúdo 2"/>
          <p:cNvSpPr>
            <a:spLocks noGrp="1"/>
          </p:cNvSpPr>
          <p:nvPr>
            <p:ph idx="1"/>
          </p:nvPr>
        </p:nvSpPr>
        <p:spPr/>
        <p:txBody>
          <a:bodyPr>
            <a:normAutofit/>
          </a:bodyPr>
          <a:lstStyle/>
          <a:p>
            <a:pPr algn="just"/>
            <a:r>
              <a:rPr lang="pt-BR" sz="2800" b="1" dirty="0" smtClean="0"/>
              <a:t>Código Eleitoral - </a:t>
            </a:r>
            <a:r>
              <a:rPr lang="pt-BR" sz="2800" dirty="0"/>
              <a:t>Art. 324. </a:t>
            </a:r>
            <a:r>
              <a:rPr lang="pt-BR" sz="2800" b="1" dirty="0"/>
              <a:t>Caluniar</a:t>
            </a:r>
            <a:r>
              <a:rPr lang="pt-BR" sz="2800" dirty="0"/>
              <a:t> alguém, na propaganda eleitoral, ou visando fins de propaganda, imputando-lhe falsamente fato definido como crime:</a:t>
            </a:r>
          </a:p>
          <a:p>
            <a:pPr algn="just"/>
            <a:r>
              <a:rPr lang="pt-BR" sz="2800" dirty="0"/>
              <a:t>Pena – detenção de seis meses a dois anos e pagamento de 10 a 40 dias-multa.</a:t>
            </a:r>
          </a:p>
          <a:p>
            <a:pPr algn="just"/>
            <a:r>
              <a:rPr lang="pt-BR" sz="2800" dirty="0"/>
              <a:t>§ 1º </a:t>
            </a:r>
            <a:r>
              <a:rPr lang="pt-BR" sz="2800" b="1" dirty="0"/>
              <a:t>Nas mesmas penas incorre quem, sabendo falsa a imputação, a propala ou divulga</a:t>
            </a:r>
            <a:r>
              <a:rPr lang="pt-BR" sz="2800" dirty="0"/>
              <a:t>.</a:t>
            </a:r>
          </a:p>
        </p:txBody>
      </p:sp>
    </p:spTree>
    <p:extLst>
      <p:ext uri="{BB962C8B-B14F-4D97-AF65-F5344CB8AC3E}">
        <p14:creationId xmlns:p14="http://schemas.microsoft.com/office/powerpoint/2010/main" val="2784212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Punição</a:t>
            </a:r>
            <a:endParaRPr lang="pt-BR" dirty="0"/>
          </a:p>
        </p:txBody>
      </p:sp>
      <p:sp>
        <p:nvSpPr>
          <p:cNvPr id="3" name="Espaço Reservado para Conteúdo 2"/>
          <p:cNvSpPr>
            <a:spLocks noGrp="1"/>
          </p:cNvSpPr>
          <p:nvPr>
            <p:ph idx="1"/>
          </p:nvPr>
        </p:nvSpPr>
        <p:spPr/>
        <p:txBody>
          <a:bodyPr>
            <a:normAutofit fontScale="92500" lnSpcReduction="10000"/>
          </a:bodyPr>
          <a:lstStyle/>
          <a:p>
            <a:pPr algn="just"/>
            <a:r>
              <a:rPr lang="pt-BR" sz="2800" b="1" dirty="0"/>
              <a:t>Código Eleitoral - </a:t>
            </a:r>
            <a:r>
              <a:rPr lang="pt-BR" sz="2800" dirty="0" smtClean="0"/>
              <a:t>Art</a:t>
            </a:r>
            <a:r>
              <a:rPr lang="pt-BR" sz="2800" dirty="0"/>
              <a:t>. 325. </a:t>
            </a:r>
            <a:r>
              <a:rPr lang="pt-BR" sz="2800" b="1" dirty="0"/>
              <a:t>Difamar</a:t>
            </a:r>
            <a:r>
              <a:rPr lang="pt-BR" sz="2800" dirty="0"/>
              <a:t> alguém, na propaganda eleitoral, ou visando a fins de propaganda, imputando-lhe fato ofensivo à sua reputação:</a:t>
            </a:r>
          </a:p>
          <a:p>
            <a:pPr algn="just"/>
            <a:r>
              <a:rPr lang="pt-BR" sz="2800" dirty="0" smtClean="0"/>
              <a:t>Pena </a:t>
            </a:r>
            <a:r>
              <a:rPr lang="pt-BR" sz="2800" dirty="0"/>
              <a:t>– detenção de três meses a um ano e pagamento de 5 a 30 dias-multa</a:t>
            </a:r>
            <a:r>
              <a:rPr lang="pt-BR" sz="2800" dirty="0" smtClean="0"/>
              <a:t>.</a:t>
            </a:r>
          </a:p>
          <a:p>
            <a:pPr algn="just"/>
            <a:r>
              <a:rPr lang="pt-BR" sz="2800" b="1" dirty="0"/>
              <a:t>Código Eleitoral - </a:t>
            </a:r>
            <a:r>
              <a:rPr lang="pt-BR" sz="2800" dirty="0" smtClean="0"/>
              <a:t>Art</a:t>
            </a:r>
            <a:r>
              <a:rPr lang="pt-BR" sz="2800" dirty="0"/>
              <a:t>. 326. </a:t>
            </a:r>
            <a:r>
              <a:rPr lang="pt-BR" sz="2800" b="1" dirty="0"/>
              <a:t>Injuriar</a:t>
            </a:r>
            <a:r>
              <a:rPr lang="pt-BR" sz="2800" dirty="0"/>
              <a:t> alguém, na propaganda eleitoral, ou visando a fins de propaganda, </a:t>
            </a:r>
            <a:r>
              <a:rPr lang="pt-BR" sz="2800" dirty="0" err="1"/>
              <a:t>ofendendo-lhe</a:t>
            </a:r>
            <a:r>
              <a:rPr lang="pt-BR" sz="2800" dirty="0"/>
              <a:t> a dignidade ou o decoro:</a:t>
            </a:r>
          </a:p>
          <a:p>
            <a:pPr algn="just"/>
            <a:r>
              <a:rPr lang="pt-BR" sz="2800" dirty="0" smtClean="0"/>
              <a:t>Pena </a:t>
            </a:r>
            <a:r>
              <a:rPr lang="pt-BR" sz="2800" dirty="0"/>
              <a:t>– detenção até seis meses, ou pagamento de 30 a 60 dias-multa.</a:t>
            </a:r>
          </a:p>
        </p:txBody>
      </p:sp>
    </p:spTree>
    <p:extLst>
      <p:ext uri="{BB962C8B-B14F-4D97-AF65-F5344CB8AC3E}">
        <p14:creationId xmlns:p14="http://schemas.microsoft.com/office/powerpoint/2010/main" val="865020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Punição</a:t>
            </a:r>
            <a:endParaRPr lang="pt-BR" dirty="0"/>
          </a:p>
        </p:txBody>
      </p:sp>
      <p:sp>
        <p:nvSpPr>
          <p:cNvPr id="3" name="Espaço Reservado para Conteúdo 2"/>
          <p:cNvSpPr>
            <a:spLocks noGrp="1"/>
          </p:cNvSpPr>
          <p:nvPr>
            <p:ph idx="1"/>
          </p:nvPr>
        </p:nvSpPr>
        <p:spPr/>
        <p:txBody>
          <a:bodyPr>
            <a:normAutofit/>
          </a:bodyPr>
          <a:lstStyle/>
          <a:p>
            <a:pPr algn="just"/>
            <a:r>
              <a:rPr lang="pt-BR" sz="2800" b="1" dirty="0" smtClean="0"/>
              <a:t>Código Eleitoral - </a:t>
            </a:r>
            <a:r>
              <a:rPr lang="pt-BR" sz="2800" dirty="0" smtClean="0"/>
              <a:t>Art</a:t>
            </a:r>
            <a:r>
              <a:rPr lang="pt-BR" sz="2800" dirty="0"/>
              <a:t>. 323. Divulgar, na propaganda, fatos que sabe inverídicos, em relação a partidos ou candidatos e capazes de exercerem influência perante o eleitorado:</a:t>
            </a:r>
          </a:p>
          <a:p>
            <a:pPr algn="just"/>
            <a:r>
              <a:rPr lang="pt-BR" sz="2800" dirty="0" smtClean="0"/>
              <a:t>Pena </a:t>
            </a:r>
            <a:r>
              <a:rPr lang="pt-BR" sz="2800" dirty="0"/>
              <a:t>– detenção de dois meses a um ano ou pagamento de 120 a 150 dias-multa.</a:t>
            </a:r>
          </a:p>
          <a:p>
            <a:pPr algn="just"/>
            <a:r>
              <a:rPr lang="pt-BR" sz="2800" dirty="0"/>
              <a:t>Parágrafo único. A pena é agravada se o crime é cometido pela imprensa, rádio ou televisão.</a:t>
            </a:r>
          </a:p>
        </p:txBody>
      </p:sp>
    </p:spTree>
    <p:extLst>
      <p:ext uri="{BB962C8B-B14F-4D97-AF65-F5344CB8AC3E}">
        <p14:creationId xmlns:p14="http://schemas.microsoft.com/office/powerpoint/2010/main" val="3573837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Anulação do Pleito</a:t>
            </a:r>
            <a:endParaRPr lang="pt-BR" dirty="0"/>
          </a:p>
        </p:txBody>
      </p:sp>
      <p:sp>
        <p:nvSpPr>
          <p:cNvPr id="3" name="Espaço Reservado para Conteúdo 2"/>
          <p:cNvSpPr>
            <a:spLocks noGrp="1"/>
          </p:cNvSpPr>
          <p:nvPr>
            <p:ph idx="1"/>
          </p:nvPr>
        </p:nvSpPr>
        <p:spPr/>
        <p:txBody>
          <a:bodyPr/>
          <a:lstStyle/>
          <a:p>
            <a:pPr algn="just"/>
            <a:r>
              <a:rPr lang="pt-BR" sz="2800" dirty="0"/>
              <a:t>O artigo 222 do Código Eleitoral prevê que </a:t>
            </a:r>
            <a:r>
              <a:rPr lang="pt-BR" sz="2800" b="1" i="1" dirty="0"/>
              <a:t>"é também anulável a votação, quando viciada de falsidade, fraude, coação, uso de meios de que trata o art. 237 (interferência do poder econômico e o desvio ou abuso do poder), ou emprego de processo de propaganda ou captação de sufrágios vedado por lei</a:t>
            </a:r>
            <a:r>
              <a:rPr lang="pt-BR" sz="2800" b="1" i="1" dirty="0" smtClean="0"/>
              <a:t>"</a:t>
            </a:r>
            <a:r>
              <a:rPr lang="pt-BR" sz="2800" dirty="0" smtClean="0"/>
              <a:t>.</a:t>
            </a:r>
          </a:p>
          <a:p>
            <a:endParaRPr lang="pt-BR" dirty="0"/>
          </a:p>
        </p:txBody>
      </p:sp>
    </p:spTree>
    <p:extLst>
      <p:ext uri="{BB962C8B-B14F-4D97-AF65-F5344CB8AC3E}">
        <p14:creationId xmlns:p14="http://schemas.microsoft.com/office/powerpoint/2010/main" val="3146807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83568" y="836712"/>
            <a:ext cx="7416824" cy="1015663"/>
          </a:xfrm>
          <a:prstGeom prst="rect">
            <a:avLst/>
          </a:prstGeom>
          <a:noFill/>
        </p:spPr>
        <p:txBody>
          <a:bodyPr wrap="square" rtlCol="0">
            <a:spAutoFit/>
          </a:bodyPr>
          <a:lstStyle/>
          <a:p>
            <a:r>
              <a:rPr lang="pt-BR" sz="6000" b="1" dirty="0" smtClean="0"/>
              <a:t>OBRIGADO A TODOS!</a:t>
            </a:r>
            <a:endParaRPr lang="pt-BR" sz="6000" b="1" dirty="0"/>
          </a:p>
        </p:txBody>
      </p:sp>
      <p:pic>
        <p:nvPicPr>
          <p:cNvPr id="23554" name="Picture 2" descr="Resultado de imagem para se tÃ¡ na internet deve ser verd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6581775"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1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0768"/>
            <a:ext cx="7620000" cy="5112568"/>
          </a:xfrm>
        </p:spPr>
        <p:txBody>
          <a:bodyPr>
            <a:normAutofit/>
          </a:bodyPr>
          <a:lstStyle/>
          <a:p>
            <a:pPr marL="114300" indent="0" algn="just">
              <a:buNone/>
            </a:pPr>
            <a:r>
              <a:rPr lang="pt-BR" sz="3200" b="1" dirty="0"/>
              <a:t>Agentes políticos: </a:t>
            </a:r>
            <a:r>
              <a:rPr lang="pt-BR" sz="3200" dirty="0"/>
              <a:t>presidente da República, ministros de Estado, governadores, prefeitos, secretários, deputados, senadores e vereadores e seus vices e suplentes;</a:t>
            </a:r>
          </a:p>
          <a:p>
            <a:pPr marL="114300" indent="0" algn="just">
              <a:buNone/>
            </a:pPr>
            <a:r>
              <a:rPr lang="pt-BR" sz="3200" b="1" dirty="0" smtClean="0"/>
              <a:t>Empregados </a:t>
            </a:r>
            <a:r>
              <a:rPr lang="pt-BR" sz="3200" b="1" dirty="0"/>
              <a:t>dos órgãos da Administração direta ou indireta: </a:t>
            </a:r>
            <a:r>
              <a:rPr lang="pt-BR" sz="3200" dirty="0"/>
              <a:t>com regime estatutário ou celetista, permanentes ou temporários, contratados por período determinado ou indeterminado</a:t>
            </a:r>
            <a:r>
              <a:rPr lang="pt-BR" sz="3200" dirty="0" smtClean="0"/>
              <a:t>;</a:t>
            </a:r>
            <a:endParaRPr lang="pt-BR" sz="3200" dirty="0"/>
          </a:p>
        </p:txBody>
      </p:sp>
      <p:sp>
        <p:nvSpPr>
          <p:cNvPr id="4" name="Título 1"/>
          <p:cNvSpPr>
            <a:spLocks noGrp="1"/>
          </p:cNvSpPr>
          <p:nvPr>
            <p:ph type="title"/>
          </p:nvPr>
        </p:nvSpPr>
        <p:spPr>
          <a:xfrm>
            <a:off x="457200" y="274638"/>
            <a:ext cx="7620000" cy="1143000"/>
          </a:xfrm>
        </p:spPr>
        <p:txBody>
          <a:bodyPr/>
          <a:lstStyle/>
          <a:p>
            <a:r>
              <a:rPr lang="pt-BR" b="1" dirty="0" smtClean="0"/>
              <a:t>Conceito de Agente Público</a:t>
            </a:r>
            <a:endParaRPr lang="pt-BR" b="1" dirty="0"/>
          </a:p>
        </p:txBody>
      </p:sp>
    </p:spTree>
    <p:extLst>
      <p:ext uri="{BB962C8B-B14F-4D97-AF65-F5344CB8AC3E}">
        <p14:creationId xmlns:p14="http://schemas.microsoft.com/office/powerpoint/2010/main" val="192978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412776"/>
            <a:ext cx="7620000" cy="5112568"/>
          </a:xfrm>
        </p:spPr>
        <p:txBody>
          <a:bodyPr>
            <a:normAutofit fontScale="92500"/>
          </a:bodyPr>
          <a:lstStyle/>
          <a:p>
            <a:pPr marL="114300" indent="0" algn="just">
              <a:buNone/>
            </a:pPr>
            <a:r>
              <a:rPr lang="pt-BR" sz="3200" b="1" dirty="0"/>
              <a:t>Servidores públicos: </a:t>
            </a:r>
            <a:r>
              <a:rPr lang="pt-BR" sz="3200" dirty="0"/>
              <a:t>efetivos ou comissionados, em órgão ou entidade pública;</a:t>
            </a:r>
          </a:p>
          <a:p>
            <a:pPr marL="114300" indent="0" algn="just">
              <a:buNone/>
            </a:pPr>
            <a:r>
              <a:rPr lang="pt-BR" sz="3200" b="1" dirty="0" smtClean="0"/>
              <a:t>Pessoas </a:t>
            </a:r>
            <a:r>
              <a:rPr lang="pt-BR" sz="3200" b="1" dirty="0"/>
              <a:t>requisitadas para prestação de atividade pública: </a:t>
            </a:r>
            <a:r>
              <a:rPr lang="pt-BR" sz="3200" dirty="0"/>
              <a:t>membros da mesa receptora ou apuradora de votos e os recrutados para o serviços militar;</a:t>
            </a:r>
          </a:p>
          <a:p>
            <a:pPr marL="114300" indent="0" algn="just">
              <a:buNone/>
            </a:pPr>
            <a:r>
              <a:rPr lang="pt-BR" sz="3200" b="1" dirty="0"/>
              <a:t>Pessoas com contrato com o Poder Público: </a:t>
            </a:r>
            <a:r>
              <a:rPr lang="pt-BR" sz="3200" dirty="0"/>
              <a:t>prestadores de serviços terceirizados</a:t>
            </a:r>
            <a:r>
              <a:rPr lang="pt-BR" sz="3200" dirty="0" smtClean="0"/>
              <a:t>, estagiários, </a:t>
            </a:r>
            <a:r>
              <a:rPr lang="pt-BR" sz="3200" dirty="0"/>
              <a:t>concessionários e delegados que tenham contrato de prestação de serviço.</a:t>
            </a:r>
          </a:p>
        </p:txBody>
      </p:sp>
      <p:sp>
        <p:nvSpPr>
          <p:cNvPr id="4" name="Título 1"/>
          <p:cNvSpPr>
            <a:spLocks noGrp="1"/>
          </p:cNvSpPr>
          <p:nvPr>
            <p:ph type="title"/>
          </p:nvPr>
        </p:nvSpPr>
        <p:spPr>
          <a:xfrm>
            <a:off x="457200" y="274638"/>
            <a:ext cx="7620000" cy="1143000"/>
          </a:xfrm>
        </p:spPr>
        <p:txBody>
          <a:bodyPr/>
          <a:lstStyle/>
          <a:p>
            <a:r>
              <a:rPr lang="pt-BR" b="1" dirty="0" smtClean="0"/>
              <a:t>Conceito de Agente Público</a:t>
            </a:r>
            <a:endParaRPr lang="pt-BR" b="1" dirty="0"/>
          </a:p>
        </p:txBody>
      </p:sp>
    </p:spTree>
    <p:extLst>
      <p:ext uri="{BB962C8B-B14F-4D97-AF65-F5344CB8AC3E}">
        <p14:creationId xmlns:p14="http://schemas.microsoft.com/office/powerpoint/2010/main" val="98684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Condutas Vedadas</a:t>
            </a:r>
            <a:endParaRPr lang="pt-BR" b="1" dirty="0"/>
          </a:p>
        </p:txBody>
      </p:sp>
      <p:sp>
        <p:nvSpPr>
          <p:cNvPr id="3" name="Espaço Reservado para Conteúdo 2"/>
          <p:cNvSpPr>
            <a:spLocks noGrp="1"/>
          </p:cNvSpPr>
          <p:nvPr>
            <p:ph idx="1"/>
          </p:nvPr>
        </p:nvSpPr>
        <p:spPr/>
        <p:txBody>
          <a:bodyPr>
            <a:normAutofit lnSpcReduction="10000"/>
          </a:bodyPr>
          <a:lstStyle/>
          <a:p>
            <a:pPr marL="114300" indent="0" algn="just">
              <a:buNone/>
            </a:pPr>
            <a:r>
              <a:rPr lang="pt-BR" sz="3200" dirty="0" smtClean="0"/>
              <a:t>As </a:t>
            </a:r>
            <a:r>
              <a:rPr lang="pt-BR" sz="3200" dirty="0"/>
              <a:t>condutas vedadas estão dispostas no art. 73 a 77 da Lei das Eleições (Lei 9.504/97). </a:t>
            </a:r>
            <a:endParaRPr lang="pt-BR" sz="3200" dirty="0" smtClean="0"/>
          </a:p>
          <a:p>
            <a:pPr marL="114300" indent="0" algn="just">
              <a:buNone/>
            </a:pPr>
            <a:endParaRPr lang="pt-BR" dirty="0" smtClean="0"/>
          </a:p>
          <a:p>
            <a:pPr marL="114300" indent="0" algn="just">
              <a:buNone/>
            </a:pPr>
            <a:r>
              <a:rPr lang="pt-BR" sz="3200" dirty="0" smtClean="0"/>
              <a:t>Dispõe </a:t>
            </a:r>
            <a:r>
              <a:rPr lang="pt-BR" sz="3200" dirty="0"/>
              <a:t>o art. 73</a:t>
            </a:r>
            <a:r>
              <a:rPr lang="pt-BR" sz="3200" dirty="0" smtClean="0"/>
              <a:t>:</a:t>
            </a:r>
          </a:p>
          <a:p>
            <a:pPr marL="114300" indent="0" algn="just">
              <a:buNone/>
            </a:pPr>
            <a:endParaRPr lang="pt-BR" dirty="0"/>
          </a:p>
          <a:p>
            <a:pPr marL="114300" indent="0" algn="just">
              <a:buNone/>
            </a:pPr>
            <a:r>
              <a:rPr lang="pt-BR" sz="3200" b="1" i="1" dirty="0" smtClean="0"/>
              <a:t>Art</a:t>
            </a:r>
            <a:r>
              <a:rPr lang="pt-BR" sz="3200" b="1" i="1" dirty="0"/>
              <a:t>. 73. </a:t>
            </a:r>
            <a:r>
              <a:rPr lang="pt-BR" sz="3200" i="1" dirty="0"/>
              <a:t>São proibidas aos agentes públicos, servidores ou não, as seguintes condutas </a:t>
            </a:r>
            <a:r>
              <a:rPr lang="pt-BR" sz="3200" b="1" i="1" dirty="0"/>
              <a:t>tendentes a afetar a igualdade de oportunidades</a:t>
            </a:r>
            <a:r>
              <a:rPr lang="pt-BR" sz="3200" i="1" dirty="0"/>
              <a:t> entre candidatos nos pleitos eleitorais.</a:t>
            </a:r>
          </a:p>
          <a:p>
            <a:pPr algn="just"/>
            <a:endParaRPr lang="pt-BR" b="1" dirty="0"/>
          </a:p>
          <a:p>
            <a:pPr algn="just"/>
            <a:endParaRPr lang="pt-BR" dirty="0"/>
          </a:p>
        </p:txBody>
      </p:sp>
    </p:spTree>
    <p:extLst>
      <p:ext uri="{BB962C8B-B14F-4D97-AF65-F5344CB8AC3E}">
        <p14:creationId xmlns:p14="http://schemas.microsoft.com/office/powerpoint/2010/main" val="131052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Uso de Bens Móveis e Imóveis</a:t>
            </a:r>
          </a:p>
        </p:txBody>
      </p:sp>
      <p:sp>
        <p:nvSpPr>
          <p:cNvPr id="3" name="Espaço Reservado para Conteúdo 2"/>
          <p:cNvSpPr>
            <a:spLocks noGrp="1"/>
          </p:cNvSpPr>
          <p:nvPr>
            <p:ph idx="1"/>
          </p:nvPr>
        </p:nvSpPr>
        <p:spPr/>
        <p:txBody>
          <a:bodyPr>
            <a:noAutofit/>
          </a:bodyPr>
          <a:lstStyle/>
          <a:p>
            <a:pPr marL="114300" indent="0" algn="just">
              <a:buNone/>
            </a:pPr>
            <a:r>
              <a:rPr lang="pt-BR" sz="2800" dirty="0" smtClean="0"/>
              <a:t>Art</a:t>
            </a:r>
            <a:r>
              <a:rPr lang="pt-BR" sz="2800" dirty="0"/>
              <a:t>. </a:t>
            </a:r>
            <a:r>
              <a:rPr lang="pt-BR" sz="2800" dirty="0" smtClean="0"/>
              <a:t>73...</a:t>
            </a:r>
          </a:p>
          <a:p>
            <a:pPr marL="114300" indent="0" algn="just">
              <a:buNone/>
            </a:pPr>
            <a:r>
              <a:rPr lang="pt-BR" sz="2800" i="1" dirty="0" smtClean="0"/>
              <a:t>I </a:t>
            </a:r>
            <a:r>
              <a:rPr lang="pt-BR" sz="2800" i="1" dirty="0"/>
              <a:t>- </a:t>
            </a:r>
            <a:r>
              <a:rPr lang="pt-BR" sz="2800" b="1" i="1" dirty="0"/>
              <a:t>ceder</a:t>
            </a:r>
            <a:r>
              <a:rPr lang="pt-BR" sz="2800" i="1" dirty="0"/>
              <a:t> ou usar, em benefício de candidato, partido político ou coligação, </a:t>
            </a:r>
            <a:r>
              <a:rPr lang="pt-BR" sz="2800" b="1" i="1" dirty="0"/>
              <a:t>bens móveis ou imóveis pertencentes à administração </a:t>
            </a:r>
            <a:r>
              <a:rPr lang="pt-BR" sz="2800" i="1" dirty="0"/>
              <a:t>direta ou indireta da União, dos Estados, do Distrito Federal, dos Territórios e dos Municípios, </a:t>
            </a:r>
            <a:r>
              <a:rPr lang="pt-BR" sz="2800" b="1" i="1" u="sng" dirty="0"/>
              <a:t>ressalvada a realização de convenção partidária.</a:t>
            </a:r>
            <a:endParaRPr lang="pt-BR" sz="2800" dirty="0"/>
          </a:p>
          <a:p>
            <a:pPr algn="just"/>
            <a:r>
              <a:rPr lang="pt-BR" sz="2800" dirty="0" smtClean="0"/>
              <a:t>Essa </a:t>
            </a:r>
            <a:r>
              <a:rPr lang="pt-BR" sz="2800" dirty="0"/>
              <a:t>vedação se aplica </a:t>
            </a:r>
            <a:r>
              <a:rPr lang="pt-BR" sz="2800" dirty="0" smtClean="0"/>
              <a:t>a </a:t>
            </a:r>
            <a:r>
              <a:rPr lang="pt-BR" sz="2800" b="1" dirty="0"/>
              <a:t>todas </a:t>
            </a:r>
            <a:r>
              <a:rPr lang="pt-BR" sz="2800" dirty="0"/>
              <a:t>as esferas da administração pública: municipal, estadual e federal.</a:t>
            </a:r>
            <a:r>
              <a:rPr lang="pt-BR" sz="2800" b="1" dirty="0"/>
              <a:t> </a:t>
            </a:r>
            <a:endParaRPr lang="pt-BR" sz="2800" dirty="0"/>
          </a:p>
        </p:txBody>
      </p:sp>
    </p:spTree>
    <p:extLst>
      <p:ext uri="{BB962C8B-B14F-4D97-AF65-F5344CB8AC3E}">
        <p14:creationId xmlns:p14="http://schemas.microsoft.com/office/powerpoint/2010/main" val="2016761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1579</TotalTime>
  <Words>3450</Words>
  <Application>Microsoft Office PowerPoint</Application>
  <PresentationFormat>Apresentação na tela (4:3)</PresentationFormat>
  <Paragraphs>185</Paragraphs>
  <Slides>57</Slides>
  <Notes>0</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Adjacência</vt:lpstr>
      <vt:lpstr>ELEIÇÕES 2018</vt:lpstr>
      <vt:lpstr>Condutas Vedadas</vt:lpstr>
      <vt:lpstr>Princípios Norteadores</vt:lpstr>
      <vt:lpstr>Princípios Norteadores</vt:lpstr>
      <vt:lpstr>Conceito de Agente Público</vt:lpstr>
      <vt:lpstr>Conceito de Agente Público</vt:lpstr>
      <vt:lpstr>Conceito de Agente Público</vt:lpstr>
      <vt:lpstr>Condutas Vedadas</vt:lpstr>
      <vt:lpstr>Uso de Bens Móveis e Imóveis</vt:lpstr>
      <vt:lpstr>Uso de Material e serviços</vt:lpstr>
      <vt:lpstr>Cessão de servidor  público</vt:lpstr>
      <vt:lpstr>Uso promocional de serviços de caráter social</vt:lpstr>
      <vt:lpstr>Contratação, demissão, vantagens</vt:lpstr>
      <vt:lpstr>Apresentação do PowerPoint</vt:lpstr>
      <vt:lpstr>Transferência voluntária de recursos</vt:lpstr>
      <vt:lpstr>Publicidade Institucional</vt:lpstr>
      <vt:lpstr>Pronunciamento em cadeia de rádio e TV</vt:lpstr>
      <vt:lpstr>Despesas com Publicidade</vt:lpstr>
      <vt:lpstr>Revisão geral da remuneração dos servidores</vt:lpstr>
      <vt:lpstr>Distribuição gratuita de bens</vt:lpstr>
      <vt:lpstr>Apresentação do PowerPoint</vt:lpstr>
      <vt:lpstr>Apresentação do PowerPoint</vt:lpstr>
      <vt:lpstr>Contratação de shows artísticos em inaugurações</vt:lpstr>
      <vt:lpstr>Promoção pessoal em publicidade</vt:lpstr>
      <vt:lpstr>Comparecimento em inauguração de obra pública</vt:lpstr>
      <vt:lpstr>Exemplos práticos:</vt:lpstr>
      <vt:lpstr>Penalidades</vt:lpstr>
      <vt:lpstr>Apresentação do PowerPoint</vt:lpstr>
      <vt:lpstr>O que é                            ?</vt:lpstr>
      <vt:lpstr>O que é                            ?</vt:lpstr>
      <vt:lpstr>7 tipos de </vt:lpstr>
      <vt:lpstr>7 tipos de </vt:lpstr>
      <vt:lpstr>Apresentação do PowerPoint</vt:lpstr>
      <vt:lpstr>“Gilmar Mendes mandou cancelar o BBB17”</vt:lpstr>
      <vt:lpstr>“Pombos são moídos junto com cerveja”</vt:lpstr>
      <vt:lpstr>Apresentação do PowerPoint</vt:lpstr>
      <vt:lpstr>Apresentação do PowerPoint</vt:lpstr>
      <vt:lpstr>Suzane von Richthofen será candidata a deputada</vt:lpstr>
      <vt:lpstr>“Governo de Goiás está distribuindo bonecas com órgãos sexuais trocados”,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Sites “Detetives”</vt:lpstr>
      <vt:lpstr>Fiscalização TSE</vt:lpstr>
      <vt:lpstr>Punição</vt:lpstr>
      <vt:lpstr>Punição</vt:lpstr>
      <vt:lpstr>Punição</vt:lpstr>
      <vt:lpstr>Punição</vt:lpstr>
      <vt:lpstr>Punição</vt:lpstr>
      <vt:lpstr>Anulação do Pleito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167</cp:revision>
  <dcterms:created xsi:type="dcterms:W3CDTF">2015-11-07T17:45:40Z</dcterms:created>
  <dcterms:modified xsi:type="dcterms:W3CDTF">2018-08-28T11:36:19Z</dcterms:modified>
</cp:coreProperties>
</file>