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7" r:id="rId2"/>
    <p:sldId id="293" r:id="rId3"/>
    <p:sldId id="334" r:id="rId4"/>
    <p:sldId id="378" r:id="rId5"/>
    <p:sldId id="292" r:id="rId6"/>
    <p:sldId id="333" r:id="rId7"/>
    <p:sldId id="340" r:id="rId8"/>
    <p:sldId id="365" r:id="rId9"/>
    <p:sldId id="352" r:id="rId10"/>
    <p:sldId id="361" r:id="rId11"/>
    <p:sldId id="362" r:id="rId12"/>
    <p:sldId id="363" r:id="rId13"/>
    <p:sldId id="379" r:id="rId14"/>
    <p:sldId id="372" r:id="rId15"/>
    <p:sldId id="374" r:id="rId16"/>
    <p:sldId id="375" r:id="rId17"/>
    <p:sldId id="354" r:id="rId18"/>
    <p:sldId id="341" r:id="rId19"/>
    <p:sldId id="355" r:id="rId20"/>
    <p:sldId id="299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361" autoAdjust="0"/>
  </p:normalViewPr>
  <p:slideViewPr>
    <p:cSldViewPr>
      <p:cViewPr varScale="1">
        <p:scale>
          <a:sx n="59" d="100"/>
          <a:sy n="59" d="100"/>
        </p:scale>
        <p:origin x="3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9C476-E386-4BBC-B88F-EBDDB06CAC6E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D3F26A38-0AAA-48E1-B052-D43E6632B179}">
      <dgm:prSet phldrT="[Texto]" custT="1"/>
      <dgm:spPr/>
      <dgm:t>
        <a:bodyPr/>
        <a:lstStyle/>
        <a:p>
          <a:pPr algn="ctr"/>
          <a:r>
            <a:rPr lang="pt-BR" sz="1800" b="1" dirty="0" smtClean="0"/>
            <a:t>2013</a:t>
          </a:r>
        </a:p>
        <a:p>
          <a:pPr algn="ctr"/>
          <a:r>
            <a:rPr lang="pt-BR" sz="1800" dirty="0" smtClean="0"/>
            <a:t>Criação da área técnica na FECAM.</a:t>
          </a:r>
          <a:endParaRPr lang="pt-BR" sz="1800" dirty="0"/>
        </a:p>
      </dgm:t>
    </dgm:pt>
    <dgm:pt modelId="{96AB3294-E9EC-4117-B0FF-1828B5BCCEF1}" type="parTrans" cxnId="{3CD1210B-FE9B-47F0-B3A7-FC09A9DDBA04}">
      <dgm:prSet/>
      <dgm:spPr/>
      <dgm:t>
        <a:bodyPr/>
        <a:lstStyle/>
        <a:p>
          <a:endParaRPr lang="pt-BR"/>
        </a:p>
      </dgm:t>
    </dgm:pt>
    <dgm:pt modelId="{8100ABCF-FFD5-48DA-AA26-2D0E7A926242}" type="sibTrans" cxnId="{3CD1210B-FE9B-47F0-B3A7-FC09A9DDBA04}">
      <dgm:prSet/>
      <dgm:spPr/>
      <dgm:t>
        <a:bodyPr/>
        <a:lstStyle/>
        <a:p>
          <a:endParaRPr lang="pt-BR"/>
        </a:p>
      </dgm:t>
    </dgm:pt>
    <dgm:pt modelId="{841CEF0D-923A-441A-B63C-9F3E99B85678}">
      <dgm:prSet phldrT="[Texto]" custT="1"/>
      <dgm:spPr/>
      <dgm:t>
        <a:bodyPr/>
        <a:lstStyle/>
        <a:p>
          <a:pPr algn="ctr"/>
          <a:r>
            <a:rPr lang="pt-BR" sz="1800" b="1" dirty="0" smtClean="0"/>
            <a:t>2014</a:t>
          </a:r>
        </a:p>
        <a:p>
          <a:pPr algn="ctr"/>
          <a:r>
            <a:rPr lang="pt-BR" sz="1800" dirty="0" smtClean="0"/>
            <a:t>Criação de colegiados e início  da formação de quadros nas Associações. </a:t>
          </a:r>
          <a:endParaRPr lang="pt-BR" sz="1800" dirty="0"/>
        </a:p>
      </dgm:t>
    </dgm:pt>
    <dgm:pt modelId="{FDF3798C-E70F-4828-A288-3AE123A45ADB}" type="parTrans" cxnId="{5975F08E-5C9D-4120-AF5C-E94791BF51D7}">
      <dgm:prSet/>
      <dgm:spPr/>
      <dgm:t>
        <a:bodyPr/>
        <a:lstStyle/>
        <a:p>
          <a:endParaRPr lang="pt-BR"/>
        </a:p>
      </dgm:t>
    </dgm:pt>
    <dgm:pt modelId="{7A48163A-2B58-4B46-A3BF-D19CE9ED6254}" type="sibTrans" cxnId="{5975F08E-5C9D-4120-AF5C-E94791BF51D7}">
      <dgm:prSet/>
      <dgm:spPr/>
      <dgm:t>
        <a:bodyPr/>
        <a:lstStyle/>
        <a:p>
          <a:endParaRPr lang="pt-BR"/>
        </a:p>
      </dgm:t>
    </dgm:pt>
    <dgm:pt modelId="{1A0E13F1-0988-46A1-B446-B437C35A80FE}">
      <dgm:prSet phldrT="[Texto]" custT="1"/>
      <dgm:spPr/>
      <dgm:t>
        <a:bodyPr/>
        <a:lstStyle/>
        <a:p>
          <a:pPr algn="ctr"/>
          <a:r>
            <a:rPr lang="pt-BR" sz="1800" b="1" dirty="0" smtClean="0"/>
            <a:t>2015</a:t>
          </a:r>
        </a:p>
        <a:p>
          <a:pPr algn="ctr"/>
          <a:r>
            <a:rPr lang="pt-BR" sz="1800" dirty="0" smtClean="0"/>
            <a:t>Ampliação da rede de assessores de projetos;</a:t>
          </a:r>
        </a:p>
        <a:p>
          <a:pPr algn="ctr"/>
          <a:r>
            <a:rPr lang="pt-BR" sz="1800" dirty="0" smtClean="0"/>
            <a:t>I Encontro Estadual de </a:t>
          </a:r>
          <a:r>
            <a:rPr lang="pt-BR" sz="1800" dirty="0" err="1" smtClean="0"/>
            <a:t>GMC’s</a:t>
          </a:r>
          <a:r>
            <a:rPr lang="pt-BR" sz="1800" dirty="0" smtClean="0"/>
            <a:t> e formalização de parcerias institucionais.</a:t>
          </a:r>
          <a:endParaRPr lang="pt-BR" sz="1800" dirty="0"/>
        </a:p>
      </dgm:t>
    </dgm:pt>
    <dgm:pt modelId="{4A03044D-DD77-46F3-B6C8-1BB081F487EF}" type="parTrans" cxnId="{120B4A7C-3A58-466C-A24C-273A6F147E27}">
      <dgm:prSet/>
      <dgm:spPr/>
      <dgm:t>
        <a:bodyPr/>
        <a:lstStyle/>
        <a:p>
          <a:endParaRPr lang="pt-BR"/>
        </a:p>
      </dgm:t>
    </dgm:pt>
    <dgm:pt modelId="{505C1B7B-42C5-45AB-9FE8-DEB9FA5D92E5}" type="sibTrans" cxnId="{120B4A7C-3A58-466C-A24C-273A6F147E27}">
      <dgm:prSet/>
      <dgm:spPr/>
      <dgm:t>
        <a:bodyPr/>
        <a:lstStyle/>
        <a:p>
          <a:endParaRPr lang="pt-BR"/>
        </a:p>
      </dgm:t>
    </dgm:pt>
    <dgm:pt modelId="{4125C31D-3177-4BDB-B74B-5A3C3D76D9AA}">
      <dgm:prSet phldrT="[Texto]"/>
      <dgm:spPr/>
      <dgm:t>
        <a:bodyPr/>
        <a:lstStyle/>
        <a:p>
          <a:endParaRPr lang="pt-BR" dirty="0"/>
        </a:p>
      </dgm:t>
    </dgm:pt>
    <dgm:pt modelId="{B768D747-57A1-45DD-BE6A-A8473CF4C44B}" type="parTrans" cxnId="{71DBDD1F-30D9-46AA-B429-079C24EDB601}">
      <dgm:prSet/>
      <dgm:spPr/>
      <dgm:t>
        <a:bodyPr/>
        <a:lstStyle/>
        <a:p>
          <a:endParaRPr lang="pt-BR"/>
        </a:p>
      </dgm:t>
    </dgm:pt>
    <dgm:pt modelId="{B40C49B9-EB82-40A8-A18E-119BD9DDD00B}" type="sibTrans" cxnId="{71DBDD1F-30D9-46AA-B429-079C24EDB601}">
      <dgm:prSet/>
      <dgm:spPr/>
      <dgm:t>
        <a:bodyPr/>
        <a:lstStyle/>
        <a:p>
          <a:endParaRPr lang="pt-BR"/>
        </a:p>
      </dgm:t>
    </dgm:pt>
    <dgm:pt modelId="{B31EF025-F154-4EFC-A777-0DD74A807800}">
      <dgm:prSet phldrT="[Texto]"/>
      <dgm:spPr/>
      <dgm:t>
        <a:bodyPr/>
        <a:lstStyle/>
        <a:p>
          <a:endParaRPr lang="pt-BR" dirty="0"/>
        </a:p>
      </dgm:t>
    </dgm:pt>
    <dgm:pt modelId="{36B35EB7-C408-4D0B-8EC0-EBED5B024823}" type="parTrans" cxnId="{726AC5A0-0065-437A-AE6E-A011FDA132B2}">
      <dgm:prSet/>
      <dgm:spPr/>
      <dgm:t>
        <a:bodyPr/>
        <a:lstStyle/>
        <a:p>
          <a:endParaRPr lang="pt-BR"/>
        </a:p>
      </dgm:t>
    </dgm:pt>
    <dgm:pt modelId="{47CA6BE7-C669-4793-B5E7-E153034E2F86}" type="sibTrans" cxnId="{726AC5A0-0065-437A-AE6E-A011FDA132B2}">
      <dgm:prSet/>
      <dgm:spPr/>
      <dgm:t>
        <a:bodyPr/>
        <a:lstStyle/>
        <a:p>
          <a:endParaRPr lang="pt-BR"/>
        </a:p>
      </dgm:t>
    </dgm:pt>
    <dgm:pt modelId="{02F7D63E-C853-4073-BBC1-3C78706FD6D5}" type="pres">
      <dgm:prSet presAssocID="{B3C9C476-E386-4BBC-B88F-EBDDB06CAC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90811B9-999F-4C70-BFCB-31650C0D0B73}" type="pres">
      <dgm:prSet presAssocID="{D3F26A38-0AAA-48E1-B052-D43E6632B179}" presName="composite" presStyleCnt="0"/>
      <dgm:spPr/>
    </dgm:pt>
    <dgm:pt modelId="{3EB60773-E8E3-41CD-8E01-0ACFF806F2D1}" type="pres">
      <dgm:prSet presAssocID="{D3F26A38-0AAA-48E1-B052-D43E6632B179}" presName="LShape" presStyleLbl="alignNode1" presStyleIdx="0" presStyleCnt="9"/>
      <dgm:spPr/>
    </dgm:pt>
    <dgm:pt modelId="{93EF5DD3-38C8-43FF-8487-F5632E610C42}" type="pres">
      <dgm:prSet presAssocID="{D3F26A38-0AAA-48E1-B052-D43E6632B17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841CB9-3C3B-472A-9990-7292BEAF9F7E}" type="pres">
      <dgm:prSet presAssocID="{D3F26A38-0AAA-48E1-B052-D43E6632B179}" presName="Triangle" presStyleLbl="alignNode1" presStyleIdx="1" presStyleCnt="9"/>
      <dgm:spPr/>
    </dgm:pt>
    <dgm:pt modelId="{0BAB5F05-5F68-4F61-8888-2D3A63EFA204}" type="pres">
      <dgm:prSet presAssocID="{8100ABCF-FFD5-48DA-AA26-2D0E7A926242}" presName="sibTrans" presStyleCnt="0"/>
      <dgm:spPr/>
    </dgm:pt>
    <dgm:pt modelId="{32705F92-5CF5-48C5-803A-9B91240D41FC}" type="pres">
      <dgm:prSet presAssocID="{8100ABCF-FFD5-48DA-AA26-2D0E7A926242}" presName="space" presStyleCnt="0"/>
      <dgm:spPr/>
    </dgm:pt>
    <dgm:pt modelId="{C73A12CC-809E-430B-B227-81BF6C1FE3CA}" type="pres">
      <dgm:prSet presAssocID="{841CEF0D-923A-441A-B63C-9F3E99B85678}" presName="composite" presStyleCnt="0"/>
      <dgm:spPr/>
    </dgm:pt>
    <dgm:pt modelId="{8F6D5842-B06F-4D77-895A-429FF3C33644}" type="pres">
      <dgm:prSet presAssocID="{841CEF0D-923A-441A-B63C-9F3E99B85678}" presName="LShape" presStyleLbl="alignNode1" presStyleIdx="2" presStyleCnt="9"/>
      <dgm:spPr/>
    </dgm:pt>
    <dgm:pt modelId="{60D70C2A-EEEC-42CB-BA61-0C942FA2E964}" type="pres">
      <dgm:prSet presAssocID="{841CEF0D-923A-441A-B63C-9F3E99B8567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CBF414-974A-470B-8F71-01898E213792}" type="pres">
      <dgm:prSet presAssocID="{841CEF0D-923A-441A-B63C-9F3E99B85678}" presName="Triangle" presStyleLbl="alignNode1" presStyleIdx="3" presStyleCnt="9"/>
      <dgm:spPr/>
    </dgm:pt>
    <dgm:pt modelId="{0A0447A8-BFEC-4039-BEEF-C9D667A7616D}" type="pres">
      <dgm:prSet presAssocID="{7A48163A-2B58-4B46-A3BF-D19CE9ED6254}" presName="sibTrans" presStyleCnt="0"/>
      <dgm:spPr/>
    </dgm:pt>
    <dgm:pt modelId="{B95CDC8A-C576-4FE6-B100-ECC5042B7E50}" type="pres">
      <dgm:prSet presAssocID="{7A48163A-2B58-4B46-A3BF-D19CE9ED6254}" presName="space" presStyleCnt="0"/>
      <dgm:spPr/>
    </dgm:pt>
    <dgm:pt modelId="{A37CA08D-3BDB-4FD2-AAFA-949145B81E9A}" type="pres">
      <dgm:prSet presAssocID="{1A0E13F1-0988-46A1-B446-B437C35A80FE}" presName="composite" presStyleCnt="0"/>
      <dgm:spPr/>
    </dgm:pt>
    <dgm:pt modelId="{EB76DBA1-CBDF-4592-ADBA-7B1FE23C964D}" type="pres">
      <dgm:prSet presAssocID="{1A0E13F1-0988-46A1-B446-B437C35A80FE}" presName="LShape" presStyleLbl="alignNode1" presStyleIdx="4" presStyleCnt="9"/>
      <dgm:spPr/>
    </dgm:pt>
    <dgm:pt modelId="{E2AAFF04-6AA2-4AA8-8B27-3C5C24D468ED}" type="pres">
      <dgm:prSet presAssocID="{1A0E13F1-0988-46A1-B446-B437C35A80F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CA7B2C-0C82-40EA-8108-CAFDC5934E1B}" type="pres">
      <dgm:prSet presAssocID="{1A0E13F1-0988-46A1-B446-B437C35A80FE}" presName="Triangle" presStyleLbl="alignNode1" presStyleIdx="5" presStyleCnt="9"/>
      <dgm:spPr/>
    </dgm:pt>
    <dgm:pt modelId="{C7FE6ACB-942C-4EB0-9DF0-F318A76F5DA1}" type="pres">
      <dgm:prSet presAssocID="{505C1B7B-42C5-45AB-9FE8-DEB9FA5D92E5}" presName="sibTrans" presStyleCnt="0"/>
      <dgm:spPr/>
    </dgm:pt>
    <dgm:pt modelId="{0B9A07D0-DBC8-4CD2-8665-F386E5C65A58}" type="pres">
      <dgm:prSet presAssocID="{505C1B7B-42C5-45AB-9FE8-DEB9FA5D92E5}" presName="space" presStyleCnt="0"/>
      <dgm:spPr/>
    </dgm:pt>
    <dgm:pt modelId="{A5C276EC-4895-406C-941A-133B44EEDC30}" type="pres">
      <dgm:prSet presAssocID="{B31EF025-F154-4EFC-A777-0DD74A807800}" presName="composite" presStyleCnt="0"/>
      <dgm:spPr/>
    </dgm:pt>
    <dgm:pt modelId="{9C13B75D-5231-4E83-ABC9-48F962B4280C}" type="pres">
      <dgm:prSet presAssocID="{B31EF025-F154-4EFC-A777-0DD74A807800}" presName="LShape" presStyleLbl="alignNode1" presStyleIdx="6" presStyleCnt="9"/>
      <dgm:spPr/>
    </dgm:pt>
    <dgm:pt modelId="{53F13164-C696-4A03-A235-5DBA2D6DD55D}" type="pres">
      <dgm:prSet presAssocID="{B31EF025-F154-4EFC-A777-0DD74A80780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DD00F1-14B9-4976-9E79-5ED39E44E9D3}" type="pres">
      <dgm:prSet presAssocID="{B31EF025-F154-4EFC-A777-0DD74A807800}" presName="Triangle" presStyleLbl="alignNode1" presStyleIdx="7" presStyleCnt="9"/>
      <dgm:spPr/>
    </dgm:pt>
    <dgm:pt modelId="{AA24DA19-C917-4AF0-80F9-05E1CD76C77D}" type="pres">
      <dgm:prSet presAssocID="{47CA6BE7-C669-4793-B5E7-E153034E2F86}" presName="sibTrans" presStyleCnt="0"/>
      <dgm:spPr/>
    </dgm:pt>
    <dgm:pt modelId="{FC562439-E91A-48B8-AEEF-D9816F9DD023}" type="pres">
      <dgm:prSet presAssocID="{47CA6BE7-C669-4793-B5E7-E153034E2F86}" presName="space" presStyleCnt="0"/>
      <dgm:spPr/>
    </dgm:pt>
    <dgm:pt modelId="{607E4E86-F5EA-478C-BACA-ABC109F9E139}" type="pres">
      <dgm:prSet presAssocID="{4125C31D-3177-4BDB-B74B-5A3C3D76D9AA}" presName="composite" presStyleCnt="0"/>
      <dgm:spPr/>
    </dgm:pt>
    <dgm:pt modelId="{720B4EF9-5056-4744-9296-BEEBC0DDF78B}" type="pres">
      <dgm:prSet presAssocID="{4125C31D-3177-4BDB-B74B-5A3C3D76D9AA}" presName="LShape" presStyleLbl="alignNode1" presStyleIdx="8" presStyleCnt="9" custLinFactNeighborX="1518" custLinFactNeighborY="-2516"/>
      <dgm:spPr/>
    </dgm:pt>
    <dgm:pt modelId="{AD2A444C-401F-40AD-8D46-B1B7A121ACEA}" type="pres">
      <dgm:prSet presAssocID="{4125C31D-3177-4BDB-B74B-5A3C3D76D9A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D1210B-FE9B-47F0-B3A7-FC09A9DDBA04}" srcId="{B3C9C476-E386-4BBC-B88F-EBDDB06CAC6E}" destId="{D3F26A38-0AAA-48E1-B052-D43E6632B179}" srcOrd="0" destOrd="0" parTransId="{96AB3294-E9EC-4117-B0FF-1828B5BCCEF1}" sibTransId="{8100ABCF-FFD5-48DA-AA26-2D0E7A926242}"/>
    <dgm:cxn modelId="{E2F3D63F-8AF8-4EF5-B6C4-36B50AC0F774}" type="presOf" srcId="{4125C31D-3177-4BDB-B74B-5A3C3D76D9AA}" destId="{AD2A444C-401F-40AD-8D46-B1B7A121ACEA}" srcOrd="0" destOrd="0" presId="urn:microsoft.com/office/officeart/2009/3/layout/StepUpProcess"/>
    <dgm:cxn modelId="{C3E004A0-E9A4-48F9-87C2-EDF6E8199447}" type="presOf" srcId="{D3F26A38-0AAA-48E1-B052-D43E6632B179}" destId="{93EF5DD3-38C8-43FF-8487-F5632E610C42}" srcOrd="0" destOrd="0" presId="urn:microsoft.com/office/officeart/2009/3/layout/StepUpProcess"/>
    <dgm:cxn modelId="{120B4A7C-3A58-466C-A24C-273A6F147E27}" srcId="{B3C9C476-E386-4BBC-B88F-EBDDB06CAC6E}" destId="{1A0E13F1-0988-46A1-B446-B437C35A80FE}" srcOrd="2" destOrd="0" parTransId="{4A03044D-DD77-46F3-B6C8-1BB081F487EF}" sibTransId="{505C1B7B-42C5-45AB-9FE8-DEB9FA5D92E5}"/>
    <dgm:cxn modelId="{726AC5A0-0065-437A-AE6E-A011FDA132B2}" srcId="{B3C9C476-E386-4BBC-B88F-EBDDB06CAC6E}" destId="{B31EF025-F154-4EFC-A777-0DD74A807800}" srcOrd="3" destOrd="0" parTransId="{36B35EB7-C408-4D0B-8EC0-EBED5B024823}" sibTransId="{47CA6BE7-C669-4793-B5E7-E153034E2F86}"/>
    <dgm:cxn modelId="{1849F813-90A5-407F-AFF5-416C284BB4DF}" type="presOf" srcId="{1A0E13F1-0988-46A1-B446-B437C35A80FE}" destId="{E2AAFF04-6AA2-4AA8-8B27-3C5C24D468ED}" srcOrd="0" destOrd="0" presId="urn:microsoft.com/office/officeart/2009/3/layout/StepUpProcess"/>
    <dgm:cxn modelId="{5975F08E-5C9D-4120-AF5C-E94791BF51D7}" srcId="{B3C9C476-E386-4BBC-B88F-EBDDB06CAC6E}" destId="{841CEF0D-923A-441A-B63C-9F3E99B85678}" srcOrd="1" destOrd="0" parTransId="{FDF3798C-E70F-4828-A288-3AE123A45ADB}" sibTransId="{7A48163A-2B58-4B46-A3BF-D19CE9ED6254}"/>
    <dgm:cxn modelId="{8C3F7DC2-297C-45BD-A850-6338C104E298}" type="presOf" srcId="{B3C9C476-E386-4BBC-B88F-EBDDB06CAC6E}" destId="{02F7D63E-C853-4073-BBC1-3C78706FD6D5}" srcOrd="0" destOrd="0" presId="urn:microsoft.com/office/officeart/2009/3/layout/StepUpProcess"/>
    <dgm:cxn modelId="{ACB22CAC-681E-40BC-B930-D2B25F093A98}" type="presOf" srcId="{841CEF0D-923A-441A-B63C-9F3E99B85678}" destId="{60D70C2A-EEEC-42CB-BA61-0C942FA2E964}" srcOrd="0" destOrd="0" presId="urn:microsoft.com/office/officeart/2009/3/layout/StepUpProcess"/>
    <dgm:cxn modelId="{71DBDD1F-30D9-46AA-B429-079C24EDB601}" srcId="{B3C9C476-E386-4BBC-B88F-EBDDB06CAC6E}" destId="{4125C31D-3177-4BDB-B74B-5A3C3D76D9AA}" srcOrd="4" destOrd="0" parTransId="{B768D747-57A1-45DD-BE6A-A8473CF4C44B}" sibTransId="{B40C49B9-EB82-40A8-A18E-119BD9DDD00B}"/>
    <dgm:cxn modelId="{2711F2CD-C1E1-4AE4-BAEB-94B359202EC5}" type="presOf" srcId="{B31EF025-F154-4EFC-A777-0DD74A807800}" destId="{53F13164-C696-4A03-A235-5DBA2D6DD55D}" srcOrd="0" destOrd="0" presId="urn:microsoft.com/office/officeart/2009/3/layout/StepUpProcess"/>
    <dgm:cxn modelId="{9305B012-0814-4B26-8413-5F099C7720DB}" type="presParOf" srcId="{02F7D63E-C853-4073-BBC1-3C78706FD6D5}" destId="{890811B9-999F-4C70-BFCB-31650C0D0B73}" srcOrd="0" destOrd="0" presId="urn:microsoft.com/office/officeart/2009/3/layout/StepUpProcess"/>
    <dgm:cxn modelId="{A7883A4F-E6E5-4069-A6C2-AFD29487702D}" type="presParOf" srcId="{890811B9-999F-4C70-BFCB-31650C0D0B73}" destId="{3EB60773-E8E3-41CD-8E01-0ACFF806F2D1}" srcOrd="0" destOrd="0" presId="urn:microsoft.com/office/officeart/2009/3/layout/StepUpProcess"/>
    <dgm:cxn modelId="{5290C908-7D6D-4551-8FBF-CB6886BB8BEA}" type="presParOf" srcId="{890811B9-999F-4C70-BFCB-31650C0D0B73}" destId="{93EF5DD3-38C8-43FF-8487-F5632E610C42}" srcOrd="1" destOrd="0" presId="urn:microsoft.com/office/officeart/2009/3/layout/StepUpProcess"/>
    <dgm:cxn modelId="{A6783837-48C3-4DC6-BA47-1E7821A93A4C}" type="presParOf" srcId="{890811B9-999F-4C70-BFCB-31650C0D0B73}" destId="{9C841CB9-3C3B-472A-9990-7292BEAF9F7E}" srcOrd="2" destOrd="0" presId="urn:microsoft.com/office/officeart/2009/3/layout/StepUpProcess"/>
    <dgm:cxn modelId="{B4A7F9DF-99B6-434D-A76B-00DAF5561487}" type="presParOf" srcId="{02F7D63E-C853-4073-BBC1-3C78706FD6D5}" destId="{0BAB5F05-5F68-4F61-8888-2D3A63EFA204}" srcOrd="1" destOrd="0" presId="urn:microsoft.com/office/officeart/2009/3/layout/StepUpProcess"/>
    <dgm:cxn modelId="{E57B044B-02DD-4F55-A17D-B15E3AC1AC93}" type="presParOf" srcId="{0BAB5F05-5F68-4F61-8888-2D3A63EFA204}" destId="{32705F92-5CF5-48C5-803A-9B91240D41FC}" srcOrd="0" destOrd="0" presId="urn:microsoft.com/office/officeart/2009/3/layout/StepUpProcess"/>
    <dgm:cxn modelId="{DC1C4149-FEB2-4FF0-8D18-B2DFC8F92469}" type="presParOf" srcId="{02F7D63E-C853-4073-BBC1-3C78706FD6D5}" destId="{C73A12CC-809E-430B-B227-81BF6C1FE3CA}" srcOrd="2" destOrd="0" presId="urn:microsoft.com/office/officeart/2009/3/layout/StepUpProcess"/>
    <dgm:cxn modelId="{A884A351-0354-4C3C-950A-0D616BD0E61B}" type="presParOf" srcId="{C73A12CC-809E-430B-B227-81BF6C1FE3CA}" destId="{8F6D5842-B06F-4D77-895A-429FF3C33644}" srcOrd="0" destOrd="0" presId="urn:microsoft.com/office/officeart/2009/3/layout/StepUpProcess"/>
    <dgm:cxn modelId="{E1C8379B-ABC1-4B50-BE1E-E9C48370B98E}" type="presParOf" srcId="{C73A12CC-809E-430B-B227-81BF6C1FE3CA}" destId="{60D70C2A-EEEC-42CB-BA61-0C942FA2E964}" srcOrd="1" destOrd="0" presId="urn:microsoft.com/office/officeart/2009/3/layout/StepUpProcess"/>
    <dgm:cxn modelId="{4F95785A-AFAE-42C9-A3B4-1139FEEFE578}" type="presParOf" srcId="{C73A12CC-809E-430B-B227-81BF6C1FE3CA}" destId="{47CBF414-974A-470B-8F71-01898E213792}" srcOrd="2" destOrd="0" presId="urn:microsoft.com/office/officeart/2009/3/layout/StepUpProcess"/>
    <dgm:cxn modelId="{5ABA7923-D220-4834-9C35-919EEFB74B6B}" type="presParOf" srcId="{02F7D63E-C853-4073-BBC1-3C78706FD6D5}" destId="{0A0447A8-BFEC-4039-BEEF-C9D667A7616D}" srcOrd="3" destOrd="0" presId="urn:microsoft.com/office/officeart/2009/3/layout/StepUpProcess"/>
    <dgm:cxn modelId="{908E7451-58B5-4CC8-B1B7-3FFDC76D689E}" type="presParOf" srcId="{0A0447A8-BFEC-4039-BEEF-C9D667A7616D}" destId="{B95CDC8A-C576-4FE6-B100-ECC5042B7E50}" srcOrd="0" destOrd="0" presId="urn:microsoft.com/office/officeart/2009/3/layout/StepUpProcess"/>
    <dgm:cxn modelId="{E6B633AE-DB86-4C37-9301-15874D3BE1B1}" type="presParOf" srcId="{02F7D63E-C853-4073-BBC1-3C78706FD6D5}" destId="{A37CA08D-3BDB-4FD2-AAFA-949145B81E9A}" srcOrd="4" destOrd="0" presId="urn:microsoft.com/office/officeart/2009/3/layout/StepUpProcess"/>
    <dgm:cxn modelId="{FBD76F93-7619-476A-9E24-FF4C4C9F5C83}" type="presParOf" srcId="{A37CA08D-3BDB-4FD2-AAFA-949145B81E9A}" destId="{EB76DBA1-CBDF-4592-ADBA-7B1FE23C964D}" srcOrd="0" destOrd="0" presId="urn:microsoft.com/office/officeart/2009/3/layout/StepUpProcess"/>
    <dgm:cxn modelId="{9E03AC53-B867-4F20-97AE-775B58B9D2A8}" type="presParOf" srcId="{A37CA08D-3BDB-4FD2-AAFA-949145B81E9A}" destId="{E2AAFF04-6AA2-4AA8-8B27-3C5C24D468ED}" srcOrd="1" destOrd="0" presId="urn:microsoft.com/office/officeart/2009/3/layout/StepUpProcess"/>
    <dgm:cxn modelId="{3FAF1A28-5CDA-4FD0-A600-F510466B8F0C}" type="presParOf" srcId="{A37CA08D-3BDB-4FD2-AAFA-949145B81E9A}" destId="{7ECA7B2C-0C82-40EA-8108-CAFDC5934E1B}" srcOrd="2" destOrd="0" presId="urn:microsoft.com/office/officeart/2009/3/layout/StepUpProcess"/>
    <dgm:cxn modelId="{16034B77-D056-4C3B-9FB1-722FC58EA87E}" type="presParOf" srcId="{02F7D63E-C853-4073-BBC1-3C78706FD6D5}" destId="{C7FE6ACB-942C-4EB0-9DF0-F318A76F5DA1}" srcOrd="5" destOrd="0" presId="urn:microsoft.com/office/officeart/2009/3/layout/StepUpProcess"/>
    <dgm:cxn modelId="{0D8AEAD4-DCC1-4CB8-9B98-FBB849B2FDD2}" type="presParOf" srcId="{C7FE6ACB-942C-4EB0-9DF0-F318A76F5DA1}" destId="{0B9A07D0-DBC8-4CD2-8665-F386E5C65A58}" srcOrd="0" destOrd="0" presId="urn:microsoft.com/office/officeart/2009/3/layout/StepUpProcess"/>
    <dgm:cxn modelId="{B9254996-4D4A-4F14-8138-AC4F1FBEF268}" type="presParOf" srcId="{02F7D63E-C853-4073-BBC1-3C78706FD6D5}" destId="{A5C276EC-4895-406C-941A-133B44EEDC30}" srcOrd="6" destOrd="0" presId="urn:microsoft.com/office/officeart/2009/3/layout/StepUpProcess"/>
    <dgm:cxn modelId="{FCD2F2B0-A07D-42C5-8F22-F2DE98CB3ACD}" type="presParOf" srcId="{A5C276EC-4895-406C-941A-133B44EEDC30}" destId="{9C13B75D-5231-4E83-ABC9-48F962B4280C}" srcOrd="0" destOrd="0" presId="urn:microsoft.com/office/officeart/2009/3/layout/StepUpProcess"/>
    <dgm:cxn modelId="{06619CEE-5809-4E77-B90D-4ECBBDC83BD9}" type="presParOf" srcId="{A5C276EC-4895-406C-941A-133B44EEDC30}" destId="{53F13164-C696-4A03-A235-5DBA2D6DD55D}" srcOrd="1" destOrd="0" presId="urn:microsoft.com/office/officeart/2009/3/layout/StepUpProcess"/>
    <dgm:cxn modelId="{E41AC613-A826-4706-B11E-929C18A1CC1C}" type="presParOf" srcId="{A5C276EC-4895-406C-941A-133B44EEDC30}" destId="{DBDD00F1-14B9-4976-9E79-5ED39E44E9D3}" srcOrd="2" destOrd="0" presId="urn:microsoft.com/office/officeart/2009/3/layout/StepUpProcess"/>
    <dgm:cxn modelId="{4E27B674-F165-4840-A96F-9E400CF65C9B}" type="presParOf" srcId="{02F7D63E-C853-4073-BBC1-3C78706FD6D5}" destId="{AA24DA19-C917-4AF0-80F9-05E1CD76C77D}" srcOrd="7" destOrd="0" presId="urn:microsoft.com/office/officeart/2009/3/layout/StepUpProcess"/>
    <dgm:cxn modelId="{2F67E4B0-8F63-4C70-B6B1-889C37552E96}" type="presParOf" srcId="{AA24DA19-C917-4AF0-80F9-05E1CD76C77D}" destId="{FC562439-E91A-48B8-AEEF-D9816F9DD023}" srcOrd="0" destOrd="0" presId="urn:microsoft.com/office/officeart/2009/3/layout/StepUpProcess"/>
    <dgm:cxn modelId="{DFEEE2FB-6108-4F12-B897-2206C0B7DD2E}" type="presParOf" srcId="{02F7D63E-C853-4073-BBC1-3C78706FD6D5}" destId="{607E4E86-F5EA-478C-BACA-ABC109F9E139}" srcOrd="8" destOrd="0" presId="urn:microsoft.com/office/officeart/2009/3/layout/StepUpProcess"/>
    <dgm:cxn modelId="{E2CA8C7E-B643-49EC-9516-DA0044E2DFEE}" type="presParOf" srcId="{607E4E86-F5EA-478C-BACA-ABC109F9E139}" destId="{720B4EF9-5056-4744-9296-BEEBC0DDF78B}" srcOrd="0" destOrd="0" presId="urn:microsoft.com/office/officeart/2009/3/layout/StepUpProcess"/>
    <dgm:cxn modelId="{509C6748-EB97-42C3-B1F6-80EDD708EFE3}" type="presParOf" srcId="{607E4E86-F5EA-478C-BACA-ABC109F9E139}" destId="{AD2A444C-401F-40AD-8D46-B1B7A121ACE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60773-E8E3-41CD-8E01-0ACFF806F2D1}">
      <dsp:nvSpPr>
        <dsp:cNvPr id="0" name=""/>
        <dsp:cNvSpPr/>
      </dsp:nvSpPr>
      <dsp:spPr>
        <a:xfrm rot="5400000">
          <a:off x="340945" y="2319440"/>
          <a:ext cx="1012272" cy="168439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EF5DD3-38C8-43FF-8487-F5632E610C42}">
      <dsp:nvSpPr>
        <dsp:cNvPr id="0" name=""/>
        <dsp:cNvSpPr/>
      </dsp:nvSpPr>
      <dsp:spPr>
        <a:xfrm>
          <a:off x="171972" y="2822712"/>
          <a:ext cx="1520684" cy="133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2013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Criação da área técnica na FECAM.</a:t>
          </a:r>
          <a:endParaRPr lang="pt-BR" sz="1800" kern="1200" dirty="0"/>
        </a:p>
      </dsp:txBody>
      <dsp:txXfrm>
        <a:off x="171972" y="2822712"/>
        <a:ext cx="1520684" cy="1332969"/>
      </dsp:txXfrm>
    </dsp:sp>
    <dsp:sp modelId="{9C841CB9-3C3B-472A-9990-7292BEAF9F7E}">
      <dsp:nvSpPr>
        <dsp:cNvPr id="0" name=""/>
        <dsp:cNvSpPr/>
      </dsp:nvSpPr>
      <dsp:spPr>
        <a:xfrm>
          <a:off x="1405735" y="2195433"/>
          <a:ext cx="286921" cy="2869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9219"/>
                <a:satOff val="-1869"/>
                <a:lumOff val="102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9219"/>
                <a:satOff val="-1869"/>
                <a:lumOff val="102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9219"/>
                <a:satOff val="-1869"/>
                <a:lumOff val="102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9219"/>
              <a:satOff val="-1869"/>
              <a:lumOff val="102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6D5842-B06F-4D77-895A-429FF3C33644}">
      <dsp:nvSpPr>
        <dsp:cNvPr id="0" name=""/>
        <dsp:cNvSpPr/>
      </dsp:nvSpPr>
      <dsp:spPr>
        <a:xfrm rot="5400000">
          <a:off x="2202560" y="1858782"/>
          <a:ext cx="1012272" cy="168439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18437"/>
                <a:satOff val="-3737"/>
                <a:lumOff val="2055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8437"/>
                <a:satOff val="-3737"/>
                <a:lumOff val="2055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8437"/>
                <a:satOff val="-3737"/>
                <a:lumOff val="205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18437"/>
              <a:satOff val="-3737"/>
              <a:lumOff val="205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D70C2A-EEEC-42CB-BA61-0C942FA2E964}">
      <dsp:nvSpPr>
        <dsp:cNvPr id="0" name=""/>
        <dsp:cNvSpPr/>
      </dsp:nvSpPr>
      <dsp:spPr>
        <a:xfrm>
          <a:off x="2033587" y="2362054"/>
          <a:ext cx="1520684" cy="133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2014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Criação de colegiados e início  da formação de quadros nas Associações. </a:t>
          </a:r>
          <a:endParaRPr lang="pt-BR" sz="1800" kern="1200" dirty="0"/>
        </a:p>
      </dsp:txBody>
      <dsp:txXfrm>
        <a:off x="2033587" y="2362054"/>
        <a:ext cx="1520684" cy="1332969"/>
      </dsp:txXfrm>
    </dsp:sp>
    <dsp:sp modelId="{47CBF414-974A-470B-8F71-01898E213792}">
      <dsp:nvSpPr>
        <dsp:cNvPr id="0" name=""/>
        <dsp:cNvSpPr/>
      </dsp:nvSpPr>
      <dsp:spPr>
        <a:xfrm>
          <a:off x="3267350" y="1734774"/>
          <a:ext cx="286921" cy="2869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76DBA1-CBDF-4592-ADBA-7B1FE23C964D}">
      <dsp:nvSpPr>
        <dsp:cNvPr id="0" name=""/>
        <dsp:cNvSpPr/>
      </dsp:nvSpPr>
      <dsp:spPr>
        <a:xfrm rot="5400000">
          <a:off x="4064175" y="1398123"/>
          <a:ext cx="1012272" cy="168439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36875"/>
                <a:satOff val="-7475"/>
                <a:lumOff val="4111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6875"/>
                <a:satOff val="-7475"/>
                <a:lumOff val="4111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6875"/>
                <a:satOff val="-7475"/>
                <a:lumOff val="411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36875"/>
              <a:satOff val="-7475"/>
              <a:lumOff val="411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AAFF04-6AA2-4AA8-8B27-3C5C24D468ED}">
      <dsp:nvSpPr>
        <dsp:cNvPr id="0" name=""/>
        <dsp:cNvSpPr/>
      </dsp:nvSpPr>
      <dsp:spPr>
        <a:xfrm>
          <a:off x="3895202" y="1901395"/>
          <a:ext cx="1520684" cy="133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2015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Ampliação da rede de assessores de projetos;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 Encontro Estadual de </a:t>
          </a:r>
          <a:r>
            <a:rPr lang="pt-BR" sz="1800" kern="1200" dirty="0" err="1" smtClean="0"/>
            <a:t>GMC’s</a:t>
          </a:r>
          <a:r>
            <a:rPr lang="pt-BR" sz="1800" kern="1200" dirty="0" smtClean="0"/>
            <a:t> e formalização de parcerias institucionais.</a:t>
          </a:r>
          <a:endParaRPr lang="pt-BR" sz="1800" kern="1200" dirty="0"/>
        </a:p>
      </dsp:txBody>
      <dsp:txXfrm>
        <a:off x="3895202" y="1901395"/>
        <a:ext cx="1520684" cy="1332969"/>
      </dsp:txXfrm>
    </dsp:sp>
    <dsp:sp modelId="{7ECA7B2C-0C82-40EA-8108-CAFDC5934E1B}">
      <dsp:nvSpPr>
        <dsp:cNvPr id="0" name=""/>
        <dsp:cNvSpPr/>
      </dsp:nvSpPr>
      <dsp:spPr>
        <a:xfrm>
          <a:off x="5128965" y="1274116"/>
          <a:ext cx="286921" cy="2869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36875"/>
                <a:satOff val="-7475"/>
                <a:lumOff val="4111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6875"/>
                <a:satOff val="-7475"/>
                <a:lumOff val="4111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6875"/>
                <a:satOff val="-7475"/>
                <a:lumOff val="4111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36875"/>
              <a:satOff val="-7475"/>
              <a:lumOff val="411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13B75D-5231-4E83-ABC9-48F962B4280C}">
      <dsp:nvSpPr>
        <dsp:cNvPr id="0" name=""/>
        <dsp:cNvSpPr/>
      </dsp:nvSpPr>
      <dsp:spPr>
        <a:xfrm rot="5400000">
          <a:off x="5925791" y="937465"/>
          <a:ext cx="1012272" cy="168439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27656"/>
              <a:satOff val="-5606"/>
              <a:lumOff val="308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F13164-C696-4A03-A235-5DBA2D6DD55D}">
      <dsp:nvSpPr>
        <dsp:cNvPr id="0" name=""/>
        <dsp:cNvSpPr/>
      </dsp:nvSpPr>
      <dsp:spPr>
        <a:xfrm>
          <a:off x="5756817" y="1440737"/>
          <a:ext cx="1520684" cy="133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100" kern="1200" dirty="0"/>
        </a:p>
      </dsp:txBody>
      <dsp:txXfrm>
        <a:off x="5756817" y="1440737"/>
        <a:ext cx="1520684" cy="1332969"/>
      </dsp:txXfrm>
    </dsp:sp>
    <dsp:sp modelId="{DBDD00F1-14B9-4976-9E79-5ED39E44E9D3}">
      <dsp:nvSpPr>
        <dsp:cNvPr id="0" name=""/>
        <dsp:cNvSpPr/>
      </dsp:nvSpPr>
      <dsp:spPr>
        <a:xfrm>
          <a:off x="6990580" y="813457"/>
          <a:ext cx="286921" cy="2869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shade val="50000"/>
                <a:hueOff val="-18437"/>
                <a:satOff val="-3737"/>
                <a:lumOff val="2055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8437"/>
                <a:satOff val="-3737"/>
                <a:lumOff val="2055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8437"/>
                <a:satOff val="-3737"/>
                <a:lumOff val="205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18437"/>
              <a:satOff val="-3737"/>
              <a:lumOff val="205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0B4EF9-5056-4744-9296-BEEBC0DDF78B}">
      <dsp:nvSpPr>
        <dsp:cNvPr id="0" name=""/>
        <dsp:cNvSpPr/>
      </dsp:nvSpPr>
      <dsp:spPr>
        <a:xfrm rot="5400000">
          <a:off x="7812975" y="451337"/>
          <a:ext cx="1012272" cy="168439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shade val="50000"/>
                <a:hueOff val="-9219"/>
                <a:satOff val="-1869"/>
                <a:lumOff val="102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9219"/>
                <a:satOff val="-1869"/>
                <a:lumOff val="102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9219"/>
                <a:satOff val="-1869"/>
                <a:lumOff val="102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50000"/>
              <a:hueOff val="-9219"/>
              <a:satOff val="-1869"/>
              <a:lumOff val="102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2A444C-401F-40AD-8D46-B1B7A121ACEA}">
      <dsp:nvSpPr>
        <dsp:cNvPr id="0" name=""/>
        <dsp:cNvSpPr/>
      </dsp:nvSpPr>
      <dsp:spPr>
        <a:xfrm>
          <a:off x="7618432" y="980078"/>
          <a:ext cx="1520684" cy="133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100" kern="1200" dirty="0"/>
        </a:p>
      </dsp:txBody>
      <dsp:txXfrm>
        <a:off x="7618432" y="980078"/>
        <a:ext cx="1520684" cy="133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52A84-802B-48DB-8717-CFA230692ECA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9D5B8-FD67-4F1E-8DC7-2055A7ED3A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40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Rede </a:t>
            </a:r>
            <a:r>
              <a:rPr lang="pt-BR" dirty="0" err="1" smtClean="0"/>
              <a:t>siconv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9D5B8-FD67-4F1E-8DC7-2055A7ED3AF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92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Rede </a:t>
            </a:r>
            <a:r>
              <a:rPr lang="pt-BR" dirty="0" err="1" smtClean="0"/>
              <a:t>siconv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9D5B8-FD67-4F1E-8DC7-2055A7ED3AF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92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45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59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54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2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68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40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8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63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3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7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4000" t="8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71054-4712-4B25-8BBE-58C58740AC76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7F1B1-0958-4B92-9729-C4B698D3B9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73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projetos@fecam.org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935088"/>
          </a:xfrm>
        </p:spPr>
        <p:txBody>
          <a:bodyPr>
            <a:noAutofit/>
          </a:bodyPr>
          <a:lstStyle/>
          <a:p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4800" b="1" dirty="0"/>
              <a:t/>
            </a:r>
            <a:br>
              <a:rPr lang="pt-BR" sz="4800" b="1" dirty="0"/>
            </a:br>
            <a:r>
              <a:rPr lang="pt-BR" sz="4800" b="1" dirty="0" smtClean="0">
                <a:solidFill>
                  <a:srgbClr val="00A651"/>
                </a:solidFill>
              </a:rPr>
              <a:t>Federação Catarinense de Municípios</a:t>
            </a:r>
            <a:br>
              <a:rPr lang="pt-BR" sz="4800" b="1" dirty="0" smtClean="0">
                <a:solidFill>
                  <a:srgbClr val="00A651"/>
                </a:solidFill>
              </a:rPr>
            </a:br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4800" dirty="0"/>
              <a:t>Escritório </a:t>
            </a:r>
            <a:r>
              <a:rPr lang="pt-BR" sz="4800" dirty="0" smtClean="0"/>
              <a:t>de Projetos de Captação de Recursos</a:t>
            </a:r>
            <a:endParaRPr lang="pt-BR" sz="4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41" y="692696"/>
            <a:ext cx="1932806" cy="14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8445624" cy="4525963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00A651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Conselho Regional de Engenharia e </a:t>
            </a:r>
            <a:r>
              <a:rPr lang="pt-BR" b="1" dirty="0" smtClean="0"/>
              <a:t>Arquitetura de Santa Catarina (CREA/SC);</a:t>
            </a:r>
          </a:p>
          <a:p>
            <a:pPr marL="0" indent="0" algn="just">
              <a:buClr>
                <a:srgbClr val="00A651"/>
              </a:buClr>
              <a:buNone/>
            </a:pPr>
            <a:endParaRPr lang="pt-BR" sz="2000" b="1" dirty="0" smtClean="0"/>
          </a:p>
          <a:p>
            <a:pPr algn="just">
              <a:buClr>
                <a:srgbClr val="00A651"/>
              </a:buClr>
              <a:buFont typeface="Wingdings" panose="05000000000000000000" pitchFamily="2" charset="2"/>
              <a:buChar char="ü"/>
            </a:pPr>
            <a:r>
              <a:rPr lang="pt-BR" b="1" dirty="0" smtClean="0"/>
              <a:t>Tribunal de Contas do Estado (TCE/SC); </a:t>
            </a:r>
          </a:p>
          <a:p>
            <a:pPr marL="0" indent="0" algn="just">
              <a:buClr>
                <a:srgbClr val="00A651"/>
              </a:buClr>
              <a:buNone/>
            </a:pPr>
            <a:endParaRPr lang="pt-BR" sz="2000" b="1" dirty="0" smtClean="0"/>
          </a:p>
          <a:p>
            <a:pPr algn="just">
              <a:buClr>
                <a:srgbClr val="00A651"/>
              </a:buClr>
              <a:buFont typeface="Wingdings" panose="05000000000000000000" pitchFamily="2" charset="2"/>
              <a:buChar char="ü"/>
            </a:pPr>
            <a:r>
              <a:rPr lang="pt-BR" b="1" dirty="0" smtClean="0"/>
              <a:t>Instituto Brasileiro de Auditoria de Obras Públicas (IBRAOP).</a:t>
            </a:r>
          </a:p>
          <a:p>
            <a:pPr marL="0" indent="0" algn="just">
              <a:buClr>
                <a:srgbClr val="00A651"/>
              </a:buClr>
              <a:buNone/>
            </a:pPr>
            <a:endParaRPr lang="pt-BR" b="1" dirty="0" smtClean="0"/>
          </a:p>
          <a:p>
            <a:pPr algn="just"/>
            <a:r>
              <a:rPr lang="pt-BR" dirty="0" smtClean="0"/>
              <a:t>Seminário: A </a:t>
            </a:r>
            <a:r>
              <a:rPr lang="pt-BR" dirty="0"/>
              <a:t>Engenharia e o Setor </a:t>
            </a:r>
            <a:r>
              <a:rPr lang="pt-BR" dirty="0" smtClean="0"/>
              <a:t>Público, 05 edições – 858 participantes.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16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385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t-BR" b="1" dirty="0">
                <a:solidFill>
                  <a:srgbClr val="00A651"/>
                </a:solidFill>
              </a:rPr>
              <a:t>I Encontro Estadual de </a:t>
            </a:r>
            <a:r>
              <a:rPr lang="pt-BR" b="1" dirty="0" smtClean="0">
                <a:solidFill>
                  <a:srgbClr val="00A651"/>
                </a:solidFill>
              </a:rPr>
              <a:t>GMC's</a:t>
            </a:r>
            <a:endParaRPr lang="pt-BR" dirty="0">
              <a:solidFill>
                <a:srgbClr val="00A65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255" y="1268760"/>
            <a:ext cx="8687490" cy="24482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3000" dirty="0" smtClean="0"/>
              <a:t>	</a:t>
            </a:r>
            <a:r>
              <a:rPr lang="pt-BR" dirty="0" smtClean="0"/>
              <a:t>O evento apresentou como principal finalidade o reconhecimento e fortalecimento dos </a:t>
            </a:r>
            <a:r>
              <a:rPr lang="pt-BR" dirty="0"/>
              <a:t>gestores de convênios</a:t>
            </a:r>
            <a:r>
              <a:rPr lang="pt-BR" dirty="0" smtClean="0"/>
              <a:t>, abordando temas relacionados ao repasse </a:t>
            </a:r>
            <a:r>
              <a:rPr lang="pt-BR" dirty="0"/>
              <a:t>de recursos originários das transferências voluntárias das esferas federal e </a:t>
            </a:r>
            <a:r>
              <a:rPr lang="pt-BR" dirty="0" smtClean="0"/>
              <a:t>estadual.</a:t>
            </a:r>
          </a:p>
          <a:p>
            <a:pPr marL="0" indent="0" algn="just">
              <a:buNone/>
            </a:pPr>
            <a:endParaRPr lang="pt-BR" sz="3000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5" name="Picture 2" descr="C:\Users\FECAM\Desktop\DSC_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4" y="3789040"/>
            <a:ext cx="7974632" cy="2672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b="1" dirty="0" smtClean="0">
                <a:solidFill>
                  <a:srgbClr val="00A651"/>
                </a:solidFill>
              </a:rPr>
              <a:t>II </a:t>
            </a:r>
            <a:r>
              <a:rPr lang="pt-BR" b="1" dirty="0">
                <a:solidFill>
                  <a:srgbClr val="00A651"/>
                </a:solidFill>
              </a:rPr>
              <a:t>Encontro Estadual de </a:t>
            </a:r>
            <a:r>
              <a:rPr lang="pt-BR" b="1" dirty="0" err="1" smtClean="0">
                <a:solidFill>
                  <a:srgbClr val="00A651"/>
                </a:solidFill>
              </a:rPr>
              <a:t>GMC's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7638"/>
            <a:ext cx="9036496" cy="288032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pt-BR" sz="3000" dirty="0"/>
              <a:t>	</a:t>
            </a:r>
            <a:r>
              <a:rPr lang="pt-BR" sz="7000" dirty="0" smtClean="0"/>
              <a:t>Em 2016 o evento teve o propósito de orientar </a:t>
            </a:r>
            <a:r>
              <a:rPr lang="pt-BR" sz="7000" dirty="0"/>
              <a:t>os </a:t>
            </a:r>
            <a:r>
              <a:rPr lang="pt-BR" sz="7000" dirty="0" err="1" smtClean="0"/>
              <a:t>GMC’s</a:t>
            </a:r>
            <a:r>
              <a:rPr lang="pt-BR" sz="7000" dirty="0" smtClean="0"/>
              <a:t> sobre </a:t>
            </a:r>
            <a:r>
              <a:rPr lang="pt-BR" sz="7000" dirty="0"/>
              <a:t>as práticas da transferência voluntária de recursos das esferas federal e estadual, </a:t>
            </a:r>
            <a:r>
              <a:rPr lang="pt-BR" sz="7000" dirty="0" smtClean="0"/>
              <a:t>considerando as seguintes vertentes: </a:t>
            </a:r>
          </a:p>
          <a:p>
            <a:pPr algn="just"/>
            <a:r>
              <a:rPr lang="pt-BR" sz="7000" dirty="0" smtClean="0"/>
              <a:t>Ações </a:t>
            </a:r>
            <a:r>
              <a:rPr lang="pt-BR" sz="7000" dirty="0"/>
              <a:t>necessárias para o ano </a:t>
            </a:r>
            <a:r>
              <a:rPr lang="pt-BR" sz="7000" dirty="0" smtClean="0"/>
              <a:t>eleitoral;</a:t>
            </a:r>
          </a:p>
          <a:p>
            <a:pPr algn="just"/>
            <a:r>
              <a:rPr lang="pt-BR" sz="7000" dirty="0" smtClean="0"/>
              <a:t>Em meio a crise econômica quais as alternativas </a:t>
            </a:r>
            <a:r>
              <a:rPr lang="pt-BR" sz="7000" dirty="0"/>
              <a:t>para a captação de </a:t>
            </a:r>
            <a:r>
              <a:rPr lang="pt-BR" sz="7000" dirty="0" smtClean="0"/>
              <a:t>recursos;</a:t>
            </a:r>
          </a:p>
          <a:p>
            <a:pPr algn="just"/>
            <a:r>
              <a:rPr lang="pt-BR" sz="7000" dirty="0" smtClean="0"/>
              <a:t>Sistemáticas </a:t>
            </a:r>
            <a:r>
              <a:rPr lang="pt-BR" sz="7000" dirty="0"/>
              <a:t>de gerenciamento de convênios e contratos objetivando o fortalecimento e qualificação da gestão pública municipal. 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051" name="Picture 3" descr="C:\Users\FECAM\Desktop\dsc_0289_2746026878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8" y="4212688"/>
            <a:ext cx="7992888" cy="2456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207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A651"/>
                </a:solidFill>
              </a:rPr>
              <a:t>III </a:t>
            </a:r>
            <a:r>
              <a:rPr lang="pt-BR" b="1" dirty="0">
                <a:solidFill>
                  <a:srgbClr val="00A651"/>
                </a:solidFill>
              </a:rPr>
              <a:t>Encontro Estadual de </a:t>
            </a:r>
            <a:r>
              <a:rPr lang="pt-BR" b="1" dirty="0" err="1" smtClean="0">
                <a:solidFill>
                  <a:srgbClr val="00A651"/>
                </a:solidFill>
              </a:rPr>
              <a:t>GMC's</a:t>
            </a:r>
            <a:r>
              <a:rPr lang="pt-BR" b="1" dirty="0" smtClean="0">
                <a:solidFill>
                  <a:srgbClr val="00A651"/>
                </a:solidFill>
              </a:rPr>
              <a:t> e III Seminário Catarinense de Engenharia e Arquitetura no Setor Público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479462" cy="4207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2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A651"/>
                </a:solidFill>
              </a:rPr>
              <a:t>Público  alvo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945" y="2060848"/>
            <a:ext cx="9113055" cy="52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 smtClean="0"/>
              <a:t>	</a:t>
            </a:r>
            <a:r>
              <a:rPr lang="pt-BR" dirty="0" smtClean="0"/>
              <a:t>GMC’s, </a:t>
            </a:r>
            <a:r>
              <a:rPr lang="pt-BR" dirty="0"/>
              <a:t>assessores de projetos, prefeitos, vice-prefeitos, vereadores, agentes políticos, secretários municipais, secretários executivos, engenheiros, arquitetos, técnicos estaduais, técnicos das federações e associações dos estados brasileiros, técnicos municipais, representantes das Organizações da Sociedade Civil (OSC), </a:t>
            </a:r>
            <a:r>
              <a:rPr lang="pt-BR" dirty="0" smtClean="0"/>
              <a:t>estudantes </a:t>
            </a:r>
            <a:r>
              <a:rPr lang="pt-BR" dirty="0"/>
              <a:t>e demais profissionais envolvidos na captação de recursos e gestão </a:t>
            </a:r>
            <a:r>
              <a:rPr lang="pt-BR" dirty="0" smtClean="0"/>
              <a:t>de projetos.</a:t>
            </a:r>
            <a:r>
              <a:rPr lang="pt-BR" sz="2800" dirty="0" smtClean="0"/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358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348880"/>
            <a:ext cx="8784976" cy="4104456"/>
          </a:xfrm>
        </p:spPr>
        <p:txBody>
          <a:bodyPr>
            <a:normAutofit/>
          </a:bodyPr>
          <a:lstStyle/>
          <a:p>
            <a:pPr lvl="0" algn="just"/>
            <a:r>
              <a:rPr lang="pt-BR" b="1" dirty="0" smtClean="0"/>
              <a:t>Aperfeiçoamento dos quadros técnicos municipais </a:t>
            </a:r>
            <a:r>
              <a:rPr lang="pt-BR" dirty="0" smtClean="0"/>
              <a:t>que atuam com captação de recursos e gestão de projetos;</a:t>
            </a:r>
          </a:p>
          <a:p>
            <a:pPr marL="0" lvl="0" indent="0" algn="just">
              <a:buNone/>
            </a:pPr>
            <a:endParaRPr lang="pt-BR" sz="2000" dirty="0" smtClean="0"/>
          </a:p>
          <a:p>
            <a:pPr lvl="0" algn="just"/>
            <a:r>
              <a:rPr lang="pt-BR" b="1" dirty="0" smtClean="0"/>
              <a:t>Referência </a:t>
            </a:r>
            <a:r>
              <a:rPr lang="pt-BR" b="1" dirty="0"/>
              <a:t>regional </a:t>
            </a:r>
            <a:r>
              <a:rPr lang="pt-BR" dirty="0" smtClean="0"/>
              <a:t>no suporte técnico para atuação nos processos de </a:t>
            </a:r>
            <a:r>
              <a:rPr lang="pt-BR" dirty="0"/>
              <a:t>transferência voluntária de </a:t>
            </a:r>
            <a:r>
              <a:rPr lang="pt-BR" dirty="0" smtClean="0"/>
              <a:t>recursos aos </a:t>
            </a:r>
            <a:r>
              <a:rPr lang="pt-BR" dirty="0"/>
              <a:t>municípios </a:t>
            </a:r>
            <a:r>
              <a:rPr lang="pt-BR" dirty="0" smtClean="0"/>
              <a:t>associados;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70073" y="548680"/>
            <a:ext cx="76598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A651"/>
                </a:solidFill>
                <a:latin typeface="+mj-lt"/>
                <a:ea typeface="+mj-ea"/>
                <a:cs typeface="+mj-cs"/>
              </a:rPr>
              <a:t>Benefícios e Resultados para Associações</a:t>
            </a:r>
          </a:p>
        </p:txBody>
      </p:sp>
    </p:spTree>
    <p:extLst>
      <p:ext uri="{BB962C8B-B14F-4D97-AF65-F5344CB8AC3E}">
        <p14:creationId xmlns:p14="http://schemas.microsoft.com/office/powerpoint/2010/main" val="26116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6539608"/>
          </a:xfrm>
        </p:spPr>
        <p:txBody>
          <a:bodyPr>
            <a:normAutofit fontScale="92500"/>
          </a:bodyPr>
          <a:lstStyle/>
          <a:p>
            <a:pPr lvl="0" algn="just"/>
            <a:r>
              <a:rPr lang="pt-BR" sz="3500" b="1" dirty="0" smtClean="0"/>
              <a:t>Fortalecimento das relações </a:t>
            </a:r>
            <a:r>
              <a:rPr lang="pt-BR" sz="3500" dirty="0" smtClean="0"/>
              <a:t>entre os GMC’s da região;</a:t>
            </a:r>
          </a:p>
          <a:p>
            <a:pPr marL="0" lvl="0" indent="0" algn="just">
              <a:buNone/>
            </a:pPr>
            <a:endParaRPr lang="pt-BR" sz="2200" dirty="0" smtClean="0"/>
          </a:p>
          <a:p>
            <a:pPr lvl="0" algn="just"/>
            <a:r>
              <a:rPr lang="pt-BR" sz="3500" b="1" dirty="0" smtClean="0"/>
              <a:t>Compartilhamento de experiências </a:t>
            </a:r>
            <a:r>
              <a:rPr lang="pt-BR" sz="3500" dirty="0" smtClean="0"/>
              <a:t>de todo ciclo da transferência voluntária de recursos;</a:t>
            </a:r>
          </a:p>
          <a:p>
            <a:pPr marL="0" lvl="0" indent="0" algn="just">
              <a:buNone/>
            </a:pPr>
            <a:endParaRPr lang="pt-BR" sz="2200" dirty="0" smtClean="0"/>
          </a:p>
          <a:p>
            <a:pPr lvl="0" algn="just"/>
            <a:r>
              <a:rPr lang="pt-BR" sz="3500" b="1" dirty="0" smtClean="0"/>
              <a:t>Aumento da participação </a:t>
            </a:r>
            <a:r>
              <a:rPr lang="pt-BR" sz="3500" dirty="0" smtClean="0"/>
              <a:t>da Associação no auxílio </a:t>
            </a:r>
            <a:r>
              <a:rPr lang="pt-BR" sz="3500" b="1" dirty="0" smtClean="0"/>
              <a:t>de todo o tramite </a:t>
            </a:r>
            <a:r>
              <a:rPr lang="pt-BR" sz="3500" dirty="0" smtClean="0"/>
              <a:t>que envolve a </a:t>
            </a:r>
            <a:r>
              <a:rPr lang="pt-BR" sz="3500" b="1" dirty="0" smtClean="0"/>
              <a:t>captação e gestão</a:t>
            </a:r>
            <a:r>
              <a:rPr lang="pt-BR" sz="3500" dirty="0" smtClean="0"/>
              <a:t> de projetos dos municípios;</a:t>
            </a:r>
          </a:p>
          <a:p>
            <a:pPr marL="0" lvl="0" indent="0" algn="just">
              <a:buNone/>
            </a:pPr>
            <a:endParaRPr lang="pt-BR" sz="2200" dirty="0" smtClean="0"/>
          </a:p>
          <a:p>
            <a:pPr algn="just"/>
            <a:r>
              <a:rPr lang="pt-BR" sz="3500" b="1" dirty="0"/>
              <a:t>Conhecimento</a:t>
            </a:r>
            <a:r>
              <a:rPr lang="pt-BR" sz="3500" dirty="0"/>
              <a:t> da abertura de </a:t>
            </a:r>
            <a:r>
              <a:rPr lang="pt-BR" sz="3500" b="1" dirty="0"/>
              <a:t>programas e sistemáticas </a:t>
            </a:r>
            <a:r>
              <a:rPr lang="pt-BR" sz="3500" dirty="0"/>
              <a:t>dos Governos Estadual e Federal e de iniciativas privadas;</a:t>
            </a:r>
          </a:p>
          <a:p>
            <a:pPr lvl="0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40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404664"/>
            <a:ext cx="85867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pt-BR" sz="3200" b="1" dirty="0" smtClean="0"/>
              <a:t>Conhecimento</a:t>
            </a:r>
            <a:r>
              <a:rPr lang="pt-BR" sz="3200" dirty="0" smtClean="0"/>
              <a:t> técnico</a:t>
            </a:r>
            <a:r>
              <a:rPr lang="pt-BR" sz="3200" b="1" dirty="0" smtClean="0"/>
              <a:t> especializado </a:t>
            </a:r>
            <a:r>
              <a:rPr lang="pt-BR" sz="3200" dirty="0" smtClean="0"/>
              <a:t>sobre a tramitação das propostas e convênios;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3200" b="1" dirty="0" smtClean="0"/>
              <a:t>Suporte diário </a:t>
            </a:r>
            <a:r>
              <a:rPr lang="pt-BR" sz="3200" dirty="0" smtClean="0"/>
              <a:t>para o </a:t>
            </a:r>
            <a:r>
              <a:rPr lang="pt-BR" sz="3200" b="1" dirty="0" smtClean="0"/>
              <a:t>esclarecimento de dúvidas </a:t>
            </a:r>
            <a:r>
              <a:rPr lang="pt-BR" sz="3200" dirty="0" smtClean="0"/>
              <a:t>e multiplicação de conhecimento aos município;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3200" dirty="0" smtClean="0"/>
              <a:t>Oportunizar </a:t>
            </a:r>
            <a:r>
              <a:rPr lang="pt-BR" sz="3200" dirty="0"/>
              <a:t>aos GMC’s a busca de </a:t>
            </a:r>
            <a:r>
              <a:rPr lang="pt-BR" sz="3200" b="1" dirty="0"/>
              <a:t>resoluções técnicas e institucionais</a:t>
            </a:r>
            <a:r>
              <a:rPr lang="pt-BR" sz="3200" dirty="0"/>
              <a:t> que proporcionem </a:t>
            </a:r>
            <a:r>
              <a:rPr lang="pt-BR" sz="3200" b="1" dirty="0"/>
              <a:t>benefícios </a:t>
            </a:r>
            <a:r>
              <a:rPr lang="pt-BR" sz="3200" b="1" dirty="0" smtClean="0"/>
              <a:t>coletivos</a:t>
            </a:r>
            <a:r>
              <a:rPr lang="pt-BR" sz="3200" dirty="0" smtClean="0"/>
              <a:t>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20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3200" dirty="0" smtClean="0"/>
              <a:t>Maior </a:t>
            </a:r>
            <a:r>
              <a:rPr lang="pt-BR" sz="3200" b="1" dirty="0"/>
              <a:t>visibilidade</a:t>
            </a:r>
            <a:r>
              <a:rPr lang="pt-BR" sz="3200" dirty="0"/>
              <a:t> e </a:t>
            </a:r>
            <a:r>
              <a:rPr lang="pt-BR" sz="3200" b="1" dirty="0"/>
              <a:t>credibilidade</a:t>
            </a:r>
            <a:r>
              <a:rPr lang="pt-BR" sz="3200" dirty="0"/>
              <a:t> junto aos órgãos do governo federal e estadual</a:t>
            </a:r>
            <a:r>
              <a:rPr lang="pt-BR" sz="3200" dirty="0" smtClean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923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2856" y="260648"/>
            <a:ext cx="89112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A651"/>
                </a:solidFill>
              </a:rPr>
              <a:t>Benefícios </a:t>
            </a:r>
            <a:r>
              <a:rPr lang="pt-BR" sz="4400" b="1" dirty="0">
                <a:solidFill>
                  <a:srgbClr val="00A651"/>
                </a:solidFill>
              </a:rPr>
              <a:t>e </a:t>
            </a:r>
            <a:r>
              <a:rPr lang="pt-BR" sz="4400" b="1" dirty="0" smtClean="0">
                <a:solidFill>
                  <a:srgbClr val="00A651"/>
                </a:solidFill>
              </a:rPr>
              <a:t>Resultados para os Municípios</a:t>
            </a:r>
            <a:endParaRPr lang="pt-BR" sz="4400" b="1" dirty="0">
              <a:solidFill>
                <a:srgbClr val="00A65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8714" y="1851214"/>
            <a:ext cx="87594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pt-BR" sz="3200" dirty="0"/>
              <a:t>Maior </a:t>
            </a:r>
            <a:r>
              <a:rPr lang="pt-BR" sz="3200" b="1" dirty="0"/>
              <a:t>aproveitamento dos programas </a:t>
            </a:r>
            <a:r>
              <a:rPr lang="pt-BR" sz="3200" dirty="0" smtClean="0"/>
              <a:t>que </a:t>
            </a:r>
            <a:r>
              <a:rPr lang="pt-BR" sz="3200" dirty="0"/>
              <a:t>disponibilizam recursos para execução de obras e serviços</a:t>
            </a:r>
            <a:r>
              <a:rPr lang="pt-BR" sz="3200" dirty="0" smtClean="0"/>
              <a:t>;</a:t>
            </a:r>
          </a:p>
          <a:p>
            <a:pPr lvl="0" algn="just"/>
            <a:endParaRPr lang="pt-BR" sz="20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t-BR" sz="3200" b="1" dirty="0"/>
              <a:t>Aumento</a:t>
            </a:r>
            <a:r>
              <a:rPr lang="pt-BR" sz="3200" dirty="0"/>
              <a:t> da capacidade </a:t>
            </a:r>
            <a:r>
              <a:rPr lang="pt-BR" sz="3200" b="1" dirty="0"/>
              <a:t>de investimento em obras e </a:t>
            </a:r>
            <a:r>
              <a:rPr lang="pt-BR" sz="3200" b="1" dirty="0" smtClean="0"/>
              <a:t>serviços;</a:t>
            </a:r>
          </a:p>
          <a:p>
            <a:pPr lvl="0" algn="just"/>
            <a:endParaRPr lang="pt-BR" sz="20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t-BR" sz="3200" b="1" dirty="0"/>
              <a:t>Redução de riscos </a:t>
            </a:r>
            <a:r>
              <a:rPr lang="pt-BR" sz="3200" dirty="0"/>
              <a:t>em relação à perda de prazos para participação de editais, programas e sistemáticas de politicas </a:t>
            </a:r>
            <a:r>
              <a:rPr lang="pt-BR" sz="3200" dirty="0" smtClean="0"/>
              <a:t>públicas;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72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616624"/>
          </a:xfrm>
        </p:spPr>
        <p:txBody>
          <a:bodyPr>
            <a:normAutofit lnSpcReduction="10000"/>
          </a:bodyPr>
          <a:lstStyle/>
          <a:p>
            <a:pPr marL="285750" indent="-285750" algn="just"/>
            <a:r>
              <a:rPr lang="pt-BR" b="1" dirty="0"/>
              <a:t>Apoio</a:t>
            </a:r>
            <a:r>
              <a:rPr lang="pt-BR" dirty="0"/>
              <a:t> </a:t>
            </a:r>
            <a:r>
              <a:rPr lang="pt-BR" b="1" dirty="0"/>
              <a:t>técnico</a:t>
            </a:r>
            <a:r>
              <a:rPr lang="pt-BR" dirty="0"/>
              <a:t> especializado para o planejamento do projeto;</a:t>
            </a:r>
          </a:p>
          <a:p>
            <a:pPr marL="285750" lvl="0" indent="-285750" algn="just"/>
            <a:endParaRPr lang="pt-BR" sz="2000" b="1" dirty="0" smtClean="0"/>
          </a:p>
          <a:p>
            <a:pPr marL="285750" lvl="0" indent="-285750" algn="just"/>
            <a:r>
              <a:rPr lang="pt-BR" b="1" dirty="0" smtClean="0"/>
              <a:t>Acompanhamento </a:t>
            </a:r>
            <a:r>
              <a:rPr lang="pt-BR" b="1" dirty="0"/>
              <a:t>contínuo </a:t>
            </a:r>
            <a:r>
              <a:rPr lang="pt-BR" dirty="0"/>
              <a:t>de prazos de pareceres, vigências e prestações de contas</a:t>
            </a:r>
            <a:r>
              <a:rPr lang="pt-BR" dirty="0" smtClean="0"/>
              <a:t>;</a:t>
            </a:r>
          </a:p>
          <a:p>
            <a:pPr marL="0" lvl="0" indent="0" algn="just">
              <a:buNone/>
            </a:pPr>
            <a:endParaRPr lang="pt-BR" sz="2000" dirty="0"/>
          </a:p>
          <a:p>
            <a:pPr marL="285750" lvl="0" indent="-285750" algn="just"/>
            <a:r>
              <a:rPr lang="pt-BR" b="1" dirty="0"/>
              <a:t>Apoio especializado </a:t>
            </a:r>
            <a:r>
              <a:rPr lang="pt-BR" dirty="0"/>
              <a:t>sobre execução e prestação de contas de convênios e contratos</a:t>
            </a:r>
            <a:r>
              <a:rPr lang="pt-BR" dirty="0" smtClean="0"/>
              <a:t>;</a:t>
            </a:r>
          </a:p>
          <a:p>
            <a:pPr marL="0" lvl="0" indent="0" algn="just">
              <a:buNone/>
            </a:pPr>
            <a:endParaRPr lang="pt-BR" sz="2000" dirty="0"/>
          </a:p>
          <a:p>
            <a:pPr marL="285750" lvl="0" indent="-285750" algn="just"/>
            <a:r>
              <a:rPr lang="pt-BR" b="1" dirty="0"/>
              <a:t>Suporte diário</a:t>
            </a:r>
            <a:r>
              <a:rPr lang="pt-BR" dirty="0"/>
              <a:t> para o esclarecimento de dúvidas referente à captação de recursos e gestão de convênios e contratos.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73" y="5201816"/>
            <a:ext cx="16096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395539" y="147019"/>
            <a:ext cx="582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B050"/>
                </a:solidFill>
              </a:rPr>
              <a:t>Objetivo </a:t>
            </a:r>
            <a:r>
              <a:rPr lang="pt-BR" sz="3600" b="1" dirty="0">
                <a:solidFill>
                  <a:srgbClr val="00B050"/>
                </a:solidFill>
              </a:rPr>
              <a:t>principal </a:t>
            </a:r>
            <a:r>
              <a:rPr lang="pt-BR" sz="3600" b="1" dirty="0" smtClean="0">
                <a:solidFill>
                  <a:schemeClr val="bg1"/>
                </a:solidFill>
              </a:rPr>
              <a:t>Projetos 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628800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 smtClean="0"/>
              <a:t>Fortalecer</a:t>
            </a:r>
            <a:r>
              <a:rPr lang="pt-BR" sz="3200" dirty="0" smtClean="0"/>
              <a:t> a </a:t>
            </a:r>
            <a:r>
              <a:rPr lang="pt-BR" sz="3200" b="1" dirty="0" smtClean="0"/>
              <a:t>rede de multiplicadores</a:t>
            </a:r>
            <a:r>
              <a:rPr lang="pt-BR" sz="3200" dirty="0" smtClean="0"/>
              <a:t> de conhecimento;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 smtClean="0"/>
              <a:t>Suporte </a:t>
            </a:r>
            <a:r>
              <a:rPr lang="pt-BR" sz="3200" b="1" dirty="0"/>
              <a:t>técnico </a:t>
            </a:r>
            <a:r>
              <a:rPr lang="pt-BR" sz="3200" dirty="0"/>
              <a:t>aos assessores de projetos alocados nas  Associações de Municípios de Santa </a:t>
            </a:r>
            <a:r>
              <a:rPr lang="pt-BR" sz="3200" dirty="0" smtClean="0"/>
              <a:t>Catarina;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I</a:t>
            </a:r>
            <a:r>
              <a:rPr lang="pt-BR" sz="3200" b="1" dirty="0" smtClean="0"/>
              <a:t>ntermediar </a:t>
            </a:r>
            <a:r>
              <a:rPr lang="pt-BR" sz="3200" b="1" dirty="0"/>
              <a:t>ações estratégicas </a:t>
            </a:r>
            <a:r>
              <a:rPr lang="pt-BR" sz="3200" dirty="0"/>
              <a:t>que resultem na qualificação dos processos </a:t>
            </a:r>
            <a:r>
              <a:rPr lang="pt-BR" sz="3200" dirty="0" smtClean="0"/>
              <a:t>entre </a:t>
            </a:r>
            <a:r>
              <a:rPr lang="pt-BR" sz="3200" dirty="0"/>
              <a:t>os governos federal e estadual e os </a:t>
            </a:r>
            <a:r>
              <a:rPr lang="pt-BR" sz="3200" dirty="0" smtClean="0"/>
              <a:t>municípios </a:t>
            </a:r>
            <a:r>
              <a:rPr lang="pt-BR" sz="3200" dirty="0"/>
              <a:t>catarinenses. </a:t>
            </a:r>
          </a:p>
        </p:txBody>
      </p:sp>
    </p:spTree>
    <p:extLst>
      <p:ext uri="{BB962C8B-B14F-4D97-AF65-F5344CB8AC3E}">
        <p14:creationId xmlns:p14="http://schemas.microsoft.com/office/powerpoint/2010/main" val="18637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Obrigada!</a:t>
            </a:r>
          </a:p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r>
              <a:rPr lang="pt-BR" sz="3600" dirty="0" smtClean="0"/>
              <a:t>Escritório de Projetos de Captação de Recursos</a:t>
            </a:r>
          </a:p>
          <a:p>
            <a:pPr marL="0" indent="0" algn="ctr">
              <a:buNone/>
            </a:pPr>
            <a:r>
              <a:rPr lang="pt-BR" sz="3600" b="1" dirty="0" smtClean="0"/>
              <a:t>FECAM</a:t>
            </a:r>
          </a:p>
          <a:p>
            <a:pPr marL="0" indent="0" algn="ctr">
              <a:buNone/>
            </a:pPr>
            <a:r>
              <a:rPr lang="pt-BR" sz="3600" dirty="0" smtClean="0">
                <a:hlinkClick r:id="rId2"/>
              </a:rPr>
              <a:t>projetos@fecam.org.br</a:t>
            </a:r>
            <a:r>
              <a:rPr lang="pt-BR" sz="3600" dirty="0" smtClean="0"/>
              <a:t> </a:t>
            </a:r>
          </a:p>
          <a:p>
            <a:pPr marL="0" indent="0" algn="ctr">
              <a:buNone/>
            </a:pPr>
            <a:r>
              <a:rPr lang="pt-BR" sz="3600" dirty="0" smtClean="0"/>
              <a:t>48 3221 - 8800</a:t>
            </a:r>
            <a:endParaRPr lang="pt-BR" sz="3600" dirty="0"/>
          </a:p>
        </p:txBody>
      </p:sp>
      <p:pic>
        <p:nvPicPr>
          <p:cNvPr id="1028" name="Picture 4" descr="Resultado de imagem para boneco agradecendo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1219696" cy="10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468424" y="323165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Como funciona?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95539" y="0"/>
            <a:ext cx="582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Escritório de Projetos </a:t>
            </a:r>
          </a:p>
        </p:txBody>
      </p:sp>
      <p:pic>
        <p:nvPicPr>
          <p:cNvPr id="5122" name="Picture 2" descr="C:\Users\FECAM\Desktop\fluxo 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8" y="2420888"/>
            <a:ext cx="89289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A651"/>
                </a:solidFill>
              </a:rPr>
              <a:t>Escritório de Projetos de Captação de Recursos na linha do tempo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502029"/>
              </p:ext>
            </p:extLst>
          </p:nvPr>
        </p:nvGraphicFramePr>
        <p:xfrm>
          <a:off x="0" y="1772816"/>
          <a:ext cx="9144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724128" y="3212976"/>
            <a:ext cx="165618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2016</a:t>
            </a:r>
          </a:p>
          <a:p>
            <a:pPr algn="ctr"/>
            <a:r>
              <a:rPr lang="pt-BR" dirty="0" smtClean="0"/>
              <a:t>Fortalecimento </a:t>
            </a:r>
            <a:r>
              <a:rPr lang="pt-BR" dirty="0"/>
              <a:t>das áreas </a:t>
            </a:r>
            <a:r>
              <a:rPr lang="pt-BR" dirty="0" smtClean="0"/>
              <a:t>técnicas envolvendo engenharias,</a:t>
            </a:r>
          </a:p>
          <a:p>
            <a:pPr algn="ctr"/>
            <a:r>
              <a:rPr lang="pt-BR" dirty="0" smtClean="0"/>
              <a:t>II Encontro Estadual de </a:t>
            </a:r>
            <a:r>
              <a:rPr lang="pt-BR" dirty="0" err="1" smtClean="0"/>
              <a:t>GMC’s</a:t>
            </a:r>
            <a:r>
              <a:rPr lang="pt-BR" dirty="0" smtClean="0"/>
              <a:t> e REDE SICONV.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68344" y="2780929"/>
            <a:ext cx="1475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2017</a:t>
            </a:r>
            <a:r>
              <a:rPr lang="pt-BR" sz="1600" dirty="0" smtClean="0"/>
              <a:t> </a:t>
            </a:r>
          </a:p>
          <a:p>
            <a:pPr algn="ctr"/>
            <a:r>
              <a:rPr lang="pt-BR" sz="1600" dirty="0" smtClean="0"/>
              <a:t>Reestruturação dos Colegiados Regionais; Plano de Capacitações;</a:t>
            </a:r>
          </a:p>
          <a:p>
            <a:pPr algn="ctr"/>
            <a:r>
              <a:rPr lang="pt-BR" sz="1600" dirty="0" smtClean="0"/>
              <a:t>III Encontro Estadual de </a:t>
            </a:r>
            <a:r>
              <a:rPr lang="pt-BR" sz="1600" dirty="0" err="1" smtClean="0"/>
              <a:t>GMC’s</a:t>
            </a:r>
            <a:r>
              <a:rPr lang="pt-BR" sz="1600" dirty="0"/>
              <a:t> </a:t>
            </a:r>
            <a:r>
              <a:rPr lang="pt-BR" sz="1600" dirty="0" smtClean="0"/>
              <a:t>e o I Seminário Catarinense de Engenharia e Arquitetura do Setor Público.</a:t>
            </a:r>
          </a:p>
          <a:p>
            <a:r>
              <a:rPr lang="pt-BR" sz="1600" dirty="0" smtClean="0"/>
              <a:t>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230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62"/>
            <a:ext cx="9144000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95539" y="147019"/>
            <a:ext cx="582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Escritório de Projetos </a:t>
            </a:r>
          </a:p>
        </p:txBody>
      </p:sp>
      <p:pic>
        <p:nvPicPr>
          <p:cNvPr id="4098" name="Picture 2" descr="C:\Users\FECAM\Desktop\mapa-Eng+Arq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560840" cy="58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66602"/>
            <a:ext cx="86804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Mapa das Associações com equipe de Engenharia Civil e Arquitetura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8670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A651"/>
                </a:solidFill>
              </a:rPr>
              <a:t>Parcerias </a:t>
            </a:r>
            <a:r>
              <a:rPr lang="pt-BR" b="1" dirty="0" smtClean="0">
                <a:solidFill>
                  <a:srgbClr val="00A651"/>
                </a:solidFill>
              </a:rPr>
              <a:t>Institucionais</a:t>
            </a:r>
            <a:endParaRPr lang="pt-BR" dirty="0">
              <a:solidFill>
                <a:srgbClr val="00A65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8373616" cy="4597971"/>
          </a:xfrm>
          <a:noFill/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00A651"/>
              </a:buClr>
              <a:buFont typeface="Wingdings" panose="05000000000000000000" pitchFamily="2" charset="2"/>
              <a:buChar char="ü"/>
            </a:pPr>
            <a:r>
              <a:rPr lang="pt-BR" sz="3500" b="1" dirty="0" smtClean="0"/>
              <a:t>Caixa </a:t>
            </a:r>
            <a:r>
              <a:rPr lang="pt-BR" sz="3500" b="1" dirty="0"/>
              <a:t>Econômica Federal </a:t>
            </a:r>
            <a:endParaRPr lang="pt-BR" sz="3500" b="1" dirty="0" smtClean="0"/>
          </a:p>
          <a:p>
            <a:pPr lvl="0" algn="just"/>
            <a:r>
              <a:rPr lang="pt-BR" sz="3500" dirty="0"/>
              <a:t>Ciclo de repasse do </a:t>
            </a:r>
            <a:r>
              <a:rPr lang="pt-BR" sz="3500" dirty="0" smtClean="0"/>
              <a:t>OGU: 21 edições </a:t>
            </a:r>
            <a:r>
              <a:rPr lang="pt-BR" sz="3500" dirty="0"/>
              <a:t>– </a:t>
            </a:r>
            <a:r>
              <a:rPr lang="pt-BR" sz="3500" dirty="0" smtClean="0"/>
              <a:t>542 Participantes;</a:t>
            </a:r>
          </a:p>
          <a:p>
            <a:pPr algn="just"/>
            <a:r>
              <a:rPr lang="pt-BR" sz="3500" dirty="0"/>
              <a:t>Critérios de Análise de Projetos, Orçamentos e Acompanhamento de Obras de Engenharia e </a:t>
            </a:r>
            <a:r>
              <a:rPr lang="pt-BR" sz="3500" dirty="0" smtClean="0"/>
              <a:t>Arquitetura: 04 edições </a:t>
            </a:r>
            <a:r>
              <a:rPr lang="pt-BR" sz="3500" dirty="0"/>
              <a:t>- </a:t>
            </a:r>
            <a:r>
              <a:rPr lang="pt-BR" sz="3500" dirty="0" smtClean="0"/>
              <a:t>329 participantes;</a:t>
            </a:r>
            <a:endParaRPr lang="pt-BR" sz="3500" dirty="0"/>
          </a:p>
          <a:p>
            <a:pPr marL="0" lvl="0" indent="0" algn="just">
              <a:buNone/>
            </a:pPr>
            <a:endParaRPr lang="pt-BR" sz="2200" dirty="0" smtClean="0">
              <a:solidFill>
                <a:srgbClr val="C00000"/>
              </a:solidFill>
            </a:endParaRPr>
          </a:p>
          <a:p>
            <a:pPr lvl="0" algn="just">
              <a:buClr>
                <a:srgbClr val="00A651"/>
              </a:buClr>
              <a:buFont typeface="Wingdings" panose="05000000000000000000" pitchFamily="2" charset="2"/>
              <a:buChar char="ü"/>
            </a:pPr>
            <a:r>
              <a:rPr lang="pt-BR" sz="3500" b="1" dirty="0" smtClean="0"/>
              <a:t>Secretaria </a:t>
            </a:r>
            <a:r>
              <a:rPr lang="pt-BR" sz="3500" b="1" dirty="0"/>
              <a:t>de Estado da </a:t>
            </a:r>
            <a:r>
              <a:rPr lang="pt-BR" sz="3500" b="1" dirty="0" smtClean="0"/>
              <a:t>Fazenda</a:t>
            </a:r>
          </a:p>
          <a:p>
            <a:pPr algn="just"/>
            <a:r>
              <a:rPr lang="pt-BR" sz="3500" dirty="0" smtClean="0"/>
              <a:t>Treinamento do SIGEF: 8 edições – 413 Participantes;</a:t>
            </a:r>
          </a:p>
          <a:p>
            <a:pPr marL="0" indent="0">
              <a:buNone/>
            </a:pPr>
            <a:endParaRPr lang="pt-BR" dirty="0"/>
          </a:p>
          <a:p>
            <a:pPr lvl="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9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373616" cy="6264696"/>
          </a:xfrm>
          <a:noFill/>
        </p:spPr>
        <p:txBody>
          <a:bodyPr>
            <a:normAutofit/>
          </a:bodyPr>
          <a:lstStyle/>
          <a:p>
            <a:pPr lvl="0" algn="just">
              <a:buClr>
                <a:srgbClr val="00A651"/>
              </a:buClr>
              <a:buFont typeface="Wingdings" panose="05000000000000000000" pitchFamily="2" charset="2"/>
              <a:buChar char="ü"/>
            </a:pPr>
            <a:r>
              <a:rPr lang="pt-BR" b="1" dirty="0" smtClean="0"/>
              <a:t>Fundo Nacional de Desenvolvimento da Educação – FNDE</a:t>
            </a:r>
            <a:endParaRPr lang="pt-BR" dirty="0" smtClean="0"/>
          </a:p>
          <a:p>
            <a:pPr algn="just"/>
            <a:r>
              <a:rPr lang="pt-BR" dirty="0" smtClean="0"/>
              <a:t>Treinamento SIGPC: 03 edições - 198 Participantes.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lvl="0" algn="just">
              <a:buClr>
                <a:srgbClr val="00A651"/>
              </a:buClr>
              <a:buFont typeface="Wingdings" panose="05000000000000000000" pitchFamily="2" charset="2"/>
              <a:buChar char="ü"/>
            </a:pPr>
            <a:r>
              <a:rPr lang="pt-BR" b="1" dirty="0"/>
              <a:t>Ministério do Planejamento</a:t>
            </a:r>
          </a:p>
          <a:p>
            <a:pPr algn="just"/>
            <a:r>
              <a:rPr lang="pt-BR" dirty="0"/>
              <a:t>Termo de Adesão simplificado a Rede SICONV, com o objetivo  de promover a adesão à Rede SICONV e o compartilhamento de ações com vistas à melhoria e transparência da gestão pública;</a:t>
            </a:r>
          </a:p>
          <a:p>
            <a:pPr algn="just"/>
            <a:r>
              <a:rPr lang="pt-BR" dirty="0"/>
              <a:t>Acesso ao painel gerencial do SICONV.</a:t>
            </a:r>
          </a:p>
          <a:p>
            <a:pPr lvl="0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50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5069160"/>
          </a:xfrm>
        </p:spPr>
        <p:txBody>
          <a:bodyPr>
            <a:noAutofit/>
          </a:bodyPr>
          <a:lstStyle/>
          <a:p>
            <a:pPr lvl="0" algn="just">
              <a:buClr>
                <a:srgbClr val="00A651"/>
              </a:buClr>
              <a:buFont typeface="Wingdings" panose="05000000000000000000" pitchFamily="2" charset="2"/>
              <a:buChar char="ü"/>
            </a:pPr>
            <a:r>
              <a:rPr lang="pt-BR" b="1" dirty="0" smtClean="0"/>
              <a:t>Rede SICONV</a:t>
            </a:r>
          </a:p>
          <a:p>
            <a:pPr algn="just"/>
            <a:r>
              <a:rPr lang="pt-BR" dirty="0" smtClean="0"/>
              <a:t>Termo de Cooperação, com o objetivo de favorecer a capacitação dos agentes públicos municipais, no que se refere aos fundamentos das Transferência Voluntárias de Recursos da União por intermédio do Sistema de Gestão de Convênios e Contratos de Repasse – SICONV;  </a:t>
            </a:r>
          </a:p>
          <a:p>
            <a:pPr marL="0" indent="0" algn="just">
              <a:buNone/>
            </a:pPr>
            <a:endParaRPr lang="pt-BR" sz="1200" dirty="0" smtClean="0"/>
          </a:p>
          <a:p>
            <a:pPr algn="just"/>
            <a:r>
              <a:rPr lang="pt-BR" dirty="0" smtClean="0"/>
              <a:t>07 multiplicadores de Santa Catarina formados pelo MPOG;</a:t>
            </a:r>
          </a:p>
          <a:p>
            <a:pPr marL="0" indent="0" algn="just">
              <a:buNone/>
            </a:pPr>
            <a:endParaRPr lang="pt-BR" sz="1200" dirty="0" smtClean="0"/>
          </a:p>
          <a:p>
            <a:pPr algn="just"/>
            <a:r>
              <a:rPr lang="pt-BR" dirty="0" smtClean="0"/>
              <a:t> Treinamentos: Módulo iniciantes: 118 participantes - 04 edições.</a:t>
            </a:r>
          </a:p>
        </p:txBody>
      </p:sp>
    </p:spTree>
    <p:extLst>
      <p:ext uri="{BB962C8B-B14F-4D97-AF65-F5344CB8AC3E}">
        <p14:creationId xmlns:p14="http://schemas.microsoft.com/office/powerpoint/2010/main" val="41146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695</Words>
  <Application>Microsoft Office PowerPoint</Application>
  <PresentationFormat>Apresentação na tela (4:3)</PresentationFormat>
  <Paragraphs>103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do Office</vt:lpstr>
      <vt:lpstr>    Federação Catarinense de Municípios  Escritório de Projetos de Captação de Recursos</vt:lpstr>
      <vt:lpstr>Apresentação do PowerPoint</vt:lpstr>
      <vt:lpstr>Como funciona?</vt:lpstr>
      <vt:lpstr>Escritório de Projetos de Captação de Recursos na linha do tempo</vt:lpstr>
      <vt:lpstr>Apresentação do PowerPoint</vt:lpstr>
      <vt:lpstr>Apresentação do PowerPoint</vt:lpstr>
      <vt:lpstr>Parcerias Institucionais</vt:lpstr>
      <vt:lpstr>Apresentação do PowerPoint</vt:lpstr>
      <vt:lpstr>Apresentação do PowerPoint</vt:lpstr>
      <vt:lpstr>Apresentação do PowerPoint</vt:lpstr>
      <vt:lpstr>I Encontro Estadual de GMC's</vt:lpstr>
      <vt:lpstr>II Encontro Estadual de GMC's </vt:lpstr>
      <vt:lpstr>III Encontro Estadual de GMC's e III Seminário Catarinense de Engenharia e Arquitetura no Setor Público</vt:lpstr>
      <vt:lpstr>Público  alvo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FECAM</dc:creator>
  <cp:lastModifiedBy>GRUPO</cp:lastModifiedBy>
  <cp:revision>202</cp:revision>
  <dcterms:created xsi:type="dcterms:W3CDTF">2014-01-08T16:31:38Z</dcterms:created>
  <dcterms:modified xsi:type="dcterms:W3CDTF">2017-12-01T13:29:51Z</dcterms:modified>
</cp:coreProperties>
</file>