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7" r:id="rId3"/>
    <p:sldId id="309" r:id="rId4"/>
    <p:sldId id="298" r:id="rId5"/>
    <p:sldId id="299" r:id="rId6"/>
    <p:sldId id="300" r:id="rId7"/>
    <p:sldId id="301" r:id="rId8"/>
    <p:sldId id="310" r:id="rId9"/>
    <p:sldId id="302" r:id="rId10"/>
    <p:sldId id="303" r:id="rId11"/>
    <p:sldId id="304" r:id="rId12"/>
    <p:sldId id="313" r:id="rId13"/>
    <p:sldId id="305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296" r:id="rId23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lherme Kraus dos Santos" initials="GKd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3899" autoAdjust="0"/>
  </p:normalViewPr>
  <p:slideViewPr>
    <p:cSldViewPr>
      <p:cViewPr varScale="1">
        <p:scale>
          <a:sx n="63" d="100"/>
          <a:sy n="63" d="100"/>
        </p:scale>
        <p:origin x="1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1-29T13:43:35.349" idx="1">
    <p:pos x="10" y="10"/>
    <p:text>Trazer histórico.....</p:text>
    <p:extLst>
      <p:ext uri="{C676402C-5697-4E1C-873F-D02D1690AC5C}">
        <p15:threadingInfo xmlns:p15="http://schemas.microsoft.com/office/powerpoint/2012/main" timeZoneBias="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E89C47-576B-47D8-A70D-4B7C1A14D03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44140D2-B1F8-4065-BA02-6CF027FB9FAC}">
      <dgm:prSet phldrT="[Texto]"/>
      <dgm:spPr/>
      <dgm:t>
        <a:bodyPr/>
        <a:lstStyle/>
        <a:p>
          <a:r>
            <a:rPr lang="pt-BR" dirty="0" smtClean="0"/>
            <a:t>LOA 2018 em Grandes Números</a:t>
          </a:r>
          <a:endParaRPr lang="pt-BR" dirty="0"/>
        </a:p>
      </dgm:t>
    </dgm:pt>
    <dgm:pt modelId="{36B3485E-E3CB-4DD4-859E-CFE79B962F93}" type="parTrans" cxnId="{C30A35EC-85D2-42EA-BCA5-B77D2F1CE7D0}">
      <dgm:prSet/>
      <dgm:spPr/>
      <dgm:t>
        <a:bodyPr/>
        <a:lstStyle/>
        <a:p>
          <a:endParaRPr lang="pt-BR"/>
        </a:p>
      </dgm:t>
    </dgm:pt>
    <dgm:pt modelId="{04227902-6E13-474B-98DC-69EFB78F02EA}" type="sibTrans" cxnId="{C30A35EC-85D2-42EA-BCA5-B77D2F1CE7D0}">
      <dgm:prSet/>
      <dgm:spPr/>
      <dgm:t>
        <a:bodyPr/>
        <a:lstStyle/>
        <a:p>
          <a:endParaRPr lang="pt-BR"/>
        </a:p>
      </dgm:t>
    </dgm:pt>
    <dgm:pt modelId="{CD774EFA-3662-4401-94BE-C35C45ECEDFB}">
      <dgm:prSet phldrT="[Texto]"/>
      <dgm:spPr/>
      <dgm:t>
        <a:bodyPr/>
        <a:lstStyle/>
        <a:p>
          <a:r>
            <a:rPr lang="pt-BR" dirty="0" smtClean="0"/>
            <a:t>Transferências Voluntárias 2018</a:t>
          </a:r>
          <a:endParaRPr lang="pt-BR" dirty="0"/>
        </a:p>
      </dgm:t>
    </dgm:pt>
    <dgm:pt modelId="{C9C3C1E5-5BD8-42F3-ACFE-6570449FD05C}" type="parTrans" cxnId="{B270BE56-3248-4969-A58B-8615BDFBD239}">
      <dgm:prSet/>
      <dgm:spPr/>
      <dgm:t>
        <a:bodyPr/>
        <a:lstStyle/>
        <a:p>
          <a:endParaRPr lang="pt-BR"/>
        </a:p>
      </dgm:t>
    </dgm:pt>
    <dgm:pt modelId="{AAA68B4C-1361-440D-8126-A0ADA6190595}" type="sibTrans" cxnId="{B270BE56-3248-4969-A58B-8615BDFBD239}">
      <dgm:prSet/>
      <dgm:spPr/>
      <dgm:t>
        <a:bodyPr/>
        <a:lstStyle/>
        <a:p>
          <a:endParaRPr lang="pt-BR"/>
        </a:p>
      </dgm:t>
    </dgm:pt>
    <dgm:pt modelId="{ACEA5B16-2487-45CC-AE26-39D49EF5A861}">
      <dgm:prSet phldrT="[Texto]"/>
      <dgm:spPr/>
      <dgm:t>
        <a:bodyPr/>
        <a:lstStyle/>
        <a:p>
          <a:r>
            <a:rPr lang="pt-BR" dirty="0" smtClean="0"/>
            <a:t>Limitações para 2018</a:t>
          </a:r>
          <a:endParaRPr lang="pt-BR" dirty="0"/>
        </a:p>
      </dgm:t>
    </dgm:pt>
    <dgm:pt modelId="{F0EB4B8C-8556-4B02-BC79-6C28FF069E75}" type="parTrans" cxnId="{B8A1C8A1-E42A-4FF3-ABE1-27A07B2AA9D9}">
      <dgm:prSet/>
      <dgm:spPr/>
      <dgm:t>
        <a:bodyPr/>
        <a:lstStyle/>
        <a:p>
          <a:endParaRPr lang="pt-BR"/>
        </a:p>
      </dgm:t>
    </dgm:pt>
    <dgm:pt modelId="{AB4D5833-FF1C-439D-AC58-CDDB022FAD26}" type="sibTrans" cxnId="{B8A1C8A1-E42A-4FF3-ABE1-27A07B2AA9D9}">
      <dgm:prSet/>
      <dgm:spPr/>
      <dgm:t>
        <a:bodyPr/>
        <a:lstStyle/>
        <a:p>
          <a:endParaRPr lang="pt-BR"/>
        </a:p>
      </dgm:t>
    </dgm:pt>
    <dgm:pt modelId="{53BAD9BB-8003-428B-A825-C67C49856548}">
      <dgm:prSet phldrT="[Texto]"/>
      <dgm:spPr/>
      <dgm:t>
        <a:bodyPr/>
        <a:lstStyle/>
        <a:p>
          <a:r>
            <a:rPr lang="pt-BR" dirty="0" smtClean="0"/>
            <a:t>Bens e serviços entregues na região</a:t>
          </a:r>
          <a:endParaRPr lang="pt-BR" dirty="0"/>
        </a:p>
      </dgm:t>
    </dgm:pt>
    <dgm:pt modelId="{D8ACBCE6-4502-472B-910E-565DA460EE71}" type="parTrans" cxnId="{270F9745-F124-495D-8499-6006F3E3AB1E}">
      <dgm:prSet/>
      <dgm:spPr/>
      <dgm:t>
        <a:bodyPr/>
        <a:lstStyle/>
        <a:p>
          <a:endParaRPr lang="pt-BR"/>
        </a:p>
      </dgm:t>
    </dgm:pt>
    <dgm:pt modelId="{375D9402-5CC8-4AAC-A7C7-D8EA9CD5EF65}" type="sibTrans" cxnId="{270F9745-F124-495D-8499-6006F3E3AB1E}">
      <dgm:prSet/>
      <dgm:spPr/>
      <dgm:t>
        <a:bodyPr/>
        <a:lstStyle/>
        <a:p>
          <a:endParaRPr lang="pt-BR"/>
        </a:p>
      </dgm:t>
    </dgm:pt>
    <dgm:pt modelId="{08D61A0A-E2D2-4983-A1E8-E903175D35D5}" type="pres">
      <dgm:prSet presAssocID="{65E89C47-576B-47D8-A70D-4B7C1A14D03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t-BR"/>
        </a:p>
      </dgm:t>
    </dgm:pt>
    <dgm:pt modelId="{D5185CFB-3F16-440A-B480-7F0B9C219BF2}" type="pres">
      <dgm:prSet presAssocID="{65E89C47-576B-47D8-A70D-4B7C1A14D039}" presName="Name1" presStyleCnt="0"/>
      <dgm:spPr/>
    </dgm:pt>
    <dgm:pt modelId="{DD81A0B2-2B82-4981-AB65-7842555C118B}" type="pres">
      <dgm:prSet presAssocID="{65E89C47-576B-47D8-A70D-4B7C1A14D039}" presName="cycle" presStyleCnt="0"/>
      <dgm:spPr/>
    </dgm:pt>
    <dgm:pt modelId="{4E572FA3-0FD3-45D5-840A-405B996F2FB4}" type="pres">
      <dgm:prSet presAssocID="{65E89C47-576B-47D8-A70D-4B7C1A14D039}" presName="srcNode" presStyleLbl="node1" presStyleIdx="0" presStyleCnt="4"/>
      <dgm:spPr/>
    </dgm:pt>
    <dgm:pt modelId="{D51F1339-BEC1-4608-965E-5CC56C5817FC}" type="pres">
      <dgm:prSet presAssocID="{65E89C47-576B-47D8-A70D-4B7C1A14D039}" presName="conn" presStyleLbl="parChTrans1D2" presStyleIdx="0" presStyleCnt="1"/>
      <dgm:spPr/>
      <dgm:t>
        <a:bodyPr/>
        <a:lstStyle/>
        <a:p>
          <a:endParaRPr lang="pt-BR"/>
        </a:p>
      </dgm:t>
    </dgm:pt>
    <dgm:pt modelId="{DF6D1283-85D5-4919-B80D-96DAFAC36661}" type="pres">
      <dgm:prSet presAssocID="{65E89C47-576B-47D8-A70D-4B7C1A14D039}" presName="extraNode" presStyleLbl="node1" presStyleIdx="0" presStyleCnt="4"/>
      <dgm:spPr/>
    </dgm:pt>
    <dgm:pt modelId="{1A786B31-FADC-46EA-A5D1-94F656E22A5B}" type="pres">
      <dgm:prSet presAssocID="{65E89C47-576B-47D8-A70D-4B7C1A14D039}" presName="dstNode" presStyleLbl="node1" presStyleIdx="0" presStyleCnt="4"/>
      <dgm:spPr/>
    </dgm:pt>
    <dgm:pt modelId="{0D2BD024-984C-4EA0-B9F9-67E062EA2635}" type="pres">
      <dgm:prSet presAssocID="{C44140D2-B1F8-4065-BA02-6CF027FB9FA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BD7E8F-E8F2-4866-972E-4CD5E83D714B}" type="pres">
      <dgm:prSet presAssocID="{C44140D2-B1F8-4065-BA02-6CF027FB9FAC}" presName="accent_1" presStyleCnt="0"/>
      <dgm:spPr/>
    </dgm:pt>
    <dgm:pt modelId="{9208B908-3236-42F8-A1A7-66603D59C8DF}" type="pres">
      <dgm:prSet presAssocID="{C44140D2-B1F8-4065-BA02-6CF027FB9FAC}" presName="accentRepeatNode" presStyleLbl="solidFgAcc1" presStyleIdx="0" presStyleCnt="4"/>
      <dgm:spPr/>
    </dgm:pt>
    <dgm:pt modelId="{1C1AD133-1847-4077-BD31-541F215568DD}" type="pres">
      <dgm:prSet presAssocID="{CD774EFA-3662-4401-94BE-C35C45ECEDF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92D5B0-CA71-424A-A369-0D4F2561C579}" type="pres">
      <dgm:prSet presAssocID="{CD774EFA-3662-4401-94BE-C35C45ECEDFB}" presName="accent_2" presStyleCnt="0"/>
      <dgm:spPr/>
    </dgm:pt>
    <dgm:pt modelId="{3B2E00D1-B8DA-4E6C-BE88-4E08858800E1}" type="pres">
      <dgm:prSet presAssocID="{CD774EFA-3662-4401-94BE-C35C45ECEDFB}" presName="accentRepeatNode" presStyleLbl="solidFgAcc1" presStyleIdx="1" presStyleCnt="4"/>
      <dgm:spPr/>
    </dgm:pt>
    <dgm:pt modelId="{4B297D7C-A453-4DDA-9E36-79BA1D6A0C74}" type="pres">
      <dgm:prSet presAssocID="{ACEA5B16-2487-45CC-AE26-39D49EF5A86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312B34-9AD2-4AE4-8930-8FEF782B21A6}" type="pres">
      <dgm:prSet presAssocID="{ACEA5B16-2487-45CC-AE26-39D49EF5A861}" presName="accent_3" presStyleCnt="0"/>
      <dgm:spPr/>
    </dgm:pt>
    <dgm:pt modelId="{5920E8AF-C70F-4575-B2E3-B961E8994EC0}" type="pres">
      <dgm:prSet presAssocID="{ACEA5B16-2487-45CC-AE26-39D49EF5A861}" presName="accentRepeatNode" presStyleLbl="solidFgAcc1" presStyleIdx="2" presStyleCnt="4"/>
      <dgm:spPr/>
    </dgm:pt>
    <dgm:pt modelId="{3D9DD8A9-550B-49F8-B2A4-497E6ED5BC23}" type="pres">
      <dgm:prSet presAssocID="{53BAD9BB-8003-428B-A825-C67C4985654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7E46166-D003-4E9A-99FA-3C178F2223AB}" type="pres">
      <dgm:prSet presAssocID="{53BAD9BB-8003-428B-A825-C67C49856548}" presName="accent_4" presStyleCnt="0"/>
      <dgm:spPr/>
    </dgm:pt>
    <dgm:pt modelId="{CAE8B4ED-EA4A-436F-978D-A32F2F80354C}" type="pres">
      <dgm:prSet presAssocID="{53BAD9BB-8003-428B-A825-C67C49856548}" presName="accentRepeatNode" presStyleLbl="solidFgAcc1" presStyleIdx="3" presStyleCnt="4"/>
      <dgm:spPr/>
    </dgm:pt>
  </dgm:ptLst>
  <dgm:cxnLst>
    <dgm:cxn modelId="{689BECDB-0229-46A6-871C-F0667201A5E7}" type="presOf" srcId="{65E89C47-576B-47D8-A70D-4B7C1A14D039}" destId="{08D61A0A-E2D2-4983-A1E8-E903175D35D5}" srcOrd="0" destOrd="0" presId="urn:microsoft.com/office/officeart/2008/layout/VerticalCurvedList"/>
    <dgm:cxn modelId="{B8A1C8A1-E42A-4FF3-ABE1-27A07B2AA9D9}" srcId="{65E89C47-576B-47D8-A70D-4B7C1A14D039}" destId="{ACEA5B16-2487-45CC-AE26-39D49EF5A861}" srcOrd="2" destOrd="0" parTransId="{F0EB4B8C-8556-4B02-BC79-6C28FF069E75}" sibTransId="{AB4D5833-FF1C-439D-AC58-CDDB022FAD26}"/>
    <dgm:cxn modelId="{627C30B9-9F72-47D5-994D-EE8243B01D84}" type="presOf" srcId="{04227902-6E13-474B-98DC-69EFB78F02EA}" destId="{D51F1339-BEC1-4608-965E-5CC56C5817FC}" srcOrd="0" destOrd="0" presId="urn:microsoft.com/office/officeart/2008/layout/VerticalCurvedList"/>
    <dgm:cxn modelId="{B270BE56-3248-4969-A58B-8615BDFBD239}" srcId="{65E89C47-576B-47D8-A70D-4B7C1A14D039}" destId="{CD774EFA-3662-4401-94BE-C35C45ECEDFB}" srcOrd="1" destOrd="0" parTransId="{C9C3C1E5-5BD8-42F3-ACFE-6570449FD05C}" sibTransId="{AAA68B4C-1361-440D-8126-A0ADA6190595}"/>
    <dgm:cxn modelId="{0654AB24-EB95-494B-9152-764107F4F54F}" type="presOf" srcId="{CD774EFA-3662-4401-94BE-C35C45ECEDFB}" destId="{1C1AD133-1847-4077-BD31-541F215568DD}" srcOrd="0" destOrd="0" presId="urn:microsoft.com/office/officeart/2008/layout/VerticalCurvedList"/>
    <dgm:cxn modelId="{BB1AB8F0-2CE3-4330-B7CC-B09520DC61D1}" type="presOf" srcId="{C44140D2-B1F8-4065-BA02-6CF027FB9FAC}" destId="{0D2BD024-984C-4EA0-B9F9-67E062EA2635}" srcOrd="0" destOrd="0" presId="urn:microsoft.com/office/officeart/2008/layout/VerticalCurvedList"/>
    <dgm:cxn modelId="{C30A35EC-85D2-42EA-BCA5-B77D2F1CE7D0}" srcId="{65E89C47-576B-47D8-A70D-4B7C1A14D039}" destId="{C44140D2-B1F8-4065-BA02-6CF027FB9FAC}" srcOrd="0" destOrd="0" parTransId="{36B3485E-E3CB-4DD4-859E-CFE79B962F93}" sibTransId="{04227902-6E13-474B-98DC-69EFB78F02EA}"/>
    <dgm:cxn modelId="{270F9745-F124-495D-8499-6006F3E3AB1E}" srcId="{65E89C47-576B-47D8-A70D-4B7C1A14D039}" destId="{53BAD9BB-8003-428B-A825-C67C49856548}" srcOrd="3" destOrd="0" parTransId="{D8ACBCE6-4502-472B-910E-565DA460EE71}" sibTransId="{375D9402-5CC8-4AAC-A7C7-D8EA9CD5EF65}"/>
    <dgm:cxn modelId="{60C18A87-3F05-4010-951F-2F2E104CA5BA}" type="presOf" srcId="{ACEA5B16-2487-45CC-AE26-39D49EF5A861}" destId="{4B297D7C-A453-4DDA-9E36-79BA1D6A0C74}" srcOrd="0" destOrd="0" presId="urn:microsoft.com/office/officeart/2008/layout/VerticalCurvedList"/>
    <dgm:cxn modelId="{F6EC12F1-912A-477C-8662-7FC3BCB9CBD2}" type="presOf" srcId="{53BAD9BB-8003-428B-A825-C67C49856548}" destId="{3D9DD8A9-550B-49F8-B2A4-497E6ED5BC23}" srcOrd="0" destOrd="0" presId="urn:microsoft.com/office/officeart/2008/layout/VerticalCurvedList"/>
    <dgm:cxn modelId="{59ACC033-F14E-437C-A8B3-4C603721CB9F}" type="presParOf" srcId="{08D61A0A-E2D2-4983-A1E8-E903175D35D5}" destId="{D5185CFB-3F16-440A-B480-7F0B9C219BF2}" srcOrd="0" destOrd="0" presId="urn:microsoft.com/office/officeart/2008/layout/VerticalCurvedList"/>
    <dgm:cxn modelId="{7255827C-0453-410E-861D-8D21C650E634}" type="presParOf" srcId="{D5185CFB-3F16-440A-B480-7F0B9C219BF2}" destId="{DD81A0B2-2B82-4981-AB65-7842555C118B}" srcOrd="0" destOrd="0" presId="urn:microsoft.com/office/officeart/2008/layout/VerticalCurvedList"/>
    <dgm:cxn modelId="{76CF36F0-8898-4BCE-B042-85BFDE99141D}" type="presParOf" srcId="{DD81A0B2-2B82-4981-AB65-7842555C118B}" destId="{4E572FA3-0FD3-45D5-840A-405B996F2FB4}" srcOrd="0" destOrd="0" presId="urn:microsoft.com/office/officeart/2008/layout/VerticalCurvedList"/>
    <dgm:cxn modelId="{88DEAA7D-8F4A-4C5F-B6E4-444B3AC5FA08}" type="presParOf" srcId="{DD81A0B2-2B82-4981-AB65-7842555C118B}" destId="{D51F1339-BEC1-4608-965E-5CC56C5817FC}" srcOrd="1" destOrd="0" presId="urn:microsoft.com/office/officeart/2008/layout/VerticalCurvedList"/>
    <dgm:cxn modelId="{0EEDC5B7-2D94-4AD4-9B39-621BD8427DAF}" type="presParOf" srcId="{DD81A0B2-2B82-4981-AB65-7842555C118B}" destId="{DF6D1283-85D5-4919-B80D-96DAFAC36661}" srcOrd="2" destOrd="0" presId="urn:microsoft.com/office/officeart/2008/layout/VerticalCurvedList"/>
    <dgm:cxn modelId="{80EBE6D2-A28B-4757-9D08-86AFE9F13E85}" type="presParOf" srcId="{DD81A0B2-2B82-4981-AB65-7842555C118B}" destId="{1A786B31-FADC-46EA-A5D1-94F656E22A5B}" srcOrd="3" destOrd="0" presId="urn:microsoft.com/office/officeart/2008/layout/VerticalCurvedList"/>
    <dgm:cxn modelId="{9699B192-711A-412C-BFBE-B066C018CF11}" type="presParOf" srcId="{D5185CFB-3F16-440A-B480-7F0B9C219BF2}" destId="{0D2BD024-984C-4EA0-B9F9-67E062EA2635}" srcOrd="1" destOrd="0" presId="urn:microsoft.com/office/officeart/2008/layout/VerticalCurvedList"/>
    <dgm:cxn modelId="{9FD41CB1-BC08-4A4B-B793-E39CAB045967}" type="presParOf" srcId="{D5185CFB-3F16-440A-B480-7F0B9C219BF2}" destId="{2FBD7E8F-E8F2-4866-972E-4CD5E83D714B}" srcOrd="2" destOrd="0" presId="urn:microsoft.com/office/officeart/2008/layout/VerticalCurvedList"/>
    <dgm:cxn modelId="{9BFCC3BC-7B8F-45DB-8885-ED5F31C5799F}" type="presParOf" srcId="{2FBD7E8F-E8F2-4866-972E-4CD5E83D714B}" destId="{9208B908-3236-42F8-A1A7-66603D59C8DF}" srcOrd="0" destOrd="0" presId="urn:microsoft.com/office/officeart/2008/layout/VerticalCurvedList"/>
    <dgm:cxn modelId="{6115E3B3-5C14-48F7-B57B-C87FB97A7F81}" type="presParOf" srcId="{D5185CFB-3F16-440A-B480-7F0B9C219BF2}" destId="{1C1AD133-1847-4077-BD31-541F215568DD}" srcOrd="3" destOrd="0" presId="urn:microsoft.com/office/officeart/2008/layout/VerticalCurvedList"/>
    <dgm:cxn modelId="{8B55C735-015B-4EED-B44F-C184301C723D}" type="presParOf" srcId="{D5185CFB-3F16-440A-B480-7F0B9C219BF2}" destId="{3E92D5B0-CA71-424A-A369-0D4F2561C579}" srcOrd="4" destOrd="0" presId="urn:microsoft.com/office/officeart/2008/layout/VerticalCurvedList"/>
    <dgm:cxn modelId="{E388B95D-F1FA-44F4-AB30-149A2DE9C985}" type="presParOf" srcId="{3E92D5B0-CA71-424A-A369-0D4F2561C579}" destId="{3B2E00D1-B8DA-4E6C-BE88-4E08858800E1}" srcOrd="0" destOrd="0" presId="urn:microsoft.com/office/officeart/2008/layout/VerticalCurvedList"/>
    <dgm:cxn modelId="{1AAE5D3D-7482-4CFE-A4F4-F3C777DBF276}" type="presParOf" srcId="{D5185CFB-3F16-440A-B480-7F0B9C219BF2}" destId="{4B297D7C-A453-4DDA-9E36-79BA1D6A0C74}" srcOrd="5" destOrd="0" presId="urn:microsoft.com/office/officeart/2008/layout/VerticalCurvedList"/>
    <dgm:cxn modelId="{6EBCE88E-7EE1-404F-BF24-A97E0C0D8CF1}" type="presParOf" srcId="{D5185CFB-3F16-440A-B480-7F0B9C219BF2}" destId="{08312B34-9AD2-4AE4-8930-8FEF782B21A6}" srcOrd="6" destOrd="0" presId="urn:microsoft.com/office/officeart/2008/layout/VerticalCurvedList"/>
    <dgm:cxn modelId="{DDE970F7-8ACE-419A-9835-BACE5D4A8ED1}" type="presParOf" srcId="{08312B34-9AD2-4AE4-8930-8FEF782B21A6}" destId="{5920E8AF-C70F-4575-B2E3-B961E8994EC0}" srcOrd="0" destOrd="0" presId="urn:microsoft.com/office/officeart/2008/layout/VerticalCurvedList"/>
    <dgm:cxn modelId="{DFDA897B-202A-427F-A3DF-D48884D61844}" type="presParOf" srcId="{D5185CFB-3F16-440A-B480-7F0B9C219BF2}" destId="{3D9DD8A9-550B-49F8-B2A4-497E6ED5BC23}" srcOrd="7" destOrd="0" presId="urn:microsoft.com/office/officeart/2008/layout/VerticalCurvedList"/>
    <dgm:cxn modelId="{1442B79C-DDEC-49FE-A63F-228670FC75B0}" type="presParOf" srcId="{D5185CFB-3F16-440A-B480-7F0B9C219BF2}" destId="{C7E46166-D003-4E9A-99FA-3C178F2223AB}" srcOrd="8" destOrd="0" presId="urn:microsoft.com/office/officeart/2008/layout/VerticalCurvedList"/>
    <dgm:cxn modelId="{C666FEEE-E807-4040-B07D-495567DE7596}" type="presParOf" srcId="{C7E46166-D003-4E9A-99FA-3C178F2223AB}" destId="{CAE8B4ED-EA4A-436F-978D-A32F2F8035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F1339-BEC1-4608-965E-5CC56C5817FC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BD024-984C-4EA0-B9F9-67E062EA2635}">
      <dsp:nvSpPr>
        <dsp:cNvPr id="0" name=""/>
        <dsp:cNvSpPr/>
      </dsp:nvSpPr>
      <dsp:spPr>
        <a:xfrm>
          <a:off x="460128" y="312440"/>
          <a:ext cx="7549580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LOA 2018 em Grandes Números</a:t>
          </a:r>
          <a:endParaRPr lang="pt-BR" sz="3400" kern="1200" dirty="0"/>
        </a:p>
      </dsp:txBody>
      <dsp:txXfrm>
        <a:off x="460128" y="312440"/>
        <a:ext cx="7549580" cy="625205"/>
      </dsp:txXfrm>
    </dsp:sp>
    <dsp:sp modelId="{9208B908-3236-42F8-A1A7-66603D59C8DF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AD133-1847-4077-BD31-541F215568DD}">
      <dsp:nvSpPr>
        <dsp:cNvPr id="0" name=""/>
        <dsp:cNvSpPr/>
      </dsp:nvSpPr>
      <dsp:spPr>
        <a:xfrm>
          <a:off x="818573" y="1250411"/>
          <a:ext cx="7191136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Transferências Voluntárias 2018</a:t>
          </a:r>
          <a:endParaRPr lang="pt-BR" sz="3400" kern="1200" dirty="0"/>
        </a:p>
      </dsp:txBody>
      <dsp:txXfrm>
        <a:off x="818573" y="1250411"/>
        <a:ext cx="7191136" cy="625205"/>
      </dsp:txXfrm>
    </dsp:sp>
    <dsp:sp modelId="{3B2E00D1-B8DA-4E6C-BE88-4E08858800E1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97D7C-A453-4DDA-9E36-79BA1D6A0C74}">
      <dsp:nvSpPr>
        <dsp:cNvPr id="0" name=""/>
        <dsp:cNvSpPr/>
      </dsp:nvSpPr>
      <dsp:spPr>
        <a:xfrm>
          <a:off x="818573" y="2188382"/>
          <a:ext cx="7191136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Limitações para 2018</a:t>
          </a:r>
          <a:endParaRPr lang="pt-BR" sz="3400" kern="1200" dirty="0"/>
        </a:p>
      </dsp:txBody>
      <dsp:txXfrm>
        <a:off x="818573" y="2188382"/>
        <a:ext cx="7191136" cy="625205"/>
      </dsp:txXfrm>
    </dsp:sp>
    <dsp:sp modelId="{5920E8AF-C70F-4575-B2E3-B961E8994EC0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DD8A9-550B-49F8-B2A4-497E6ED5BC23}">
      <dsp:nvSpPr>
        <dsp:cNvPr id="0" name=""/>
        <dsp:cNvSpPr/>
      </dsp:nvSpPr>
      <dsp:spPr>
        <a:xfrm>
          <a:off x="460128" y="3126353"/>
          <a:ext cx="7549580" cy="62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Bens e serviços entregues na região</a:t>
          </a:r>
          <a:endParaRPr lang="pt-BR" sz="3400" kern="1200" dirty="0"/>
        </a:p>
      </dsp:txBody>
      <dsp:txXfrm>
        <a:off x="460128" y="3126353"/>
        <a:ext cx="7549580" cy="625205"/>
      </dsp:txXfrm>
    </dsp:sp>
    <dsp:sp modelId="{CAE8B4ED-EA4A-436F-978D-A32F2F80354C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9CDFF-8737-46A2-BB54-69CBFFC40A1E}" type="datetimeFigureOut">
              <a:rPr lang="pt-BR" smtClean="0"/>
              <a:pPr/>
              <a:t>01/12/2017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21CC0-0E3E-48CF-9CF1-B1F9CE906C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367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64E6B-9694-47B3-91A0-F46DDFE23758}" type="datetimeFigureOut">
              <a:rPr lang="pt-BR" smtClean="0"/>
              <a:pPr/>
              <a:t>01/12/2017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719CC-077A-42B1-8311-24DDA63C8E0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95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19CC-077A-42B1-8311-24DDA63C8E05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7440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719CC-077A-42B1-8311-24DDA63C8E05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71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E2635DB-514B-4A58-BE79-0A982BA393BB}" type="datetimeFigureOut">
              <a:rPr lang="pt-BR" smtClean="0"/>
              <a:pPr/>
              <a:t>01/12/2017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797B8BA-D33A-4EE1-9C46-483FA2D1A6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35DB-514B-4A58-BE79-0A982BA393BB}" type="datetimeFigureOut">
              <a:rPr lang="pt-BR" smtClean="0"/>
              <a:pPr/>
              <a:t>01/12/2017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B8BA-D33A-4EE1-9C46-483FA2D1A6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35DB-514B-4A58-BE79-0A982BA393BB}" type="datetimeFigureOut">
              <a:rPr lang="pt-BR" smtClean="0"/>
              <a:pPr/>
              <a:t>01/12/2017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B8BA-D33A-4EE1-9C46-483FA2D1A6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35DB-514B-4A58-BE79-0A982BA393BB}" type="datetimeFigureOut">
              <a:rPr lang="pt-BR" smtClean="0"/>
              <a:pPr/>
              <a:t>01/12/2017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B8BA-D33A-4EE1-9C46-483FA2D1A6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35DB-514B-4A58-BE79-0A982BA393BB}" type="datetimeFigureOut">
              <a:rPr lang="pt-BR" smtClean="0"/>
              <a:pPr/>
              <a:t>01/12/2017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B8BA-D33A-4EE1-9C46-483FA2D1A6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35DB-514B-4A58-BE79-0A982BA393BB}" type="datetimeFigureOut">
              <a:rPr lang="pt-BR" smtClean="0"/>
              <a:pPr/>
              <a:t>01/12/2017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B8BA-D33A-4EE1-9C46-483FA2D1A6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2635DB-514B-4A58-BE79-0A982BA393BB}" type="datetimeFigureOut">
              <a:rPr lang="pt-BR" smtClean="0"/>
              <a:pPr/>
              <a:t>01/12/2017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97B8BA-D33A-4EE1-9C46-483FA2D1A634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E2635DB-514B-4A58-BE79-0A982BA393BB}" type="datetimeFigureOut">
              <a:rPr lang="pt-BR" smtClean="0"/>
              <a:pPr/>
              <a:t>01/12/2017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797B8BA-D33A-4EE1-9C46-483FA2D1A6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35DB-514B-4A58-BE79-0A982BA393BB}" type="datetimeFigureOut">
              <a:rPr lang="pt-BR" smtClean="0"/>
              <a:pPr/>
              <a:t>01/12/2017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B8BA-D33A-4EE1-9C46-483FA2D1A6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35DB-514B-4A58-BE79-0A982BA393BB}" type="datetimeFigureOut">
              <a:rPr lang="pt-BR" smtClean="0"/>
              <a:pPr/>
              <a:t>01/12/2017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B8BA-D33A-4EE1-9C46-483FA2D1A6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35DB-514B-4A58-BE79-0A982BA393BB}" type="datetimeFigureOut">
              <a:rPr lang="pt-BR" smtClean="0"/>
              <a:pPr/>
              <a:t>01/12/2017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B8BA-D33A-4EE1-9C46-483FA2D1A6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E2635DB-514B-4A58-BE79-0A982BA393BB}" type="datetimeFigureOut">
              <a:rPr lang="pt-BR" smtClean="0"/>
              <a:pPr/>
              <a:t>01/12/2017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797B8BA-D33A-4EE1-9C46-483FA2D1A6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f.sc.gov.br/arquivos_portal/assuntos/37/LEGISILAC%C3%95ES._PERIODO_ELEITORAL._2016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742951"/>
            <a:ext cx="8352928" cy="1470025"/>
          </a:xfrm>
        </p:spPr>
        <p:txBody>
          <a:bodyPr anchor="ctr">
            <a:noAutofit/>
          </a:bodyPr>
          <a:lstStyle/>
          <a:p>
            <a:r>
              <a:rPr lang="pt-BR" sz="3600" dirty="0" smtClean="0">
                <a:latin typeface="Calibri" pitchFamily="34" charset="0"/>
                <a:cs typeface="Times New Roman" pitchFamily="18" charset="0"/>
              </a:rPr>
              <a:t>Lei Orçamentária Anual 2018</a:t>
            </a:r>
            <a:br>
              <a:rPr lang="pt-BR" sz="3600" dirty="0" smtClean="0">
                <a:latin typeface="Calibri" pitchFamily="34" charset="0"/>
                <a:cs typeface="Times New Roman" pitchFamily="18" charset="0"/>
              </a:rPr>
            </a:br>
            <a:r>
              <a:rPr lang="pt-BR" sz="3000" dirty="0" smtClean="0">
                <a:latin typeface="Calibri" pitchFamily="34" charset="0"/>
                <a:cs typeface="Times New Roman" pitchFamily="18" charset="0"/>
              </a:rPr>
              <a:t>Transferências Voluntárias</a:t>
            </a:r>
            <a:endParaRPr lang="pt-BR" sz="30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4581128"/>
            <a:ext cx="5256584" cy="1752600"/>
          </a:xfrm>
        </p:spPr>
        <p:txBody>
          <a:bodyPr>
            <a:normAutofit/>
          </a:bodyPr>
          <a:lstStyle/>
          <a:p>
            <a:r>
              <a:rPr lang="pt-BR" sz="1800" dirty="0" smtClean="0">
                <a:latin typeface="Calibri" pitchFamily="34" charset="0"/>
                <a:cs typeface="Times New Roman" pitchFamily="18" charset="0"/>
              </a:rPr>
              <a:t>Romualdo Goulart</a:t>
            </a:r>
          </a:p>
          <a:p>
            <a:r>
              <a:rPr lang="pt-BR" sz="1800" dirty="0" smtClean="0">
                <a:latin typeface="Calibri" pitchFamily="34" charset="0"/>
                <a:cs typeface="Times New Roman" pitchFamily="18" charset="0"/>
              </a:rPr>
              <a:t>Diretor </a:t>
            </a:r>
            <a:r>
              <a:rPr lang="pt-BR" sz="1800" dirty="0">
                <a:latin typeface="Calibri" pitchFamily="34" charset="0"/>
                <a:cs typeface="Times New Roman" pitchFamily="18" charset="0"/>
              </a:rPr>
              <a:t>de Planejamento Orçamentário – DIOR</a:t>
            </a:r>
          </a:p>
          <a:p>
            <a:r>
              <a:rPr lang="pt-BR" sz="1800" dirty="0">
                <a:latin typeface="Calibri" pitchFamily="34" charset="0"/>
                <a:cs typeface="Times New Roman" pitchFamily="18" charset="0"/>
              </a:rPr>
              <a:t>Secretaria de Estado da Fazenda – SEF/SC</a:t>
            </a:r>
          </a:p>
          <a:p>
            <a:endParaRPr lang="pt-BR" sz="1800" dirty="0">
              <a:latin typeface="Calibri" pitchFamily="34" charset="0"/>
              <a:cs typeface="Times New Roman" pitchFamily="18" charset="0"/>
            </a:endParaRPr>
          </a:p>
          <a:p>
            <a:endParaRPr lang="pt-BR" sz="1800" dirty="0"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79512" y="4509120"/>
            <a:ext cx="5112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495928" cy="609600"/>
          </a:xfrm>
        </p:spPr>
        <p:txBody>
          <a:bodyPr vert="horz" anchor="ctr">
            <a:normAutofit fontScale="90000"/>
          </a:bodyPr>
          <a:lstStyle/>
          <a:p>
            <a:r>
              <a:rPr lang="pt-BR" dirty="0" smtClean="0"/>
              <a:t>Transferências a Municípios (40) - 2018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24144" y="5788410"/>
            <a:ext cx="64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Fonte: </a:t>
            </a:r>
            <a:r>
              <a:rPr lang="pt-BR" sz="1200" dirty="0" smtClean="0"/>
              <a:t>Sistema Integrado de Planejamento e Gestão Fiscal (SIGEF)</a:t>
            </a:r>
            <a:endParaRPr lang="pt-BR" sz="1200" dirty="0"/>
          </a:p>
        </p:txBody>
      </p:sp>
      <p:graphicFrame>
        <p:nvGraphicFramePr>
          <p:cNvPr id="7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593398"/>
              </p:ext>
            </p:extLst>
          </p:nvPr>
        </p:nvGraphicFramePr>
        <p:xfrm>
          <a:off x="323528" y="1335460"/>
          <a:ext cx="8351912" cy="4402702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5688632">
                  <a:extLst>
                    <a:ext uri="{9D8B030D-6E8A-4147-A177-3AD203B41FA5}">
                      <a16:colId xmlns:a16="http://schemas.microsoft.com/office/drawing/2014/main" xmlns="" val="3259833486"/>
                    </a:ext>
                  </a:extLst>
                </a:gridCol>
                <a:gridCol w="2663280">
                  <a:extLst>
                    <a:ext uri="{9D8B030D-6E8A-4147-A177-3AD203B41FA5}">
                      <a16:colId xmlns:a16="http://schemas.microsoft.com/office/drawing/2014/main" xmlns="" val="3212262926"/>
                    </a:ext>
                  </a:extLst>
                </a:gridCol>
              </a:tblGrid>
              <a:tr h="28790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effectLst/>
                        </a:rPr>
                        <a:t>ÓRGÃO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 smtClean="0">
                          <a:effectLst/>
                        </a:rPr>
                        <a:t>VALOR (R$ MIL)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089029639"/>
                  </a:ext>
                </a:extLst>
              </a:tr>
              <a:tr h="1582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 smtClean="0">
                          <a:effectLst/>
                        </a:rPr>
                        <a:t>Ministério Público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1.600,00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54527848"/>
                  </a:ext>
                </a:extLst>
              </a:tr>
              <a:tr h="1582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Fundo Estadual de Incentivo à Cultura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3.150,00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80440900"/>
                  </a:ext>
                </a:extLst>
              </a:tr>
              <a:tr h="1582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Fundo Estadual de Incentivo ao Turismo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5.820,00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195873373"/>
                  </a:ext>
                </a:extLst>
              </a:tr>
              <a:tr h="1582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Fundo Estadual de Incentivo ao Esporte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3.100,00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131316269"/>
                  </a:ext>
                </a:extLst>
              </a:tr>
              <a:tr h="1582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Fundo Estadual de Recursos Hídricos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6.900,00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8445701"/>
                  </a:ext>
                </a:extLst>
              </a:tr>
              <a:tr h="1582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Fundo de Desenvolvimento Social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153.780,68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272303281"/>
                  </a:ext>
                </a:extLst>
              </a:tr>
              <a:tr h="1582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Secretaria de Estado da Agricultura e da Pesca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4.173,30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119172619"/>
                  </a:ext>
                </a:extLst>
              </a:tr>
              <a:tr h="1582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Secretaria de Estado da Educação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19.290,00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032390253"/>
                  </a:ext>
                </a:extLst>
              </a:tr>
              <a:tr h="2938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Fundo de Apoio à Manutenção e ao Desenvolvimento da Educação Superior no Estado de SC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3.700,00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817857472"/>
                  </a:ext>
                </a:extLst>
              </a:tr>
              <a:tr h="1582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Fundo Pró-Emprego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1.000,00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271970136"/>
                  </a:ext>
                </a:extLst>
              </a:tr>
              <a:tr h="1582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Secretaria de Estado da Infraestrutura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>
                          <a:effectLst/>
                        </a:rPr>
                        <a:t>21.946,37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26722681"/>
                  </a:ext>
                </a:extLst>
              </a:tr>
              <a:tr h="15825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u="none" strike="noStrike" dirty="0" smtClean="0">
                          <a:effectLst/>
                        </a:rPr>
                        <a:t>Fundo Estadual de Proteção e Defesa Civil - FUNPDEC</a:t>
                      </a:r>
                      <a:endParaRPr lang="pt-BR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 smtClean="0">
                          <a:effectLst/>
                        </a:rPr>
                        <a:t>3.144,29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69484748"/>
                  </a:ext>
                </a:extLst>
              </a:tr>
              <a:tr h="1582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Outros órgãos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 smtClean="0">
                          <a:effectLst/>
                        </a:rPr>
                        <a:t>1.235,00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89092927"/>
                  </a:ext>
                </a:extLst>
              </a:tr>
              <a:tr h="15825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Total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800" u="none" strike="noStrike" dirty="0">
                          <a:effectLst/>
                        </a:rPr>
                        <a:t>228.839,63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497943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4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30157" y="1124744"/>
            <a:ext cx="8495928" cy="609600"/>
          </a:xfrm>
        </p:spPr>
        <p:txBody>
          <a:bodyPr vert="horz" anchor="ctr">
            <a:normAutofit/>
          </a:bodyPr>
          <a:lstStyle/>
          <a:p>
            <a:r>
              <a:rPr lang="pt-BR" sz="2400" dirty="0" smtClean="0"/>
              <a:t>Transferências a Municípios – Fundo a Fundo (41) - 2018</a:t>
            </a:r>
            <a:endParaRPr lang="pt-BR" sz="2400" dirty="0"/>
          </a:p>
        </p:txBody>
      </p:sp>
      <p:graphicFrame>
        <p:nvGraphicFramePr>
          <p:cNvPr id="5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187213"/>
              </p:ext>
            </p:extLst>
          </p:nvPr>
        </p:nvGraphicFramePr>
        <p:xfrm>
          <a:off x="251520" y="1772816"/>
          <a:ext cx="8423920" cy="1399013"/>
        </p:xfrm>
        <a:graphic>
          <a:graphicData uri="http://schemas.openxmlformats.org/drawingml/2006/table">
            <a:tbl>
              <a:tblPr firstRow="1" lastRow="1" bandRow="1">
                <a:tableStyleId>{F5AB1C69-6EDB-4FF4-983F-18BD219EF322}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xmlns="" val="4198171245"/>
                    </a:ext>
                  </a:extLst>
                </a:gridCol>
                <a:gridCol w="3671392">
                  <a:extLst>
                    <a:ext uri="{9D8B030D-6E8A-4147-A177-3AD203B41FA5}">
                      <a16:colId xmlns:a16="http://schemas.microsoft.com/office/drawing/2014/main" xmlns="" val="426946788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effectLst/>
                        </a:rPr>
                        <a:t>ÓRGÃO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 smtClean="0">
                          <a:effectLst/>
                        </a:rPr>
                        <a:t>VALOR (R$ MIL)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18612462"/>
                  </a:ext>
                </a:extLst>
              </a:tr>
              <a:tr h="30860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effectLst/>
                        </a:rPr>
                        <a:t>Fundo </a:t>
                      </a:r>
                      <a:r>
                        <a:rPr lang="pt-BR" sz="1800" u="none" strike="noStrike" dirty="0">
                          <a:effectLst/>
                        </a:rPr>
                        <a:t>Estadual de Assistência Social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 smtClean="0">
                          <a:effectLst/>
                        </a:rPr>
                        <a:t>21.963,44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594451284"/>
                  </a:ext>
                </a:extLst>
              </a:tr>
              <a:tr h="37032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effectLst/>
                        </a:rPr>
                        <a:t>Fundo </a:t>
                      </a:r>
                      <a:r>
                        <a:rPr lang="pt-BR" sz="1800" u="none" strike="noStrike" dirty="0">
                          <a:effectLst/>
                        </a:rPr>
                        <a:t>Estadual de Saúde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            </a:t>
                      </a:r>
                      <a:r>
                        <a:rPr lang="pt-BR" sz="1800" u="none" strike="noStrike" dirty="0" smtClean="0">
                          <a:effectLst/>
                        </a:rPr>
                        <a:t>184.935,61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87732792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effectLst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            </a:t>
                      </a:r>
                      <a:r>
                        <a:rPr lang="pt-BR" sz="1800" u="none" strike="noStrike" dirty="0" smtClean="0">
                          <a:effectLst/>
                        </a:rPr>
                        <a:t>206.899,06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26414419"/>
                  </a:ext>
                </a:extLst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230157" y="4005064"/>
            <a:ext cx="8856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Execução Orçamentária Delegada a Municípios </a:t>
            </a:r>
            <a:r>
              <a:rPr lang="pt-BR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(42</a:t>
            </a:r>
            <a:r>
              <a:rPr lang="pt-BR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 - 2018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051043"/>
              </p:ext>
            </p:extLst>
          </p:nvPr>
        </p:nvGraphicFramePr>
        <p:xfrm>
          <a:off x="251520" y="4509120"/>
          <a:ext cx="8423920" cy="72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xmlns="" val="2050116983"/>
                    </a:ext>
                  </a:extLst>
                </a:gridCol>
                <a:gridCol w="3599384">
                  <a:extLst>
                    <a:ext uri="{9D8B030D-6E8A-4147-A177-3AD203B41FA5}">
                      <a16:colId xmlns:a16="http://schemas.microsoft.com/office/drawing/2014/main" xmlns="" val="185534571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effectLst/>
                        </a:rPr>
                        <a:t>ÓRGÃO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 smtClean="0">
                          <a:effectLst/>
                        </a:rPr>
                        <a:t>VALOR (R$ MIL)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40684559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 smtClean="0">
                          <a:effectLst/>
                          <a:latin typeface="+mn-lt"/>
                        </a:rPr>
                        <a:t>Educação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102.145,44 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273880098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51520" y="5805264"/>
            <a:ext cx="64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Fonte: </a:t>
            </a:r>
            <a:r>
              <a:rPr lang="pt-BR" sz="1200" dirty="0" smtClean="0"/>
              <a:t>Sistema Integrado de Planejamento e Gestão Fiscal (SIGEF)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0510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520" y="2348880"/>
            <a:ext cx="8495928" cy="609600"/>
          </a:xfrm>
        </p:spPr>
        <p:txBody>
          <a:bodyPr vert="horz" anchor="ctr">
            <a:normAutofit fontScale="90000"/>
          </a:bodyPr>
          <a:lstStyle/>
          <a:p>
            <a:r>
              <a:rPr lang="pt-BR" dirty="0" smtClean="0"/>
              <a:t>Bens e serviços entregues na Região</a:t>
            </a:r>
            <a:endParaRPr lang="pt-BR" dirty="0"/>
          </a:p>
        </p:txBody>
      </p:sp>
      <p:pic>
        <p:nvPicPr>
          <p:cNvPr id="4098" name="Picture 2" descr="Resultado de imagem para adr criciúma m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17561"/>
            <a:ext cx="3410322" cy="368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855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495928" cy="609600"/>
          </a:xfrm>
        </p:spPr>
        <p:txBody>
          <a:bodyPr vert="horz" anchor="ctr">
            <a:normAutofit fontScale="90000"/>
          </a:bodyPr>
          <a:lstStyle/>
          <a:p>
            <a:r>
              <a:rPr lang="pt-BR" dirty="0" smtClean="0"/>
              <a:t>Bens e Serviços Realizados na Região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53754" y="5652408"/>
            <a:ext cx="64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Fonte: </a:t>
            </a:r>
            <a:r>
              <a:rPr lang="pt-BR" sz="1200" dirty="0" smtClean="0"/>
              <a:t>Sistema Integrado de Planejamento e Gestão Fiscal (SIGEF)</a:t>
            </a:r>
            <a:endParaRPr lang="pt-BR" sz="1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868144" y="573325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Previsto: 675 milhões</a:t>
            </a:r>
          </a:p>
          <a:p>
            <a:r>
              <a:rPr lang="pt-BR" dirty="0" smtClean="0"/>
              <a:t>Executado: 602,9 milhões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7171229" y="1382289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R$ Milhões</a:t>
            </a:r>
            <a:endParaRPr lang="pt-BR" sz="12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940" t="2076" r="887" b="1565"/>
          <a:stretch/>
        </p:blipFill>
        <p:spPr>
          <a:xfrm>
            <a:off x="755576" y="1700808"/>
            <a:ext cx="784887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495928" cy="609600"/>
          </a:xfrm>
        </p:spPr>
        <p:txBody>
          <a:bodyPr vert="horz" anchor="ctr">
            <a:normAutofit fontScale="90000"/>
          </a:bodyPr>
          <a:lstStyle/>
          <a:p>
            <a:r>
              <a:rPr lang="pt-BR" dirty="0" smtClean="0"/>
              <a:t>Bens e Serviços Realizados na Região 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80394" y="5831403"/>
            <a:ext cx="64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Fonte: </a:t>
            </a:r>
            <a:r>
              <a:rPr lang="pt-BR" sz="1200" dirty="0" smtClean="0"/>
              <a:t>Sistema Integrado de Planejamento e Gestão Fiscal (SIGEF)</a:t>
            </a:r>
            <a:endParaRPr lang="pt-BR" sz="1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1148" t="1824" r="1148" b="1824"/>
          <a:stretch/>
        </p:blipFill>
        <p:spPr>
          <a:xfrm>
            <a:off x="1331639" y="1340768"/>
            <a:ext cx="648072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8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495928" cy="609600"/>
          </a:xfrm>
        </p:spPr>
        <p:txBody>
          <a:bodyPr vert="horz" anchor="ctr">
            <a:normAutofit fontScale="90000"/>
          </a:bodyPr>
          <a:lstStyle/>
          <a:p>
            <a:r>
              <a:rPr lang="pt-BR" dirty="0" smtClean="0"/>
              <a:t>Bens e Serviços Realizados na Região 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852498" y="6536008"/>
            <a:ext cx="64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Fonte: </a:t>
            </a:r>
            <a:r>
              <a:rPr lang="pt-BR" sz="1200" dirty="0" smtClean="0"/>
              <a:t>Sistema Integrado de Planejamento e Gestão Fiscal (SIGEF)</a:t>
            </a:r>
            <a:endParaRPr lang="pt-BR" sz="1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7452320" y="1198873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R$ Milhões</a:t>
            </a:r>
            <a:endParaRPr lang="pt-BR" sz="1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98" y="1515771"/>
            <a:ext cx="7535926" cy="502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1066800"/>
          </a:xfrm>
        </p:spPr>
        <p:txBody>
          <a:bodyPr/>
          <a:lstStyle/>
          <a:p>
            <a:r>
              <a:rPr lang="pt-BR" dirty="0" smtClean="0"/>
              <a:t>ADR de Criciúma em 2017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32" y="1399456"/>
            <a:ext cx="8622340" cy="49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5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Principais Obras na Região</a:t>
            </a:r>
            <a:br>
              <a:rPr lang="pt-BR" dirty="0" smtClean="0"/>
            </a:br>
            <a:r>
              <a:rPr lang="pt-BR" sz="3300" dirty="0" err="1" smtClean="0"/>
              <a:t>Deinfra</a:t>
            </a:r>
            <a:endParaRPr lang="pt-BR" sz="3300" dirty="0"/>
          </a:p>
        </p:txBody>
      </p:sp>
      <p:pic>
        <p:nvPicPr>
          <p:cNvPr id="3074" name="Picture 2" descr="https://dnsul.com/wp-content/uploads/2017/01/Luiz-fernando-cardoso-vampiro-visita-obras-da-Via-R%C3%A1pida-em-Crici%C3%BAma-Tcharlles-Fernandes-78-m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7928" y="5565238"/>
            <a:ext cx="4259216" cy="283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nsul.com/wp-content/uploads/2017/01/Luiz-fernando-cardoso-vampiro-visita-obras-da-Via-R%C3%A1pida-em-Crici%C3%BAma-Tcharlles-Fernandes-78-m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3863172" cy="257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79512" y="6148464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Via Rápida Criciúma, 2016</a:t>
            </a:r>
            <a:endParaRPr lang="pt-BR" sz="1200" dirty="0"/>
          </a:p>
        </p:txBody>
      </p:sp>
      <p:pic>
        <p:nvPicPr>
          <p:cNvPr id="3080" name="Picture 8" descr="http://sicop.sc.gov.br/mapa-smo-backend/imagens/contratos/20171130/87528_1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50136"/>
            <a:ext cx="4687844" cy="26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4139952" y="6286963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Reabilitação da </a:t>
            </a:r>
            <a:r>
              <a:rPr lang="pt-BR" sz="1200" dirty="0" err="1" smtClean="0"/>
              <a:t>Sc</a:t>
            </a:r>
            <a:r>
              <a:rPr lang="pt-BR" sz="1200" dirty="0" smtClean="0"/>
              <a:t> – 455 – Morro da Fumaça, 2017</a:t>
            </a:r>
            <a:endParaRPr lang="pt-BR" sz="12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539587"/>
            <a:ext cx="8720292" cy="187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5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3861048"/>
            <a:ext cx="6624735" cy="180146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t="8629" r="1284" b="30959"/>
          <a:stretch/>
        </p:blipFill>
        <p:spPr>
          <a:xfrm>
            <a:off x="0" y="692696"/>
            <a:ext cx="9144000" cy="30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520" y="2348880"/>
            <a:ext cx="8495928" cy="609600"/>
          </a:xfrm>
        </p:spPr>
        <p:txBody>
          <a:bodyPr vert="horz" anchor="ctr">
            <a:normAutofit fontScale="90000"/>
          </a:bodyPr>
          <a:lstStyle/>
          <a:p>
            <a:r>
              <a:rPr lang="pt-BR" dirty="0" smtClean="0"/>
              <a:t>Limitações Legais para 2018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028" y="3573016"/>
            <a:ext cx="5839972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565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95928" cy="609600"/>
          </a:xfrm>
        </p:spPr>
        <p:txBody>
          <a:bodyPr vert="horz" anchor="ctr">
            <a:normAutofit fontScale="90000"/>
          </a:bodyPr>
          <a:lstStyle/>
          <a:p>
            <a:r>
              <a:rPr lang="pt-BR" dirty="0" smtClean="0"/>
              <a:t>Roteiro da Apresentação</a:t>
            </a:r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74624572"/>
              </p:ext>
            </p:extLst>
          </p:nvPr>
        </p:nvGraphicFramePr>
        <p:xfrm>
          <a:off x="467036" y="1700808"/>
          <a:ext cx="8064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724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495928" cy="609600"/>
          </a:xfrm>
        </p:spPr>
        <p:txBody>
          <a:bodyPr vert="horz" anchor="ctr">
            <a:normAutofit fontScale="90000"/>
          </a:bodyPr>
          <a:lstStyle/>
          <a:p>
            <a:r>
              <a:rPr lang="pt-BR" dirty="0" smtClean="0"/>
              <a:t>Período Eleitoral – Condutas Vedadas</a:t>
            </a:r>
            <a:endParaRPr lang="pt-BR" dirty="0"/>
          </a:p>
        </p:txBody>
      </p:sp>
      <p:sp>
        <p:nvSpPr>
          <p:cNvPr id="5" name="Espaço Reservado para Conteúdo 3"/>
          <p:cNvSpPr>
            <a:spLocks noGrp="1"/>
          </p:cNvSpPr>
          <p:nvPr>
            <p:ph idx="1"/>
          </p:nvPr>
        </p:nvSpPr>
        <p:spPr>
          <a:xfrm>
            <a:off x="323528" y="1173560"/>
            <a:ext cx="8496944" cy="518797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000" dirty="0"/>
              <a:t>Lei Federal nº </a:t>
            </a:r>
            <a:r>
              <a:rPr lang="pt-BR" sz="2000" dirty="0" smtClean="0"/>
              <a:t>9.504/1997 (Lei Eleitoral)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 smtClean="0"/>
              <a:t>Art</a:t>
            </a:r>
            <a:r>
              <a:rPr lang="pt-BR" sz="2000" dirty="0"/>
              <a:t>. 73. </a:t>
            </a:r>
            <a:r>
              <a:rPr lang="pt-BR" sz="2000" b="1" dirty="0"/>
              <a:t>São proibidas</a:t>
            </a:r>
            <a:r>
              <a:rPr lang="pt-BR" sz="2000" dirty="0"/>
              <a:t> aos agentes públicos, servidores ou não, as seguintes condutas tendentes a afetar a igualdade de oportunidades entre candidatos nos pleitos eleitorais: </a:t>
            </a: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r>
              <a:rPr lang="pt-BR" sz="2000" dirty="0" smtClean="0"/>
              <a:t>VI </a:t>
            </a:r>
            <a:r>
              <a:rPr lang="pt-BR" sz="2000" dirty="0"/>
              <a:t>- </a:t>
            </a:r>
            <a:r>
              <a:rPr lang="pt-BR" sz="2000" b="1" dirty="0"/>
              <a:t>nos três meses que antecedem o pleito</a:t>
            </a:r>
            <a:r>
              <a:rPr lang="pt-BR" sz="2000" dirty="0"/>
              <a:t>: </a:t>
            </a:r>
            <a:endParaRPr lang="pt-BR" sz="2000" dirty="0" smtClean="0"/>
          </a:p>
          <a:p>
            <a:pPr marL="0" indent="0" algn="just">
              <a:buNone/>
            </a:pPr>
            <a:endParaRPr lang="pt-BR" sz="2000" dirty="0" smtClean="0"/>
          </a:p>
          <a:p>
            <a:pPr algn="just"/>
            <a:r>
              <a:rPr lang="pt-BR" sz="2000" b="1" dirty="0"/>
              <a:t>R</a:t>
            </a:r>
            <a:r>
              <a:rPr lang="pt-BR" sz="2000" b="1" dirty="0" smtClean="0"/>
              <a:t>ealizar </a:t>
            </a:r>
            <a:r>
              <a:rPr lang="pt-BR" sz="2000" b="1" dirty="0"/>
              <a:t>transferência voluntária de recursos</a:t>
            </a:r>
            <a:r>
              <a:rPr lang="pt-BR" sz="2000" dirty="0"/>
              <a:t> da União aos Estados e Municípios, e dos Estados aos Municípios, </a:t>
            </a:r>
            <a:r>
              <a:rPr lang="pt-BR" sz="2000" b="1" dirty="0"/>
              <a:t>sob pena de nulidade de pleno direito</a:t>
            </a:r>
            <a:r>
              <a:rPr lang="pt-BR" sz="2000" dirty="0"/>
              <a:t>, </a:t>
            </a:r>
            <a:r>
              <a:rPr lang="pt-BR" sz="2000" b="1" dirty="0"/>
              <a:t>ressalvados os recursos destinados a cumprir obrigação formal preexistente</a:t>
            </a:r>
            <a:r>
              <a:rPr lang="pt-BR" sz="2000" dirty="0"/>
              <a:t> para execução de </a:t>
            </a:r>
            <a:r>
              <a:rPr lang="pt-BR" sz="2000" b="1" dirty="0"/>
              <a:t>obra ou serviço em andamento</a:t>
            </a:r>
            <a:r>
              <a:rPr lang="pt-BR" sz="2000" dirty="0"/>
              <a:t> e com cronograma prefixado, e os destinados a atender situações de emergência e de calamidade pública</a:t>
            </a:r>
            <a:r>
              <a:rPr lang="pt-BR" sz="2000" dirty="0" smtClean="0"/>
              <a:t>;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algn="just"/>
            <a:r>
              <a:rPr lang="pt-BR" sz="2000" b="1" dirty="0"/>
              <a:t>As disposições legais preveem que a partir de </a:t>
            </a:r>
            <a:r>
              <a:rPr lang="pt-BR" sz="2000" b="1" dirty="0" smtClean="0">
                <a:solidFill>
                  <a:srgbClr val="FF0000"/>
                </a:solidFill>
              </a:rPr>
              <a:t>2 </a:t>
            </a:r>
            <a:r>
              <a:rPr lang="pt-BR" sz="2000" b="1" dirty="0">
                <a:solidFill>
                  <a:srgbClr val="FF0000"/>
                </a:solidFill>
              </a:rPr>
              <a:t>de julho</a:t>
            </a:r>
            <a:r>
              <a:rPr lang="pt-BR" sz="2000" b="1" dirty="0"/>
              <a:t>, estão vedadas as transferências voluntárias de recursos entre os entes federados, ressalvadas as exceções legais</a:t>
            </a:r>
            <a:r>
              <a:rPr lang="pt-BR" sz="20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15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495928" cy="609600"/>
          </a:xfrm>
        </p:spPr>
        <p:txBody>
          <a:bodyPr vert="horz" anchor="ctr">
            <a:normAutofit fontScale="90000"/>
          </a:bodyPr>
          <a:lstStyle/>
          <a:p>
            <a:r>
              <a:rPr lang="pt-BR" dirty="0" smtClean="0"/>
              <a:t>Condutas Vedadas em Convênios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483881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dirty="0" smtClean="0"/>
              <a:t>Convênios </a:t>
            </a:r>
            <a:r>
              <a:rPr lang="pt-BR" dirty="0"/>
              <a:t>celebrados por entes públicos, são três as situações a serem analisadas: </a:t>
            </a:r>
            <a:endParaRPr lang="pt-BR" dirty="0" smtClean="0"/>
          </a:p>
          <a:p>
            <a:pPr marL="514350" indent="-514350" algn="just">
              <a:lnSpc>
                <a:spcPct val="12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pt-BR" dirty="0" smtClean="0"/>
              <a:t>Convênios </a:t>
            </a:r>
            <a:r>
              <a:rPr lang="pt-BR" dirty="0"/>
              <a:t>celebrados antes dos três meses anteriores à data do pleito eleitoral e que preveem o repasse de verbas somente poderão ter a transferência concretizada se forem destinados à execução de obra ou serviço em andamento e com cronograma pré-fixado; </a:t>
            </a:r>
            <a:endParaRPr lang="pt-BR" dirty="0" smtClean="0"/>
          </a:p>
          <a:p>
            <a:pPr marL="514350" indent="-514350" algn="just">
              <a:lnSpc>
                <a:spcPct val="12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pt-BR" dirty="0" smtClean="0"/>
              <a:t>Convênios </a:t>
            </a:r>
            <a:r>
              <a:rPr lang="pt-BR" dirty="0"/>
              <a:t>cuja execução de obra ou serviço não esteja em andamento e com cronograma pré-fixado, ainda que celebrados antes dos três meses anteriores ao pleito eleitoral, não poderão receber transferência de verbas. A realização de processo licitatório no período não configura situação que autorize o repasse de verbas previstas no instrumento; a obra ou o serviço deve estar fisicamente iniciado e com cronograma </a:t>
            </a:r>
            <a:r>
              <a:rPr lang="pt-BR" dirty="0" smtClean="0"/>
              <a:t>pré-fixado</a:t>
            </a:r>
            <a:r>
              <a:rPr lang="pt-BR" dirty="0"/>
              <a:t>; </a:t>
            </a:r>
            <a:r>
              <a:rPr lang="pt-BR" dirty="0" smtClean="0"/>
              <a:t>e </a:t>
            </a:r>
          </a:p>
          <a:p>
            <a:pPr marL="514350" indent="-514350" algn="just">
              <a:lnSpc>
                <a:spcPct val="12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pt-BR" dirty="0" smtClean="0"/>
              <a:t>Convênios celebrados no período de três meses anteriores ao pleito eleitoral terão transferências de verbas vedadas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5376" y="580526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Para maiores </a:t>
            </a:r>
            <a:r>
              <a:rPr lang="pt-BR" dirty="0"/>
              <a:t>i</a:t>
            </a:r>
            <a:r>
              <a:rPr lang="pt-BR" dirty="0" smtClean="0"/>
              <a:t>nformações </a:t>
            </a:r>
            <a:r>
              <a:rPr lang="pt-BR" dirty="0"/>
              <a:t>acesse: </a:t>
            </a:r>
            <a:r>
              <a:rPr lang="pt-BR" dirty="0">
                <a:hlinkClick r:id="rId2" tooltip="http://www.sef.sc.gov.br/arquivos_portal/assuntos/37/LEGISILAC%C3%95ES._PERIODO_ELEITORAL._2016.pdf"/>
              </a:rPr>
              <a:t>http://www.sef.sc.gov.br/arquivos_portal/assuntos/37/LEGISILAC%C3%95ES._PERIODO_ELEITORAL._2016.pdf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89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79712" y="3140968"/>
            <a:ext cx="5688632" cy="70788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6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Obrigado!</a:t>
            </a:r>
          </a:p>
        </p:txBody>
      </p:sp>
      <p:sp>
        <p:nvSpPr>
          <p:cNvPr id="2" name="Retângulo 1"/>
          <p:cNvSpPr/>
          <p:nvPr/>
        </p:nvSpPr>
        <p:spPr>
          <a:xfrm>
            <a:off x="3203848" y="4005064"/>
            <a:ext cx="2898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E-mail: </a:t>
            </a:r>
            <a:r>
              <a:rPr lang="pt-BR" dirty="0" smtClean="0"/>
              <a:t>dior@sef.sc.gov.br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520" y="2348880"/>
            <a:ext cx="8495928" cy="609600"/>
          </a:xfrm>
        </p:spPr>
        <p:txBody>
          <a:bodyPr vert="horz" anchor="ctr">
            <a:normAutofit fontScale="90000"/>
          </a:bodyPr>
          <a:lstStyle/>
          <a:p>
            <a:r>
              <a:rPr lang="pt-BR" dirty="0" smtClean="0"/>
              <a:t>Lei Orçamentária Anual - 2018</a:t>
            </a:r>
            <a:endParaRPr lang="pt-BR" dirty="0"/>
          </a:p>
        </p:txBody>
      </p:sp>
      <p:pic>
        <p:nvPicPr>
          <p:cNvPr id="1026" name="Picture 2" descr="Resultado de imagem para lei orçamentária an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202" y="3573016"/>
            <a:ext cx="5970755" cy="336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38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95928" cy="609600"/>
          </a:xfrm>
        </p:spPr>
        <p:txBody>
          <a:bodyPr vert="horz" anchor="ctr">
            <a:normAutofit fontScale="90000"/>
          </a:bodyPr>
          <a:lstStyle/>
          <a:p>
            <a:r>
              <a:rPr lang="pt-BR" dirty="0"/>
              <a:t>Receita e Despesa </a:t>
            </a:r>
            <a:r>
              <a:rPr lang="pt-BR" dirty="0" smtClean="0"/>
              <a:t>por Esfera para 2018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31" y="1959213"/>
            <a:ext cx="3767401" cy="336327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132856"/>
            <a:ext cx="4482156" cy="3719759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00192" y="5845775"/>
            <a:ext cx="64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Fonte: </a:t>
            </a:r>
            <a:r>
              <a:rPr lang="pt-BR" sz="1200" dirty="0" smtClean="0"/>
              <a:t>Sistema Integrado de Planejamento e Gestão Fiscal (SIGEF)</a:t>
            </a:r>
            <a:endParaRPr lang="pt-BR" sz="1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843808" y="4941168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R$ Milhões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265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95928" cy="609600"/>
          </a:xfrm>
        </p:spPr>
        <p:txBody>
          <a:bodyPr vert="horz" anchor="ctr">
            <a:normAutofit fontScale="90000"/>
          </a:bodyPr>
          <a:lstStyle/>
          <a:p>
            <a:r>
              <a:rPr lang="pt-BR" dirty="0" smtClean="0"/>
              <a:t>Fonte </a:t>
            </a:r>
            <a:r>
              <a:rPr lang="pt-BR" dirty="0"/>
              <a:t>de Recursos </a:t>
            </a:r>
            <a:r>
              <a:rPr lang="pt-BR" dirty="0" smtClean="0"/>
              <a:t>- </a:t>
            </a:r>
            <a:r>
              <a:rPr lang="pt-BR" dirty="0"/>
              <a:t>2018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40" y="1700808"/>
            <a:ext cx="8216327" cy="381642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00192" y="5845775"/>
            <a:ext cx="64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Fonte: </a:t>
            </a:r>
            <a:r>
              <a:rPr lang="pt-BR" sz="1200" dirty="0" smtClean="0"/>
              <a:t>Sistema Integrado de Planejamento e Gestão Fiscal (SIGEF)</a:t>
            </a:r>
            <a:endParaRPr lang="pt-BR" sz="1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148064" y="5378732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R$ Milhões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02597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6794" r="9631"/>
          <a:stretch/>
        </p:blipFill>
        <p:spPr>
          <a:xfrm>
            <a:off x="827584" y="1628800"/>
            <a:ext cx="7198903" cy="405556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495928" cy="609600"/>
          </a:xfrm>
        </p:spPr>
        <p:txBody>
          <a:bodyPr vert="horz" anchor="ctr">
            <a:normAutofit fontScale="90000"/>
          </a:bodyPr>
          <a:lstStyle/>
          <a:p>
            <a:r>
              <a:rPr lang="pt-BR" dirty="0"/>
              <a:t>Despesas por </a:t>
            </a:r>
            <a:r>
              <a:rPr lang="pt-BR" dirty="0" smtClean="0"/>
              <a:t>GND para 2018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00192" y="5845775"/>
            <a:ext cx="64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Fonte: </a:t>
            </a:r>
            <a:r>
              <a:rPr lang="pt-BR" sz="1200" dirty="0" smtClean="0"/>
              <a:t>Sistema Integrado de Planejamento e Gestão Fiscal (SIGEF)</a:t>
            </a:r>
            <a:endParaRPr lang="pt-BR" sz="1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788024" y="5157192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R$ Milhões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46555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495928" cy="609600"/>
          </a:xfrm>
        </p:spPr>
        <p:txBody>
          <a:bodyPr vert="horz" anchor="ctr">
            <a:normAutofit fontScale="90000"/>
          </a:bodyPr>
          <a:lstStyle/>
          <a:p>
            <a:r>
              <a:rPr lang="pt-BR" dirty="0" smtClean="0"/>
              <a:t>Despesas </a:t>
            </a:r>
            <a:r>
              <a:rPr lang="pt-BR" dirty="0"/>
              <a:t>por </a:t>
            </a:r>
            <a:r>
              <a:rPr lang="pt-BR" dirty="0" smtClean="0"/>
              <a:t>Função </a:t>
            </a:r>
            <a:r>
              <a:rPr lang="pt-BR" dirty="0"/>
              <a:t>para </a:t>
            </a:r>
            <a:r>
              <a:rPr lang="pt-BR" dirty="0" smtClean="0"/>
              <a:t>2018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20" y="1988840"/>
            <a:ext cx="8911057" cy="410445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79512" y="185034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R$ Milhões</a:t>
            </a:r>
            <a:endParaRPr lang="pt-BR" sz="1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2616" y="6069256"/>
            <a:ext cx="64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Fonte: </a:t>
            </a:r>
            <a:r>
              <a:rPr lang="pt-BR" sz="1200" dirty="0" smtClean="0"/>
              <a:t>Sistema Integrado de Planejamento e Gestão Fiscal (SIGEF)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9877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520" y="2348880"/>
            <a:ext cx="8495928" cy="609600"/>
          </a:xfrm>
        </p:spPr>
        <p:txBody>
          <a:bodyPr vert="horz" anchor="ctr">
            <a:normAutofit fontScale="90000"/>
          </a:bodyPr>
          <a:lstStyle/>
          <a:p>
            <a:r>
              <a:rPr lang="pt-BR" dirty="0" smtClean="0"/>
              <a:t>Transferências  para 2018</a:t>
            </a:r>
            <a:endParaRPr lang="pt-BR" dirty="0"/>
          </a:p>
        </p:txBody>
      </p:sp>
      <p:pic>
        <p:nvPicPr>
          <p:cNvPr id="2050" name="Picture 2" descr="Resultado de imagem para convên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73016"/>
            <a:ext cx="478875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701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495928" cy="609600"/>
          </a:xfrm>
        </p:spPr>
        <p:txBody>
          <a:bodyPr vert="horz" anchor="ctr">
            <a:normAutofit fontScale="90000"/>
          </a:bodyPr>
          <a:lstStyle/>
          <a:p>
            <a:r>
              <a:rPr lang="pt-BR" dirty="0" smtClean="0"/>
              <a:t>Transferências Voluntárias para 2018</a:t>
            </a:r>
            <a:endParaRPr lang="pt-BR" dirty="0"/>
          </a:p>
        </p:txBody>
      </p:sp>
      <p:graphicFrame>
        <p:nvGraphicFramePr>
          <p:cNvPr id="5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399562"/>
              </p:ext>
            </p:extLst>
          </p:nvPr>
        </p:nvGraphicFramePr>
        <p:xfrm>
          <a:off x="575048" y="1988840"/>
          <a:ext cx="7704856" cy="3672408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xmlns="" val="2626852378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54847413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Modalidade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 smtClean="0">
                          <a:effectLst/>
                        </a:rPr>
                        <a:t>Valor </a:t>
                      </a:r>
                    </a:p>
                    <a:p>
                      <a:pPr algn="ctr" fontAlgn="ctr"/>
                      <a:r>
                        <a:rPr lang="pt-BR" sz="2000" u="none" strike="noStrike" dirty="0" smtClean="0">
                          <a:effectLst/>
                        </a:rPr>
                        <a:t>(R$ milhões)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71044809"/>
                  </a:ext>
                </a:extLst>
              </a:tr>
              <a:tr h="7840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40 - Transferências a Municípios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           </a:t>
                      </a:r>
                      <a:r>
                        <a:rPr lang="pt-BR" sz="2000" u="none" strike="noStrike" dirty="0" smtClean="0">
                          <a:effectLst/>
                        </a:rPr>
                        <a:t>228,84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55349398"/>
                  </a:ext>
                </a:extLst>
              </a:tr>
              <a:tr h="7840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41 - Transferências a Municípios-Fundo a Fundo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            </a:t>
                      </a:r>
                      <a:r>
                        <a:rPr lang="pt-BR" sz="2000" u="none" strike="noStrike" dirty="0" smtClean="0">
                          <a:effectLst/>
                        </a:rPr>
                        <a:t>206,90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851183830"/>
                  </a:ext>
                </a:extLst>
              </a:tr>
              <a:tr h="7840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2000" u="none" strike="noStrike" dirty="0">
                          <a:effectLst/>
                        </a:rPr>
                        <a:t>42 - Execução Orçamentária Delegada a Municípios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            </a:t>
                      </a:r>
                      <a:r>
                        <a:rPr lang="pt-BR" sz="2000" u="none" strike="noStrike" dirty="0" smtClean="0">
                          <a:effectLst/>
                        </a:rPr>
                        <a:t>102,15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2000" u="none" strike="noStrike" dirty="0" smtClean="0">
                          <a:effectLst/>
                        </a:rPr>
                        <a:t>537,89            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77478199"/>
                  </a:ext>
                </a:extLst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39552" y="5949280"/>
            <a:ext cx="64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Fonte: </a:t>
            </a:r>
            <a:r>
              <a:rPr lang="pt-BR" sz="1200" dirty="0" smtClean="0"/>
              <a:t>Sistema Integrado de Planejamento e Gestão Fiscal (SIGEF)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5696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Personalizada 1">
      <a:dk1>
        <a:sysClr val="windowText" lastClr="000000"/>
      </a:dk1>
      <a:lt1>
        <a:sysClr val="window" lastClr="FFFFFF"/>
      </a:lt1>
      <a:dk2>
        <a:srgbClr val="17365D"/>
      </a:dk2>
      <a:lt2>
        <a:srgbClr val="EEECE1"/>
      </a:lt2>
      <a:accent1>
        <a:srgbClr val="4F81BD"/>
      </a:accent1>
      <a:accent2>
        <a:srgbClr val="80AAD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5775</TotalTime>
  <Words>772</Words>
  <Application>Microsoft Office PowerPoint</Application>
  <PresentationFormat>Apresentação na tela (4:3)</PresentationFormat>
  <Paragraphs>119</Paragraphs>
  <Slides>22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Calibri</vt:lpstr>
      <vt:lpstr>Georgia</vt:lpstr>
      <vt:lpstr>Times New Roman</vt:lpstr>
      <vt:lpstr>Trebuchet MS</vt:lpstr>
      <vt:lpstr>Wingdings 2</vt:lpstr>
      <vt:lpstr>Urbano</vt:lpstr>
      <vt:lpstr>Lei Orçamentária Anual 2018 Transferências Voluntárias</vt:lpstr>
      <vt:lpstr>Roteiro da Apresentação</vt:lpstr>
      <vt:lpstr>Lei Orçamentária Anual - 2018</vt:lpstr>
      <vt:lpstr>Receita e Despesa por Esfera para 2018</vt:lpstr>
      <vt:lpstr>Fonte de Recursos - 2018</vt:lpstr>
      <vt:lpstr>Despesas por GND para 2018</vt:lpstr>
      <vt:lpstr>Despesas por Função para 2018</vt:lpstr>
      <vt:lpstr>Transferências  para 2018</vt:lpstr>
      <vt:lpstr>Transferências Voluntárias para 2018</vt:lpstr>
      <vt:lpstr>Transferências a Municípios (40) - 2018</vt:lpstr>
      <vt:lpstr>Transferências a Municípios – Fundo a Fundo (41) - 2018</vt:lpstr>
      <vt:lpstr>Bens e serviços entregues na Região</vt:lpstr>
      <vt:lpstr>Bens e Serviços Realizados na Região </vt:lpstr>
      <vt:lpstr>Bens e Serviços Realizados na Região </vt:lpstr>
      <vt:lpstr>Bens e Serviços Realizados na Região </vt:lpstr>
      <vt:lpstr>ADR de Criciúma em 2017</vt:lpstr>
      <vt:lpstr>Principais Obras na Região Deinfra</vt:lpstr>
      <vt:lpstr>Apresentação do PowerPoint</vt:lpstr>
      <vt:lpstr>Limitações Legais para 2018</vt:lpstr>
      <vt:lpstr>Período Eleitoral – Condutas Vedadas</vt:lpstr>
      <vt:lpstr>Condutas Vedadas em Convênios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DE MELHORIAS NO MONITORAMENTO FÍSICO E FINANCEIRO DOS PROGRAMAS E AÇÕES DOS PLANOS PLURIANAIS DO GOVERNO DE SC</dc:title>
  <dc:creator>Guilherme</dc:creator>
  <cp:lastModifiedBy>GRUPO</cp:lastModifiedBy>
  <cp:revision>336</cp:revision>
  <cp:lastPrinted>2017-10-10T15:44:10Z</cp:lastPrinted>
  <dcterms:created xsi:type="dcterms:W3CDTF">2015-10-19T00:48:51Z</dcterms:created>
  <dcterms:modified xsi:type="dcterms:W3CDTF">2017-12-01T15:31:14Z</dcterms:modified>
</cp:coreProperties>
</file>