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73" r:id="rId3"/>
    <p:sldId id="274" r:id="rId4"/>
    <p:sldId id="275" r:id="rId5"/>
    <p:sldId id="321" r:id="rId6"/>
    <p:sldId id="322" r:id="rId7"/>
    <p:sldId id="326" r:id="rId8"/>
    <p:sldId id="327" r:id="rId9"/>
    <p:sldId id="328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4" r:id="rId19"/>
    <p:sldId id="301" r:id="rId20"/>
    <p:sldId id="311" r:id="rId21"/>
    <p:sldId id="315" r:id="rId22"/>
    <p:sldId id="316" r:id="rId23"/>
    <p:sldId id="330" r:id="rId24"/>
    <p:sldId id="332" r:id="rId2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35942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1549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6211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4869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0038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4617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308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4101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9430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9692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0051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Editar estilos de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1387D0-6E1B-4035-9F37-642A5281FA52}" type="datetimeFigureOut">
              <a:rPr lang="pt-BR" smtClean="0"/>
              <a:t>23/08/2017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409E19-672E-4ADF-8D16-D37C68B1499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96538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3" name="Retângulo 2"/>
          <p:cNvSpPr/>
          <p:nvPr/>
        </p:nvSpPr>
        <p:spPr>
          <a:xfrm>
            <a:off x="838200" y="1690688"/>
            <a:ext cx="10515600" cy="43574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40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CONCEITO</a:t>
            </a:r>
            <a:r>
              <a:rPr lang="pt-BR" sz="4000" b="1" dirty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pt-BR" sz="4000" dirty="0">
                <a:ea typeface="Calibri" panose="020F0502020204030204" pitchFamily="34" charset="0"/>
                <a:cs typeface="Times New Roman" panose="02020603050405020304" pitchFamily="18" charset="0"/>
              </a:rPr>
              <a:t>É o ato de  pensar e fazer planos de  maneira estratégica. Auxilia na definição de objetivos. Significa usar os recursos disponíveis de forma eficiente e eficaz, aumentando a produtividade dos indivíduos e das organizações. </a:t>
            </a:r>
          </a:p>
        </p:txBody>
      </p:sp>
      <p:pic>
        <p:nvPicPr>
          <p:cNvPr id="5" name="Picture 8" descr="Logotip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67544"/>
            <a:ext cx="10515600" cy="448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95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9" y="75896"/>
            <a:ext cx="11011988" cy="6416344"/>
          </a:xfrm>
        </p:spPr>
      </p:pic>
      <p:sp>
        <p:nvSpPr>
          <p:cNvPr id="3" name="Retângulo 2"/>
          <p:cNvSpPr/>
          <p:nvPr/>
        </p:nvSpPr>
        <p:spPr>
          <a:xfrm>
            <a:off x="587829" y="1476102"/>
            <a:ext cx="11011988" cy="462425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07000"/>
              </a:lnSpc>
              <a:spcAft>
                <a:spcPts val="600"/>
              </a:spcAft>
            </a:pPr>
            <a:endParaRPr lang="pt-BR" sz="30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Responsabilidade do poder público</a:t>
            </a:r>
            <a:r>
              <a:rPr lang="pt-BR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571500" indent="-57150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pt-BR" sz="30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Manutenção;</a:t>
            </a:r>
          </a:p>
          <a:p>
            <a:pPr marL="571500" indent="-57150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pt-BR" sz="30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Recuperação;</a:t>
            </a:r>
          </a:p>
          <a:p>
            <a:pPr marL="571500" indent="-57150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pt-BR" sz="30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Construção de vias.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Desafios</a:t>
            </a:r>
            <a:r>
              <a:rPr lang="pt-BR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pt-BR" sz="3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pt-BR" sz="30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Eficiência e baixo custo.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32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Meta</a:t>
            </a:r>
            <a:r>
              <a:rPr lang="pt-BR" sz="32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endParaRPr lang="pt-BR" sz="32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71500" indent="-571500" algn="just">
              <a:lnSpc>
                <a:spcPct val="107000"/>
              </a:lnSpc>
              <a:spcAft>
                <a:spcPts val="600"/>
              </a:spcAft>
              <a:buFont typeface="Wingdings" panose="05000000000000000000" pitchFamily="2" charset="2"/>
              <a:buChar char="è"/>
            </a:pPr>
            <a:r>
              <a:rPr lang="pt-BR" sz="30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Usina autossustentável.</a:t>
            </a:r>
            <a:endParaRPr lang="pt-BR" sz="3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600"/>
              </a:spcAft>
            </a:pPr>
            <a:endParaRPr lang="pt-BR" sz="3200" dirty="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916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3" name="Retângulo 2"/>
          <p:cNvSpPr/>
          <p:nvPr/>
        </p:nvSpPr>
        <p:spPr>
          <a:xfrm>
            <a:off x="838200" y="1690688"/>
            <a:ext cx="10515600" cy="450110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spcAft>
                <a:spcPts val="600"/>
              </a:spcAft>
            </a:pPr>
            <a:r>
              <a:rPr lang="pt-BR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Passos para a concretização da Usina de </a:t>
            </a:r>
          </a:p>
          <a:p>
            <a:pPr algn="just">
              <a:spcAft>
                <a:spcPts val="600"/>
              </a:spcAft>
            </a:pPr>
            <a:r>
              <a:rPr lang="pt-BR" sz="4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Asfalto – 2009</a:t>
            </a:r>
            <a:r>
              <a:rPr lang="pt-B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algn="just">
              <a:spcAft>
                <a:spcPts val="600"/>
              </a:spcAft>
            </a:pPr>
            <a:endParaRPr lang="pt-BR" sz="2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600"/>
              </a:spcAft>
            </a:pPr>
            <a:r>
              <a:rPr lang="pt-BR" sz="40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Conhecer experiências bem sucedidas;</a:t>
            </a:r>
          </a:p>
          <a:p>
            <a:pPr algn="just">
              <a:spcAft>
                <a:spcPts val="600"/>
              </a:spcAft>
            </a:pPr>
            <a:r>
              <a:rPr lang="pt-BR" sz="40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Busca de Recursos Federais;</a:t>
            </a:r>
          </a:p>
          <a:p>
            <a:pPr algn="just">
              <a:spcAft>
                <a:spcPts val="600"/>
              </a:spcAft>
            </a:pPr>
            <a:r>
              <a:rPr lang="pt-BR" sz="40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Constituição de um Consórcio Público.</a:t>
            </a:r>
          </a:p>
          <a:p>
            <a:pPr algn="just">
              <a:spcAft>
                <a:spcPts val="600"/>
              </a:spcAft>
            </a:pPr>
            <a:endParaRPr lang="pt-BR" sz="4000" dirty="0" smtClean="0"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020173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3" name="Retângulo 2"/>
          <p:cNvSpPr/>
          <p:nvPr/>
        </p:nvSpPr>
        <p:spPr>
          <a:xfrm>
            <a:off x="838200" y="1933304"/>
            <a:ext cx="10515600" cy="425849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3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3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pt-BR" sz="3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pt-BR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Criação: 15-07-2009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  <a:cs typeface="Times New Roman" panose="02020603050405020304" pitchFamily="18" charset="0"/>
              </a:rPr>
              <a:t>Municípios Consorciados (Início);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Pinhalzinho (sede);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Águas Frias;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Nova Erechim;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Saudades;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Serra Alta;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Sul Brasil.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2800" dirty="0" smtClean="0"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pt-BR" sz="32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pt-BR" sz="36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pt-BR" sz="3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pt-BR" sz="3600" dirty="0" smtClean="0"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pic>
        <p:nvPicPr>
          <p:cNvPr id="5" name="Picture 8" descr="Logotip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04503"/>
            <a:ext cx="10515600" cy="1737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828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3" name="Retângulo 2"/>
          <p:cNvSpPr/>
          <p:nvPr/>
        </p:nvSpPr>
        <p:spPr>
          <a:xfrm>
            <a:off x="838200" y="1690688"/>
            <a:ext cx="10515600" cy="45141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pt-BR" altLang="pt-BR" sz="3200" dirty="0"/>
              <a:t>Previsão recursos para instalação da usina: </a:t>
            </a:r>
            <a:r>
              <a:rPr lang="pt-BR" altLang="pt-BR" sz="3200" dirty="0">
                <a:solidFill>
                  <a:schemeClr val="tx1"/>
                </a:solidFill>
              </a:rPr>
              <a:t>R$ 1.376.057,00.</a:t>
            </a:r>
          </a:p>
          <a:p>
            <a:endParaRPr lang="pt-BR" altLang="pt-BR" sz="3600" dirty="0"/>
          </a:p>
          <a:p>
            <a:r>
              <a:rPr lang="pt-BR" altLang="pt-BR" sz="3600" dirty="0"/>
              <a:t>Emenda parlamentar R$ 700.000,00.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pt-BR" altLang="pt-BR" sz="3600" dirty="0" smtClean="0"/>
              <a:t>Não </a:t>
            </a:r>
            <a:r>
              <a:rPr lang="pt-BR" altLang="pt-BR" sz="3600" dirty="0"/>
              <a:t>houve a liberação de recursos em 2009</a:t>
            </a:r>
            <a:r>
              <a:rPr lang="pt-BR" altLang="pt-BR" sz="3600" dirty="0" smtClean="0"/>
              <a:t>.</a:t>
            </a:r>
          </a:p>
          <a:p>
            <a:endParaRPr lang="pt-BR" altLang="pt-BR" sz="3600" dirty="0"/>
          </a:p>
          <a:p>
            <a:endParaRPr lang="pt-BR" altLang="pt-BR" sz="3600" dirty="0"/>
          </a:p>
        </p:txBody>
      </p:sp>
    </p:spTree>
    <p:extLst>
      <p:ext uri="{BB962C8B-B14F-4D97-AF65-F5344CB8AC3E}">
        <p14:creationId xmlns:p14="http://schemas.microsoft.com/office/powerpoint/2010/main" val="3021075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3" name="Retângulo 2"/>
          <p:cNvSpPr/>
          <p:nvPr/>
        </p:nvSpPr>
        <p:spPr>
          <a:xfrm>
            <a:off x="838200" y="1690688"/>
            <a:ext cx="10515600" cy="45141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2010/2012</a:t>
            </a:r>
            <a:endParaRPr lang="pt-BR" alt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altLang="pt-BR" sz="3600" dirty="0" smtClean="0"/>
              <a:t>Ministério </a:t>
            </a:r>
            <a:r>
              <a:rPr lang="pt-BR" altLang="pt-BR" sz="3600" dirty="0"/>
              <a:t>da Integração Nacional:</a:t>
            </a:r>
          </a:p>
          <a:p>
            <a:r>
              <a:rPr lang="pt-BR" altLang="pt-BR" sz="3600" dirty="0"/>
              <a:t>- R$ 489.147,10 -  Para a usina;</a:t>
            </a:r>
          </a:p>
          <a:p>
            <a:pPr>
              <a:buFontTx/>
              <a:buChar char="-"/>
            </a:pPr>
            <a:r>
              <a:rPr lang="pt-BR" altLang="pt-BR" sz="3600" dirty="0"/>
              <a:t> R$ 288.350,00 -  Para </a:t>
            </a:r>
            <a:r>
              <a:rPr lang="pt-BR" altLang="pt-BR" sz="3600" dirty="0" smtClean="0"/>
              <a:t>vibro acabadora;</a:t>
            </a:r>
            <a:endParaRPr lang="pt-BR" altLang="pt-BR" sz="3600" dirty="0"/>
          </a:p>
          <a:p>
            <a:pPr>
              <a:buFontTx/>
              <a:buChar char="-"/>
            </a:pPr>
            <a:r>
              <a:rPr lang="pt-BR" altLang="pt-BR" sz="3600" dirty="0"/>
              <a:t> R$ 428.119,25 -  Contrapartida do Município.</a:t>
            </a:r>
          </a:p>
          <a:p>
            <a:r>
              <a:rPr lang="pt-BR" altLang="pt-BR" sz="3600" dirty="0" smtClean="0"/>
              <a:t>                                        </a:t>
            </a:r>
            <a:r>
              <a:rPr lang="pt-BR" alt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2011/2013</a:t>
            </a:r>
          </a:p>
          <a:p>
            <a:r>
              <a:rPr lang="pt-BR" altLang="pt-BR" sz="3600" dirty="0"/>
              <a:t>Municípios Consorciados:</a:t>
            </a:r>
          </a:p>
          <a:p>
            <a:r>
              <a:rPr lang="pt-BR" altLang="pt-BR" sz="3600" dirty="0"/>
              <a:t>- R$ 339.865,65 – Obras e equipamentos</a:t>
            </a:r>
          </a:p>
        </p:txBody>
      </p:sp>
    </p:spTree>
    <p:extLst>
      <p:ext uri="{BB962C8B-B14F-4D97-AF65-F5344CB8AC3E}">
        <p14:creationId xmlns:p14="http://schemas.microsoft.com/office/powerpoint/2010/main" val="3261443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3" name="Retângulo 2"/>
          <p:cNvSpPr/>
          <p:nvPr/>
        </p:nvSpPr>
        <p:spPr>
          <a:xfrm>
            <a:off x="685800" y="1819642"/>
            <a:ext cx="10515600" cy="451416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pt-BR" sz="3200" dirty="0"/>
              <a:t> </a:t>
            </a:r>
            <a:r>
              <a:rPr lang="pt-BR" altLang="pt-BR" sz="3200" dirty="0" smtClean="0"/>
              <a:t>Custo Total de Instalação R$ 2.575.000,00</a:t>
            </a:r>
          </a:p>
          <a:p>
            <a:endParaRPr lang="pt-BR" altLang="pt-BR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altLang="pt-BR" sz="3600" b="1" dirty="0" smtClean="0"/>
          </a:p>
          <a:p>
            <a:endParaRPr lang="pt-BR" altLang="pt-BR" sz="3600" b="1" dirty="0"/>
          </a:p>
          <a:p>
            <a:endParaRPr lang="pt-BR" altLang="pt-BR" sz="3600" b="1" dirty="0" smtClean="0"/>
          </a:p>
          <a:p>
            <a:endParaRPr lang="pt-BR" altLang="pt-BR" sz="3600" dirty="0"/>
          </a:p>
        </p:txBody>
      </p:sp>
    </p:spTree>
    <p:extLst>
      <p:ext uri="{BB962C8B-B14F-4D97-AF65-F5344CB8AC3E}">
        <p14:creationId xmlns:p14="http://schemas.microsoft.com/office/powerpoint/2010/main" val="389278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3" name="Retângulo 2"/>
          <p:cNvSpPr/>
          <p:nvPr/>
        </p:nvSpPr>
        <p:spPr>
          <a:xfrm>
            <a:off x="838200" y="1690688"/>
            <a:ext cx="10515600" cy="43574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altLang="pt-BR" sz="3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altLang="pt-BR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altLang="pt-BR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Funcionamento do Consórcio</a:t>
            </a:r>
            <a:r>
              <a:rPr lang="pt-BR" alt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pt-BR" alt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Contratos de programa;</a:t>
            </a:r>
            <a:endParaRPr lang="pt-BR" altLang="pt-BR" sz="3600" dirty="0"/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Contrato de rateio.</a:t>
            </a:r>
            <a:endParaRPr lang="pt-BR" altLang="pt-BR" sz="3600" dirty="0"/>
          </a:p>
          <a:p>
            <a:r>
              <a:rPr lang="pt-BR" altLang="pt-BR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Gestão</a:t>
            </a:r>
            <a:r>
              <a:rPr lang="pt-BR" alt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Assembleia geral;</a:t>
            </a: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Conselho de administração;</a:t>
            </a: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Conselho diretor;</a:t>
            </a: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Diretoria executiva.</a:t>
            </a:r>
          </a:p>
          <a:p>
            <a:endParaRPr lang="pt-BR" alt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endParaRPr lang="pt-BR" altLang="pt-BR" sz="3600" dirty="0"/>
          </a:p>
        </p:txBody>
      </p:sp>
    </p:spTree>
    <p:extLst>
      <p:ext uri="{BB962C8B-B14F-4D97-AF65-F5344CB8AC3E}">
        <p14:creationId xmlns:p14="http://schemas.microsoft.com/office/powerpoint/2010/main" val="97401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3" name="Retângulo 2"/>
          <p:cNvSpPr/>
          <p:nvPr/>
        </p:nvSpPr>
        <p:spPr>
          <a:xfrm>
            <a:off x="838200" y="1690688"/>
            <a:ext cx="10515600" cy="435741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endParaRPr lang="pt-BR" altLang="pt-BR" sz="3600" b="1" u="sng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pt-BR" altLang="pt-BR" sz="36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altLang="pt-BR" sz="36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Diretor Executivo</a:t>
            </a:r>
            <a:r>
              <a:rPr lang="pt-BR" altLang="pt-BR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pt-BR" alt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Quadro de servidores: (cedidos pelos municípios consorciados)</a:t>
            </a: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Contador;</a:t>
            </a: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Laboratorista;</a:t>
            </a: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Operador;</a:t>
            </a: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Motoristas;</a:t>
            </a:r>
          </a:p>
          <a:p>
            <a:r>
              <a:rPr lang="pt-BR" altLang="pt-BR" sz="3600" dirty="0" smtClean="0">
                <a:sym typeface="Wingdings" panose="05000000000000000000" pitchFamily="2" charset="2"/>
              </a:rPr>
              <a:t>Auxiliares de serviços gerais.</a:t>
            </a:r>
          </a:p>
          <a:p>
            <a:endParaRPr lang="pt-BR" alt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Tx/>
              <a:buChar char="-"/>
            </a:pPr>
            <a:endParaRPr lang="pt-BR" altLang="pt-BR" sz="3600" dirty="0"/>
          </a:p>
        </p:txBody>
      </p:sp>
    </p:spTree>
    <p:extLst>
      <p:ext uri="{BB962C8B-B14F-4D97-AF65-F5344CB8AC3E}">
        <p14:creationId xmlns:p14="http://schemas.microsoft.com/office/powerpoint/2010/main" val="309159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pic>
        <p:nvPicPr>
          <p:cNvPr id="5" name="Picture 4" descr="Terraplenagem Usina Asfáltica e novo DM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10515600" cy="440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8530045" y="979714"/>
            <a:ext cx="2823753" cy="7109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 descr="C:\Users\DIOGO\Pictures\2011\Fotos de Janeiro de 2011\Vibroacabadora 2 00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10515598" cy="4546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47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pic>
        <p:nvPicPr>
          <p:cNvPr id="5" name="Picture 4" descr="Terraplenagem Usina Asfáltica e novo DM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10515600" cy="440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8556171" y="979714"/>
            <a:ext cx="2797628" cy="7109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 descr="C:\Users\DIOGO\Pictures\Usina e operação tapete preto\Usina de Asfalto 00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10515598" cy="4409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7299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pic>
        <p:nvPicPr>
          <p:cNvPr id="5" name="Picture 4" descr="Terraplenagem Usina Asfáltica e novo DM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10515600" cy="4409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/>
          <p:cNvSpPr/>
          <p:nvPr/>
        </p:nvSpPr>
        <p:spPr>
          <a:xfrm>
            <a:off x="8503919" y="979714"/>
            <a:ext cx="2849879" cy="7109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2" descr="C:\Users\DIOGO\Desktop\01 - TRABALHO\FOTOS DAS OBRAS DE GOVERNO PARA APRESENTAÇÃO\25 - ROLOS COMPACTADORES NOVOS PARA A USINA DE ASFALTO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6"/>
            <a:ext cx="10515598" cy="447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28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8" name="Retângulo 7"/>
          <p:cNvSpPr/>
          <p:nvPr/>
        </p:nvSpPr>
        <p:spPr>
          <a:xfrm>
            <a:off x="8516983" y="979714"/>
            <a:ext cx="2836816" cy="7109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 descr="Máquina de pintar faixa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10515600" cy="4527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732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8" name="Retângulo 7"/>
          <p:cNvSpPr/>
          <p:nvPr/>
        </p:nvSpPr>
        <p:spPr>
          <a:xfrm>
            <a:off x="8595359" y="979714"/>
            <a:ext cx="2758439" cy="7109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3" descr="Espargidor de pich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10515598" cy="4474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72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8" name="Retângulo 7"/>
          <p:cNvSpPr/>
          <p:nvPr/>
        </p:nvSpPr>
        <p:spPr>
          <a:xfrm>
            <a:off x="8556171" y="979714"/>
            <a:ext cx="2797628" cy="7109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4" descr="Usina Montagem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10515598" cy="4514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173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8" name="Retângulo 7"/>
          <p:cNvSpPr/>
          <p:nvPr/>
        </p:nvSpPr>
        <p:spPr>
          <a:xfrm>
            <a:off x="8582297" y="979714"/>
            <a:ext cx="2771502" cy="7109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4" descr="Usina Montagem 0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80606"/>
            <a:ext cx="10515598" cy="4656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3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8" name="Retângulo 7"/>
          <p:cNvSpPr/>
          <p:nvPr/>
        </p:nvSpPr>
        <p:spPr>
          <a:xfrm>
            <a:off x="8569233" y="979714"/>
            <a:ext cx="2784565" cy="71097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Equipamentos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7" descr="02 Usina instalad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10515598" cy="45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290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8" name="Retângulo 7"/>
          <p:cNvSpPr/>
          <p:nvPr/>
        </p:nvSpPr>
        <p:spPr>
          <a:xfrm>
            <a:off x="8307977" y="365124"/>
            <a:ext cx="3045822" cy="13255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USINA DE ASFALTO INAUGURADA – 17/12/2011</a:t>
            </a:r>
          </a:p>
        </p:txBody>
      </p:sp>
      <p:pic>
        <p:nvPicPr>
          <p:cNvPr id="6" name="Picture 4" descr="Inauguraçã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7"/>
            <a:ext cx="10515598" cy="447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71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8" name="Retângulo 7"/>
          <p:cNvSpPr/>
          <p:nvPr/>
        </p:nvSpPr>
        <p:spPr>
          <a:xfrm>
            <a:off x="9313817" y="783772"/>
            <a:ext cx="2039982" cy="9069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Comando Eletrônico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4" descr="coman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6"/>
            <a:ext cx="10515598" cy="454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4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234" name="Picture 2" descr="Início Operação Tapete Preto 16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008" y="528993"/>
            <a:ext cx="4499992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4527020" y="5773"/>
            <a:ext cx="356976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pt-BR" altLang="pt-BR" sz="2800" b="1" dirty="0"/>
              <a:t>AÇÕES: Antes e Depois</a:t>
            </a:r>
            <a:endParaRPr lang="pt-BR" altLang="pt-BR" sz="1400" b="1" dirty="0"/>
          </a:p>
        </p:txBody>
      </p:sp>
      <p:pic>
        <p:nvPicPr>
          <p:cNvPr id="223236" name="Picture 4" descr="Asfalto Emeb 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19865"/>
            <a:ext cx="4427984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3238" name="Picture 6" descr="Asfalto Emeb 0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574365"/>
            <a:ext cx="4427984" cy="291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DIOGO\Desktop\01 - TRABALHO\Notícias para o informativo\17-04-2013 - Asfalto_Av Capitão Anízio\DSC048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8008" y="3590286"/>
            <a:ext cx="4499992" cy="293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227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8" name="Retângulo 7"/>
          <p:cNvSpPr/>
          <p:nvPr/>
        </p:nvSpPr>
        <p:spPr>
          <a:xfrm>
            <a:off x="8660673" y="718458"/>
            <a:ext cx="2693125" cy="9722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alt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Padrão asfalto interior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7" descr="image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199" y="1690688"/>
            <a:ext cx="10515599" cy="437047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936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365124"/>
            <a:ext cx="10515600" cy="6127115"/>
          </a:xfrm>
        </p:spPr>
      </p:pic>
      <p:sp>
        <p:nvSpPr>
          <p:cNvPr id="8" name="Retângulo 7"/>
          <p:cNvSpPr/>
          <p:nvPr/>
        </p:nvSpPr>
        <p:spPr>
          <a:xfrm>
            <a:off x="7798526" y="718458"/>
            <a:ext cx="3555273" cy="9722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LEVANTAMENTO ASFÁLTICO ATUALIZADO</a:t>
            </a:r>
          </a:p>
        </p:txBody>
      </p:sp>
      <p:pic>
        <p:nvPicPr>
          <p:cNvPr id="6" name="Picture 3" descr="C:\Users\DIOGO\Downloads\Levantamento asfáltico-page-0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199" y="1690688"/>
            <a:ext cx="10515599" cy="447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7998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8" y="365125"/>
            <a:ext cx="10515600" cy="6492876"/>
          </a:xfrm>
        </p:spPr>
      </p:pic>
      <p:sp>
        <p:nvSpPr>
          <p:cNvPr id="8" name="Retângulo 7"/>
          <p:cNvSpPr/>
          <p:nvPr/>
        </p:nvSpPr>
        <p:spPr>
          <a:xfrm>
            <a:off x="7798526" y="718458"/>
            <a:ext cx="3555273" cy="9722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Municípios Consorciados</a:t>
            </a:r>
          </a:p>
          <a:p>
            <a:pPr algn="ctr"/>
            <a:r>
              <a:rPr lang="pt-BR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838197" y="1690688"/>
            <a:ext cx="10515602" cy="4833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</a:t>
            </a:r>
            <a:r>
              <a:rPr lang="pt-BR" sz="2800" b="1" dirty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Pinhalzinho (sede</a:t>
            </a: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);                                	Saltinho;</a:t>
            </a:r>
            <a:endParaRPr lang="pt-BR" sz="2800" b="1" dirty="0"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Águas Frias</a:t>
            </a: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;					Bom Jesus do Oeste;</a:t>
            </a:r>
            <a:endParaRPr lang="pt-BR" sz="2800" b="1" dirty="0"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Nova Erechim</a:t>
            </a: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;					São Carlos;</a:t>
            </a:r>
            <a:endParaRPr lang="pt-BR" sz="2800" b="1" dirty="0"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Saudades</a:t>
            </a: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;					Águas de Chapecó</a:t>
            </a:r>
            <a:endParaRPr lang="pt-BR" sz="2800" b="1" dirty="0"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Serra Alta</a:t>
            </a: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;					Cunhataí</a:t>
            </a:r>
            <a:endParaRPr lang="pt-BR" sz="2800" b="1" dirty="0">
              <a:ea typeface="Calibri" panose="020F050202020403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Sul </a:t>
            </a: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Brasil;						Nova Itaberaba.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Cunha Porã;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Modelo;</a:t>
            </a:r>
          </a:p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Campo </a:t>
            </a:r>
            <a:r>
              <a:rPr lang="pt-BR" sz="2800" b="1" dirty="0" err="1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Erê</a:t>
            </a:r>
            <a:r>
              <a:rPr lang="pt-BR" sz="2800" b="1" dirty="0" smtClean="0"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22611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CUSTOS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b="1" dirty="0" smtClean="0"/>
              <a:t>CUSTO SOBRE CALÇAMENTO</a:t>
            </a:r>
          </a:p>
          <a:p>
            <a:r>
              <a:rPr lang="pt-BR" dirty="0" smtClean="0"/>
              <a:t>CUSTO POR CARGA EM MÉDIA 20 TONELADAS R$ 3.273,95</a:t>
            </a:r>
          </a:p>
          <a:p>
            <a:r>
              <a:rPr lang="pt-BR" dirty="0" smtClean="0"/>
              <a:t>CUSTO POR TONELADA R</a:t>
            </a:r>
            <a:r>
              <a:rPr lang="pt-BR" smtClean="0"/>
              <a:t>$ 163,70</a:t>
            </a:r>
            <a:endParaRPr lang="pt-BR" dirty="0" smtClean="0"/>
          </a:p>
          <a:p>
            <a:r>
              <a:rPr lang="pt-BR" dirty="0" smtClean="0"/>
              <a:t>CUSTO POR M2 R$ 25,58</a:t>
            </a:r>
          </a:p>
          <a:p>
            <a:r>
              <a:rPr lang="pt-BR" dirty="0" smtClean="0"/>
              <a:t>PREÇO DE VENDA POR TONELADA R$ 210,00</a:t>
            </a:r>
          </a:p>
          <a:p>
            <a:endParaRPr lang="pt-BR" dirty="0" smtClean="0"/>
          </a:p>
          <a:p>
            <a:pPr marL="0" indent="0" algn="ctr">
              <a:buNone/>
            </a:pPr>
            <a:r>
              <a:rPr lang="pt-BR" b="1" dirty="0" smtClean="0"/>
              <a:t>CUSTO OBRA INTERIOR</a:t>
            </a:r>
            <a:endParaRPr lang="pt-BR" b="1" dirty="0"/>
          </a:p>
          <a:p>
            <a:r>
              <a:rPr lang="pt-BR" dirty="0" smtClean="0"/>
              <a:t>CUSTO KM R$ 687.000,00 – VIA DE 6 METROS DE LARGURA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3416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1236</TotalTime>
  <Words>356</Words>
  <Application>Microsoft Office PowerPoint</Application>
  <PresentationFormat>Widescreen</PresentationFormat>
  <Paragraphs>100</Paragraphs>
  <Slides>24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Wingdings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CUSTOS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Cominicação</dc:creator>
  <cp:lastModifiedBy>user</cp:lastModifiedBy>
  <cp:revision>57</cp:revision>
  <dcterms:created xsi:type="dcterms:W3CDTF">2017-05-02T13:35:55Z</dcterms:created>
  <dcterms:modified xsi:type="dcterms:W3CDTF">2017-08-23T14:40:19Z</dcterms:modified>
</cp:coreProperties>
</file>